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3" r:id="rId2"/>
    <p:sldId id="316" r:id="rId3"/>
    <p:sldId id="296" r:id="rId4"/>
    <p:sldId id="299" r:id="rId5"/>
    <p:sldId id="300" r:id="rId6"/>
    <p:sldId id="259"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87388-A0D9-6C0F-7C70-98C4F9EF9877}" v="165" dt="2021-02-27T19:06:50.807"/>
    <p1510:client id="{0F71AF9F-807A-2000-7928-FAB23FE9DDE0}" v="587" dt="2021-02-27T19:52:54.787"/>
    <p1510:client id="{822C0F12-355F-0FFE-DD02-EBB980F6F0AD}" v="1560" dt="2021-02-27T18:54:33.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y-AM"/>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B3C26-217B-42CB-8CD9-F38E858D189F}" type="datetimeFigureOut">
              <a:rPr lang="hy-AM" smtClean="0"/>
              <a:t>11.05.2022</a:t>
            </a:fld>
            <a:endParaRPr lang="hy-AM"/>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y-AM"/>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y-AM"/>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y-AM"/>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86737-FD54-411D-9A4B-7EB4D6C11ABE}" type="slidenum">
              <a:rPr lang="hy-AM" smtClean="0"/>
              <a:t>‹#›</a:t>
            </a:fld>
            <a:endParaRPr lang="hy-AM"/>
          </a:p>
        </p:txBody>
      </p:sp>
    </p:spTree>
    <p:extLst>
      <p:ext uri="{BB962C8B-B14F-4D97-AF65-F5344CB8AC3E}">
        <p14:creationId xmlns:p14="http://schemas.microsoft.com/office/powerpoint/2010/main" val="73498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11.05.2022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11.05.2022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11.05.2022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11.05.2022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lideshare.net/ovuncmeric/yeni-medya-nedir-yeni-medyann-zellikleri-nelerdi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D3CB6DD-C22B-4EF4-A656-914DA820A21C}"/>
              </a:ext>
            </a:extLst>
          </p:cNvPr>
          <p:cNvPicPr>
            <a:picLocks noChangeAspect="1"/>
          </p:cNvPicPr>
          <p:nvPr/>
        </p:nvPicPr>
        <p:blipFill rotWithShape="1">
          <a:blip r:embed="rId2"/>
          <a:srcRect t="17023" b="12664"/>
          <a:stretch/>
        </p:blipFill>
        <p:spPr>
          <a:xfrm>
            <a:off x="20" y="10"/>
            <a:ext cx="12191980" cy="6857990"/>
          </a:xfrm>
          <a:prstGeom prst="rect">
            <a:avLst/>
          </a:prstGeom>
        </p:spPr>
      </p:pic>
      <p:sp>
        <p:nvSpPr>
          <p:cNvPr id="19"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 xmlns:a16="http://schemas.microsoft.com/office/drawing/2014/main" id="{F6374622-E185-4C9F-90C1-D6D317F9A326}"/>
              </a:ext>
            </a:extLst>
          </p:cNvPr>
          <p:cNvSpPr>
            <a:spLocks noGrp="1"/>
          </p:cNvSpPr>
          <p:nvPr>
            <p:ph type="ctrTitle"/>
          </p:nvPr>
        </p:nvSpPr>
        <p:spPr>
          <a:xfrm>
            <a:off x="-463638" y="180305"/>
            <a:ext cx="7572776" cy="1493950"/>
          </a:xfrm>
        </p:spPr>
        <p:txBody>
          <a:bodyPr>
            <a:normAutofit/>
          </a:bodyPr>
          <a:lstStyle/>
          <a:p>
            <a:r>
              <a:rPr lang="tr-TR" sz="4000" dirty="0" smtClean="0">
                <a:latin typeface="Times New Roman"/>
                <a:cs typeface="Calibri Light"/>
              </a:rPr>
              <a:t>Yeni Medyada Ermeni Folkloru</a:t>
            </a:r>
            <a:br>
              <a:rPr lang="tr-TR" sz="4000" dirty="0" smtClean="0">
                <a:latin typeface="Times New Roman"/>
                <a:cs typeface="Calibri Light"/>
              </a:rPr>
            </a:br>
            <a:endParaRPr lang="tr-TR" sz="4000" dirty="0">
              <a:latin typeface="Times New Roman"/>
              <a:cs typeface="Times New Roman"/>
            </a:endParaRPr>
          </a:p>
        </p:txBody>
      </p:sp>
      <p:cxnSp>
        <p:nvCxnSpPr>
          <p:cNvPr id="21" name="Straight Connector 17">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7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hy-AM"/>
          </a:p>
        </p:txBody>
      </p:sp>
      <p:sp>
        <p:nvSpPr>
          <p:cNvPr id="3" name="İçerik Yer Tutucusu 2"/>
          <p:cNvSpPr>
            <a:spLocks noGrp="1"/>
          </p:cNvSpPr>
          <p:nvPr>
            <p:ph idx="1"/>
          </p:nvPr>
        </p:nvSpPr>
        <p:spPr/>
        <p:txBody>
          <a:bodyPr/>
          <a:lstStyle/>
          <a:p>
            <a:endParaRPr lang="hy-AM"/>
          </a:p>
        </p:txBody>
      </p:sp>
      <p:pic>
        <p:nvPicPr>
          <p:cNvPr id="4" name="Resim 3"/>
          <p:cNvPicPr>
            <a:picLocks noChangeAspect="1"/>
          </p:cNvPicPr>
          <p:nvPr/>
        </p:nvPicPr>
        <p:blipFill rotWithShape="1">
          <a:blip r:embed="rId2"/>
          <a:srcRect t="8530"/>
          <a:stretch/>
        </p:blipFill>
        <p:spPr>
          <a:xfrm>
            <a:off x="0" y="0"/>
            <a:ext cx="12321298" cy="6336406"/>
          </a:xfrm>
          <a:prstGeom prst="rect">
            <a:avLst/>
          </a:prstGeom>
        </p:spPr>
      </p:pic>
    </p:spTree>
    <p:extLst>
      <p:ext uri="{BB962C8B-B14F-4D97-AF65-F5344CB8AC3E}">
        <p14:creationId xmlns:p14="http://schemas.microsoft.com/office/powerpoint/2010/main" val="262681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raphic 212">
            <a:extLst>
              <a:ext uri="{FF2B5EF4-FFF2-40B4-BE49-F238E27FC236}">
                <a16:creationId xmlns="" xmlns:a16="http://schemas.microsoft.com/office/drawing/2014/main" id="{55C61911-45B2-48BF-AC7A-1EB579B42C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 name="Graphic 212">
            <a:extLst>
              <a:ext uri="{FF2B5EF4-FFF2-40B4-BE49-F238E27FC236}">
                <a16:creationId xmlns="" xmlns:a16="http://schemas.microsoft.com/office/drawing/2014/main" id="{2DE4D4CE-6DAE-4A05-BE5B-6BCE3F4EC7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Başlık 1">
            <a:extLst>
              <a:ext uri="{FF2B5EF4-FFF2-40B4-BE49-F238E27FC236}">
                <a16:creationId xmlns="" xmlns:a16="http://schemas.microsoft.com/office/drawing/2014/main" id="{B04B3FC1-9346-477B-973A-C4C19E9F94FC}"/>
              </a:ext>
            </a:extLst>
          </p:cNvPr>
          <p:cNvSpPr>
            <a:spLocks noGrp="1"/>
          </p:cNvSpPr>
          <p:nvPr>
            <p:ph type="title"/>
          </p:nvPr>
        </p:nvSpPr>
        <p:spPr>
          <a:xfrm>
            <a:off x="1102367" y="1264801"/>
            <a:ext cx="4114571" cy="4296387"/>
          </a:xfrm>
        </p:spPr>
        <p:txBody>
          <a:bodyPr>
            <a:normAutofit/>
          </a:bodyPr>
          <a:lstStyle/>
          <a:p>
            <a:pPr algn="ctr"/>
            <a:r>
              <a:rPr lang="tr-TR">
                <a:solidFill>
                  <a:schemeClr val="bg1"/>
                </a:solidFill>
                <a:latin typeface="Times New Roman"/>
                <a:ea typeface="+mj-lt"/>
                <a:cs typeface="+mj-lt"/>
              </a:rPr>
              <a:t>Siber Kültürün Yayılım ve Gelişiminin Sonuçları </a:t>
            </a:r>
            <a:endParaRPr lang="tr-TR">
              <a:solidFill>
                <a:schemeClr val="bg1"/>
              </a:solidFill>
              <a:latin typeface="Times New Roman"/>
              <a:cs typeface="Times New Roman"/>
            </a:endParaRPr>
          </a:p>
        </p:txBody>
      </p:sp>
      <p:grpSp>
        <p:nvGrpSpPr>
          <p:cNvPr id="14" name="Group 13">
            <a:extLst>
              <a:ext uri="{FF2B5EF4-FFF2-40B4-BE49-F238E27FC236}">
                <a16:creationId xmlns="" xmlns:a16="http://schemas.microsoft.com/office/drawing/2014/main" id="{B8CB1D39-68D4-4372-BF3B-2A33A7495E2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77893"/>
            <a:ext cx="1861854" cy="717514"/>
            <a:chOff x="0" y="377893"/>
            <a:chExt cx="1861854" cy="717514"/>
          </a:xfrm>
          <a:solidFill>
            <a:schemeClr val="bg1"/>
          </a:solidFill>
        </p:grpSpPr>
        <p:sp>
          <p:nvSpPr>
            <p:cNvPr id="15" name="Freeform: Shape 14">
              <a:extLst>
                <a:ext uri="{FF2B5EF4-FFF2-40B4-BE49-F238E27FC236}">
                  <a16:creationId xmlns="" xmlns:a16="http://schemas.microsoft.com/office/drawing/2014/main" id="{C5A741B9-65EC-4C5B-9FE0-4A18575771A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 xmlns:a16="http://schemas.microsoft.com/office/drawing/2014/main" id="{C0BB4301-41FA-4453-956F-A11CC664B6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18" name="Oval 17">
            <a:extLst>
              <a:ext uri="{FF2B5EF4-FFF2-40B4-BE49-F238E27FC236}">
                <a16:creationId xmlns="" xmlns:a16="http://schemas.microsoft.com/office/drawing/2014/main" id="{10C23D31-5B0A-4956-A59F-A24F57D2A9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 xmlns:a16="http://schemas.microsoft.com/office/drawing/2014/main" id="{F4C6FC6E-4AAF-4628-B7E5-85DF9D323B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988" y="4604761"/>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İçerik Yer Tutucusu 2">
            <a:extLst>
              <a:ext uri="{FF2B5EF4-FFF2-40B4-BE49-F238E27FC236}">
                <a16:creationId xmlns="" xmlns:a16="http://schemas.microsoft.com/office/drawing/2014/main" id="{E5EEE161-B207-40C5-8710-8740CEC6E421}"/>
              </a:ext>
            </a:extLst>
          </p:cNvPr>
          <p:cNvSpPr>
            <a:spLocks noGrp="1"/>
          </p:cNvSpPr>
          <p:nvPr>
            <p:ph idx="1"/>
          </p:nvPr>
        </p:nvSpPr>
        <p:spPr>
          <a:xfrm>
            <a:off x="6234868" y="1345827"/>
            <a:ext cx="5217173" cy="4351338"/>
          </a:xfrm>
        </p:spPr>
        <p:txBody>
          <a:bodyPr vert="horz" lIns="91440" tIns="45720" rIns="91440" bIns="45720" rtlCol="0">
            <a:normAutofit/>
          </a:bodyPr>
          <a:lstStyle/>
          <a:p>
            <a:r>
              <a:rPr lang="tr-TR" sz="1800">
                <a:solidFill>
                  <a:schemeClr val="bg1"/>
                </a:solidFill>
                <a:latin typeface="Times New Roman"/>
                <a:ea typeface="+mn-lt"/>
                <a:cs typeface="+mn-lt"/>
              </a:rPr>
              <a:t>Siber kültür olarak adlandırılan ve günümüz dünyasında oldukça büyük bir etki alanına sahip olan kültürel yapı, öncelikli olarak bireysel alanda etkisini göstermiştir. Bireylerin ferdi davranışlarını artırma yönünde etki gösteren bu yapı, hiper bireysellik olarak adlandırılan bir toplumdan kopmanın da önünü açmıştır. Bunun devamında bireylerin oluşturduğu toplumlar üzerinde de etkili olarak, yeni toplumsal sınıf ve yapıların ortaya çıkmasını da sağlamıştır. Bireysellik ve toplum üzerindeki etkilerin yanı sıra siber kültür yapısı, sosyal ağların reklam, bankacılık, tüketim vb. alanlarda kullanılması ile ekonomik alanda da etkili olmaya başlamıştır. Bu etki bazen mikro bazen makroekonomik yapılarda kendisini göstermektedir. </a:t>
            </a:r>
            <a:endParaRPr lang="tr-TR" sz="1800">
              <a:solidFill>
                <a:schemeClr val="bg1"/>
              </a:solidFill>
              <a:latin typeface="Times New Roman"/>
              <a:cs typeface="Times New Roman"/>
            </a:endParaRPr>
          </a:p>
        </p:txBody>
      </p:sp>
      <p:grpSp>
        <p:nvGrpSpPr>
          <p:cNvPr id="22" name="Graphic 185">
            <a:extLst>
              <a:ext uri="{FF2B5EF4-FFF2-40B4-BE49-F238E27FC236}">
                <a16:creationId xmlns="" xmlns:a16="http://schemas.microsoft.com/office/drawing/2014/main" id="{582A903B-6B78-4F0A-B7C9-3D80499020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 xmlns:a16="http://schemas.microsoft.com/office/drawing/2014/main" id="{D510EA93-8F64-42C8-A630-D449506E95E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06CB53FC-E4DA-4001-928B-9998A85EA5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D210B969-4FDF-4AAC-9397-63D5434958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570B3EF0-84EA-4F47-86A3-1EA1F644A4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259369A8-EF57-42A1-8EC8-F6A9F92A3A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9539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AFB85257-3250-4E5F-8615-5309A28DDB75}"/>
              </a:ext>
            </a:extLst>
          </p:cNvPr>
          <p:cNvSpPr>
            <a:spLocks noGrp="1"/>
          </p:cNvSpPr>
          <p:nvPr>
            <p:ph idx="1"/>
          </p:nvPr>
        </p:nvSpPr>
        <p:spPr>
          <a:xfrm>
            <a:off x="1392667" y="2398957"/>
            <a:ext cx="9406666" cy="3526144"/>
          </a:xfrm>
        </p:spPr>
        <p:txBody>
          <a:bodyPr vert="horz" lIns="91440" tIns="45720" rIns="91440" bIns="45720" rtlCol="0" anchor="t">
            <a:normAutofit/>
          </a:bodyPr>
          <a:lstStyle/>
          <a:p>
            <a:r>
              <a:rPr lang="tr-TR" sz="2400" dirty="0">
                <a:solidFill>
                  <a:schemeClr val="bg1"/>
                </a:solidFill>
                <a:latin typeface="Times New Roman"/>
                <a:ea typeface="+mn-lt"/>
                <a:cs typeface="+mn-lt"/>
              </a:rPr>
              <a:t>Pierre </a:t>
            </a:r>
            <a:r>
              <a:rPr lang="tr-TR" sz="2400" dirty="0" err="1">
                <a:solidFill>
                  <a:schemeClr val="bg1"/>
                </a:solidFill>
                <a:latin typeface="Times New Roman"/>
                <a:ea typeface="+mn-lt"/>
                <a:cs typeface="+mn-lt"/>
              </a:rPr>
              <a:t>Levy</a:t>
            </a:r>
            <a:r>
              <a:rPr lang="tr-TR" sz="2400" dirty="0">
                <a:solidFill>
                  <a:schemeClr val="bg1"/>
                </a:solidFill>
                <a:latin typeface="Times New Roman"/>
                <a:ea typeface="+mn-lt"/>
                <a:cs typeface="+mn-lt"/>
              </a:rPr>
              <a:t>, internet ve internetin kullanımının yaygınlaşması konusundaki öngörüleri ile dikkat çeken bir araştırmacıdır. Nitekim </a:t>
            </a:r>
            <a:r>
              <a:rPr lang="tr-TR" sz="2400" dirty="0" err="1">
                <a:solidFill>
                  <a:schemeClr val="bg1"/>
                </a:solidFill>
                <a:latin typeface="Times New Roman"/>
                <a:ea typeface="+mn-lt"/>
                <a:cs typeface="+mn-lt"/>
              </a:rPr>
              <a:t>Levy</a:t>
            </a:r>
            <a:r>
              <a:rPr lang="tr-TR" sz="2400" dirty="0">
                <a:solidFill>
                  <a:schemeClr val="bg1"/>
                </a:solidFill>
                <a:latin typeface="Times New Roman"/>
                <a:ea typeface="+mn-lt"/>
                <a:cs typeface="+mn-lt"/>
              </a:rPr>
              <a:t>, 1990’lı yıllarda internetin henüz ortaya çıktığı dönemlerde bir gün her evde internet kullanılacağı ve yine internet sayesinde toplumsal bir dönüşüm yaşanarak bilgi toplumlarının ortaya çıkacağına değinmektedir. Bu yapı üzerinde ise toplumsal değişimlerle birlikte örgütlenmelerin de sağlanabileceği ve bunun devamında kültürel yapıda farklılaşmalar olabileceğini aktarmaktadır.</a:t>
            </a:r>
            <a:endParaRPr lang="tr-TR" sz="2400" dirty="0">
              <a:solidFill>
                <a:schemeClr val="bg1"/>
              </a:solidFill>
              <a:latin typeface="Times New Roman"/>
              <a:cs typeface="Times New Roman"/>
            </a:endParaRPr>
          </a:p>
        </p:txBody>
      </p:sp>
      <p:sp>
        <p:nvSpPr>
          <p:cNvPr id="12" name="Rectangle 11">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84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8D762FAA-9DEF-497D-BB0D-9690A1E48EF0}"/>
              </a:ext>
            </a:extLst>
          </p:cNvPr>
          <p:cNvSpPr>
            <a:spLocks noGrp="1"/>
          </p:cNvSpPr>
          <p:nvPr>
            <p:ph idx="1"/>
          </p:nvPr>
        </p:nvSpPr>
        <p:spPr>
          <a:xfrm>
            <a:off x="1392667" y="2398957"/>
            <a:ext cx="9406666" cy="3526144"/>
          </a:xfrm>
        </p:spPr>
        <p:txBody>
          <a:bodyPr vert="horz" lIns="91440" tIns="45720" rIns="91440" bIns="45720" rtlCol="0" anchor="t">
            <a:normAutofit/>
          </a:bodyPr>
          <a:lstStyle/>
          <a:p>
            <a:r>
              <a:rPr lang="tr-TR" sz="2400" dirty="0">
                <a:solidFill>
                  <a:schemeClr val="bg1"/>
                </a:solidFill>
                <a:latin typeface="Times New Roman"/>
                <a:ea typeface="+mn-lt"/>
                <a:cs typeface="+mn-lt"/>
              </a:rPr>
              <a:t>Henry </a:t>
            </a:r>
            <a:r>
              <a:rPr lang="tr-TR" sz="2400" dirty="0" err="1">
                <a:solidFill>
                  <a:schemeClr val="bg1"/>
                </a:solidFill>
                <a:latin typeface="Times New Roman"/>
                <a:ea typeface="+mn-lt"/>
                <a:cs typeface="+mn-lt"/>
              </a:rPr>
              <a:t>Jenkins</a:t>
            </a:r>
            <a:r>
              <a:rPr lang="tr-TR" sz="2400" dirty="0">
                <a:solidFill>
                  <a:schemeClr val="bg1"/>
                </a:solidFill>
                <a:latin typeface="Times New Roman"/>
                <a:ea typeface="+mn-lt"/>
                <a:cs typeface="+mn-lt"/>
              </a:rPr>
              <a:t> ise </a:t>
            </a:r>
            <a:r>
              <a:rPr lang="tr-TR" sz="2400" dirty="0" err="1">
                <a:solidFill>
                  <a:schemeClr val="bg1"/>
                </a:solidFill>
                <a:latin typeface="Times New Roman"/>
                <a:ea typeface="+mn-lt"/>
                <a:cs typeface="+mn-lt"/>
              </a:rPr>
              <a:t>Levy’den</a:t>
            </a:r>
            <a:r>
              <a:rPr lang="tr-TR" sz="2400" dirty="0">
                <a:solidFill>
                  <a:schemeClr val="bg1"/>
                </a:solidFill>
                <a:latin typeface="Times New Roman"/>
                <a:ea typeface="+mn-lt"/>
                <a:cs typeface="+mn-lt"/>
              </a:rPr>
              <a:t> etkilenmekle beraber daha çok yayılım kültürü üzerinde durmaktadır. Esasında </a:t>
            </a:r>
            <a:r>
              <a:rPr lang="tr-TR" sz="2400" dirty="0" err="1">
                <a:solidFill>
                  <a:schemeClr val="bg1"/>
                </a:solidFill>
                <a:latin typeface="Times New Roman"/>
                <a:ea typeface="+mn-lt"/>
                <a:cs typeface="+mn-lt"/>
              </a:rPr>
              <a:t>Levy</a:t>
            </a:r>
            <a:r>
              <a:rPr lang="tr-TR" sz="2400" dirty="0">
                <a:solidFill>
                  <a:schemeClr val="bg1"/>
                </a:solidFill>
                <a:latin typeface="Times New Roman"/>
                <a:ea typeface="+mn-lt"/>
                <a:cs typeface="+mn-lt"/>
              </a:rPr>
              <a:t> ile aynı doğrultuda fikirler beyan eden </a:t>
            </a:r>
            <a:r>
              <a:rPr lang="tr-TR" sz="2400" dirty="0" err="1">
                <a:solidFill>
                  <a:schemeClr val="bg1"/>
                </a:solidFill>
                <a:latin typeface="Times New Roman"/>
                <a:ea typeface="+mn-lt"/>
                <a:cs typeface="+mn-lt"/>
              </a:rPr>
              <a:t>Jenkins</a:t>
            </a:r>
            <a:r>
              <a:rPr lang="tr-TR" sz="2400" dirty="0">
                <a:solidFill>
                  <a:schemeClr val="bg1"/>
                </a:solidFill>
                <a:latin typeface="Times New Roman"/>
                <a:ea typeface="+mn-lt"/>
                <a:cs typeface="+mn-lt"/>
              </a:rPr>
              <a:t>, gelişen teknolojilerle etkileşimin ve dolayısıyla toplumsal değişim ve yapılanmanın daha kısa sürede gerçekleşebileceği üzerinde durmaktadır.</a:t>
            </a:r>
            <a:endParaRPr lang="tr-TR" sz="2400">
              <a:solidFill>
                <a:schemeClr val="bg1"/>
              </a:solidFill>
              <a:latin typeface="Times New Roman"/>
              <a:cs typeface="Times New Roman"/>
            </a:endParaRPr>
          </a:p>
        </p:txBody>
      </p:sp>
      <p:sp>
        <p:nvSpPr>
          <p:cNvPr id="12" name="Rectangle 11">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43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Başlık 1">
            <a:extLst>
              <a:ext uri="{FF2B5EF4-FFF2-40B4-BE49-F238E27FC236}">
                <a16:creationId xmlns="" xmlns:a16="http://schemas.microsoft.com/office/drawing/2014/main" id="{41C5B1A9-AC99-497F-B421-322BC0604B74}"/>
              </a:ext>
            </a:extLst>
          </p:cNvPr>
          <p:cNvSpPr>
            <a:spLocks noGrp="1"/>
          </p:cNvSpPr>
          <p:nvPr>
            <p:ph type="title"/>
          </p:nvPr>
        </p:nvSpPr>
        <p:spPr>
          <a:xfrm>
            <a:off x="1014141" y="1450655"/>
            <a:ext cx="3932030" cy="3956690"/>
          </a:xfrm>
        </p:spPr>
        <p:txBody>
          <a:bodyPr anchor="ctr">
            <a:normAutofit/>
          </a:bodyPr>
          <a:lstStyle/>
          <a:p>
            <a:r>
              <a:rPr lang="tr-TR" sz="6200">
                <a:solidFill>
                  <a:schemeClr val="bg1"/>
                </a:solidFill>
                <a:cs typeface="Calibri Light"/>
              </a:rPr>
              <a:t>KAYNAKLAR</a:t>
            </a:r>
            <a:endParaRPr lang="tr-TR" sz="6200">
              <a:solidFill>
                <a:schemeClr val="bg1"/>
              </a:solidFill>
            </a:endParaRP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674A3D2F-A25F-4EA2-AE32-0FDF5363BEA8}"/>
              </a:ext>
            </a:extLst>
          </p:cNvPr>
          <p:cNvSpPr>
            <a:spLocks noGrp="1"/>
          </p:cNvSpPr>
          <p:nvPr>
            <p:ph idx="1"/>
          </p:nvPr>
        </p:nvSpPr>
        <p:spPr>
          <a:xfrm>
            <a:off x="6096000" y="259797"/>
            <a:ext cx="5008901" cy="6052839"/>
          </a:xfrm>
        </p:spPr>
        <p:txBody>
          <a:bodyPr vert="horz" lIns="91440" tIns="45720" rIns="91440" bIns="45720" rtlCol="0" anchor="ctr">
            <a:normAutofit lnSpcReduction="10000"/>
          </a:bodyPr>
          <a:lstStyle/>
          <a:p>
            <a:r>
              <a:rPr lang="tr-TR" sz="1800" dirty="0" err="1">
                <a:solidFill>
                  <a:schemeClr val="bg1"/>
                </a:solidFill>
                <a:latin typeface="Times New Roman"/>
                <a:ea typeface="+mn-lt"/>
                <a:cs typeface="+mn-lt"/>
              </a:rPr>
              <a:t>Binark</a:t>
            </a:r>
            <a:r>
              <a:rPr lang="tr-TR" sz="1800" dirty="0">
                <a:solidFill>
                  <a:schemeClr val="bg1"/>
                </a:solidFill>
                <a:latin typeface="Times New Roman"/>
                <a:ea typeface="+mn-lt"/>
                <a:cs typeface="+mn-lt"/>
              </a:rPr>
              <a:t>, Mutlu (2010). Nefret Söyleminin Yeni Medya Ortamında Dolaşıma Girmesi ve Türetilmesi. (Editör: Tuğrul </a:t>
            </a:r>
            <a:r>
              <a:rPr lang="tr-TR" sz="1800" dirty="0" err="1">
                <a:solidFill>
                  <a:schemeClr val="bg1"/>
                </a:solidFill>
                <a:latin typeface="Times New Roman"/>
                <a:ea typeface="+mn-lt"/>
                <a:cs typeface="+mn-lt"/>
              </a:rPr>
              <a:t>Çomu</a:t>
            </a:r>
            <a:r>
              <a:rPr lang="tr-TR" sz="1800" dirty="0">
                <a:solidFill>
                  <a:schemeClr val="bg1"/>
                </a:solidFill>
                <a:latin typeface="Times New Roman"/>
                <a:ea typeface="+mn-lt"/>
                <a:cs typeface="+mn-lt"/>
              </a:rPr>
              <a:t>). Yeni Medyada Nefret Söylemi (1. Baskı). İstanbul: </a:t>
            </a:r>
            <a:r>
              <a:rPr lang="tr-TR" sz="1800" dirty="0" err="1">
                <a:solidFill>
                  <a:schemeClr val="bg1"/>
                </a:solidFill>
                <a:latin typeface="Times New Roman"/>
                <a:ea typeface="+mn-lt"/>
                <a:cs typeface="+mn-lt"/>
              </a:rPr>
              <a:t>Kalkedon</a:t>
            </a:r>
            <a:r>
              <a:rPr lang="tr-TR" sz="1800" dirty="0">
                <a:solidFill>
                  <a:schemeClr val="bg1"/>
                </a:solidFill>
                <a:latin typeface="Times New Roman"/>
                <a:ea typeface="+mn-lt"/>
                <a:cs typeface="+mn-lt"/>
              </a:rPr>
              <a:t> Yayınları, 11-53. </a:t>
            </a:r>
          </a:p>
          <a:p>
            <a:r>
              <a:rPr lang="tr-TR" sz="1800" dirty="0">
                <a:solidFill>
                  <a:schemeClr val="bg1"/>
                </a:solidFill>
                <a:latin typeface="Times New Roman"/>
                <a:ea typeface="+mn-lt"/>
                <a:cs typeface="+mn-lt"/>
              </a:rPr>
              <a:t>Aygül, Eser (2013). Yeni Medyada Nefret Söyleminin Üretimi: Bir Toplumsal Paylaşım Ağı Olarak Facebook Örneği, Yüksek Lisans Tezi, Gazi Üniversitesi Sosyal Bilimler Enstitüsü, Ankara</a:t>
            </a:r>
            <a:endParaRPr lang="tr-TR" sz="1800">
              <a:solidFill>
                <a:schemeClr val="bg1"/>
              </a:solidFill>
              <a:latin typeface="Times New Roman"/>
              <a:cs typeface="Calibri"/>
            </a:endParaRPr>
          </a:p>
          <a:p>
            <a:r>
              <a:rPr lang="tr-TR" sz="1800" dirty="0">
                <a:solidFill>
                  <a:schemeClr val="bg1"/>
                </a:solidFill>
                <a:latin typeface="Times New Roman"/>
                <a:ea typeface="+mn-lt"/>
                <a:cs typeface="+mn-lt"/>
                <a:hlinkClick r:id="rId2"/>
              </a:rPr>
              <a:t>https://www.slideshare.net/ovuncmeric/yeni-medya-nedir-yeni-medyann-zellikleri-nelerdir</a:t>
            </a:r>
            <a:r>
              <a:rPr lang="tr-TR" sz="1800" dirty="0">
                <a:solidFill>
                  <a:schemeClr val="bg1"/>
                </a:solidFill>
                <a:latin typeface="Times New Roman"/>
                <a:ea typeface="+mn-lt"/>
                <a:cs typeface="+mn-lt"/>
              </a:rPr>
              <a:t>. (27.02.2021, 17.50)</a:t>
            </a:r>
            <a:endParaRPr lang="tr-TR" sz="1800">
              <a:solidFill>
                <a:schemeClr val="bg1"/>
              </a:solidFill>
              <a:latin typeface="Times New Roman"/>
              <a:cs typeface="Calibri"/>
            </a:endParaRPr>
          </a:p>
          <a:p>
            <a:r>
              <a:rPr lang="tr-TR" sz="1800" dirty="0">
                <a:solidFill>
                  <a:schemeClr val="bg1"/>
                </a:solidFill>
                <a:latin typeface="Times New Roman"/>
                <a:ea typeface="+mn-lt"/>
                <a:cs typeface="+mn-lt"/>
              </a:rPr>
              <a:t>Mutlu </a:t>
            </a:r>
            <a:r>
              <a:rPr lang="tr-TR" sz="1800" dirty="0" err="1">
                <a:solidFill>
                  <a:schemeClr val="bg1"/>
                </a:solidFill>
                <a:latin typeface="Times New Roman"/>
                <a:ea typeface="+mn-lt"/>
                <a:cs typeface="+mn-lt"/>
              </a:rPr>
              <a:t>Binark</a:t>
            </a:r>
            <a:r>
              <a:rPr lang="tr-TR" sz="1800" dirty="0">
                <a:solidFill>
                  <a:schemeClr val="bg1"/>
                </a:solidFill>
                <a:latin typeface="Times New Roman"/>
                <a:ea typeface="+mn-lt"/>
                <a:cs typeface="+mn-lt"/>
              </a:rPr>
              <a:t>, Barış </a:t>
            </a:r>
            <a:r>
              <a:rPr lang="tr-TR" sz="1800" dirty="0" err="1">
                <a:solidFill>
                  <a:schemeClr val="bg1"/>
                </a:solidFill>
                <a:latin typeface="Times New Roman"/>
                <a:ea typeface="+mn-lt"/>
                <a:cs typeface="+mn-lt"/>
              </a:rPr>
              <a:t>Kılıçbay</a:t>
            </a:r>
            <a:r>
              <a:rPr lang="tr-TR" sz="1800" dirty="0">
                <a:solidFill>
                  <a:schemeClr val="bg1"/>
                </a:solidFill>
                <a:latin typeface="Times New Roman"/>
                <a:ea typeface="+mn-lt"/>
                <a:cs typeface="+mn-lt"/>
              </a:rPr>
              <a:t>, İnternet Toplum, Kültür, </a:t>
            </a:r>
            <a:r>
              <a:rPr lang="tr-TR" sz="1800" dirty="0" err="1">
                <a:solidFill>
                  <a:schemeClr val="bg1"/>
                </a:solidFill>
                <a:latin typeface="Times New Roman"/>
                <a:ea typeface="+mn-lt"/>
                <a:cs typeface="+mn-lt"/>
              </a:rPr>
              <a:t>Epos</a:t>
            </a:r>
            <a:r>
              <a:rPr lang="tr-TR" sz="1800" dirty="0">
                <a:solidFill>
                  <a:schemeClr val="bg1"/>
                </a:solidFill>
                <a:latin typeface="Times New Roman"/>
                <a:ea typeface="+mn-lt"/>
                <a:cs typeface="+mn-lt"/>
              </a:rPr>
              <a:t> Yayınları, Ankara, s. 16.  </a:t>
            </a:r>
            <a:endParaRPr lang="tr-TR" sz="1800">
              <a:solidFill>
                <a:schemeClr val="bg1"/>
              </a:solidFill>
              <a:latin typeface="Times New Roman"/>
              <a:cs typeface="Calibri"/>
            </a:endParaRPr>
          </a:p>
          <a:p>
            <a:r>
              <a:rPr lang="tr-TR" sz="1800" dirty="0">
                <a:solidFill>
                  <a:schemeClr val="bg1"/>
                </a:solidFill>
                <a:latin typeface="Times New Roman"/>
                <a:cs typeface="Calibri"/>
              </a:rPr>
              <a:t>Durmuş Koçak (2019). </a:t>
            </a:r>
            <a:r>
              <a:rPr lang="tr-TR" sz="1800" dirty="0">
                <a:solidFill>
                  <a:schemeClr val="bg1"/>
                </a:solidFill>
                <a:latin typeface="Times New Roman"/>
                <a:ea typeface="+mn-lt"/>
                <a:cs typeface="+mn-lt"/>
              </a:rPr>
              <a:t>Siber Kültürün Yeni Medya Kullanıcılarının tercih ve Eğilimleri Üzerine Etkisi: Üniversite Öğrencilerine Yönelik Bir Uygulama. </a:t>
            </a:r>
            <a:r>
              <a:rPr lang="tr-TR" sz="1800" dirty="0" err="1">
                <a:solidFill>
                  <a:schemeClr val="bg1"/>
                </a:solidFill>
                <a:latin typeface="Times New Roman"/>
                <a:ea typeface="+mn-lt"/>
                <a:cs typeface="+mn-lt"/>
              </a:rPr>
              <a:t>Doktara</a:t>
            </a:r>
            <a:r>
              <a:rPr lang="tr-TR" sz="1800" dirty="0">
                <a:solidFill>
                  <a:schemeClr val="bg1"/>
                </a:solidFill>
                <a:latin typeface="Times New Roman"/>
                <a:ea typeface="+mn-lt"/>
                <a:cs typeface="+mn-lt"/>
              </a:rPr>
              <a:t> Tezi, İstanbul Gelişim Üniversitesi Sosyal Bilimler </a:t>
            </a:r>
            <a:r>
              <a:rPr lang="tr-TR" sz="1800" dirty="0" err="1">
                <a:solidFill>
                  <a:schemeClr val="bg1"/>
                </a:solidFill>
                <a:latin typeface="Times New Roman"/>
                <a:ea typeface="+mn-lt"/>
                <a:cs typeface="+mn-lt"/>
              </a:rPr>
              <a:t>Ensititüsü</a:t>
            </a:r>
            <a:r>
              <a:rPr lang="tr-TR" sz="1800" dirty="0">
                <a:solidFill>
                  <a:schemeClr val="bg1"/>
                </a:solidFill>
                <a:latin typeface="Times New Roman"/>
                <a:ea typeface="+mn-lt"/>
                <a:cs typeface="+mn-lt"/>
              </a:rPr>
              <a:t>, İstanbul. </a:t>
            </a:r>
            <a:endParaRPr lang="tr-TR" sz="1800">
              <a:solidFill>
                <a:schemeClr val="bg1"/>
              </a:solidFill>
              <a:latin typeface="Times New Roman"/>
              <a:cs typeface="Calibri"/>
            </a:endParaRPr>
          </a:p>
          <a:p>
            <a:pPr marL="285750" indent="-285750"/>
            <a:r>
              <a:rPr lang="tr-TR" sz="1800" dirty="0">
                <a:solidFill>
                  <a:schemeClr val="bg1"/>
                </a:solidFill>
                <a:latin typeface="Times New Roman"/>
                <a:cs typeface="Calibri"/>
              </a:rPr>
              <a:t>Uğur Dolgun, (2016). </a:t>
            </a:r>
            <a:r>
              <a:rPr lang="tr-TR" sz="1800" dirty="0">
                <a:solidFill>
                  <a:schemeClr val="bg1"/>
                </a:solidFill>
                <a:latin typeface="Times New Roman"/>
                <a:cs typeface="Times New Roman"/>
              </a:rPr>
              <a:t>Kitle İletişim Araçları ve Yeni̇ Medya.</a:t>
            </a:r>
          </a:p>
          <a:p>
            <a:endParaRPr lang="tr-TR" sz="1800" dirty="0">
              <a:solidFill>
                <a:schemeClr val="bg1"/>
              </a:solidFill>
              <a:latin typeface="Times New Roman"/>
              <a:cs typeface="Calibri"/>
            </a:endParaRPr>
          </a:p>
          <a:p>
            <a:endParaRPr lang="tr-TR" sz="1600">
              <a:solidFill>
                <a:schemeClr val="bg1"/>
              </a:solidFill>
              <a:cs typeface="Calibri"/>
            </a:endParaRPr>
          </a:p>
        </p:txBody>
      </p:sp>
    </p:spTree>
    <p:extLst>
      <p:ext uri="{BB962C8B-B14F-4D97-AF65-F5344CB8AC3E}">
        <p14:creationId xmlns:p14="http://schemas.microsoft.com/office/powerpoint/2010/main" val="349657158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258</Words>
  <Application>Microsoft Office PowerPoint</Application>
  <PresentationFormat>Geniş ekran</PresentationFormat>
  <Paragraphs>12</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Calibri</vt:lpstr>
      <vt:lpstr>Calibri Light</vt:lpstr>
      <vt:lpstr>Times New Roman</vt:lpstr>
      <vt:lpstr>Ofis Teması</vt:lpstr>
      <vt:lpstr>Yeni Medyada Ermeni Folkloru </vt:lpstr>
      <vt:lpstr>PowerPoint Sunusu</vt:lpstr>
      <vt:lpstr>Siber Kültürün Yayılım ve Gelişiminin Sonuçları </vt:lpstr>
      <vt:lpstr>PowerPoint Sunusu</vt:lpstr>
      <vt:lpstr>PowerPoint Sunusu</vt:lpstr>
      <vt:lpstr>KAYNAKLAR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cihan</cp:lastModifiedBy>
  <cp:revision>776</cp:revision>
  <dcterms:created xsi:type="dcterms:W3CDTF">2021-02-27T12:29:12Z</dcterms:created>
  <dcterms:modified xsi:type="dcterms:W3CDTF">2022-05-11T14:18:19Z</dcterms:modified>
</cp:coreProperties>
</file>