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8"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6/29/2022</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18672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6/29/2022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1851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6/29/2022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864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6/29/2022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3403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6/29/2022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2659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6/29/2022</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69759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6/29/2022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9648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6/29/2022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4102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6/29/2022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4212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6/29/2022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5070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6/29/2022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3474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6/29/2022</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283481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fhay@ankar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17B5C06-12CC-49EF-A907-08F1B132C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BF7A785F-38D2-4D69-B6F1-ADCED2B8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10C3C-1433-4D91-BB3D-E749A6232491}"/>
              </a:ext>
            </a:extLst>
          </p:cNvPr>
          <p:cNvSpPr>
            <a:spLocks noGrp="1"/>
          </p:cNvSpPr>
          <p:nvPr>
            <p:ph type="ctrTitle"/>
          </p:nvPr>
        </p:nvSpPr>
        <p:spPr>
          <a:xfrm>
            <a:off x="762000" y="839336"/>
            <a:ext cx="4123899" cy="3475513"/>
          </a:xfrm>
        </p:spPr>
        <p:txBody>
          <a:bodyPr anchor="ctr">
            <a:normAutofit/>
          </a:bodyPr>
          <a:lstStyle/>
          <a:p>
            <a:pPr algn="l">
              <a:spcBef>
                <a:spcPts val="600"/>
              </a:spcBef>
              <a:spcAft>
                <a:spcPts val="600"/>
              </a:spcAft>
            </a:pPr>
            <a:r>
              <a:rPr lang="en-GB" b="1" cap="all" dirty="0">
                <a:effectLst/>
                <a:ea typeface="Times New Roman" panose="02020603050405020304" pitchFamily="18" charset="0"/>
              </a:rPr>
              <a:t>The Stuarts</a:t>
            </a:r>
            <a:endParaRPr lang="en-GB" dirty="0"/>
          </a:p>
        </p:txBody>
      </p:sp>
      <p:sp>
        <p:nvSpPr>
          <p:cNvPr id="3" name="Subtitle 2">
            <a:extLst>
              <a:ext uri="{FF2B5EF4-FFF2-40B4-BE49-F238E27FC236}">
                <a16:creationId xmlns:a16="http://schemas.microsoft.com/office/drawing/2014/main" id="{47B931B2-7648-46D4-8B19-37090648BD20}"/>
              </a:ext>
            </a:extLst>
          </p:cNvPr>
          <p:cNvSpPr>
            <a:spLocks noGrp="1"/>
          </p:cNvSpPr>
          <p:nvPr>
            <p:ph type="subTitle" idx="1"/>
          </p:nvPr>
        </p:nvSpPr>
        <p:spPr>
          <a:xfrm>
            <a:off x="762000" y="4570807"/>
            <a:ext cx="4123899" cy="1524000"/>
          </a:xfrm>
        </p:spPr>
        <p:txBody>
          <a:bodyPr>
            <a:normAutofit/>
          </a:bodyPr>
          <a:lstStyle/>
          <a:p>
            <a:pPr algn="l"/>
            <a:r>
              <a:rPr lang="tr-TR" dirty="0"/>
              <a:t>Dr. Funda HAY</a:t>
            </a:r>
          </a:p>
          <a:p>
            <a:pPr algn="l"/>
            <a:r>
              <a:rPr lang="tr-TR" dirty="0">
                <a:hlinkClick r:id="rId2"/>
              </a:rPr>
              <a:t>fhay@ankara.edu.tr</a:t>
            </a:r>
            <a:endParaRPr lang="tr-TR" dirty="0"/>
          </a:p>
          <a:p>
            <a:pPr algn="l"/>
            <a:r>
              <a:rPr lang="tr-TR" dirty="0"/>
              <a:t>Ankara </a:t>
            </a:r>
            <a:r>
              <a:rPr lang="tr-TR" dirty="0" err="1"/>
              <a:t>University</a:t>
            </a:r>
            <a:endParaRPr lang="en-GB" dirty="0"/>
          </a:p>
        </p:txBody>
      </p:sp>
      <p:pic>
        <p:nvPicPr>
          <p:cNvPr id="6" name="Picture 5" descr="A collage of a person&#10;&#10;Description automatically generated with low confidence">
            <a:extLst>
              <a:ext uri="{FF2B5EF4-FFF2-40B4-BE49-F238E27FC236}">
                <a16:creationId xmlns:a16="http://schemas.microsoft.com/office/drawing/2014/main" id="{55CF314B-79D5-4DE4-B07A-375E8DD6D38D}"/>
              </a:ext>
            </a:extLst>
          </p:cNvPr>
          <p:cNvPicPr>
            <a:picLocks noChangeAspect="1"/>
          </p:cNvPicPr>
          <p:nvPr/>
        </p:nvPicPr>
        <p:blipFill rotWithShape="1">
          <a:blip r:embed="rId3">
            <a:extLst>
              <a:ext uri="{28A0092B-C50C-407E-A947-70E740481C1C}">
                <a14:useLocalDpi xmlns:a14="http://schemas.microsoft.com/office/drawing/2010/main" val="0"/>
              </a:ext>
            </a:extLst>
          </a:blip>
          <a:srcRect l="5070" r="9351" b="9294"/>
          <a:stretch/>
        </p:blipFill>
        <p:spPr>
          <a:xfrm>
            <a:off x="5334003" y="752477"/>
            <a:ext cx="6095997" cy="4845890"/>
          </a:xfrm>
          <a:prstGeom prst="rect">
            <a:avLst/>
          </a:prstGeom>
        </p:spPr>
      </p:pic>
      <p:sp>
        <p:nvSpPr>
          <p:cNvPr id="4" name="TextBox 3">
            <a:extLst>
              <a:ext uri="{FF2B5EF4-FFF2-40B4-BE49-F238E27FC236}">
                <a16:creationId xmlns:a16="http://schemas.microsoft.com/office/drawing/2014/main" id="{10386B0E-9185-4C6F-9518-ECCC3DDB66CC}"/>
              </a:ext>
            </a:extLst>
          </p:cNvPr>
          <p:cNvSpPr txBox="1"/>
          <p:nvPr/>
        </p:nvSpPr>
        <p:spPr>
          <a:xfrm>
            <a:off x="9669627" y="5733291"/>
            <a:ext cx="1830950"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Learn</a:t>
            </a:r>
            <a:r>
              <a:rPr lang="tr-TR" sz="900" i="1" dirty="0"/>
              <a:t> Online</a:t>
            </a:r>
            <a:endParaRPr lang="en-GB" sz="900" dirty="0"/>
          </a:p>
        </p:txBody>
      </p:sp>
    </p:spTree>
    <p:extLst>
      <p:ext uri="{BB962C8B-B14F-4D97-AF65-F5344CB8AC3E}">
        <p14:creationId xmlns:p14="http://schemas.microsoft.com/office/powerpoint/2010/main" val="117245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675AF5A1-4884-4FBA-B1BB-80A2939E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4"/>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9" name="Rectangle 28">
            <a:extLst>
              <a:ext uri="{FF2B5EF4-FFF2-40B4-BE49-F238E27FC236}">
                <a16:creationId xmlns:a16="http://schemas.microsoft.com/office/drawing/2014/main" id="{5A8C16DA-E452-4500-B803-5D451BB09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57238"/>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A person in a military uniform&#10;&#10;Description automatically generated with low confidence">
            <a:extLst>
              <a:ext uri="{FF2B5EF4-FFF2-40B4-BE49-F238E27FC236}">
                <a16:creationId xmlns:a16="http://schemas.microsoft.com/office/drawing/2014/main" id="{D98561D6-0911-4A36-9137-D218E47F703E}"/>
              </a:ext>
            </a:extLst>
          </p:cNvPr>
          <p:cNvPicPr>
            <a:picLocks noGrp="1" noChangeAspect="1"/>
          </p:cNvPicPr>
          <p:nvPr>
            <p:ph idx="1"/>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a:xfrm>
            <a:off x="2569376" y="1366838"/>
            <a:ext cx="2048304" cy="4114800"/>
          </a:xfrm>
          <a:prstGeom prst="rect">
            <a:avLst/>
          </a:prstGeom>
        </p:spPr>
      </p:pic>
      <p:pic>
        <p:nvPicPr>
          <p:cNvPr id="11" name="Picture 10" descr="A person in a garment&#10;&#10;Description automatically generated with low confidence">
            <a:extLst>
              <a:ext uri="{FF2B5EF4-FFF2-40B4-BE49-F238E27FC236}">
                <a16:creationId xmlns:a16="http://schemas.microsoft.com/office/drawing/2014/main" id="{A7A93D48-F613-4F84-A725-CC1920B7ECFE}"/>
              </a:ext>
            </a:extLst>
          </p:cNvPr>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b="6234"/>
          <a:stretch/>
        </p:blipFill>
        <p:spPr>
          <a:xfrm>
            <a:off x="7410324" y="1366838"/>
            <a:ext cx="2534270" cy="4114800"/>
          </a:xfrm>
          <a:prstGeom prst="rect">
            <a:avLst/>
          </a:prstGeom>
        </p:spPr>
      </p:pic>
      <p:sp>
        <p:nvSpPr>
          <p:cNvPr id="12" name="TextBox 11">
            <a:extLst>
              <a:ext uri="{FF2B5EF4-FFF2-40B4-BE49-F238E27FC236}">
                <a16:creationId xmlns:a16="http://schemas.microsoft.com/office/drawing/2014/main" id="{C8A505DA-6840-4F2F-A4AD-F9A13D1C9D29}"/>
              </a:ext>
            </a:extLst>
          </p:cNvPr>
          <p:cNvSpPr txBox="1"/>
          <p:nvPr/>
        </p:nvSpPr>
        <p:spPr>
          <a:xfrm>
            <a:off x="3101880" y="5481638"/>
            <a:ext cx="1413207" cy="369332"/>
          </a:xfrm>
          <a:prstGeom prst="rect">
            <a:avLst/>
          </a:prstGeom>
          <a:noFill/>
        </p:spPr>
        <p:txBody>
          <a:bodyPr wrap="none" rtlCol="0">
            <a:spAutoFit/>
          </a:bodyPr>
          <a:lstStyle/>
          <a:p>
            <a:r>
              <a:rPr lang="tr-TR" dirty="0" err="1"/>
              <a:t>Roundhead</a:t>
            </a:r>
            <a:endParaRPr lang="en-GB" dirty="0"/>
          </a:p>
        </p:txBody>
      </p:sp>
      <p:sp>
        <p:nvSpPr>
          <p:cNvPr id="21" name="TextBox 20">
            <a:extLst>
              <a:ext uri="{FF2B5EF4-FFF2-40B4-BE49-F238E27FC236}">
                <a16:creationId xmlns:a16="http://schemas.microsoft.com/office/drawing/2014/main" id="{A94D8268-FDD1-4837-8DEC-BFA257961087}"/>
              </a:ext>
            </a:extLst>
          </p:cNvPr>
          <p:cNvSpPr txBox="1"/>
          <p:nvPr/>
        </p:nvSpPr>
        <p:spPr>
          <a:xfrm>
            <a:off x="8483529" y="5481638"/>
            <a:ext cx="1036502" cy="369332"/>
          </a:xfrm>
          <a:prstGeom prst="rect">
            <a:avLst/>
          </a:prstGeom>
          <a:noFill/>
        </p:spPr>
        <p:txBody>
          <a:bodyPr wrap="none" rtlCol="0">
            <a:spAutoFit/>
          </a:bodyPr>
          <a:lstStyle/>
          <a:p>
            <a:r>
              <a:rPr lang="tr-TR" dirty="0" err="1"/>
              <a:t>Cavalier</a:t>
            </a:r>
            <a:endParaRPr lang="en-GB" dirty="0"/>
          </a:p>
        </p:txBody>
      </p:sp>
      <p:sp>
        <p:nvSpPr>
          <p:cNvPr id="10" name="TextBox 9">
            <a:extLst>
              <a:ext uri="{FF2B5EF4-FFF2-40B4-BE49-F238E27FC236}">
                <a16:creationId xmlns:a16="http://schemas.microsoft.com/office/drawing/2014/main" id="{CCF35C0D-B8A7-4B43-8BF9-865940005C94}"/>
              </a:ext>
            </a:extLst>
          </p:cNvPr>
          <p:cNvSpPr txBox="1"/>
          <p:nvPr/>
        </p:nvSpPr>
        <p:spPr>
          <a:xfrm>
            <a:off x="9520031" y="5766419"/>
            <a:ext cx="148149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Alamy</a:t>
            </a:r>
            <a:endParaRPr lang="en-GB" sz="900" dirty="0"/>
          </a:p>
        </p:txBody>
      </p:sp>
      <p:sp>
        <p:nvSpPr>
          <p:cNvPr id="13" name="TextBox 12">
            <a:extLst>
              <a:ext uri="{FF2B5EF4-FFF2-40B4-BE49-F238E27FC236}">
                <a16:creationId xmlns:a16="http://schemas.microsoft.com/office/drawing/2014/main" id="{DA27002F-A2C0-4100-A3D1-0CB64C540428}"/>
              </a:ext>
            </a:extLst>
          </p:cNvPr>
          <p:cNvSpPr txBox="1"/>
          <p:nvPr/>
        </p:nvSpPr>
        <p:spPr>
          <a:xfrm>
            <a:off x="1387948" y="5735554"/>
            <a:ext cx="1611339"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Pinterest</a:t>
            </a:r>
            <a:endParaRPr lang="en-GB" sz="900" dirty="0"/>
          </a:p>
        </p:txBody>
      </p:sp>
    </p:spTree>
    <p:extLst>
      <p:ext uri="{BB962C8B-B14F-4D97-AF65-F5344CB8AC3E}">
        <p14:creationId xmlns:p14="http://schemas.microsoft.com/office/powerpoint/2010/main" val="363543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44728-CE5D-4925-B655-DD1602CE4B98}"/>
              </a:ext>
            </a:extLst>
          </p:cNvPr>
          <p:cNvSpPr>
            <a:spLocks noGrp="1"/>
          </p:cNvSpPr>
          <p:nvPr>
            <p:ph type="title"/>
          </p:nvPr>
        </p:nvSpPr>
        <p:spPr>
          <a:xfrm>
            <a:off x="5411874" y="1517903"/>
            <a:ext cx="5250030" cy="1345115"/>
          </a:xfrm>
        </p:spPr>
        <p:txBody>
          <a:bodyPr>
            <a:normAutofit/>
          </a:bodyPr>
          <a:lstStyle/>
          <a:p>
            <a:r>
              <a:rPr lang="en-GB" dirty="0"/>
              <a:t>Republican Britain</a:t>
            </a:r>
          </a:p>
        </p:txBody>
      </p:sp>
      <p:pic>
        <p:nvPicPr>
          <p:cNvPr id="5" name="Picture 4" descr="A painting of a person&#10;&#10;Description automatically generated with medium confidence">
            <a:extLst>
              <a:ext uri="{FF2B5EF4-FFF2-40B4-BE49-F238E27FC236}">
                <a16:creationId xmlns:a16="http://schemas.microsoft.com/office/drawing/2014/main" id="{2209AD18-5550-41BE-8AD5-77FF42F67C8A}"/>
              </a:ext>
            </a:extLst>
          </p:cNvPr>
          <p:cNvPicPr>
            <a:picLocks noChangeAspect="1"/>
          </p:cNvPicPr>
          <p:nvPr/>
        </p:nvPicPr>
        <p:blipFill rotWithShape="1">
          <a:blip r:embed="rId2">
            <a:extLst>
              <a:ext uri="{28A0092B-C50C-407E-A947-70E740481C1C}">
                <a14:useLocalDpi xmlns:a14="http://schemas.microsoft.com/office/drawing/2010/main" val="0"/>
              </a:ext>
            </a:extLst>
          </a:blip>
          <a:srcRect l="28325" r="30326" b="1"/>
          <a:stretch/>
        </p:blipFill>
        <p:spPr>
          <a:xfrm>
            <a:off x="762000" y="758952"/>
            <a:ext cx="3890922" cy="5340096"/>
          </a:xfrm>
          <a:prstGeom prst="rect">
            <a:avLst/>
          </a:prstGeom>
        </p:spPr>
      </p:pic>
      <p:sp>
        <p:nvSpPr>
          <p:cNvPr id="3" name="Content Placeholder 2">
            <a:extLst>
              <a:ext uri="{FF2B5EF4-FFF2-40B4-BE49-F238E27FC236}">
                <a16:creationId xmlns:a16="http://schemas.microsoft.com/office/drawing/2014/main" id="{F926083A-7B8F-4D70-BB35-343A868E656C}"/>
              </a:ext>
            </a:extLst>
          </p:cNvPr>
          <p:cNvSpPr>
            <a:spLocks noGrp="1"/>
          </p:cNvSpPr>
          <p:nvPr>
            <p:ph idx="1"/>
          </p:nvPr>
        </p:nvSpPr>
        <p:spPr>
          <a:xfrm>
            <a:off x="5411874" y="2970222"/>
            <a:ext cx="5250030" cy="2610771"/>
          </a:xfrm>
        </p:spPr>
        <p:txBody>
          <a:bodyPr>
            <a:normAutofit/>
          </a:bodyPr>
          <a:lstStyle/>
          <a:p>
            <a:r>
              <a:rPr lang="en-GB" sz="2400"/>
              <a:t>Several MPs had commanded the Parliamentarian army</a:t>
            </a:r>
            <a:r>
              <a:rPr lang="tr-TR" sz="2400"/>
              <a:t>.</a:t>
            </a:r>
          </a:p>
          <a:p>
            <a:r>
              <a:rPr lang="en-GB" sz="2400"/>
              <a:t>Oliver Cromwell</a:t>
            </a:r>
            <a:r>
              <a:rPr lang="tr-TR" sz="2400"/>
              <a:t> </a:t>
            </a:r>
            <a:r>
              <a:rPr lang="en-GB" sz="2400"/>
              <a:t>created a new "model" army,</a:t>
            </a:r>
            <a:r>
              <a:rPr lang="tr-TR" sz="2400"/>
              <a:t> </a:t>
            </a:r>
            <a:r>
              <a:rPr lang="en-GB" sz="2400"/>
              <a:t>invited into his army educated men who wanted to fight for their beliefs.</a:t>
            </a:r>
          </a:p>
        </p:txBody>
      </p:sp>
      <p:sp>
        <p:nvSpPr>
          <p:cNvPr id="8" name="TextBox 7">
            <a:extLst>
              <a:ext uri="{FF2B5EF4-FFF2-40B4-BE49-F238E27FC236}">
                <a16:creationId xmlns:a16="http://schemas.microsoft.com/office/drawing/2014/main" id="{66EC5551-30D9-4191-8503-C8E912BBE55C}"/>
              </a:ext>
            </a:extLst>
          </p:cNvPr>
          <p:cNvSpPr txBox="1"/>
          <p:nvPr/>
        </p:nvSpPr>
        <p:spPr>
          <a:xfrm>
            <a:off x="4652922" y="5827020"/>
            <a:ext cx="2584362"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Royal</a:t>
            </a:r>
            <a:r>
              <a:rPr lang="tr-TR" sz="900" i="1" dirty="0"/>
              <a:t> </a:t>
            </a:r>
            <a:r>
              <a:rPr lang="tr-TR" sz="900" i="1" dirty="0" err="1"/>
              <a:t>Museum</a:t>
            </a:r>
            <a:r>
              <a:rPr lang="tr-TR" sz="900" i="1" dirty="0"/>
              <a:t> </a:t>
            </a:r>
            <a:r>
              <a:rPr lang="tr-TR" sz="900" i="1" dirty="0" err="1"/>
              <a:t>Greenwhich</a:t>
            </a:r>
            <a:endParaRPr lang="en-GB" sz="900" dirty="0"/>
          </a:p>
        </p:txBody>
      </p:sp>
    </p:spTree>
    <p:extLst>
      <p:ext uri="{BB962C8B-B14F-4D97-AF65-F5344CB8AC3E}">
        <p14:creationId xmlns:p14="http://schemas.microsoft.com/office/powerpoint/2010/main" val="160430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altar, indoor, vestment&#10;&#10;Description automatically generated">
            <a:extLst>
              <a:ext uri="{FF2B5EF4-FFF2-40B4-BE49-F238E27FC236}">
                <a16:creationId xmlns:a16="http://schemas.microsoft.com/office/drawing/2014/main" id="{AA4EDAB3-AB82-4E62-B2B9-0D7FF274F7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667"/>
          <a:stretch/>
        </p:blipFill>
        <p:spPr>
          <a:xfrm>
            <a:off x="20" y="10"/>
            <a:ext cx="12191980" cy="6857990"/>
          </a:xfrm>
          <a:prstGeom prst="rect">
            <a:avLst/>
          </a:prstGeom>
        </p:spPr>
      </p:pic>
      <p:sp>
        <p:nvSpPr>
          <p:cNvPr id="6" name="TextBox 5">
            <a:extLst>
              <a:ext uri="{FF2B5EF4-FFF2-40B4-BE49-F238E27FC236}">
                <a16:creationId xmlns:a16="http://schemas.microsoft.com/office/drawing/2014/main" id="{EADA0DB2-D128-4A65-AFD5-81CB3C2CAE2B}"/>
              </a:ext>
            </a:extLst>
          </p:cNvPr>
          <p:cNvSpPr txBox="1"/>
          <p:nvPr/>
        </p:nvSpPr>
        <p:spPr>
          <a:xfrm>
            <a:off x="9881752" y="0"/>
            <a:ext cx="2310248"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Spartacus</a:t>
            </a:r>
            <a:r>
              <a:rPr lang="tr-TR" sz="900" i="1" dirty="0">
                <a:solidFill>
                  <a:schemeClr val="bg1"/>
                </a:solidFill>
              </a:rPr>
              <a:t> </a:t>
            </a:r>
            <a:r>
              <a:rPr lang="tr-TR" sz="900" i="1" dirty="0" err="1">
                <a:solidFill>
                  <a:schemeClr val="bg1"/>
                </a:solidFill>
              </a:rPr>
              <a:t>Educational</a:t>
            </a:r>
            <a:endParaRPr lang="en-GB" sz="900" dirty="0">
              <a:solidFill>
                <a:schemeClr val="bg1"/>
              </a:solidFill>
            </a:endParaRPr>
          </a:p>
        </p:txBody>
      </p:sp>
    </p:spTree>
    <p:extLst>
      <p:ext uri="{BB962C8B-B14F-4D97-AF65-F5344CB8AC3E}">
        <p14:creationId xmlns:p14="http://schemas.microsoft.com/office/powerpoint/2010/main" val="157171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CADEFF-B985-4AF3-9639-820B11750054}"/>
              </a:ext>
            </a:extLst>
          </p:cNvPr>
          <p:cNvSpPr>
            <a:spLocks noGrp="1"/>
          </p:cNvSpPr>
          <p:nvPr>
            <p:ph idx="1"/>
          </p:nvPr>
        </p:nvSpPr>
        <p:spPr>
          <a:xfrm>
            <a:off x="1275308" y="1901111"/>
            <a:ext cx="5175254" cy="3342693"/>
          </a:xfrm>
        </p:spPr>
        <p:txBody>
          <a:bodyPr>
            <a:normAutofit/>
          </a:bodyPr>
          <a:lstStyle/>
          <a:p>
            <a:pPr>
              <a:lnSpc>
                <a:spcPct val="95000"/>
              </a:lnSpc>
            </a:pPr>
            <a:r>
              <a:rPr lang="en-GB" sz="2400" dirty="0"/>
              <a:t>From 1649- 1660 Britain was a republic</a:t>
            </a:r>
            <a:r>
              <a:rPr lang="tr-TR" sz="2400" dirty="0"/>
              <a:t>.</a:t>
            </a:r>
          </a:p>
          <a:p>
            <a:pPr>
              <a:lnSpc>
                <a:spcPct val="95000"/>
              </a:lnSpc>
            </a:pPr>
            <a:r>
              <a:rPr lang="en-GB" sz="2400" dirty="0"/>
              <a:t>Cromwell and his friends got rid of the monarchy, </a:t>
            </a:r>
            <a:r>
              <a:rPr lang="tr-TR" sz="2400" dirty="0"/>
              <a:t>t</a:t>
            </a:r>
            <a:r>
              <a:rPr lang="en-GB" sz="2400" dirty="0"/>
              <a:t>he House of Lords and the Anglican Church.</a:t>
            </a:r>
            <a:endParaRPr lang="tr-TR" sz="2400" dirty="0"/>
          </a:p>
          <a:p>
            <a:pPr>
              <a:lnSpc>
                <a:spcPct val="95000"/>
              </a:lnSpc>
            </a:pPr>
            <a:r>
              <a:rPr lang="en-GB" sz="2400" dirty="0"/>
              <a:t>Scotland was brought under English republican rule.</a:t>
            </a:r>
          </a:p>
        </p:txBody>
      </p:sp>
      <p:pic>
        <p:nvPicPr>
          <p:cNvPr id="5" name="Picture 4" descr="A picture containing background pattern&#10;&#10;Description automatically generated">
            <a:extLst>
              <a:ext uri="{FF2B5EF4-FFF2-40B4-BE49-F238E27FC236}">
                <a16:creationId xmlns:a16="http://schemas.microsoft.com/office/drawing/2014/main" id="{8F0E2CD3-CD72-432B-AD66-7EFAE860E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562" y="1513696"/>
            <a:ext cx="3839571" cy="3071656"/>
          </a:xfrm>
          <a:prstGeom prst="rect">
            <a:avLst/>
          </a:prstGeom>
        </p:spPr>
      </p:pic>
      <p:sp>
        <p:nvSpPr>
          <p:cNvPr id="7" name="TextBox 6">
            <a:extLst>
              <a:ext uri="{FF2B5EF4-FFF2-40B4-BE49-F238E27FC236}">
                <a16:creationId xmlns:a16="http://schemas.microsoft.com/office/drawing/2014/main" id="{135B559F-D639-466F-B7D4-B949714A8049}"/>
              </a:ext>
            </a:extLst>
          </p:cNvPr>
          <p:cNvSpPr txBox="1"/>
          <p:nvPr/>
        </p:nvSpPr>
        <p:spPr>
          <a:xfrm>
            <a:off x="9558131" y="4849412"/>
            <a:ext cx="1678665"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dirty="0"/>
          </a:p>
        </p:txBody>
      </p:sp>
    </p:spTree>
    <p:extLst>
      <p:ext uri="{BB962C8B-B14F-4D97-AF65-F5344CB8AC3E}">
        <p14:creationId xmlns:p14="http://schemas.microsoft.com/office/powerpoint/2010/main" val="298806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14E49-D060-45CE-A5DF-6A974DE0320D}"/>
              </a:ext>
            </a:extLst>
          </p:cNvPr>
          <p:cNvSpPr>
            <a:spLocks noGrp="1"/>
          </p:cNvSpPr>
          <p:nvPr>
            <p:ph type="title"/>
          </p:nvPr>
        </p:nvSpPr>
        <p:spPr>
          <a:xfrm>
            <a:off x="5411874" y="1517903"/>
            <a:ext cx="5250030" cy="1345115"/>
          </a:xfrm>
        </p:spPr>
        <p:txBody>
          <a:bodyPr>
            <a:normAutofit/>
          </a:bodyPr>
          <a:lstStyle/>
          <a:p>
            <a:r>
              <a:rPr lang="en-GB" dirty="0"/>
              <a:t>New Constitutional Monarchy </a:t>
            </a:r>
          </a:p>
        </p:txBody>
      </p:sp>
      <p:pic>
        <p:nvPicPr>
          <p:cNvPr id="5" name="Content Placeholder 4" descr="A picture containing person&#10;&#10;Description automatically generated">
            <a:extLst>
              <a:ext uri="{FF2B5EF4-FFF2-40B4-BE49-F238E27FC236}">
                <a16:creationId xmlns:a16="http://schemas.microsoft.com/office/drawing/2014/main" id="{FD5309A5-50C8-4A66-B43A-D14A7F68B7C5}"/>
              </a:ext>
            </a:extLst>
          </p:cNvPr>
          <p:cNvPicPr>
            <a:picLocks noChangeAspect="1"/>
          </p:cNvPicPr>
          <p:nvPr/>
        </p:nvPicPr>
        <p:blipFill rotWithShape="1">
          <a:blip r:embed="rId2">
            <a:extLst>
              <a:ext uri="{28A0092B-C50C-407E-A947-70E740481C1C}">
                <a14:useLocalDpi xmlns:a14="http://schemas.microsoft.com/office/drawing/2010/main" val="0"/>
              </a:ext>
            </a:extLst>
          </a:blip>
          <a:srcRect r="4089"/>
          <a:stretch/>
        </p:blipFill>
        <p:spPr>
          <a:xfrm>
            <a:off x="762000" y="758952"/>
            <a:ext cx="3890922" cy="5340096"/>
          </a:xfrm>
          <a:prstGeom prst="rect">
            <a:avLst/>
          </a:prstGeom>
        </p:spPr>
      </p:pic>
      <p:sp>
        <p:nvSpPr>
          <p:cNvPr id="9" name="Content Placeholder 8">
            <a:extLst>
              <a:ext uri="{FF2B5EF4-FFF2-40B4-BE49-F238E27FC236}">
                <a16:creationId xmlns:a16="http://schemas.microsoft.com/office/drawing/2014/main" id="{35750B1A-BBBB-4017-B47C-5999030DFFA1}"/>
              </a:ext>
            </a:extLst>
          </p:cNvPr>
          <p:cNvSpPr>
            <a:spLocks noGrp="1"/>
          </p:cNvSpPr>
          <p:nvPr>
            <p:ph idx="1"/>
          </p:nvPr>
        </p:nvSpPr>
        <p:spPr>
          <a:xfrm>
            <a:off x="5411874" y="2970222"/>
            <a:ext cx="5710216" cy="2590823"/>
          </a:xfrm>
        </p:spPr>
        <p:txBody>
          <a:bodyPr>
            <a:normAutofit/>
          </a:bodyPr>
          <a:lstStyle/>
          <a:p>
            <a:r>
              <a:rPr lang="en-GB" dirty="0"/>
              <a:t>In 1660 Richard Cromwell  marched to London, arranged for free elections and invited Charles II to return to his kingdom.</a:t>
            </a:r>
            <a:endParaRPr lang="en-US" dirty="0"/>
          </a:p>
        </p:txBody>
      </p:sp>
      <p:sp>
        <p:nvSpPr>
          <p:cNvPr id="8" name="TextBox 7">
            <a:extLst>
              <a:ext uri="{FF2B5EF4-FFF2-40B4-BE49-F238E27FC236}">
                <a16:creationId xmlns:a16="http://schemas.microsoft.com/office/drawing/2014/main" id="{8D58C7D8-9EAA-4766-8ECD-6C2D5FE7D5D2}"/>
              </a:ext>
            </a:extLst>
          </p:cNvPr>
          <p:cNvSpPr txBox="1"/>
          <p:nvPr/>
        </p:nvSpPr>
        <p:spPr>
          <a:xfrm>
            <a:off x="4652922" y="5726960"/>
            <a:ext cx="167385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Britannica</a:t>
            </a:r>
            <a:endParaRPr lang="en-GB" sz="900" dirty="0"/>
          </a:p>
        </p:txBody>
      </p:sp>
    </p:spTree>
    <p:extLst>
      <p:ext uri="{BB962C8B-B14F-4D97-AF65-F5344CB8AC3E}">
        <p14:creationId xmlns:p14="http://schemas.microsoft.com/office/powerpoint/2010/main" val="343188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31FCB-23D5-4797-A832-86AA5CA6703A}"/>
              </a:ext>
            </a:extLst>
          </p:cNvPr>
          <p:cNvSpPr>
            <a:spLocks noGrp="1"/>
          </p:cNvSpPr>
          <p:nvPr>
            <p:ph idx="1"/>
          </p:nvPr>
        </p:nvSpPr>
        <p:spPr>
          <a:xfrm>
            <a:off x="1524000" y="1865376"/>
            <a:ext cx="9144000" cy="2501351"/>
          </a:xfrm>
        </p:spPr>
        <p:txBody>
          <a:bodyPr/>
          <a:lstStyle/>
          <a:p>
            <a:r>
              <a:rPr lang="en-GB" dirty="0"/>
              <a:t>Parliament passed the Test Act in 1673, which prevented any Catholic from holding public office. </a:t>
            </a:r>
            <a:endParaRPr lang="tr-TR" dirty="0"/>
          </a:p>
          <a:p>
            <a:r>
              <a:rPr lang="tr-TR" dirty="0" err="1"/>
              <a:t>The</a:t>
            </a:r>
            <a:r>
              <a:rPr lang="tr-TR" dirty="0"/>
              <a:t> </a:t>
            </a:r>
            <a:r>
              <a:rPr lang="en-GB" dirty="0"/>
              <a:t>first political parties in Britain</a:t>
            </a:r>
            <a:r>
              <a:rPr lang="tr-TR" dirty="0"/>
              <a:t> </a:t>
            </a:r>
            <a:r>
              <a:rPr lang="tr-TR" dirty="0" err="1"/>
              <a:t>were</a:t>
            </a:r>
            <a:r>
              <a:rPr lang="tr-TR" dirty="0"/>
              <a:t> </a:t>
            </a:r>
            <a:r>
              <a:rPr lang="tr-TR" dirty="0" err="1"/>
              <a:t>formed</a:t>
            </a:r>
            <a:r>
              <a:rPr lang="tr-TR" dirty="0"/>
              <a:t>.</a:t>
            </a:r>
            <a:endParaRPr lang="en-GB" dirty="0"/>
          </a:p>
        </p:txBody>
      </p:sp>
    </p:spTree>
    <p:extLst>
      <p:ext uri="{BB962C8B-B14F-4D97-AF65-F5344CB8AC3E}">
        <p14:creationId xmlns:p14="http://schemas.microsoft.com/office/powerpoint/2010/main" val="3801007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alendar&#10;&#10;Description automatically generated">
            <a:extLst>
              <a:ext uri="{FF2B5EF4-FFF2-40B4-BE49-F238E27FC236}">
                <a16:creationId xmlns:a16="http://schemas.microsoft.com/office/drawing/2014/main" id="{C8DCC7F7-4A4B-412E-87DB-360BEF0D762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7695"/>
          <a:stretch/>
        </p:blipFill>
        <p:spPr>
          <a:xfrm>
            <a:off x="3135086" y="1302298"/>
            <a:ext cx="5467738" cy="4253403"/>
          </a:xfrm>
        </p:spPr>
      </p:pic>
      <p:sp>
        <p:nvSpPr>
          <p:cNvPr id="13" name="TextBox 12">
            <a:extLst>
              <a:ext uri="{FF2B5EF4-FFF2-40B4-BE49-F238E27FC236}">
                <a16:creationId xmlns:a16="http://schemas.microsoft.com/office/drawing/2014/main" id="{2DEEA360-BD70-4F98-A833-D1E492FCC68E}"/>
              </a:ext>
            </a:extLst>
          </p:cNvPr>
          <p:cNvSpPr txBox="1"/>
          <p:nvPr/>
        </p:nvSpPr>
        <p:spPr>
          <a:xfrm>
            <a:off x="9647853" y="2815897"/>
            <a:ext cx="1207382" cy="492443"/>
          </a:xfrm>
          <a:prstGeom prst="rect">
            <a:avLst/>
          </a:prstGeom>
          <a:noFill/>
        </p:spPr>
        <p:txBody>
          <a:bodyPr wrap="none" rtlCol="0">
            <a:spAutoFit/>
          </a:bodyPr>
          <a:lstStyle/>
          <a:p>
            <a:r>
              <a:rPr lang="en-GB" sz="2600" b="1" dirty="0"/>
              <a:t>Whigs</a:t>
            </a:r>
          </a:p>
        </p:txBody>
      </p:sp>
      <p:sp>
        <p:nvSpPr>
          <p:cNvPr id="14" name="TextBox 13">
            <a:extLst>
              <a:ext uri="{FF2B5EF4-FFF2-40B4-BE49-F238E27FC236}">
                <a16:creationId xmlns:a16="http://schemas.microsoft.com/office/drawing/2014/main" id="{75CC2A54-9582-4104-8D70-DC66B482CAE0}"/>
              </a:ext>
            </a:extLst>
          </p:cNvPr>
          <p:cNvSpPr txBox="1"/>
          <p:nvPr/>
        </p:nvSpPr>
        <p:spPr>
          <a:xfrm>
            <a:off x="1574705" y="2815898"/>
            <a:ext cx="1143262" cy="492443"/>
          </a:xfrm>
          <a:prstGeom prst="rect">
            <a:avLst/>
          </a:prstGeom>
          <a:noFill/>
        </p:spPr>
        <p:txBody>
          <a:bodyPr wrap="none" rtlCol="0">
            <a:spAutoFit/>
          </a:bodyPr>
          <a:lstStyle/>
          <a:p>
            <a:r>
              <a:rPr lang="en-GB" sz="2600" b="1" dirty="0"/>
              <a:t>Tories</a:t>
            </a:r>
          </a:p>
        </p:txBody>
      </p:sp>
      <p:sp>
        <p:nvSpPr>
          <p:cNvPr id="5" name="TextBox 4">
            <a:extLst>
              <a:ext uri="{FF2B5EF4-FFF2-40B4-BE49-F238E27FC236}">
                <a16:creationId xmlns:a16="http://schemas.microsoft.com/office/drawing/2014/main" id="{A2DE9530-90F9-4D33-9E6F-E8A8F96A678E}"/>
              </a:ext>
            </a:extLst>
          </p:cNvPr>
          <p:cNvSpPr txBox="1"/>
          <p:nvPr/>
        </p:nvSpPr>
        <p:spPr>
          <a:xfrm>
            <a:off x="4484661" y="5440285"/>
            <a:ext cx="148149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Alamy</a:t>
            </a:r>
            <a:endParaRPr lang="en-GB" sz="900" dirty="0"/>
          </a:p>
        </p:txBody>
      </p:sp>
    </p:spTree>
    <p:extLst>
      <p:ext uri="{BB962C8B-B14F-4D97-AF65-F5344CB8AC3E}">
        <p14:creationId xmlns:p14="http://schemas.microsoft.com/office/powerpoint/2010/main" val="406566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90BE3674-6F8F-4C58-A7F8-950E3F02C26E}"/>
              </a:ext>
            </a:extLst>
          </p:cNvPr>
          <p:cNvPicPr>
            <a:picLocks noChangeAspect="1"/>
          </p:cNvPicPr>
          <p:nvPr/>
        </p:nvPicPr>
        <p:blipFill rotWithShape="1">
          <a:blip r:embed="rId2">
            <a:extLst>
              <a:ext uri="{28A0092B-C50C-407E-A947-70E740481C1C}">
                <a14:useLocalDpi xmlns:a14="http://schemas.microsoft.com/office/drawing/2010/main" val="0"/>
              </a:ext>
            </a:extLst>
          </a:blip>
          <a:srcRect l="1066" r="3517" b="-1"/>
          <a:stretch/>
        </p:blipFill>
        <p:spPr>
          <a:xfrm>
            <a:off x="20" y="10"/>
            <a:ext cx="5404493" cy="6857990"/>
          </a:xfrm>
          <a:prstGeom prst="rect">
            <a:avLst/>
          </a:prstGeom>
        </p:spPr>
      </p:pic>
      <p:sp>
        <p:nvSpPr>
          <p:cNvPr id="9" name="Content Placeholder 8">
            <a:extLst>
              <a:ext uri="{FF2B5EF4-FFF2-40B4-BE49-F238E27FC236}">
                <a16:creationId xmlns:a16="http://schemas.microsoft.com/office/drawing/2014/main" id="{A6E75798-10BA-483D-8E39-3D107CB77A81}"/>
              </a:ext>
            </a:extLst>
          </p:cNvPr>
          <p:cNvSpPr>
            <a:spLocks noGrp="1"/>
          </p:cNvSpPr>
          <p:nvPr>
            <p:ph idx="1"/>
          </p:nvPr>
        </p:nvSpPr>
        <p:spPr>
          <a:xfrm>
            <a:off x="6096000" y="1486508"/>
            <a:ext cx="5266535" cy="3884983"/>
          </a:xfrm>
        </p:spPr>
        <p:txBody>
          <a:bodyPr>
            <a:normAutofit/>
          </a:bodyPr>
          <a:lstStyle/>
          <a:p>
            <a:r>
              <a:rPr lang="en-GB" dirty="0"/>
              <a:t>James II became king after his brother's death in 1685</a:t>
            </a:r>
            <a:r>
              <a:rPr lang="tr-TR" dirty="0"/>
              <a:t>.</a:t>
            </a:r>
          </a:p>
          <a:p>
            <a:r>
              <a:rPr lang="tr-TR" dirty="0"/>
              <a:t>He </a:t>
            </a:r>
            <a:r>
              <a:rPr lang="en-GB" dirty="0"/>
              <a:t>tried to remove the laws which stopped Catholics from taking positions in government and Parliament</a:t>
            </a:r>
            <a:r>
              <a:rPr lang="tr-TR" dirty="0"/>
              <a:t> </a:t>
            </a:r>
            <a:r>
              <a:rPr lang="tr-TR" dirty="0" err="1"/>
              <a:t>and</a:t>
            </a:r>
            <a:r>
              <a:rPr lang="tr-TR" dirty="0"/>
              <a:t> </a:t>
            </a:r>
            <a:r>
              <a:rPr lang="en-GB" dirty="0"/>
              <a:t>to bring back the Catholic Church</a:t>
            </a:r>
            <a:r>
              <a:rPr lang="tr-TR" dirty="0"/>
              <a:t>.</a:t>
            </a:r>
            <a:endParaRPr lang="en-US" dirty="0"/>
          </a:p>
        </p:txBody>
      </p:sp>
      <p:sp>
        <p:nvSpPr>
          <p:cNvPr id="6" name="TextBox 5">
            <a:extLst>
              <a:ext uri="{FF2B5EF4-FFF2-40B4-BE49-F238E27FC236}">
                <a16:creationId xmlns:a16="http://schemas.microsoft.com/office/drawing/2014/main" id="{F67C3C92-34EC-4A6D-954F-CF02121FBE51}"/>
              </a:ext>
            </a:extLst>
          </p:cNvPr>
          <p:cNvSpPr txBox="1"/>
          <p:nvPr/>
        </p:nvSpPr>
        <p:spPr>
          <a:xfrm>
            <a:off x="3793174" y="165719"/>
            <a:ext cx="1611339" cy="230832"/>
          </a:xfrm>
          <a:prstGeom prst="rect">
            <a:avLst/>
          </a:prstGeom>
          <a:noFill/>
        </p:spPr>
        <p:txBody>
          <a:bodyPr wrap="none" rtlCol="0">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Pinterest</a:t>
            </a:r>
            <a:endParaRPr lang="en-GB" sz="900" dirty="0">
              <a:solidFill>
                <a:schemeClr val="bg1"/>
              </a:solidFill>
            </a:endParaRPr>
          </a:p>
        </p:txBody>
      </p:sp>
    </p:spTree>
    <p:extLst>
      <p:ext uri="{BB962C8B-B14F-4D97-AF65-F5344CB8AC3E}">
        <p14:creationId xmlns:p14="http://schemas.microsoft.com/office/powerpoint/2010/main" val="228374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ainting of a person holding a sword&#10;&#10;Description automatically generated with low confidence">
            <a:extLst>
              <a:ext uri="{FF2B5EF4-FFF2-40B4-BE49-F238E27FC236}">
                <a16:creationId xmlns:a16="http://schemas.microsoft.com/office/drawing/2014/main" id="{E4EB503D-3E07-48E9-BFAC-D09DB91DE317}"/>
              </a:ext>
            </a:extLst>
          </p:cNvPr>
          <p:cNvPicPr>
            <a:picLocks noChangeAspect="1"/>
          </p:cNvPicPr>
          <p:nvPr/>
        </p:nvPicPr>
        <p:blipFill rotWithShape="1">
          <a:blip r:embed="rId2">
            <a:extLst>
              <a:ext uri="{28A0092B-C50C-407E-A947-70E740481C1C}">
                <a14:useLocalDpi xmlns:a14="http://schemas.microsoft.com/office/drawing/2010/main" val="0"/>
              </a:ext>
            </a:extLst>
          </a:blip>
          <a:srcRect l="7694" r="1792" b="-2"/>
          <a:stretch/>
        </p:blipFill>
        <p:spPr>
          <a:xfrm>
            <a:off x="762000" y="758952"/>
            <a:ext cx="3890922" cy="5340096"/>
          </a:xfrm>
          <a:prstGeom prst="rect">
            <a:avLst/>
          </a:prstGeom>
        </p:spPr>
      </p:pic>
      <p:sp>
        <p:nvSpPr>
          <p:cNvPr id="9" name="Content Placeholder 8">
            <a:extLst>
              <a:ext uri="{FF2B5EF4-FFF2-40B4-BE49-F238E27FC236}">
                <a16:creationId xmlns:a16="http://schemas.microsoft.com/office/drawing/2014/main" id="{9DBFF6DF-2031-4EA7-9825-F4084D03EDA9}"/>
              </a:ext>
            </a:extLst>
          </p:cNvPr>
          <p:cNvSpPr>
            <a:spLocks noGrp="1"/>
          </p:cNvSpPr>
          <p:nvPr>
            <p:ph idx="1"/>
          </p:nvPr>
        </p:nvSpPr>
        <p:spPr>
          <a:xfrm>
            <a:off x="5414922" y="1611116"/>
            <a:ext cx="5632523" cy="3750906"/>
          </a:xfrm>
        </p:spPr>
        <p:txBody>
          <a:bodyPr>
            <a:normAutofit/>
          </a:bodyPr>
          <a:lstStyle/>
          <a:p>
            <a:r>
              <a:rPr lang="en-GB" dirty="0"/>
              <a:t>Tories, Whigs and Anglicans invited William of Orange, the Protestant ruler of Holland, to invade Britain</a:t>
            </a:r>
            <a:r>
              <a:rPr lang="tr-TR" dirty="0"/>
              <a:t> in 1689</a:t>
            </a:r>
            <a:r>
              <a:rPr lang="en-GB" dirty="0"/>
              <a:t>.</a:t>
            </a:r>
            <a:endParaRPr lang="tr-TR" dirty="0"/>
          </a:p>
          <a:p>
            <a:r>
              <a:rPr lang="en-GB" dirty="0"/>
              <a:t>Parliament made William king, not by inheritance but by their choice </a:t>
            </a:r>
            <a:endParaRPr lang="en-US" dirty="0"/>
          </a:p>
        </p:txBody>
      </p:sp>
    </p:spTree>
    <p:extLst>
      <p:ext uri="{BB962C8B-B14F-4D97-AF65-F5344CB8AC3E}">
        <p14:creationId xmlns:p14="http://schemas.microsoft.com/office/powerpoint/2010/main" val="294376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5CC5F-55E6-4E43-96BC-6D05004C8AA4}"/>
              </a:ext>
            </a:extLst>
          </p:cNvPr>
          <p:cNvSpPr>
            <a:spLocks noGrp="1"/>
          </p:cNvSpPr>
          <p:nvPr>
            <p:ph idx="1"/>
          </p:nvPr>
        </p:nvSpPr>
        <p:spPr>
          <a:xfrm>
            <a:off x="1524000" y="2020078"/>
            <a:ext cx="9144000" cy="3127248"/>
          </a:xfrm>
        </p:spPr>
        <p:txBody>
          <a:bodyPr/>
          <a:lstStyle/>
          <a:p>
            <a:r>
              <a:rPr lang="tr-TR" dirty="0" err="1"/>
              <a:t>With</a:t>
            </a:r>
            <a:r>
              <a:rPr lang="tr-TR" dirty="0"/>
              <a:t> </a:t>
            </a:r>
            <a:r>
              <a:rPr lang="en-GB" dirty="0"/>
              <a:t>the Bill of Rights in 1689</a:t>
            </a:r>
            <a:r>
              <a:rPr lang="tr-TR" dirty="0"/>
              <a:t>, t</a:t>
            </a:r>
            <a:r>
              <a:rPr lang="en-GB" dirty="0"/>
              <a:t>he king was now unable to raise taxes or keep an army without the agreement of Parliament, or to act against any MP for what he said or did in Parliament.</a:t>
            </a:r>
            <a:endParaRPr lang="tr-TR" dirty="0"/>
          </a:p>
          <a:p>
            <a:r>
              <a:rPr lang="en-GB" dirty="0"/>
              <a:t>In 1701 Parliament finally passed the Act of Settlement, to make sure only a Protestant could inherit the crown.</a:t>
            </a:r>
          </a:p>
        </p:txBody>
      </p:sp>
    </p:spTree>
    <p:extLst>
      <p:ext uri="{BB962C8B-B14F-4D97-AF65-F5344CB8AC3E}">
        <p14:creationId xmlns:p14="http://schemas.microsoft.com/office/powerpoint/2010/main" val="228057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FDE42-1AB0-4B97-9556-E39A70FA0F32}"/>
              </a:ext>
            </a:extLst>
          </p:cNvPr>
          <p:cNvSpPr>
            <a:spLocks noGrp="1"/>
          </p:cNvSpPr>
          <p:nvPr>
            <p:ph idx="1"/>
          </p:nvPr>
        </p:nvSpPr>
        <p:spPr>
          <a:xfrm>
            <a:off x="1524000" y="2057027"/>
            <a:ext cx="9144000" cy="2743946"/>
          </a:xfrm>
        </p:spPr>
        <p:txBody>
          <a:bodyPr>
            <a:normAutofit/>
          </a:bodyPr>
          <a:lstStyle/>
          <a:p>
            <a:r>
              <a:rPr lang="en-GB" dirty="0">
                <a:effectLst/>
                <a:ea typeface="Times New Roman" panose="02020603050405020304" pitchFamily="18" charset="0"/>
              </a:rPr>
              <a:t>the Scottish king James VI ruled as James I until his death in 1625.</a:t>
            </a:r>
            <a:endParaRPr lang="tr-TR" dirty="0">
              <a:effectLst/>
              <a:ea typeface="Times New Roman" panose="02020603050405020304" pitchFamily="18" charset="0"/>
            </a:endParaRPr>
          </a:p>
          <a:p>
            <a:r>
              <a:rPr lang="en-GB" dirty="0">
                <a:effectLst/>
                <a:ea typeface="Times New Roman" panose="02020603050405020304" pitchFamily="18" charset="0"/>
              </a:rPr>
              <a:t>During James’s reign, the first British state—with England, Wales, Ireland, and Scotland all ruled effectively by the king in London—was created</a:t>
            </a:r>
            <a:r>
              <a:rPr lang="tr-TR" dirty="0">
                <a:ea typeface="Times New Roman" panose="02020603050405020304" pitchFamily="18" charset="0"/>
              </a:rPr>
              <a:t>.</a:t>
            </a:r>
            <a:endParaRPr lang="en-GB" dirty="0"/>
          </a:p>
        </p:txBody>
      </p:sp>
    </p:spTree>
    <p:extLst>
      <p:ext uri="{BB962C8B-B14F-4D97-AF65-F5344CB8AC3E}">
        <p14:creationId xmlns:p14="http://schemas.microsoft.com/office/powerpoint/2010/main" val="3045646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in chairs&#10;&#10;Description automatically generated with low confidence">
            <a:extLst>
              <a:ext uri="{FF2B5EF4-FFF2-40B4-BE49-F238E27FC236}">
                <a16:creationId xmlns:a16="http://schemas.microsoft.com/office/drawing/2014/main" id="{11B1F1F0-DC75-429E-9D8F-C003615E7727}"/>
              </a:ext>
            </a:extLst>
          </p:cNvPr>
          <p:cNvPicPr>
            <a:picLocks noChangeAspect="1"/>
          </p:cNvPicPr>
          <p:nvPr/>
        </p:nvPicPr>
        <p:blipFill rotWithShape="1">
          <a:blip r:embed="rId2">
            <a:extLst>
              <a:ext uri="{28A0092B-C50C-407E-A947-70E740481C1C}">
                <a14:useLocalDpi xmlns:a14="http://schemas.microsoft.com/office/drawing/2010/main" val="0"/>
              </a:ext>
            </a:extLst>
          </a:blip>
          <a:srcRect t="10041" b="8437"/>
          <a:stretch/>
        </p:blipFill>
        <p:spPr>
          <a:xfrm>
            <a:off x="20" y="-1"/>
            <a:ext cx="12191980" cy="6858000"/>
          </a:xfrm>
          <a:prstGeom prst="rect">
            <a:avLst/>
          </a:prstGeom>
        </p:spPr>
      </p:pic>
      <p:sp>
        <p:nvSpPr>
          <p:cNvPr id="12" name="Rectangle 11">
            <a:extLst>
              <a:ext uri="{FF2B5EF4-FFF2-40B4-BE49-F238E27FC236}">
                <a16:creationId xmlns:a16="http://schemas.microsoft.com/office/drawing/2014/main" id="{9C982AD0-6B29-4C72-8F4E-229BAA86C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3917"/>
            <a:ext cx="12192000" cy="1060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2BE921-5F1C-42C7-9FD1-D9399926E8F6}"/>
              </a:ext>
            </a:extLst>
          </p:cNvPr>
          <p:cNvSpPr>
            <a:spLocks noGrp="1"/>
          </p:cNvSpPr>
          <p:nvPr>
            <p:ph type="ctrTitle"/>
          </p:nvPr>
        </p:nvSpPr>
        <p:spPr>
          <a:xfrm>
            <a:off x="762001" y="5307069"/>
            <a:ext cx="6765516" cy="914400"/>
          </a:xfrm>
        </p:spPr>
        <p:txBody>
          <a:bodyPr anchor="ctr">
            <a:normAutofit/>
          </a:bodyPr>
          <a:lstStyle/>
          <a:p>
            <a:pPr algn="l"/>
            <a:r>
              <a:rPr lang="en-GB" sz="4800"/>
              <a:t>LIFE AND THOUGHT</a:t>
            </a:r>
          </a:p>
        </p:txBody>
      </p:sp>
      <p:sp>
        <p:nvSpPr>
          <p:cNvPr id="6" name="TextBox 5">
            <a:extLst>
              <a:ext uri="{FF2B5EF4-FFF2-40B4-BE49-F238E27FC236}">
                <a16:creationId xmlns:a16="http://schemas.microsoft.com/office/drawing/2014/main" id="{01B5A7FE-DB95-4BD9-A92C-A75C85FFFBC6}"/>
              </a:ext>
            </a:extLst>
          </p:cNvPr>
          <p:cNvSpPr txBox="1"/>
          <p:nvPr/>
        </p:nvSpPr>
        <p:spPr>
          <a:xfrm>
            <a:off x="9418431" y="-2"/>
            <a:ext cx="2868093" cy="230832"/>
          </a:xfrm>
          <a:prstGeom prst="rect">
            <a:avLst/>
          </a:prstGeom>
          <a:noFill/>
        </p:spPr>
        <p:txBody>
          <a:bodyPr wrap="none" rtlCol="0">
            <a:spAutoFit/>
          </a:bodyPr>
          <a:lstStyle/>
          <a:p>
            <a:r>
              <a:rPr lang="tr-TR" sz="900" dirty="0" err="1">
                <a:solidFill>
                  <a:schemeClr val="accent2"/>
                </a:solidFill>
              </a:rPr>
              <a:t>From</a:t>
            </a:r>
            <a:r>
              <a:rPr lang="tr-TR" sz="900" dirty="0">
                <a:solidFill>
                  <a:schemeClr val="accent2"/>
                </a:solidFill>
              </a:rPr>
              <a:t> </a:t>
            </a:r>
            <a:r>
              <a:rPr lang="tr-TR" sz="900" dirty="0" err="1">
                <a:solidFill>
                  <a:schemeClr val="accent2"/>
                </a:solidFill>
              </a:rPr>
              <a:t>the</a:t>
            </a:r>
            <a:r>
              <a:rPr lang="tr-TR" sz="900" dirty="0">
                <a:solidFill>
                  <a:schemeClr val="accent2"/>
                </a:solidFill>
              </a:rPr>
              <a:t> </a:t>
            </a:r>
            <a:r>
              <a:rPr lang="tr-TR" sz="900" dirty="0" err="1">
                <a:solidFill>
                  <a:schemeClr val="accent2"/>
                </a:solidFill>
              </a:rPr>
              <a:t>Website</a:t>
            </a:r>
            <a:r>
              <a:rPr lang="tr-TR" sz="900" dirty="0">
                <a:solidFill>
                  <a:schemeClr val="accent2"/>
                </a:solidFill>
              </a:rPr>
              <a:t> </a:t>
            </a:r>
            <a:r>
              <a:rPr lang="tr-TR" sz="900" i="1" dirty="0">
                <a:solidFill>
                  <a:schemeClr val="accent2"/>
                </a:solidFill>
              </a:rPr>
              <a:t>English </a:t>
            </a:r>
            <a:r>
              <a:rPr lang="tr-TR" sz="900" i="1" dirty="0" err="1">
                <a:solidFill>
                  <a:schemeClr val="accent2"/>
                </a:solidFill>
              </a:rPr>
              <a:t>Historical</a:t>
            </a:r>
            <a:r>
              <a:rPr lang="tr-TR" sz="900" i="1" dirty="0">
                <a:solidFill>
                  <a:schemeClr val="accent2"/>
                </a:solidFill>
              </a:rPr>
              <a:t> Fiction </a:t>
            </a:r>
            <a:r>
              <a:rPr lang="tr-TR" sz="900" i="1" dirty="0" err="1">
                <a:solidFill>
                  <a:schemeClr val="accent2"/>
                </a:solidFill>
              </a:rPr>
              <a:t>Authors</a:t>
            </a:r>
            <a:endParaRPr lang="en-GB" sz="900" dirty="0">
              <a:solidFill>
                <a:schemeClr val="accent2"/>
              </a:solidFill>
            </a:endParaRPr>
          </a:p>
        </p:txBody>
      </p:sp>
    </p:spTree>
    <p:extLst>
      <p:ext uri="{BB962C8B-B14F-4D97-AF65-F5344CB8AC3E}">
        <p14:creationId xmlns:p14="http://schemas.microsoft.com/office/powerpoint/2010/main" val="219953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0A6A0E-DC7D-4E9E-B253-A51CC1251F6B}"/>
              </a:ext>
            </a:extLst>
          </p:cNvPr>
          <p:cNvSpPr>
            <a:spLocks noGrp="1"/>
          </p:cNvSpPr>
          <p:nvPr>
            <p:ph idx="1"/>
          </p:nvPr>
        </p:nvSpPr>
        <p:spPr>
          <a:xfrm>
            <a:off x="1524000" y="1702836"/>
            <a:ext cx="9144000" cy="3127248"/>
          </a:xfrm>
        </p:spPr>
        <p:txBody>
          <a:bodyPr/>
          <a:lstStyle/>
          <a:p>
            <a:r>
              <a:rPr lang="en-GB" dirty="0"/>
              <a:t>The situation for the poor improved in the second half of the seventeenth century.</a:t>
            </a:r>
            <a:endParaRPr lang="tr-TR" dirty="0"/>
          </a:p>
          <a:p>
            <a:r>
              <a:rPr lang="en-GB" dirty="0"/>
              <a:t>Prices fell compared with wages</a:t>
            </a:r>
            <a:r>
              <a:rPr lang="tr-TR" dirty="0"/>
              <a:t>.</a:t>
            </a:r>
          </a:p>
          <a:p>
            <a:r>
              <a:rPr lang="en-GB" dirty="0"/>
              <a:t>By 1670 Britain was able to export cereals to Europe</a:t>
            </a:r>
            <a:r>
              <a:rPr lang="tr-TR" dirty="0"/>
              <a:t>.</a:t>
            </a:r>
          </a:p>
          <a:p>
            <a:r>
              <a:rPr lang="en-GB" dirty="0"/>
              <a:t>The different regions became less economically separate from each other. </a:t>
            </a:r>
          </a:p>
        </p:txBody>
      </p:sp>
    </p:spTree>
    <p:extLst>
      <p:ext uri="{BB962C8B-B14F-4D97-AF65-F5344CB8AC3E}">
        <p14:creationId xmlns:p14="http://schemas.microsoft.com/office/powerpoint/2010/main" val="277263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tanding outside a building&#10;&#10;Description automatically generated with low confidence">
            <a:extLst>
              <a:ext uri="{FF2B5EF4-FFF2-40B4-BE49-F238E27FC236}">
                <a16:creationId xmlns:a16="http://schemas.microsoft.com/office/drawing/2014/main" id="{8DA7E503-1BA1-4020-A029-64AA1DB3E6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712" b="9633"/>
          <a:stretch/>
        </p:blipFill>
        <p:spPr>
          <a:xfrm>
            <a:off x="20" y="128593"/>
            <a:ext cx="12191980" cy="6857990"/>
          </a:xfrm>
          <a:prstGeom prst="rect">
            <a:avLst/>
          </a:prstGeom>
        </p:spPr>
      </p:pic>
      <p:sp>
        <p:nvSpPr>
          <p:cNvPr id="8" name="TextBox 7">
            <a:extLst>
              <a:ext uri="{FF2B5EF4-FFF2-40B4-BE49-F238E27FC236}">
                <a16:creationId xmlns:a16="http://schemas.microsoft.com/office/drawing/2014/main" id="{AC2D49FF-C93F-4DF6-9A0D-863CCAEA56AA}"/>
              </a:ext>
            </a:extLst>
          </p:cNvPr>
          <p:cNvSpPr txBox="1"/>
          <p:nvPr/>
        </p:nvSpPr>
        <p:spPr>
          <a:xfrm>
            <a:off x="3366407" y="6704040"/>
            <a:ext cx="6184900" cy="230832"/>
          </a:xfrm>
          <a:prstGeom prst="rect">
            <a:avLst/>
          </a:prstGeom>
          <a:noFill/>
        </p:spPr>
        <p:txBody>
          <a:bodyPr wrap="square">
            <a:spAutoFit/>
          </a:bodyPr>
          <a:lstStyle/>
          <a:p>
            <a:r>
              <a:rPr lang="tr-TR" sz="900" dirty="0" err="1">
                <a:solidFill>
                  <a:schemeClr val="accent2"/>
                </a:solidFill>
              </a:rPr>
              <a:t>From</a:t>
            </a:r>
            <a:r>
              <a:rPr lang="tr-TR" sz="900" dirty="0">
                <a:solidFill>
                  <a:schemeClr val="accent2"/>
                </a:solidFill>
              </a:rPr>
              <a:t> </a:t>
            </a:r>
            <a:r>
              <a:rPr lang="tr-TR" sz="900" dirty="0" err="1">
                <a:solidFill>
                  <a:schemeClr val="accent2"/>
                </a:solidFill>
              </a:rPr>
              <a:t>the</a:t>
            </a:r>
            <a:r>
              <a:rPr lang="tr-TR" sz="900" dirty="0">
                <a:solidFill>
                  <a:schemeClr val="accent2"/>
                </a:solidFill>
              </a:rPr>
              <a:t> </a:t>
            </a:r>
            <a:r>
              <a:rPr lang="tr-TR" sz="900" dirty="0" err="1">
                <a:solidFill>
                  <a:schemeClr val="accent2"/>
                </a:solidFill>
              </a:rPr>
              <a:t>Website</a:t>
            </a:r>
            <a:r>
              <a:rPr lang="tr-TR" sz="900" dirty="0">
                <a:solidFill>
                  <a:schemeClr val="accent2"/>
                </a:solidFill>
              </a:rPr>
              <a:t> </a:t>
            </a:r>
            <a:r>
              <a:rPr lang="tr-TR" sz="900" i="1" dirty="0" err="1">
                <a:solidFill>
                  <a:schemeClr val="accent2"/>
                </a:solidFill>
              </a:rPr>
              <a:t>WordPress</a:t>
            </a:r>
            <a:endParaRPr lang="en-GB" sz="900" dirty="0">
              <a:solidFill>
                <a:schemeClr val="accent2"/>
              </a:solidFill>
            </a:endParaRPr>
          </a:p>
        </p:txBody>
      </p:sp>
    </p:spTree>
    <p:extLst>
      <p:ext uri="{BB962C8B-B14F-4D97-AF65-F5344CB8AC3E}">
        <p14:creationId xmlns:p14="http://schemas.microsoft.com/office/powerpoint/2010/main" val="945171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EF37EE88-E359-4E69-A072-9959A84E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old&#10;&#10;Description automatically generated">
            <a:extLst>
              <a:ext uri="{FF2B5EF4-FFF2-40B4-BE49-F238E27FC236}">
                <a16:creationId xmlns:a16="http://schemas.microsoft.com/office/drawing/2014/main" id="{9BCAF6B8-1E5E-4F22-B215-009C2991DD4C}"/>
              </a:ext>
            </a:extLst>
          </p:cNvPr>
          <p:cNvPicPr>
            <a:picLocks noChangeAspect="1"/>
          </p:cNvPicPr>
          <p:nvPr/>
        </p:nvPicPr>
        <p:blipFill rotWithShape="1">
          <a:blip r:embed="rId2">
            <a:extLst>
              <a:ext uri="{28A0092B-C50C-407E-A947-70E740481C1C}">
                <a14:useLocalDpi xmlns:a14="http://schemas.microsoft.com/office/drawing/2010/main" val="0"/>
              </a:ext>
            </a:extLst>
          </a:blip>
          <a:srcRect l="6062" r="16464" b="-3"/>
          <a:stretch/>
        </p:blipFill>
        <p:spPr>
          <a:xfrm>
            <a:off x="20" y="758953"/>
            <a:ext cx="5333979" cy="5335854"/>
          </a:xfrm>
          <a:prstGeom prst="rect">
            <a:avLst/>
          </a:prstGeom>
        </p:spPr>
      </p:pic>
      <p:sp>
        <p:nvSpPr>
          <p:cNvPr id="3" name="Content Placeholder 2">
            <a:extLst>
              <a:ext uri="{FF2B5EF4-FFF2-40B4-BE49-F238E27FC236}">
                <a16:creationId xmlns:a16="http://schemas.microsoft.com/office/drawing/2014/main" id="{9DCCF0AE-6556-4EEB-8377-8AF4AA88128A}"/>
              </a:ext>
            </a:extLst>
          </p:cNvPr>
          <p:cNvSpPr>
            <a:spLocks noGrp="1"/>
          </p:cNvSpPr>
          <p:nvPr>
            <p:ph idx="1"/>
          </p:nvPr>
        </p:nvSpPr>
        <p:spPr>
          <a:xfrm>
            <a:off x="6245287" y="2169320"/>
            <a:ext cx="4565651" cy="3125787"/>
          </a:xfrm>
        </p:spPr>
        <p:txBody>
          <a:bodyPr>
            <a:normAutofit/>
          </a:bodyPr>
          <a:lstStyle/>
          <a:p>
            <a:r>
              <a:rPr lang="en-GB" dirty="0"/>
              <a:t>Government regulated trade in the whole country. </a:t>
            </a:r>
            <a:endParaRPr lang="tr-TR" dirty="0"/>
          </a:p>
          <a:p>
            <a:r>
              <a:rPr lang="en-GB" i="1" dirty="0"/>
              <a:t>Statute of Apprentices </a:t>
            </a:r>
            <a:r>
              <a:rPr lang="en-GB" dirty="0"/>
              <a:t>passed in 1563</a:t>
            </a:r>
            <a:r>
              <a:rPr lang="tr-TR" dirty="0"/>
              <a:t>; t</a:t>
            </a:r>
            <a:r>
              <a:rPr lang="en-GB" dirty="0"/>
              <a:t>heir wages were settled by the Justice of Peace. </a:t>
            </a:r>
            <a:endParaRPr lang="tr-TR" dirty="0"/>
          </a:p>
        </p:txBody>
      </p:sp>
      <p:sp>
        <p:nvSpPr>
          <p:cNvPr id="7" name="TextBox 6">
            <a:extLst>
              <a:ext uri="{FF2B5EF4-FFF2-40B4-BE49-F238E27FC236}">
                <a16:creationId xmlns:a16="http://schemas.microsoft.com/office/drawing/2014/main" id="{74235D3C-C4C3-4311-B50A-DCECAAC5BAE2}"/>
              </a:ext>
            </a:extLst>
          </p:cNvPr>
          <p:cNvSpPr txBox="1"/>
          <p:nvPr/>
        </p:nvSpPr>
        <p:spPr>
          <a:xfrm>
            <a:off x="156028" y="6167146"/>
            <a:ext cx="2048069" cy="230832"/>
          </a:xfrm>
          <a:prstGeom prst="rect">
            <a:avLst/>
          </a:prstGeom>
          <a:noFill/>
        </p:spPr>
        <p:txBody>
          <a:bodyPr wrap="square">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London</a:t>
            </a:r>
            <a:r>
              <a:rPr lang="tr-TR" sz="900" i="1" dirty="0"/>
              <a:t> </a:t>
            </a:r>
            <a:r>
              <a:rPr lang="tr-TR" sz="900" i="1" dirty="0" err="1"/>
              <a:t>Lives</a:t>
            </a:r>
            <a:endParaRPr lang="en-GB" sz="900" dirty="0"/>
          </a:p>
        </p:txBody>
      </p:sp>
    </p:spTree>
    <p:extLst>
      <p:ext uri="{BB962C8B-B14F-4D97-AF65-F5344CB8AC3E}">
        <p14:creationId xmlns:p14="http://schemas.microsoft.com/office/powerpoint/2010/main" val="241291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around a table&#10;&#10;Description automatically generated with medium confidence">
            <a:extLst>
              <a:ext uri="{FF2B5EF4-FFF2-40B4-BE49-F238E27FC236}">
                <a16:creationId xmlns:a16="http://schemas.microsoft.com/office/drawing/2014/main" id="{378B4F53-78C1-4875-9E01-353108F819F3}"/>
              </a:ext>
            </a:extLst>
          </p:cNvPr>
          <p:cNvPicPr>
            <a:picLocks noChangeAspect="1"/>
          </p:cNvPicPr>
          <p:nvPr/>
        </p:nvPicPr>
        <p:blipFill rotWithShape="1">
          <a:blip r:embed="rId2">
            <a:extLst>
              <a:ext uri="{28A0092B-C50C-407E-A947-70E740481C1C}">
                <a14:useLocalDpi xmlns:a14="http://schemas.microsoft.com/office/drawing/2010/main" val="0"/>
              </a:ext>
            </a:extLst>
          </a:blip>
          <a:srcRect l="9084" r="-3" b="-3"/>
          <a:stretch/>
        </p:blipFill>
        <p:spPr>
          <a:xfrm>
            <a:off x="755905" y="762001"/>
            <a:ext cx="4574617" cy="5337046"/>
          </a:xfrm>
          <a:prstGeom prst="rect">
            <a:avLst/>
          </a:prstGeom>
        </p:spPr>
      </p:pic>
      <p:sp>
        <p:nvSpPr>
          <p:cNvPr id="3" name="Content Placeholder 2">
            <a:extLst>
              <a:ext uri="{FF2B5EF4-FFF2-40B4-BE49-F238E27FC236}">
                <a16:creationId xmlns:a16="http://schemas.microsoft.com/office/drawing/2014/main" id="{7F0AECAA-6631-4036-B484-264BB506528E}"/>
              </a:ext>
            </a:extLst>
          </p:cNvPr>
          <p:cNvSpPr>
            <a:spLocks noGrp="1"/>
          </p:cNvSpPr>
          <p:nvPr>
            <p:ph idx="1"/>
          </p:nvPr>
        </p:nvSpPr>
        <p:spPr>
          <a:xfrm>
            <a:off x="6096000" y="2275066"/>
            <a:ext cx="4859879" cy="2588945"/>
          </a:xfrm>
        </p:spPr>
        <p:txBody>
          <a:bodyPr>
            <a:normAutofit/>
          </a:bodyPr>
          <a:lstStyle/>
          <a:p>
            <a:r>
              <a:rPr lang="tr-TR" dirty="0"/>
              <a:t>T</a:t>
            </a:r>
            <a:r>
              <a:rPr lang="en-GB" dirty="0"/>
              <a:t>he number of births began to fall</a:t>
            </a:r>
            <a:r>
              <a:rPr lang="tr-TR" dirty="0"/>
              <a:t>.</a:t>
            </a:r>
          </a:p>
          <a:p>
            <a:r>
              <a:rPr lang="tr-TR" dirty="0"/>
              <a:t>T</a:t>
            </a:r>
            <a:r>
              <a:rPr lang="en-GB" dirty="0"/>
              <a:t>he authority of the husband </a:t>
            </a:r>
            <a:r>
              <a:rPr lang="en-GB" dirty="0" err="1"/>
              <a:t>increas</a:t>
            </a:r>
            <a:r>
              <a:rPr lang="tr-TR" dirty="0" err="1"/>
              <a:t>ed</a:t>
            </a:r>
            <a:r>
              <a:rPr lang="en-GB" dirty="0"/>
              <a:t>. </a:t>
            </a:r>
          </a:p>
          <a:p>
            <a:endParaRPr lang="en-GB" dirty="0"/>
          </a:p>
        </p:txBody>
      </p:sp>
      <p:sp>
        <p:nvSpPr>
          <p:cNvPr id="8" name="TextBox 7">
            <a:extLst>
              <a:ext uri="{FF2B5EF4-FFF2-40B4-BE49-F238E27FC236}">
                <a16:creationId xmlns:a16="http://schemas.microsoft.com/office/drawing/2014/main" id="{2D25792D-508C-4A17-A1C4-AF564540255C}"/>
              </a:ext>
            </a:extLst>
          </p:cNvPr>
          <p:cNvSpPr txBox="1"/>
          <p:nvPr/>
        </p:nvSpPr>
        <p:spPr>
          <a:xfrm>
            <a:off x="755905" y="6188255"/>
            <a:ext cx="1556657" cy="230832"/>
          </a:xfrm>
          <a:prstGeom prst="rect">
            <a:avLst/>
          </a:prstGeom>
          <a:noFill/>
        </p:spPr>
        <p:txBody>
          <a:bodyPr wrap="square">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Quizizz</a:t>
            </a:r>
            <a:endParaRPr lang="en-GB" sz="900" dirty="0"/>
          </a:p>
        </p:txBody>
      </p:sp>
    </p:spTree>
    <p:extLst>
      <p:ext uri="{BB962C8B-B14F-4D97-AF65-F5344CB8AC3E}">
        <p14:creationId xmlns:p14="http://schemas.microsoft.com/office/powerpoint/2010/main" val="53577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26A70F00-F11C-4EEF-9002-CAA67EF3F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6858000"/>
          </a:xfrm>
          <a:custGeom>
            <a:avLst/>
            <a:gdLst>
              <a:gd name="connsiteX0" fmla="*/ 0 w 11430000"/>
              <a:gd name="connsiteY0" fmla="*/ 0 h 6858000"/>
              <a:gd name="connsiteX1" fmla="*/ 5330523 w 11430000"/>
              <a:gd name="connsiteY1" fmla="*/ 0 h 6858000"/>
              <a:gd name="connsiteX2" fmla="*/ 5330523 w 11430000"/>
              <a:gd name="connsiteY2" fmla="*/ 758952 h 6858000"/>
              <a:gd name="connsiteX3" fmla="*/ 11430000 w 11430000"/>
              <a:gd name="connsiteY3" fmla="*/ 758952 h 6858000"/>
              <a:gd name="connsiteX4" fmla="*/ 11430000 w 11430000"/>
              <a:gd name="connsiteY4" fmla="*/ 6099048 h 6858000"/>
              <a:gd name="connsiteX5" fmla="*/ 5330523 w 11430000"/>
              <a:gd name="connsiteY5" fmla="*/ 6099048 h 6858000"/>
              <a:gd name="connsiteX6" fmla="*/ 5330523 w 11430000"/>
              <a:gd name="connsiteY6" fmla="*/ 6858000 h 6858000"/>
              <a:gd name="connsiteX7" fmla="*/ 0 w 11430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858000">
                <a:moveTo>
                  <a:pt x="0" y="0"/>
                </a:moveTo>
                <a:lnTo>
                  <a:pt x="5330523" y="0"/>
                </a:lnTo>
                <a:lnTo>
                  <a:pt x="5330523" y="758952"/>
                </a:lnTo>
                <a:lnTo>
                  <a:pt x="11430000" y="758952"/>
                </a:lnTo>
                <a:lnTo>
                  <a:pt x="11430000" y="6099048"/>
                </a:lnTo>
                <a:lnTo>
                  <a:pt x="5330523" y="6099048"/>
                </a:lnTo>
                <a:lnTo>
                  <a:pt x="5330523" y="6858000"/>
                </a:lnTo>
                <a:lnTo>
                  <a:pt x="0" y="6858000"/>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26CA4D-02E4-4A10-93F2-B51823D052C7}"/>
              </a:ext>
            </a:extLst>
          </p:cNvPr>
          <p:cNvSpPr>
            <a:spLocks noGrp="1"/>
          </p:cNvSpPr>
          <p:nvPr>
            <p:ph type="title"/>
          </p:nvPr>
        </p:nvSpPr>
        <p:spPr>
          <a:xfrm>
            <a:off x="6095999" y="1517903"/>
            <a:ext cx="4572001" cy="1345115"/>
          </a:xfrm>
        </p:spPr>
        <p:txBody>
          <a:bodyPr>
            <a:normAutofit/>
          </a:bodyPr>
          <a:lstStyle/>
          <a:p>
            <a:r>
              <a:rPr lang="en-GB" dirty="0"/>
              <a:t>The Plagues</a:t>
            </a:r>
          </a:p>
        </p:txBody>
      </p:sp>
      <p:pic>
        <p:nvPicPr>
          <p:cNvPr id="5" name="Content Placeholder 4" descr="A group of people in a room&#10;&#10;Description automatically generated with low confidence">
            <a:extLst>
              <a:ext uri="{FF2B5EF4-FFF2-40B4-BE49-F238E27FC236}">
                <a16:creationId xmlns:a16="http://schemas.microsoft.com/office/drawing/2014/main" id="{1E3ACED8-E570-4D25-BAB0-B7DE44DFBD81}"/>
              </a:ext>
            </a:extLst>
          </p:cNvPr>
          <p:cNvPicPr>
            <a:picLocks noChangeAspect="1"/>
          </p:cNvPicPr>
          <p:nvPr/>
        </p:nvPicPr>
        <p:blipFill rotWithShape="1">
          <a:blip r:embed="rId2">
            <a:extLst>
              <a:ext uri="{28A0092B-C50C-407E-A947-70E740481C1C}">
                <a14:useLocalDpi xmlns:a14="http://schemas.microsoft.com/office/drawing/2010/main" val="0"/>
              </a:ext>
            </a:extLst>
          </a:blip>
          <a:srcRect l="7265" r="7023" b="3"/>
          <a:stretch/>
        </p:blipFill>
        <p:spPr>
          <a:xfrm>
            <a:off x="755905" y="762001"/>
            <a:ext cx="4574617" cy="5337046"/>
          </a:xfrm>
          <a:prstGeom prst="rect">
            <a:avLst/>
          </a:prstGeom>
        </p:spPr>
      </p:pic>
      <p:sp>
        <p:nvSpPr>
          <p:cNvPr id="17" name="Content Placeholder 8">
            <a:extLst>
              <a:ext uri="{FF2B5EF4-FFF2-40B4-BE49-F238E27FC236}">
                <a16:creationId xmlns:a16="http://schemas.microsoft.com/office/drawing/2014/main" id="{93F6CF7A-99B7-468A-882E-9D2DAEEA7C75}"/>
              </a:ext>
            </a:extLst>
          </p:cNvPr>
          <p:cNvSpPr>
            <a:spLocks noGrp="1"/>
          </p:cNvSpPr>
          <p:nvPr>
            <p:ph idx="1"/>
          </p:nvPr>
        </p:nvSpPr>
        <p:spPr>
          <a:xfrm>
            <a:off x="6086427" y="2749274"/>
            <a:ext cx="5044752" cy="2590823"/>
          </a:xfrm>
        </p:spPr>
        <p:txBody>
          <a:bodyPr>
            <a:normAutofit fontScale="92500" lnSpcReduction="20000"/>
          </a:bodyPr>
          <a:lstStyle/>
          <a:p>
            <a:r>
              <a:rPr lang="en-GB" dirty="0"/>
              <a:t>the gutters were</a:t>
            </a:r>
            <a:r>
              <a:rPr lang="tr-TR" dirty="0"/>
              <a:t> </a:t>
            </a:r>
            <a:r>
              <a:rPr lang="tr-TR" dirty="0" err="1"/>
              <a:t>often</a:t>
            </a:r>
            <a:r>
              <a:rPr lang="tr-TR" dirty="0"/>
              <a:t> not</a:t>
            </a:r>
            <a:r>
              <a:rPr lang="en-GB" dirty="0"/>
              <a:t> cleared out </a:t>
            </a:r>
            <a:endParaRPr lang="en-US" dirty="0"/>
          </a:p>
          <a:p>
            <a:r>
              <a:rPr lang="en-GB" dirty="0"/>
              <a:t>Outbreaks of plague were still frequent.</a:t>
            </a:r>
            <a:endParaRPr lang="tr-TR" dirty="0"/>
          </a:p>
          <a:p>
            <a:r>
              <a:rPr lang="en-GB" dirty="0"/>
              <a:t>in 1665 in London the last great outbreak of the plague occurred.</a:t>
            </a:r>
            <a:endParaRPr lang="tr-TR" dirty="0"/>
          </a:p>
        </p:txBody>
      </p:sp>
      <p:sp>
        <p:nvSpPr>
          <p:cNvPr id="8" name="TextBox 7">
            <a:extLst>
              <a:ext uri="{FF2B5EF4-FFF2-40B4-BE49-F238E27FC236}">
                <a16:creationId xmlns:a16="http://schemas.microsoft.com/office/drawing/2014/main" id="{AD58C3F4-F9F1-4684-80A4-1C053946875E}"/>
              </a:ext>
            </a:extLst>
          </p:cNvPr>
          <p:cNvSpPr txBox="1"/>
          <p:nvPr/>
        </p:nvSpPr>
        <p:spPr>
          <a:xfrm>
            <a:off x="755905" y="6247691"/>
            <a:ext cx="1556657" cy="230832"/>
          </a:xfrm>
          <a:prstGeom prst="rect">
            <a:avLst/>
          </a:prstGeom>
          <a:noFill/>
        </p:spPr>
        <p:txBody>
          <a:bodyPr wrap="square">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a:t>BBC</a:t>
            </a:r>
            <a:endParaRPr lang="en-GB" sz="900" dirty="0"/>
          </a:p>
        </p:txBody>
      </p:sp>
    </p:spTree>
    <p:extLst>
      <p:ext uri="{BB962C8B-B14F-4D97-AF65-F5344CB8AC3E}">
        <p14:creationId xmlns:p14="http://schemas.microsoft.com/office/powerpoint/2010/main" val="407008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nature&#10;&#10;Description automatically generated">
            <a:extLst>
              <a:ext uri="{FF2B5EF4-FFF2-40B4-BE49-F238E27FC236}">
                <a16:creationId xmlns:a16="http://schemas.microsoft.com/office/drawing/2014/main" id="{F6334D25-728F-449D-851C-CEA65D27E9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451"/>
          <a:stretch/>
        </p:blipFill>
        <p:spPr>
          <a:xfrm>
            <a:off x="20" y="1"/>
            <a:ext cx="12191980" cy="6857999"/>
          </a:xfrm>
          <a:prstGeom prst="rect">
            <a:avLst/>
          </a:prstGeom>
        </p:spPr>
      </p:pic>
      <p:sp>
        <p:nvSpPr>
          <p:cNvPr id="14" name="Rectangle 13">
            <a:extLst>
              <a:ext uri="{FF2B5EF4-FFF2-40B4-BE49-F238E27FC236}">
                <a16:creationId xmlns:a16="http://schemas.microsoft.com/office/drawing/2014/main" id="{9C982AD0-6B29-4C72-8F4E-229BAA86C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575"/>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612B5-B0F8-43BF-B19A-78D7A69010FC}"/>
              </a:ext>
            </a:extLst>
          </p:cNvPr>
          <p:cNvSpPr>
            <a:spLocks noGrp="1"/>
          </p:cNvSpPr>
          <p:nvPr>
            <p:ph type="title"/>
          </p:nvPr>
        </p:nvSpPr>
        <p:spPr>
          <a:xfrm>
            <a:off x="762000" y="980728"/>
            <a:ext cx="8156811" cy="964078"/>
          </a:xfrm>
        </p:spPr>
        <p:txBody>
          <a:bodyPr vert="horz" lIns="91440" tIns="45720" rIns="91440" bIns="45720" rtlCol="0" anchor="b">
            <a:normAutofit/>
          </a:bodyPr>
          <a:lstStyle/>
          <a:p>
            <a:r>
              <a:rPr lang="en-US" sz="4800" dirty="0">
                <a:solidFill>
                  <a:schemeClr val="bg1"/>
                </a:solidFill>
              </a:rPr>
              <a:t>The Great Fire of 1666</a:t>
            </a:r>
          </a:p>
        </p:txBody>
      </p:sp>
      <p:sp>
        <p:nvSpPr>
          <p:cNvPr id="7" name="TextBox 6">
            <a:extLst>
              <a:ext uri="{FF2B5EF4-FFF2-40B4-BE49-F238E27FC236}">
                <a16:creationId xmlns:a16="http://schemas.microsoft.com/office/drawing/2014/main" id="{CA654772-ED22-4A28-92B9-55DD548A0ED5}"/>
              </a:ext>
            </a:extLst>
          </p:cNvPr>
          <p:cNvSpPr txBox="1"/>
          <p:nvPr/>
        </p:nvSpPr>
        <p:spPr>
          <a:xfrm>
            <a:off x="8244114" y="92917"/>
            <a:ext cx="1857829" cy="230832"/>
          </a:xfrm>
          <a:prstGeom prst="rect">
            <a:avLst/>
          </a:prstGeom>
          <a:noFill/>
        </p:spPr>
        <p:txBody>
          <a:bodyPr wrap="square">
            <a:spAutoFit/>
          </a:bodyPr>
          <a:lstStyle/>
          <a:p>
            <a:r>
              <a:rPr lang="tr-TR" sz="900" dirty="0" err="1">
                <a:solidFill>
                  <a:schemeClr val="bg1"/>
                </a:solidFill>
              </a:rPr>
              <a:t>From</a:t>
            </a:r>
            <a:r>
              <a:rPr lang="tr-TR" sz="900" dirty="0">
                <a:solidFill>
                  <a:schemeClr val="bg1"/>
                </a:solidFill>
              </a:rPr>
              <a:t> </a:t>
            </a:r>
            <a:r>
              <a:rPr lang="tr-TR" sz="900" dirty="0" err="1">
                <a:solidFill>
                  <a:schemeClr val="bg1"/>
                </a:solidFill>
              </a:rPr>
              <a:t>the</a:t>
            </a:r>
            <a:r>
              <a:rPr lang="tr-TR" sz="900" dirty="0">
                <a:solidFill>
                  <a:schemeClr val="bg1"/>
                </a:solidFill>
              </a:rPr>
              <a:t> </a:t>
            </a:r>
            <a:r>
              <a:rPr lang="tr-TR" sz="900" dirty="0" err="1">
                <a:solidFill>
                  <a:schemeClr val="bg1"/>
                </a:solidFill>
              </a:rPr>
              <a:t>Website</a:t>
            </a:r>
            <a:r>
              <a:rPr lang="tr-TR" sz="900" dirty="0">
                <a:solidFill>
                  <a:schemeClr val="bg1"/>
                </a:solidFill>
              </a:rPr>
              <a:t> </a:t>
            </a:r>
            <a:r>
              <a:rPr lang="tr-TR" sz="900" i="1" dirty="0" err="1">
                <a:solidFill>
                  <a:schemeClr val="bg1"/>
                </a:solidFill>
              </a:rPr>
              <a:t>Luminarium</a:t>
            </a:r>
            <a:endParaRPr lang="en-GB" sz="900" dirty="0">
              <a:solidFill>
                <a:schemeClr val="bg1"/>
              </a:solidFill>
            </a:endParaRPr>
          </a:p>
        </p:txBody>
      </p:sp>
    </p:spTree>
    <p:extLst>
      <p:ext uri="{BB962C8B-B14F-4D97-AF65-F5344CB8AC3E}">
        <p14:creationId xmlns:p14="http://schemas.microsoft.com/office/powerpoint/2010/main" val="319521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Rectangle 31">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ollage of a church&#10;&#10;Description automatically generated with low confidence">
            <a:extLst>
              <a:ext uri="{FF2B5EF4-FFF2-40B4-BE49-F238E27FC236}">
                <a16:creationId xmlns:a16="http://schemas.microsoft.com/office/drawing/2014/main" id="{DDC2048B-E47F-425A-A598-A465C3530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466" y="758952"/>
            <a:ext cx="3738067" cy="5340096"/>
          </a:xfrm>
          <a:prstGeom prst="rect">
            <a:avLst/>
          </a:prstGeom>
        </p:spPr>
      </p:pic>
      <p:pic>
        <p:nvPicPr>
          <p:cNvPr id="7" name="Picture 6" descr="A painting of a person holding a baby&#10;&#10;Description automatically generated with low confidence">
            <a:extLst>
              <a:ext uri="{FF2B5EF4-FFF2-40B4-BE49-F238E27FC236}">
                <a16:creationId xmlns:a16="http://schemas.microsoft.com/office/drawing/2014/main" id="{AB64A138-5721-4020-A593-A9D669DC1D2D}"/>
              </a:ext>
            </a:extLst>
          </p:cNvPr>
          <p:cNvPicPr>
            <a:picLocks noChangeAspect="1"/>
          </p:cNvPicPr>
          <p:nvPr/>
        </p:nvPicPr>
        <p:blipFill rotWithShape="1">
          <a:blip r:embed="rId3">
            <a:extLst>
              <a:ext uri="{28A0092B-C50C-407E-A947-70E740481C1C}">
                <a14:useLocalDpi xmlns:a14="http://schemas.microsoft.com/office/drawing/2010/main" val="0"/>
              </a:ext>
            </a:extLst>
          </a:blip>
          <a:srcRect b="18197"/>
          <a:stretch/>
        </p:blipFill>
        <p:spPr>
          <a:xfrm>
            <a:off x="6578941" y="758952"/>
            <a:ext cx="4749117" cy="5340096"/>
          </a:xfrm>
          <a:prstGeom prst="rect">
            <a:avLst/>
          </a:prstGeom>
        </p:spPr>
      </p:pic>
      <p:sp>
        <p:nvSpPr>
          <p:cNvPr id="6" name="TextBox 5">
            <a:extLst>
              <a:ext uri="{FF2B5EF4-FFF2-40B4-BE49-F238E27FC236}">
                <a16:creationId xmlns:a16="http://schemas.microsoft.com/office/drawing/2014/main" id="{3FF6D792-FFC5-489C-9A3E-7B6AB25A04B3}"/>
              </a:ext>
            </a:extLst>
          </p:cNvPr>
          <p:cNvSpPr txBox="1"/>
          <p:nvPr/>
        </p:nvSpPr>
        <p:spPr>
          <a:xfrm>
            <a:off x="1369466" y="6135514"/>
            <a:ext cx="1838191" cy="230832"/>
          </a:xfrm>
          <a:prstGeom prst="rect">
            <a:avLst/>
          </a:prstGeom>
          <a:noFill/>
        </p:spPr>
        <p:txBody>
          <a:bodyPr wrap="square">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Pinterest</a:t>
            </a:r>
            <a:endParaRPr lang="en-GB" sz="900" dirty="0"/>
          </a:p>
        </p:txBody>
      </p:sp>
      <p:sp>
        <p:nvSpPr>
          <p:cNvPr id="8" name="TextBox 7">
            <a:extLst>
              <a:ext uri="{FF2B5EF4-FFF2-40B4-BE49-F238E27FC236}">
                <a16:creationId xmlns:a16="http://schemas.microsoft.com/office/drawing/2014/main" id="{170D156B-477A-4305-A446-F584B54178A9}"/>
              </a:ext>
            </a:extLst>
          </p:cNvPr>
          <p:cNvSpPr txBox="1"/>
          <p:nvPr/>
        </p:nvSpPr>
        <p:spPr>
          <a:xfrm>
            <a:off x="9198429" y="6245940"/>
            <a:ext cx="2383971" cy="230832"/>
          </a:xfrm>
          <a:prstGeom prst="rect">
            <a:avLst/>
          </a:prstGeom>
          <a:noFill/>
        </p:spPr>
        <p:txBody>
          <a:bodyPr wrap="square">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Science</a:t>
            </a:r>
            <a:r>
              <a:rPr lang="tr-TR" sz="900" i="1" dirty="0"/>
              <a:t> Photo Library</a:t>
            </a:r>
            <a:endParaRPr lang="en-GB" sz="900" dirty="0"/>
          </a:p>
        </p:txBody>
      </p:sp>
    </p:spTree>
    <p:extLst>
      <p:ext uri="{BB962C8B-B14F-4D97-AF65-F5344CB8AC3E}">
        <p14:creationId xmlns:p14="http://schemas.microsoft.com/office/powerpoint/2010/main" val="3542127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4843B56B-DD63-40AB-85E1-E18901E13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19344E4-CB02-427C-9FF0-E06375167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57D24-9D2E-40E5-BE61-37930BCE3B29}"/>
              </a:ext>
            </a:extLst>
          </p:cNvPr>
          <p:cNvSpPr>
            <a:spLocks noGrp="1"/>
          </p:cNvSpPr>
          <p:nvPr>
            <p:ph type="title"/>
          </p:nvPr>
        </p:nvSpPr>
        <p:spPr>
          <a:xfrm>
            <a:off x="762000" y="1148536"/>
            <a:ext cx="10668000" cy="964078"/>
          </a:xfrm>
        </p:spPr>
        <p:txBody>
          <a:bodyPr vert="horz" lIns="91440" tIns="45720" rIns="91440" bIns="45720" rtlCol="0" anchor="b">
            <a:normAutofit/>
          </a:bodyPr>
          <a:lstStyle/>
          <a:p>
            <a:r>
              <a:rPr lang="en-US" sz="4800"/>
              <a:t>Amusements</a:t>
            </a:r>
          </a:p>
        </p:txBody>
      </p:sp>
      <p:pic>
        <p:nvPicPr>
          <p:cNvPr id="5" name="Content Placeholder 4" descr="A picture containing building&#10;&#10;Description automatically generated">
            <a:extLst>
              <a:ext uri="{FF2B5EF4-FFF2-40B4-BE49-F238E27FC236}">
                <a16:creationId xmlns:a16="http://schemas.microsoft.com/office/drawing/2014/main" id="{E12F81A4-B2F0-4296-AB92-C006696FCB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953" y="2884805"/>
            <a:ext cx="4788267" cy="3106367"/>
          </a:xfrm>
          <a:prstGeom prst="rect">
            <a:avLst/>
          </a:prstGeom>
        </p:spPr>
      </p:pic>
      <p:pic>
        <p:nvPicPr>
          <p:cNvPr id="7" name="Picture 6" descr="A picture containing text, old&#10;&#10;Description automatically generated">
            <a:extLst>
              <a:ext uri="{FF2B5EF4-FFF2-40B4-BE49-F238E27FC236}">
                <a16:creationId xmlns:a16="http://schemas.microsoft.com/office/drawing/2014/main" id="{27082C09-B4FF-4C27-8640-3C6E8A807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428" y="3050722"/>
            <a:ext cx="4954524" cy="2774533"/>
          </a:xfrm>
          <a:prstGeom prst="rect">
            <a:avLst/>
          </a:prstGeom>
        </p:spPr>
      </p:pic>
      <p:sp>
        <p:nvSpPr>
          <p:cNvPr id="9" name="TextBox 8">
            <a:extLst>
              <a:ext uri="{FF2B5EF4-FFF2-40B4-BE49-F238E27FC236}">
                <a16:creationId xmlns:a16="http://schemas.microsoft.com/office/drawing/2014/main" id="{AF3D45BA-D3D2-4FC5-A6EE-EB015B105D1B}"/>
              </a:ext>
            </a:extLst>
          </p:cNvPr>
          <p:cNvSpPr txBox="1"/>
          <p:nvPr/>
        </p:nvSpPr>
        <p:spPr>
          <a:xfrm>
            <a:off x="758953" y="6099048"/>
            <a:ext cx="1933085" cy="230832"/>
          </a:xfrm>
          <a:prstGeom prst="rect">
            <a:avLst/>
          </a:prstGeom>
          <a:noFill/>
        </p:spPr>
        <p:txBody>
          <a:bodyPr wrap="square">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the</a:t>
            </a:r>
            <a:r>
              <a:rPr lang="tr-TR" sz="900" i="1" dirty="0"/>
              <a:t> </a:t>
            </a:r>
            <a:r>
              <a:rPr lang="tr-TR" sz="900" i="1" dirty="0" err="1"/>
              <a:t>Spaces</a:t>
            </a:r>
            <a:endParaRPr lang="en-GB" sz="900" dirty="0"/>
          </a:p>
        </p:txBody>
      </p:sp>
      <p:sp>
        <p:nvSpPr>
          <p:cNvPr id="10" name="TextBox 9">
            <a:extLst>
              <a:ext uri="{FF2B5EF4-FFF2-40B4-BE49-F238E27FC236}">
                <a16:creationId xmlns:a16="http://schemas.microsoft.com/office/drawing/2014/main" id="{B5557F5C-FF11-42A3-BAA7-46885B3E365E}"/>
              </a:ext>
            </a:extLst>
          </p:cNvPr>
          <p:cNvSpPr txBox="1"/>
          <p:nvPr/>
        </p:nvSpPr>
        <p:spPr>
          <a:xfrm>
            <a:off x="6762714" y="5929521"/>
            <a:ext cx="1933085" cy="230832"/>
          </a:xfrm>
          <a:prstGeom prst="rect">
            <a:avLst/>
          </a:prstGeom>
          <a:noFill/>
        </p:spPr>
        <p:txBody>
          <a:bodyPr wrap="square">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History</a:t>
            </a:r>
            <a:endParaRPr lang="en-GB" sz="900" dirty="0"/>
          </a:p>
        </p:txBody>
      </p:sp>
    </p:spTree>
    <p:extLst>
      <p:ext uri="{BB962C8B-B14F-4D97-AF65-F5344CB8AC3E}">
        <p14:creationId xmlns:p14="http://schemas.microsoft.com/office/powerpoint/2010/main" val="416502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1EC0DC5-9F63-4E23-BBBF-8E7976B67EA8}"/>
              </a:ext>
            </a:extLst>
          </p:cNvPr>
          <p:cNvSpPr>
            <a:spLocks noGrp="1"/>
          </p:cNvSpPr>
          <p:nvPr>
            <p:ph idx="1"/>
          </p:nvPr>
        </p:nvSpPr>
        <p:spPr>
          <a:xfrm>
            <a:off x="1349953" y="1922499"/>
            <a:ext cx="4920218" cy="3377289"/>
          </a:xfrm>
        </p:spPr>
        <p:txBody>
          <a:bodyPr>
            <a:normAutofit/>
          </a:bodyPr>
          <a:lstStyle/>
          <a:p>
            <a:pPr>
              <a:lnSpc>
                <a:spcPct val="95000"/>
              </a:lnSpc>
            </a:pPr>
            <a:r>
              <a:rPr lang="en-GB" sz="2400" dirty="0"/>
              <a:t>In the summer it was easy to play games</a:t>
            </a:r>
            <a:r>
              <a:rPr lang="tr-TR" sz="2400" dirty="0"/>
              <a:t>, b</a:t>
            </a:r>
            <a:r>
              <a:rPr lang="en-GB" sz="2400" dirty="0" err="1"/>
              <a:t>ut</a:t>
            </a:r>
            <a:r>
              <a:rPr lang="en-GB" sz="2400" dirty="0"/>
              <a:t> in the winter months there were no lights in the streets</a:t>
            </a:r>
            <a:r>
              <a:rPr lang="tr-TR" sz="2400" dirty="0"/>
              <a:t>.</a:t>
            </a:r>
          </a:p>
          <a:p>
            <a:pPr>
              <a:lnSpc>
                <a:spcPct val="95000"/>
              </a:lnSpc>
            </a:pPr>
            <a:r>
              <a:rPr lang="en-GB" sz="2400" dirty="0"/>
              <a:t>In 1685 London streets began to be lighted with oil lamps, one at every tenth house.</a:t>
            </a:r>
            <a:endParaRPr lang="en-US" sz="2400" dirty="0"/>
          </a:p>
        </p:txBody>
      </p:sp>
      <p:pic>
        <p:nvPicPr>
          <p:cNvPr id="7" name="Picture 6" descr="A picture containing text, outdoor&#10;&#10;Description automatically generated">
            <a:extLst>
              <a:ext uri="{FF2B5EF4-FFF2-40B4-BE49-F238E27FC236}">
                <a16:creationId xmlns:a16="http://schemas.microsoft.com/office/drawing/2014/main" id="{C9FED978-8F02-4A01-95D1-23F55BEB5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389" y="956889"/>
            <a:ext cx="2081396" cy="3129919"/>
          </a:xfrm>
          <a:prstGeom prst="rect">
            <a:avLst/>
          </a:prstGeom>
        </p:spPr>
      </p:pic>
      <p:pic>
        <p:nvPicPr>
          <p:cNvPr id="5" name="Content Placeholder 4" descr="A picture containing text, outdoor, old, camel racing&#10;&#10;Description automatically generated">
            <a:extLst>
              <a:ext uri="{FF2B5EF4-FFF2-40B4-BE49-F238E27FC236}">
                <a16:creationId xmlns:a16="http://schemas.microsoft.com/office/drawing/2014/main" id="{4AB9DC72-04D0-4534-8A8F-81FB672072BA}"/>
              </a:ext>
            </a:extLst>
          </p:cNvPr>
          <p:cNvPicPr>
            <a:picLocks noChangeAspect="1"/>
          </p:cNvPicPr>
          <p:nvPr/>
        </p:nvPicPr>
        <p:blipFill rotWithShape="1">
          <a:blip r:embed="rId3">
            <a:extLst>
              <a:ext uri="{28A0092B-C50C-407E-A947-70E740481C1C}">
                <a14:useLocalDpi xmlns:a14="http://schemas.microsoft.com/office/drawing/2010/main" val="0"/>
              </a:ext>
            </a:extLst>
          </a:blip>
          <a:srcRect l="7489" r="-1" b="-1"/>
          <a:stretch/>
        </p:blipFill>
        <p:spPr>
          <a:xfrm>
            <a:off x="6464778" y="3236765"/>
            <a:ext cx="2081396" cy="2641173"/>
          </a:xfrm>
          <a:prstGeom prst="rect">
            <a:avLst/>
          </a:prstGeom>
        </p:spPr>
      </p:pic>
      <p:sp>
        <p:nvSpPr>
          <p:cNvPr id="8" name="TextBox 7">
            <a:extLst>
              <a:ext uri="{FF2B5EF4-FFF2-40B4-BE49-F238E27FC236}">
                <a16:creationId xmlns:a16="http://schemas.microsoft.com/office/drawing/2014/main" id="{B3A50607-E538-4CDF-81AB-245CCEC4798A}"/>
              </a:ext>
            </a:extLst>
          </p:cNvPr>
          <p:cNvSpPr txBox="1"/>
          <p:nvPr/>
        </p:nvSpPr>
        <p:spPr>
          <a:xfrm>
            <a:off x="6096000" y="5978771"/>
            <a:ext cx="2896944" cy="230832"/>
          </a:xfrm>
          <a:prstGeom prst="rect">
            <a:avLst/>
          </a:prstGeom>
          <a:noFill/>
        </p:spPr>
        <p:txBody>
          <a:bodyPr wrap="square">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International </a:t>
            </a:r>
            <a:r>
              <a:rPr lang="tr-TR" sz="900" dirty="0" err="1"/>
              <a:t>Cricket</a:t>
            </a:r>
            <a:r>
              <a:rPr lang="tr-TR" sz="900" dirty="0"/>
              <a:t> </a:t>
            </a:r>
            <a:r>
              <a:rPr lang="tr-TR" sz="900" dirty="0" err="1"/>
              <a:t>Council</a:t>
            </a:r>
            <a:endParaRPr lang="en-GB" sz="900" dirty="0"/>
          </a:p>
        </p:txBody>
      </p:sp>
      <p:sp>
        <p:nvSpPr>
          <p:cNvPr id="10" name="TextBox 9">
            <a:extLst>
              <a:ext uri="{FF2B5EF4-FFF2-40B4-BE49-F238E27FC236}">
                <a16:creationId xmlns:a16="http://schemas.microsoft.com/office/drawing/2014/main" id="{1B3EC25C-BB5E-42B5-8631-160967404E49}"/>
              </a:ext>
            </a:extLst>
          </p:cNvPr>
          <p:cNvSpPr txBox="1"/>
          <p:nvPr/>
        </p:nvSpPr>
        <p:spPr>
          <a:xfrm>
            <a:off x="7132343" y="836204"/>
            <a:ext cx="2868093"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a:t>English </a:t>
            </a:r>
            <a:r>
              <a:rPr lang="tr-TR" sz="900" i="1" dirty="0" err="1"/>
              <a:t>Historical</a:t>
            </a:r>
            <a:r>
              <a:rPr lang="tr-TR" sz="900" i="1" dirty="0"/>
              <a:t> Fiction </a:t>
            </a:r>
            <a:r>
              <a:rPr lang="tr-TR" sz="900" i="1" dirty="0" err="1"/>
              <a:t>Authors</a:t>
            </a:r>
            <a:endParaRPr lang="en-GB" sz="900" dirty="0"/>
          </a:p>
        </p:txBody>
      </p:sp>
    </p:spTree>
    <p:extLst>
      <p:ext uri="{BB962C8B-B14F-4D97-AF65-F5344CB8AC3E}">
        <p14:creationId xmlns:p14="http://schemas.microsoft.com/office/powerpoint/2010/main" val="342367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5064-D59E-4893-BC96-6D761506ABB0}"/>
              </a:ext>
            </a:extLst>
          </p:cNvPr>
          <p:cNvSpPr>
            <a:spLocks noGrp="1"/>
          </p:cNvSpPr>
          <p:nvPr>
            <p:ph type="title"/>
          </p:nvPr>
        </p:nvSpPr>
        <p:spPr>
          <a:xfrm>
            <a:off x="1517904" y="995390"/>
            <a:ext cx="9144000" cy="1344168"/>
          </a:xfrm>
        </p:spPr>
        <p:txBody>
          <a:bodyPr/>
          <a:lstStyle/>
          <a:p>
            <a:r>
              <a:rPr lang="en-GB" sz="4400" b="1" dirty="0">
                <a:effectLst/>
                <a:latin typeface="+mn-lt"/>
                <a:ea typeface="Times New Roman" panose="02020603050405020304" pitchFamily="18" charset="0"/>
              </a:rPr>
              <a:t>Parliament against the Crown</a:t>
            </a:r>
            <a:endParaRPr lang="en-GB" dirty="0">
              <a:latin typeface="+mn-lt"/>
            </a:endParaRPr>
          </a:p>
        </p:txBody>
      </p:sp>
      <p:sp>
        <p:nvSpPr>
          <p:cNvPr id="3" name="Content Placeholder 2">
            <a:extLst>
              <a:ext uri="{FF2B5EF4-FFF2-40B4-BE49-F238E27FC236}">
                <a16:creationId xmlns:a16="http://schemas.microsoft.com/office/drawing/2014/main" id="{5A29CB69-AC12-4DC2-985D-E7041BF15204}"/>
              </a:ext>
            </a:extLst>
          </p:cNvPr>
          <p:cNvSpPr>
            <a:spLocks noGrp="1"/>
          </p:cNvSpPr>
          <p:nvPr>
            <p:ph idx="1"/>
          </p:nvPr>
        </p:nvSpPr>
        <p:spPr>
          <a:xfrm>
            <a:off x="1517904" y="2381546"/>
            <a:ext cx="9144000" cy="3127248"/>
          </a:xfrm>
        </p:spPr>
        <p:txBody>
          <a:bodyPr/>
          <a:lstStyle/>
          <a:p>
            <a:r>
              <a:rPr lang="en-GB" sz="2800" dirty="0">
                <a:effectLst/>
                <a:ea typeface="Times New Roman" panose="02020603050405020304" pitchFamily="18" charset="0"/>
              </a:rPr>
              <a:t>James I preferred to rule with a small council</a:t>
            </a:r>
            <a:r>
              <a:rPr lang="tr-TR" sz="2800" dirty="0">
                <a:effectLst/>
                <a:ea typeface="Times New Roman" panose="02020603050405020304" pitchFamily="18" charset="0"/>
              </a:rPr>
              <a:t>, </a:t>
            </a:r>
            <a:r>
              <a:rPr lang="en-GB" sz="2800" dirty="0">
                <a:effectLst/>
                <a:ea typeface="Times New Roman" panose="02020603050405020304" pitchFamily="18" charset="0"/>
              </a:rPr>
              <a:t>quarrelling with Parliament over Money</a:t>
            </a:r>
            <a:r>
              <a:rPr lang="tr-TR" sz="2800" dirty="0">
                <a:effectLst/>
                <a:ea typeface="Times New Roman" panose="02020603050405020304" pitchFamily="18" charset="0"/>
              </a:rPr>
              <a:t>.</a:t>
            </a:r>
          </a:p>
          <a:p>
            <a:r>
              <a:rPr lang="en-GB" sz="2800" dirty="0">
                <a:effectLst/>
                <a:ea typeface="Times New Roman" panose="02020603050405020304" pitchFamily="18" charset="0"/>
              </a:rPr>
              <a:t>Charles I found himself quarrelling even more bitterly with the Commons</a:t>
            </a:r>
            <a:r>
              <a:rPr lang="tr-TR" sz="2800" dirty="0">
                <a:effectLst/>
                <a:ea typeface="Times New Roman" panose="02020603050405020304" pitchFamily="18" charset="0"/>
              </a:rPr>
              <a:t>.</a:t>
            </a:r>
          </a:p>
          <a:p>
            <a:r>
              <a:rPr lang="en-GB" dirty="0"/>
              <a:t>Parliament decided to make Charles agree to certain "parliamentary rights" </a:t>
            </a:r>
            <a:r>
              <a:rPr lang="tr-TR" dirty="0"/>
              <a:t>(</a:t>
            </a:r>
            <a:r>
              <a:rPr lang="tr-TR" dirty="0" err="1"/>
              <a:t>Petition</a:t>
            </a:r>
            <a:r>
              <a:rPr lang="tr-TR" dirty="0"/>
              <a:t> of Right).</a:t>
            </a:r>
            <a:endParaRPr lang="en-GB" dirty="0"/>
          </a:p>
        </p:txBody>
      </p:sp>
    </p:spTree>
    <p:extLst>
      <p:ext uri="{BB962C8B-B14F-4D97-AF65-F5344CB8AC3E}">
        <p14:creationId xmlns:p14="http://schemas.microsoft.com/office/powerpoint/2010/main" val="2304961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ACEDC033-8DAA-4024-87F5-57430053A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584A691-C497-4066-927B-46560195E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Rectangle 15">
            <a:extLst>
              <a:ext uri="{FF2B5EF4-FFF2-40B4-BE49-F238E27FC236}">
                <a16:creationId xmlns:a16="http://schemas.microsoft.com/office/drawing/2014/main" id="{619A6F3B-F0D9-4CB0-B8A1-B84B57852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room, decorated, furniture&#10;&#10;Description automatically generated">
            <a:extLst>
              <a:ext uri="{FF2B5EF4-FFF2-40B4-BE49-F238E27FC236}">
                <a16:creationId xmlns:a16="http://schemas.microsoft.com/office/drawing/2014/main" id="{19ED2627-4F5F-4300-8F93-34B0CDAEA754}"/>
              </a:ext>
            </a:extLst>
          </p:cNvPr>
          <p:cNvPicPr>
            <a:picLocks noChangeAspect="1"/>
          </p:cNvPicPr>
          <p:nvPr/>
        </p:nvPicPr>
        <p:blipFill rotWithShape="1">
          <a:blip r:embed="rId2">
            <a:extLst>
              <a:ext uri="{28A0092B-C50C-407E-A947-70E740481C1C}">
                <a14:useLocalDpi xmlns:a14="http://schemas.microsoft.com/office/drawing/2010/main" val="0"/>
              </a:ext>
            </a:extLst>
          </a:blip>
          <a:srcRect t="11115" r="-1" b="-1"/>
          <a:stretch/>
        </p:blipFill>
        <p:spPr>
          <a:xfrm>
            <a:off x="761998" y="758089"/>
            <a:ext cx="10695298" cy="5347435"/>
          </a:xfrm>
          <a:prstGeom prst="rect">
            <a:avLst/>
          </a:prstGeom>
        </p:spPr>
      </p:pic>
      <p:sp>
        <p:nvSpPr>
          <p:cNvPr id="7" name="TextBox 6">
            <a:extLst>
              <a:ext uri="{FF2B5EF4-FFF2-40B4-BE49-F238E27FC236}">
                <a16:creationId xmlns:a16="http://schemas.microsoft.com/office/drawing/2014/main" id="{7F874893-3128-4711-A77B-588BB7C08292}"/>
              </a:ext>
            </a:extLst>
          </p:cNvPr>
          <p:cNvSpPr txBox="1"/>
          <p:nvPr/>
        </p:nvSpPr>
        <p:spPr>
          <a:xfrm>
            <a:off x="4047864" y="401673"/>
            <a:ext cx="2061783"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the</a:t>
            </a:r>
            <a:r>
              <a:rPr lang="tr-TR" sz="900" i="1" dirty="0"/>
              <a:t> British Library</a:t>
            </a:r>
            <a:endParaRPr lang="en-GB" sz="900" dirty="0"/>
          </a:p>
        </p:txBody>
      </p:sp>
    </p:spTree>
    <p:extLst>
      <p:ext uri="{BB962C8B-B14F-4D97-AF65-F5344CB8AC3E}">
        <p14:creationId xmlns:p14="http://schemas.microsoft.com/office/powerpoint/2010/main" val="1859638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BD9FE8-E55E-48DA-B773-2C4AE4499051}"/>
              </a:ext>
            </a:extLst>
          </p:cNvPr>
          <p:cNvSpPr>
            <a:spLocks noGrp="1"/>
          </p:cNvSpPr>
          <p:nvPr>
            <p:ph type="title"/>
          </p:nvPr>
        </p:nvSpPr>
        <p:spPr>
          <a:xfrm>
            <a:off x="761999" y="569597"/>
            <a:ext cx="4102609" cy="3193678"/>
          </a:xfrm>
        </p:spPr>
        <p:txBody>
          <a:bodyPr vert="horz" lIns="91440" tIns="45720" rIns="91440" bIns="45720" rtlCol="0" anchor="ctr">
            <a:normAutofit/>
          </a:bodyPr>
          <a:lstStyle/>
          <a:p>
            <a:r>
              <a:rPr lang="en-US" sz="6000" dirty="0"/>
              <a:t>Country Life</a:t>
            </a:r>
          </a:p>
        </p:txBody>
      </p:sp>
      <p:sp>
        <p:nvSpPr>
          <p:cNvPr id="3" name="Content Placeholder 2">
            <a:extLst>
              <a:ext uri="{FF2B5EF4-FFF2-40B4-BE49-F238E27FC236}">
                <a16:creationId xmlns:a16="http://schemas.microsoft.com/office/drawing/2014/main" id="{7EC83A7C-F4C8-49AB-82FF-DDADFBC8EE47}"/>
              </a:ext>
            </a:extLst>
          </p:cNvPr>
          <p:cNvSpPr>
            <a:spLocks noGrp="1"/>
          </p:cNvSpPr>
          <p:nvPr>
            <p:ph idx="1"/>
          </p:nvPr>
        </p:nvSpPr>
        <p:spPr>
          <a:xfrm>
            <a:off x="761998" y="3763275"/>
            <a:ext cx="4102609" cy="1779109"/>
          </a:xfrm>
        </p:spPr>
        <p:txBody>
          <a:bodyPr vert="horz" lIns="91440" tIns="45720" rIns="91440" bIns="45720" rtlCol="0">
            <a:normAutofit/>
          </a:bodyPr>
          <a:lstStyle/>
          <a:p>
            <a:pPr marL="0" indent="0">
              <a:buNone/>
            </a:pPr>
            <a:r>
              <a:rPr lang="en-US" sz="2200" dirty="0"/>
              <a:t>Many people started to work at the fields; Many people started to work at the fields</a:t>
            </a:r>
          </a:p>
        </p:txBody>
      </p:sp>
      <p:pic>
        <p:nvPicPr>
          <p:cNvPr id="5" name="Picture 4" descr="A picture containing text, book&#10;&#10;Description automatically generated">
            <a:extLst>
              <a:ext uri="{FF2B5EF4-FFF2-40B4-BE49-F238E27FC236}">
                <a16:creationId xmlns:a16="http://schemas.microsoft.com/office/drawing/2014/main" id="{B1555508-B93A-4D43-A29E-A94D1B2CC287}"/>
              </a:ext>
            </a:extLst>
          </p:cNvPr>
          <p:cNvPicPr>
            <a:picLocks noChangeAspect="1"/>
          </p:cNvPicPr>
          <p:nvPr/>
        </p:nvPicPr>
        <p:blipFill rotWithShape="1">
          <a:blip r:embed="rId2">
            <a:extLst>
              <a:ext uri="{28A0092B-C50C-407E-A947-70E740481C1C}">
                <a14:useLocalDpi xmlns:a14="http://schemas.microsoft.com/office/drawing/2010/main" val="0"/>
              </a:ext>
            </a:extLst>
          </a:blip>
          <a:srcRect l="20814" r="4600" b="-2"/>
          <a:stretch/>
        </p:blipFill>
        <p:spPr>
          <a:xfrm>
            <a:off x="5349241" y="10"/>
            <a:ext cx="6842759" cy="6857990"/>
          </a:xfrm>
          <a:prstGeom prst="rect">
            <a:avLst/>
          </a:prstGeom>
        </p:spPr>
      </p:pic>
      <p:sp>
        <p:nvSpPr>
          <p:cNvPr id="7" name="TextBox 6">
            <a:extLst>
              <a:ext uri="{FF2B5EF4-FFF2-40B4-BE49-F238E27FC236}">
                <a16:creationId xmlns:a16="http://schemas.microsoft.com/office/drawing/2014/main" id="{F0D264B1-7B85-4A79-B2D6-08E18E9081E6}"/>
              </a:ext>
            </a:extLst>
          </p:cNvPr>
          <p:cNvSpPr txBox="1"/>
          <p:nvPr/>
        </p:nvSpPr>
        <p:spPr>
          <a:xfrm>
            <a:off x="7532120" y="6392866"/>
            <a:ext cx="1803699"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History</a:t>
            </a:r>
            <a:r>
              <a:rPr lang="tr-TR" sz="900" i="1" dirty="0"/>
              <a:t> </a:t>
            </a:r>
            <a:r>
              <a:rPr lang="tr-TR" sz="900" i="1" dirty="0" err="1"/>
              <a:t>Extra</a:t>
            </a:r>
            <a:endParaRPr lang="en-GB" sz="900" dirty="0"/>
          </a:p>
        </p:txBody>
      </p:sp>
    </p:spTree>
    <p:extLst>
      <p:ext uri="{BB962C8B-B14F-4D97-AF65-F5344CB8AC3E}">
        <p14:creationId xmlns:p14="http://schemas.microsoft.com/office/powerpoint/2010/main" val="1300848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675AF5A1-4884-4FBA-B1BB-80A2939E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4"/>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6" name="Rectangle 15">
            <a:extLst>
              <a:ext uri="{FF2B5EF4-FFF2-40B4-BE49-F238E27FC236}">
                <a16:creationId xmlns:a16="http://schemas.microsoft.com/office/drawing/2014/main" id="{5A8C16DA-E452-4500-B803-5D451BB09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57238"/>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linedrawing&#10;&#10;Description automatically generated">
            <a:extLst>
              <a:ext uri="{FF2B5EF4-FFF2-40B4-BE49-F238E27FC236}">
                <a16:creationId xmlns:a16="http://schemas.microsoft.com/office/drawing/2014/main" id="{183BC1BE-D468-453D-9ADA-FA1CAD47329F}"/>
              </a:ext>
            </a:extLst>
          </p:cNvPr>
          <p:cNvPicPr>
            <a:picLocks noChangeAspect="1"/>
          </p:cNvPicPr>
          <p:nvPr/>
        </p:nvPicPr>
        <p:blipFill rotWithShape="1">
          <a:blip r:embed="rId2">
            <a:extLst>
              <a:ext uri="{28A0092B-C50C-407E-A947-70E740481C1C}">
                <a14:useLocalDpi xmlns:a14="http://schemas.microsoft.com/office/drawing/2010/main" val="0"/>
              </a:ext>
            </a:extLst>
          </a:blip>
          <a:srcRect t="21041" r="-1" b="8508"/>
          <a:stretch/>
        </p:blipFill>
        <p:spPr>
          <a:xfrm>
            <a:off x="761998" y="743801"/>
            <a:ext cx="5333999" cy="5349240"/>
          </a:xfrm>
          <a:prstGeom prst="rect">
            <a:avLst/>
          </a:prstGeom>
        </p:spPr>
      </p:pic>
      <p:pic>
        <p:nvPicPr>
          <p:cNvPr id="7" name="Picture 6" descr="A statue of a person holding a baseball bat&#10;&#10;Description automatically generated with low confidence">
            <a:extLst>
              <a:ext uri="{FF2B5EF4-FFF2-40B4-BE49-F238E27FC236}">
                <a16:creationId xmlns:a16="http://schemas.microsoft.com/office/drawing/2014/main" id="{2B9E6AB6-93B5-4368-844A-617E10CD83BE}"/>
              </a:ext>
            </a:extLst>
          </p:cNvPr>
          <p:cNvPicPr>
            <a:picLocks noChangeAspect="1"/>
          </p:cNvPicPr>
          <p:nvPr/>
        </p:nvPicPr>
        <p:blipFill rotWithShape="1">
          <a:blip r:embed="rId3">
            <a:extLst>
              <a:ext uri="{28A0092B-C50C-407E-A947-70E740481C1C}">
                <a14:useLocalDpi xmlns:a14="http://schemas.microsoft.com/office/drawing/2010/main" val="0"/>
              </a:ext>
            </a:extLst>
          </a:blip>
          <a:srcRect l="16752" r="6441"/>
          <a:stretch/>
        </p:blipFill>
        <p:spPr>
          <a:xfrm>
            <a:off x="6095999" y="743805"/>
            <a:ext cx="5333999" cy="5347435"/>
          </a:xfrm>
          <a:prstGeom prst="rect">
            <a:avLst/>
          </a:prstGeom>
        </p:spPr>
      </p:pic>
      <p:sp>
        <p:nvSpPr>
          <p:cNvPr id="8" name="TextBox 7">
            <a:extLst>
              <a:ext uri="{FF2B5EF4-FFF2-40B4-BE49-F238E27FC236}">
                <a16:creationId xmlns:a16="http://schemas.microsoft.com/office/drawing/2014/main" id="{93CAF329-3EB7-425E-903C-4E5D766F706B}"/>
              </a:ext>
            </a:extLst>
          </p:cNvPr>
          <p:cNvSpPr txBox="1"/>
          <p:nvPr/>
        </p:nvSpPr>
        <p:spPr>
          <a:xfrm>
            <a:off x="895739" y="5558669"/>
            <a:ext cx="908262" cy="369332"/>
          </a:xfrm>
          <a:prstGeom prst="rect">
            <a:avLst/>
          </a:prstGeom>
          <a:noFill/>
        </p:spPr>
        <p:txBody>
          <a:bodyPr wrap="none" rtlCol="0">
            <a:spAutoFit/>
          </a:bodyPr>
          <a:lstStyle/>
          <a:p>
            <a:r>
              <a:rPr lang="tr-TR" b="1" dirty="0" err="1"/>
              <a:t>Squire</a:t>
            </a:r>
            <a:endParaRPr lang="en-GB" b="1" dirty="0"/>
          </a:p>
        </p:txBody>
      </p:sp>
      <p:sp>
        <p:nvSpPr>
          <p:cNvPr id="13" name="TextBox 12">
            <a:extLst>
              <a:ext uri="{FF2B5EF4-FFF2-40B4-BE49-F238E27FC236}">
                <a16:creationId xmlns:a16="http://schemas.microsoft.com/office/drawing/2014/main" id="{F1C31FCC-D747-4C58-9C99-4C52D41F44C0}"/>
              </a:ext>
            </a:extLst>
          </p:cNvPr>
          <p:cNvSpPr txBox="1"/>
          <p:nvPr/>
        </p:nvSpPr>
        <p:spPr>
          <a:xfrm>
            <a:off x="6677726" y="766760"/>
            <a:ext cx="1390181" cy="369332"/>
          </a:xfrm>
          <a:prstGeom prst="rect">
            <a:avLst/>
          </a:prstGeom>
          <a:noFill/>
        </p:spPr>
        <p:txBody>
          <a:bodyPr wrap="square" rtlCol="0">
            <a:spAutoFit/>
          </a:bodyPr>
          <a:lstStyle/>
          <a:p>
            <a:r>
              <a:rPr lang="tr-TR" b="1" dirty="0" err="1"/>
              <a:t>Yeoman</a:t>
            </a:r>
            <a:endParaRPr lang="en-GB" b="1" dirty="0"/>
          </a:p>
        </p:txBody>
      </p:sp>
      <p:sp>
        <p:nvSpPr>
          <p:cNvPr id="9" name="TextBox 8">
            <a:extLst>
              <a:ext uri="{FF2B5EF4-FFF2-40B4-BE49-F238E27FC236}">
                <a16:creationId xmlns:a16="http://schemas.microsoft.com/office/drawing/2014/main" id="{992DCF18-BFD6-4366-BE31-8DAABD2F5C0A}"/>
              </a:ext>
            </a:extLst>
          </p:cNvPr>
          <p:cNvSpPr txBox="1"/>
          <p:nvPr/>
        </p:nvSpPr>
        <p:spPr>
          <a:xfrm>
            <a:off x="4481885" y="5697169"/>
            <a:ext cx="148149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Alamy</a:t>
            </a:r>
            <a:endParaRPr lang="en-GB" sz="900" dirty="0"/>
          </a:p>
        </p:txBody>
      </p:sp>
      <p:sp>
        <p:nvSpPr>
          <p:cNvPr id="11" name="TextBox 10">
            <a:extLst>
              <a:ext uri="{FF2B5EF4-FFF2-40B4-BE49-F238E27FC236}">
                <a16:creationId xmlns:a16="http://schemas.microsoft.com/office/drawing/2014/main" id="{A9F82EF9-E35A-47F3-84A7-18E00D5BAF5A}"/>
              </a:ext>
            </a:extLst>
          </p:cNvPr>
          <p:cNvSpPr txBox="1"/>
          <p:nvPr/>
        </p:nvSpPr>
        <p:spPr>
          <a:xfrm>
            <a:off x="9818659" y="801163"/>
            <a:ext cx="1611339"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Pinterest</a:t>
            </a:r>
            <a:endParaRPr lang="en-GB" sz="900" dirty="0"/>
          </a:p>
        </p:txBody>
      </p:sp>
    </p:spTree>
    <p:extLst>
      <p:ext uri="{BB962C8B-B14F-4D97-AF65-F5344CB8AC3E}">
        <p14:creationId xmlns:p14="http://schemas.microsoft.com/office/powerpoint/2010/main" val="228218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different, posing, old&#10;&#10;Description automatically generated">
            <a:extLst>
              <a:ext uri="{FF2B5EF4-FFF2-40B4-BE49-F238E27FC236}">
                <a16:creationId xmlns:a16="http://schemas.microsoft.com/office/drawing/2014/main" id="{A030075C-7F85-4261-B641-F16613D496C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66" r="-2" b="24633"/>
          <a:stretch/>
        </p:blipFill>
        <p:spPr>
          <a:xfrm>
            <a:off x="20" y="10"/>
            <a:ext cx="12191980" cy="6857990"/>
          </a:xfrm>
          <a:prstGeom prst="rect">
            <a:avLst/>
          </a:prstGeom>
        </p:spPr>
      </p:pic>
      <p:sp>
        <p:nvSpPr>
          <p:cNvPr id="6" name="TextBox 5">
            <a:extLst>
              <a:ext uri="{FF2B5EF4-FFF2-40B4-BE49-F238E27FC236}">
                <a16:creationId xmlns:a16="http://schemas.microsoft.com/office/drawing/2014/main" id="{CFE809A1-3625-40B5-8D39-C9BDE65AA8EF}"/>
              </a:ext>
            </a:extLst>
          </p:cNvPr>
          <p:cNvSpPr txBox="1"/>
          <p:nvPr/>
        </p:nvSpPr>
        <p:spPr>
          <a:xfrm>
            <a:off x="195635" y="153619"/>
            <a:ext cx="1611339"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StudyLib</a:t>
            </a:r>
            <a:endParaRPr lang="en-GB" sz="900" dirty="0"/>
          </a:p>
        </p:txBody>
      </p:sp>
    </p:spTree>
    <p:extLst>
      <p:ext uri="{BB962C8B-B14F-4D97-AF65-F5344CB8AC3E}">
        <p14:creationId xmlns:p14="http://schemas.microsoft.com/office/powerpoint/2010/main" val="1593490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stone&#10;&#10;Description automatically generated">
            <a:extLst>
              <a:ext uri="{FF2B5EF4-FFF2-40B4-BE49-F238E27FC236}">
                <a16:creationId xmlns:a16="http://schemas.microsoft.com/office/drawing/2014/main" id="{595A13F6-5E1F-4D20-8657-8F5F249B457A}"/>
              </a:ext>
            </a:extLst>
          </p:cNvPr>
          <p:cNvPicPr>
            <a:picLocks noChangeAspect="1"/>
          </p:cNvPicPr>
          <p:nvPr/>
        </p:nvPicPr>
        <p:blipFill rotWithShape="1">
          <a:blip r:embed="rId2">
            <a:extLst>
              <a:ext uri="{28A0092B-C50C-407E-A947-70E740481C1C}">
                <a14:useLocalDpi xmlns:a14="http://schemas.microsoft.com/office/drawing/2010/main" val="0"/>
              </a:ext>
            </a:extLst>
          </a:blip>
          <a:srcRect r="27574"/>
          <a:stretch/>
        </p:blipFill>
        <p:spPr>
          <a:xfrm>
            <a:off x="765477" y="745730"/>
            <a:ext cx="6493739" cy="3362246"/>
          </a:xfrm>
          <a:prstGeom prst="rect">
            <a:avLst/>
          </a:prstGeom>
        </p:spPr>
      </p:pic>
      <p:sp>
        <p:nvSpPr>
          <p:cNvPr id="9" name="Content Placeholder 8">
            <a:extLst>
              <a:ext uri="{FF2B5EF4-FFF2-40B4-BE49-F238E27FC236}">
                <a16:creationId xmlns:a16="http://schemas.microsoft.com/office/drawing/2014/main" id="{5CA40EBE-65B8-40AF-9E75-FF09016C3BAC}"/>
              </a:ext>
            </a:extLst>
          </p:cNvPr>
          <p:cNvSpPr>
            <a:spLocks noGrp="1"/>
          </p:cNvSpPr>
          <p:nvPr>
            <p:ph idx="1"/>
          </p:nvPr>
        </p:nvSpPr>
        <p:spPr>
          <a:xfrm>
            <a:off x="4851919" y="4416274"/>
            <a:ext cx="6774024" cy="1695996"/>
          </a:xfrm>
        </p:spPr>
        <p:txBody>
          <a:bodyPr>
            <a:normAutofit/>
          </a:bodyPr>
          <a:lstStyle/>
          <a:p>
            <a:r>
              <a:rPr lang="en-GB" dirty="0"/>
              <a:t>the squire attend</a:t>
            </a:r>
            <a:r>
              <a:rPr lang="tr-TR" dirty="0" err="1"/>
              <a:t>ed</a:t>
            </a:r>
            <a:r>
              <a:rPr lang="en-GB" dirty="0"/>
              <a:t> the </a:t>
            </a:r>
            <a:r>
              <a:rPr lang="en-GB" i="1" dirty="0"/>
              <a:t>Assizes</a:t>
            </a:r>
            <a:r>
              <a:rPr lang="en-GB" dirty="0"/>
              <a:t>.</a:t>
            </a:r>
            <a:endParaRPr lang="tr-TR" dirty="0"/>
          </a:p>
          <a:p>
            <a:r>
              <a:rPr lang="en-GB" dirty="0"/>
              <a:t>Many of the squires were </a:t>
            </a:r>
            <a:r>
              <a:rPr lang="en-GB" i="1" dirty="0"/>
              <a:t>Justice of the Peace</a:t>
            </a:r>
            <a:r>
              <a:rPr lang="en-GB" dirty="0"/>
              <a:t> or </a:t>
            </a:r>
            <a:r>
              <a:rPr lang="en-GB" i="1" dirty="0"/>
              <a:t>Magistrates</a:t>
            </a:r>
            <a:r>
              <a:rPr lang="tr-TR" i="1" dirty="0"/>
              <a:t>.</a:t>
            </a:r>
            <a:endParaRPr lang="en-US" dirty="0"/>
          </a:p>
        </p:txBody>
      </p:sp>
      <p:sp>
        <p:nvSpPr>
          <p:cNvPr id="6" name="TextBox 5">
            <a:extLst>
              <a:ext uri="{FF2B5EF4-FFF2-40B4-BE49-F238E27FC236}">
                <a16:creationId xmlns:a16="http://schemas.microsoft.com/office/drawing/2014/main" id="{7147FE6F-EC69-499B-8FCB-F852C699051B}"/>
              </a:ext>
            </a:extLst>
          </p:cNvPr>
          <p:cNvSpPr txBox="1"/>
          <p:nvPr/>
        </p:nvSpPr>
        <p:spPr>
          <a:xfrm>
            <a:off x="765477" y="4300858"/>
            <a:ext cx="164820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Warwalks</a:t>
            </a:r>
            <a:endParaRPr lang="en-GB" sz="900" dirty="0"/>
          </a:p>
        </p:txBody>
      </p:sp>
    </p:spTree>
    <p:extLst>
      <p:ext uri="{BB962C8B-B14F-4D97-AF65-F5344CB8AC3E}">
        <p14:creationId xmlns:p14="http://schemas.microsoft.com/office/powerpoint/2010/main" val="1094453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FE55B3F-4634-4A41-B146-E6251581E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icture frame&#10;&#10;Description automatically generated">
            <a:extLst>
              <a:ext uri="{FF2B5EF4-FFF2-40B4-BE49-F238E27FC236}">
                <a16:creationId xmlns:a16="http://schemas.microsoft.com/office/drawing/2014/main" id="{0F8A82A3-F603-4614-8A14-BE84431C4E15}"/>
              </a:ext>
            </a:extLst>
          </p:cNvPr>
          <p:cNvPicPr>
            <a:picLocks noChangeAspect="1"/>
          </p:cNvPicPr>
          <p:nvPr/>
        </p:nvPicPr>
        <p:blipFill rotWithShape="1">
          <a:blip r:embed="rId2">
            <a:extLst>
              <a:ext uri="{28A0092B-C50C-407E-A947-70E740481C1C}">
                <a14:useLocalDpi xmlns:a14="http://schemas.microsoft.com/office/drawing/2010/main" val="0"/>
              </a:ext>
            </a:extLst>
          </a:blip>
          <a:srcRect r="18089" b="-1"/>
          <a:stretch/>
        </p:blipFill>
        <p:spPr>
          <a:xfrm>
            <a:off x="20" y="638177"/>
            <a:ext cx="3017500" cy="5581644"/>
          </a:xfrm>
          <a:prstGeom prst="rect">
            <a:avLst/>
          </a:prstGeom>
        </p:spPr>
      </p:pic>
      <p:pic>
        <p:nvPicPr>
          <p:cNvPr id="9" name="Picture 8" descr="Diagram&#10;&#10;Description automatically generated">
            <a:extLst>
              <a:ext uri="{FF2B5EF4-FFF2-40B4-BE49-F238E27FC236}">
                <a16:creationId xmlns:a16="http://schemas.microsoft.com/office/drawing/2014/main" id="{84C05F1A-3BAC-48D5-9F78-58D06F144325}"/>
              </a:ext>
            </a:extLst>
          </p:cNvPr>
          <p:cNvPicPr>
            <a:picLocks noChangeAspect="1"/>
          </p:cNvPicPr>
          <p:nvPr/>
        </p:nvPicPr>
        <p:blipFill rotWithShape="1">
          <a:blip r:embed="rId3">
            <a:extLst>
              <a:ext uri="{28A0092B-C50C-407E-A947-70E740481C1C}">
                <a14:useLocalDpi xmlns:a14="http://schemas.microsoft.com/office/drawing/2010/main" val="0"/>
              </a:ext>
            </a:extLst>
          </a:blip>
          <a:srcRect l="18061" r="8843" b="1"/>
          <a:stretch/>
        </p:blipFill>
        <p:spPr>
          <a:xfrm>
            <a:off x="3038653" y="669929"/>
            <a:ext cx="5849456" cy="5581644"/>
          </a:xfrm>
          <a:prstGeom prst="rect">
            <a:avLst/>
          </a:prstGeom>
        </p:spPr>
      </p:pic>
      <p:pic>
        <p:nvPicPr>
          <p:cNvPr id="7" name="Picture 6" descr="A picture containing engineering drawing&#10;&#10;Description automatically generated">
            <a:extLst>
              <a:ext uri="{FF2B5EF4-FFF2-40B4-BE49-F238E27FC236}">
                <a16:creationId xmlns:a16="http://schemas.microsoft.com/office/drawing/2014/main" id="{E676F5A7-114F-4468-8A89-D3FA115BF539}"/>
              </a:ext>
            </a:extLst>
          </p:cNvPr>
          <p:cNvPicPr>
            <a:picLocks noChangeAspect="1"/>
          </p:cNvPicPr>
          <p:nvPr/>
        </p:nvPicPr>
        <p:blipFill rotWithShape="1">
          <a:blip r:embed="rId4">
            <a:extLst>
              <a:ext uri="{28A0092B-C50C-407E-A947-70E740481C1C}">
                <a14:useLocalDpi xmlns:a14="http://schemas.microsoft.com/office/drawing/2010/main" val="0"/>
              </a:ext>
            </a:extLst>
          </a:blip>
          <a:srcRect l="26200" r="35551" b="-1"/>
          <a:stretch/>
        </p:blipFill>
        <p:spPr>
          <a:xfrm>
            <a:off x="9174480" y="638178"/>
            <a:ext cx="3017520" cy="5581644"/>
          </a:xfrm>
          <a:prstGeom prst="rect">
            <a:avLst/>
          </a:prstGeom>
        </p:spPr>
      </p:pic>
      <p:sp>
        <p:nvSpPr>
          <p:cNvPr id="16" name="Rectangle 15">
            <a:extLst>
              <a:ext uri="{FF2B5EF4-FFF2-40B4-BE49-F238E27FC236}">
                <a16:creationId xmlns:a16="http://schemas.microsoft.com/office/drawing/2014/main" id="{5CD271E5-55BF-4266-A3A7-CFCC3051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56352"/>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E2021D-256C-43B6-8B83-129604FF45BF}"/>
              </a:ext>
            </a:extLst>
          </p:cNvPr>
          <p:cNvSpPr txBox="1"/>
          <p:nvPr/>
        </p:nvSpPr>
        <p:spPr>
          <a:xfrm>
            <a:off x="7356490" y="669929"/>
            <a:ext cx="166423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Wikiwand</a:t>
            </a:r>
            <a:endParaRPr lang="en-GB" sz="900" dirty="0"/>
          </a:p>
        </p:txBody>
      </p:sp>
      <p:sp>
        <p:nvSpPr>
          <p:cNvPr id="10" name="TextBox 9">
            <a:extLst>
              <a:ext uri="{FF2B5EF4-FFF2-40B4-BE49-F238E27FC236}">
                <a16:creationId xmlns:a16="http://schemas.microsoft.com/office/drawing/2014/main" id="{B1F7624B-208E-4C4E-8C0D-75C9FE27D230}"/>
              </a:ext>
            </a:extLst>
          </p:cNvPr>
          <p:cNvSpPr txBox="1"/>
          <p:nvPr/>
        </p:nvSpPr>
        <p:spPr>
          <a:xfrm>
            <a:off x="0" y="6376344"/>
            <a:ext cx="239039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Australian</a:t>
            </a:r>
            <a:r>
              <a:rPr lang="tr-TR" sz="900" i="1" dirty="0"/>
              <a:t> News </a:t>
            </a:r>
            <a:r>
              <a:rPr lang="tr-TR" sz="900" i="1" dirty="0" err="1"/>
              <a:t>Review</a:t>
            </a:r>
            <a:endParaRPr lang="en-GB" sz="900" dirty="0"/>
          </a:p>
        </p:txBody>
      </p:sp>
      <p:sp>
        <p:nvSpPr>
          <p:cNvPr id="11" name="TextBox 10">
            <a:extLst>
              <a:ext uri="{FF2B5EF4-FFF2-40B4-BE49-F238E27FC236}">
                <a16:creationId xmlns:a16="http://schemas.microsoft.com/office/drawing/2014/main" id="{98CD2D49-01FD-4F06-80AE-EE2356BFF2C1}"/>
              </a:ext>
            </a:extLst>
          </p:cNvPr>
          <p:cNvSpPr txBox="1"/>
          <p:nvPr/>
        </p:nvSpPr>
        <p:spPr>
          <a:xfrm>
            <a:off x="9057751" y="6145512"/>
            <a:ext cx="1866217"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History</a:t>
            </a:r>
            <a:r>
              <a:rPr lang="tr-TR" sz="900" i="1" dirty="0"/>
              <a:t> </a:t>
            </a:r>
            <a:r>
              <a:rPr lang="tr-TR" sz="900" i="1" dirty="0" err="1"/>
              <a:t>Today</a:t>
            </a:r>
            <a:endParaRPr lang="en-GB" sz="900" dirty="0"/>
          </a:p>
        </p:txBody>
      </p:sp>
    </p:spTree>
    <p:extLst>
      <p:ext uri="{BB962C8B-B14F-4D97-AF65-F5344CB8AC3E}">
        <p14:creationId xmlns:p14="http://schemas.microsoft.com/office/powerpoint/2010/main" val="1629952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271A-E077-4204-B250-E7D139316B36}"/>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4B323EE1-6923-4DAA-B9FC-87CA9843E0B3}"/>
              </a:ext>
            </a:extLst>
          </p:cNvPr>
          <p:cNvSpPr>
            <a:spLocks noGrp="1"/>
          </p:cNvSpPr>
          <p:nvPr>
            <p:ph idx="1"/>
          </p:nvPr>
        </p:nvSpPr>
        <p:spPr>
          <a:xfrm>
            <a:off x="1312631" y="2579913"/>
            <a:ext cx="9921426" cy="3130421"/>
          </a:xfrm>
        </p:spPr>
        <p:txBody>
          <a:bodyPr/>
          <a:lstStyle/>
          <a:p>
            <a:r>
              <a:rPr lang="en-GB" dirty="0"/>
              <a:t>Dance, E. H. </a:t>
            </a:r>
            <a:r>
              <a:rPr lang="en-GB" i="1" dirty="0"/>
              <a:t>Outlines of British Social History</a:t>
            </a:r>
            <a:r>
              <a:rPr lang="en-GB" dirty="0"/>
              <a:t>. Longmans, Green &amp; Co., 1950.</a:t>
            </a:r>
          </a:p>
          <a:p>
            <a:r>
              <a:rPr lang="en-GB" dirty="0"/>
              <a:t>McDowall, David. </a:t>
            </a:r>
            <a:r>
              <a:rPr lang="en-GB" i="1" dirty="0"/>
              <a:t>An Illustrated History of Britain</a:t>
            </a:r>
            <a:r>
              <a:rPr lang="en-GB" dirty="0"/>
              <a:t>. Longman, 1989.</a:t>
            </a:r>
          </a:p>
          <a:p>
            <a:r>
              <a:rPr lang="en-GB" dirty="0"/>
              <a:t>Morgan, Kenneth O. </a:t>
            </a:r>
            <a:r>
              <a:rPr lang="en-GB" i="1" dirty="0"/>
              <a:t>The Oxford History of Britain</a:t>
            </a:r>
            <a:r>
              <a:rPr lang="en-GB" dirty="0"/>
              <a:t>. Updated Ed. Oxford UP, 1993.</a:t>
            </a:r>
          </a:p>
        </p:txBody>
      </p:sp>
    </p:spTree>
    <p:extLst>
      <p:ext uri="{BB962C8B-B14F-4D97-AF65-F5344CB8AC3E}">
        <p14:creationId xmlns:p14="http://schemas.microsoft.com/office/powerpoint/2010/main" val="115295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BC035-9925-4FD6-B05F-873C2122111F}"/>
              </a:ext>
            </a:extLst>
          </p:cNvPr>
          <p:cNvSpPr>
            <a:spLocks noGrp="1"/>
          </p:cNvSpPr>
          <p:nvPr>
            <p:ph type="title"/>
          </p:nvPr>
        </p:nvSpPr>
        <p:spPr>
          <a:xfrm>
            <a:off x="6163464" y="755650"/>
            <a:ext cx="5266535" cy="1345115"/>
          </a:xfrm>
        </p:spPr>
        <p:txBody>
          <a:bodyPr>
            <a:normAutofit/>
          </a:bodyPr>
          <a:lstStyle/>
          <a:p>
            <a:r>
              <a:rPr lang="en-GB" dirty="0"/>
              <a:t>Religious </a:t>
            </a:r>
            <a:r>
              <a:rPr lang="tr-TR" dirty="0"/>
              <a:t>D</a:t>
            </a:r>
            <a:r>
              <a:rPr lang="en-GB" dirty="0" err="1"/>
              <a:t>isagreement</a:t>
            </a:r>
            <a:endParaRPr lang="en-GB" dirty="0"/>
          </a:p>
        </p:txBody>
      </p:sp>
      <p:pic>
        <p:nvPicPr>
          <p:cNvPr id="7" name="Picture 6" descr="A picture containing text, building, group, old&#10;&#10;Description automatically generated">
            <a:extLst>
              <a:ext uri="{FF2B5EF4-FFF2-40B4-BE49-F238E27FC236}">
                <a16:creationId xmlns:a16="http://schemas.microsoft.com/office/drawing/2014/main" id="{6CD46EF7-D011-44DD-8CB4-04627EC7C7DF}"/>
              </a:ext>
            </a:extLst>
          </p:cNvPr>
          <p:cNvPicPr>
            <a:picLocks noChangeAspect="1"/>
          </p:cNvPicPr>
          <p:nvPr/>
        </p:nvPicPr>
        <p:blipFill rotWithShape="1">
          <a:blip r:embed="rId2">
            <a:extLst>
              <a:ext uri="{28A0092B-C50C-407E-A947-70E740481C1C}">
                <a14:useLocalDpi xmlns:a14="http://schemas.microsoft.com/office/drawing/2010/main" val="0"/>
              </a:ext>
            </a:extLst>
          </a:blip>
          <a:srcRect t="10705" r="-2" b="9350"/>
          <a:stretch/>
        </p:blipFill>
        <p:spPr>
          <a:xfrm>
            <a:off x="20" y="10"/>
            <a:ext cx="5404493" cy="6857990"/>
          </a:xfrm>
          <a:prstGeom prst="rect">
            <a:avLst/>
          </a:prstGeom>
        </p:spPr>
      </p:pic>
      <p:sp>
        <p:nvSpPr>
          <p:cNvPr id="3" name="Content Placeholder 2">
            <a:extLst>
              <a:ext uri="{FF2B5EF4-FFF2-40B4-BE49-F238E27FC236}">
                <a16:creationId xmlns:a16="http://schemas.microsoft.com/office/drawing/2014/main" id="{A079B8DB-B72D-4126-8C9A-A4F5843D58BA}"/>
              </a:ext>
            </a:extLst>
          </p:cNvPr>
          <p:cNvSpPr>
            <a:spLocks noGrp="1"/>
          </p:cNvSpPr>
          <p:nvPr>
            <p:ph idx="1"/>
          </p:nvPr>
        </p:nvSpPr>
        <p:spPr>
          <a:xfrm>
            <a:off x="6163464" y="2207969"/>
            <a:ext cx="5404493" cy="2827857"/>
          </a:xfrm>
        </p:spPr>
        <p:txBody>
          <a:bodyPr>
            <a:normAutofit/>
          </a:bodyPr>
          <a:lstStyle/>
          <a:p>
            <a:r>
              <a:rPr lang="en-GB" dirty="0"/>
              <a:t>James</a:t>
            </a:r>
            <a:r>
              <a:rPr lang="tr-TR" dirty="0"/>
              <a:t>, </a:t>
            </a:r>
            <a:r>
              <a:rPr lang="en-GB" dirty="0"/>
              <a:t>as the head of the English Church</a:t>
            </a:r>
            <a:r>
              <a:rPr lang="tr-TR" dirty="0"/>
              <a:t>,</a:t>
            </a:r>
            <a:r>
              <a:rPr lang="en-GB" dirty="0"/>
              <a:t> began to rebuild the Church of England from the economic devastation</a:t>
            </a:r>
            <a:r>
              <a:rPr lang="tr-TR" dirty="0"/>
              <a:t>.</a:t>
            </a:r>
          </a:p>
        </p:txBody>
      </p:sp>
      <p:sp>
        <p:nvSpPr>
          <p:cNvPr id="6" name="TextBox 5">
            <a:extLst>
              <a:ext uri="{FF2B5EF4-FFF2-40B4-BE49-F238E27FC236}">
                <a16:creationId xmlns:a16="http://schemas.microsoft.com/office/drawing/2014/main" id="{C19297EB-1012-4D72-B579-77986179AD99}"/>
              </a:ext>
            </a:extLst>
          </p:cNvPr>
          <p:cNvSpPr txBox="1"/>
          <p:nvPr/>
        </p:nvSpPr>
        <p:spPr>
          <a:xfrm>
            <a:off x="5404513" y="6565354"/>
            <a:ext cx="2063385"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Musee</a:t>
            </a:r>
            <a:r>
              <a:rPr lang="tr-TR" sz="900" i="1" dirty="0"/>
              <a:t> </a:t>
            </a:r>
            <a:r>
              <a:rPr lang="tr-TR" sz="900" i="1" dirty="0" err="1"/>
              <a:t>Protestant</a:t>
            </a:r>
            <a:endParaRPr lang="en-GB" sz="900" dirty="0"/>
          </a:p>
        </p:txBody>
      </p:sp>
    </p:spTree>
    <p:extLst>
      <p:ext uri="{BB962C8B-B14F-4D97-AF65-F5344CB8AC3E}">
        <p14:creationId xmlns:p14="http://schemas.microsoft.com/office/powerpoint/2010/main" val="62273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867738BA-6281-40B8-B775-410D49E7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0DFC3E4-26CB-4AD8-AC77-C2FDFDD64343}"/>
              </a:ext>
            </a:extLst>
          </p:cNvPr>
          <p:cNvSpPr>
            <a:spLocks noGrp="1"/>
          </p:cNvSpPr>
          <p:nvPr>
            <p:ph idx="1"/>
          </p:nvPr>
        </p:nvSpPr>
        <p:spPr>
          <a:xfrm>
            <a:off x="762000" y="1827663"/>
            <a:ext cx="4089779" cy="3202674"/>
          </a:xfrm>
        </p:spPr>
        <p:txBody>
          <a:bodyPr anchor="t">
            <a:normAutofit/>
          </a:bodyPr>
          <a:lstStyle/>
          <a:p>
            <a:r>
              <a:rPr lang="en-GB" dirty="0"/>
              <a:t>A small group of Catholics had been caught trying to blow up the Houses of Parliament with King James inside</a:t>
            </a:r>
            <a:endParaRPr lang="en-US" dirty="0"/>
          </a:p>
        </p:txBody>
      </p:sp>
      <p:pic>
        <p:nvPicPr>
          <p:cNvPr id="5" name="Content Placeholder 4" descr="A person wearing a hat&#10;&#10;Description automatically generated with medium confidence">
            <a:extLst>
              <a:ext uri="{FF2B5EF4-FFF2-40B4-BE49-F238E27FC236}">
                <a16:creationId xmlns:a16="http://schemas.microsoft.com/office/drawing/2014/main" id="{017C1EAB-B32C-488C-A1A4-6E4A2889036F}"/>
              </a:ext>
            </a:extLst>
          </p:cNvPr>
          <p:cNvPicPr>
            <a:picLocks noChangeAspect="1"/>
          </p:cNvPicPr>
          <p:nvPr/>
        </p:nvPicPr>
        <p:blipFill rotWithShape="1">
          <a:blip r:embed="rId2">
            <a:extLst>
              <a:ext uri="{28A0092B-C50C-407E-A947-70E740481C1C}">
                <a14:useLocalDpi xmlns:a14="http://schemas.microsoft.com/office/drawing/2010/main" val="0"/>
              </a:ext>
            </a:extLst>
          </a:blip>
          <a:srcRect l="9958" r="2147" b="1"/>
          <a:stretch/>
        </p:blipFill>
        <p:spPr>
          <a:xfrm>
            <a:off x="5334003" y="762000"/>
            <a:ext cx="6095997" cy="5337048"/>
          </a:xfrm>
          <a:prstGeom prst="rect">
            <a:avLst/>
          </a:prstGeom>
        </p:spPr>
      </p:pic>
      <p:sp>
        <p:nvSpPr>
          <p:cNvPr id="7" name="TextBox 6">
            <a:extLst>
              <a:ext uri="{FF2B5EF4-FFF2-40B4-BE49-F238E27FC236}">
                <a16:creationId xmlns:a16="http://schemas.microsoft.com/office/drawing/2014/main" id="{56FE5145-859D-410D-98DF-76ADCAA01B0E}"/>
              </a:ext>
            </a:extLst>
          </p:cNvPr>
          <p:cNvSpPr txBox="1"/>
          <p:nvPr/>
        </p:nvSpPr>
        <p:spPr>
          <a:xfrm>
            <a:off x="9918048" y="6096000"/>
            <a:ext cx="1511952"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BitGab</a:t>
            </a:r>
            <a:endParaRPr lang="en-GB" sz="900" dirty="0"/>
          </a:p>
        </p:txBody>
      </p:sp>
    </p:spTree>
    <p:extLst>
      <p:ext uri="{BB962C8B-B14F-4D97-AF65-F5344CB8AC3E}">
        <p14:creationId xmlns:p14="http://schemas.microsoft.com/office/powerpoint/2010/main" val="163532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675AF5A1-4884-4FBA-B1BB-80A2939E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4"/>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Rectangle 13">
            <a:extLst>
              <a:ext uri="{FF2B5EF4-FFF2-40B4-BE49-F238E27FC236}">
                <a16:creationId xmlns:a16="http://schemas.microsoft.com/office/drawing/2014/main" id="{5A8C16DA-E452-4500-B803-5D451BB09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57238"/>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holding a guitar in front of a large explosion&#10;&#10;Description automatically generated with low confidence">
            <a:extLst>
              <a:ext uri="{FF2B5EF4-FFF2-40B4-BE49-F238E27FC236}">
                <a16:creationId xmlns:a16="http://schemas.microsoft.com/office/drawing/2014/main" id="{E1323398-B173-4CE8-880F-80CF85A29064}"/>
              </a:ext>
            </a:extLst>
          </p:cNvPr>
          <p:cNvPicPr>
            <a:picLocks noChangeAspect="1"/>
          </p:cNvPicPr>
          <p:nvPr/>
        </p:nvPicPr>
        <p:blipFill rotWithShape="1">
          <a:blip r:embed="rId2">
            <a:extLst>
              <a:ext uri="{28A0092B-C50C-407E-A947-70E740481C1C}">
                <a14:useLocalDpi xmlns:a14="http://schemas.microsoft.com/office/drawing/2010/main" val="0"/>
              </a:ext>
            </a:extLst>
          </a:blip>
          <a:srcRect t="10887"/>
          <a:stretch/>
        </p:blipFill>
        <p:spPr>
          <a:xfrm>
            <a:off x="761999" y="765232"/>
            <a:ext cx="10668000" cy="5347435"/>
          </a:xfrm>
          <a:prstGeom prst="rect">
            <a:avLst/>
          </a:prstGeom>
        </p:spPr>
      </p:pic>
      <p:sp>
        <p:nvSpPr>
          <p:cNvPr id="6" name="TextBox 5">
            <a:extLst>
              <a:ext uri="{FF2B5EF4-FFF2-40B4-BE49-F238E27FC236}">
                <a16:creationId xmlns:a16="http://schemas.microsoft.com/office/drawing/2014/main" id="{7F55DEC0-32A7-4A34-B348-9668700C650A}"/>
              </a:ext>
            </a:extLst>
          </p:cNvPr>
          <p:cNvSpPr txBox="1"/>
          <p:nvPr/>
        </p:nvSpPr>
        <p:spPr>
          <a:xfrm>
            <a:off x="9599049" y="6139085"/>
            <a:ext cx="1859805"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the</a:t>
            </a:r>
            <a:r>
              <a:rPr lang="tr-TR" sz="900" i="1" dirty="0"/>
              <a:t> </a:t>
            </a:r>
            <a:r>
              <a:rPr lang="tr-TR" sz="900" i="1" dirty="0" err="1"/>
              <a:t>Scotsman</a:t>
            </a:r>
            <a:endParaRPr lang="en-GB" sz="900" dirty="0"/>
          </a:p>
        </p:txBody>
      </p:sp>
    </p:spTree>
    <p:extLst>
      <p:ext uri="{BB962C8B-B14F-4D97-AF65-F5344CB8AC3E}">
        <p14:creationId xmlns:p14="http://schemas.microsoft.com/office/powerpoint/2010/main" val="58684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867738BA-6281-40B8-B775-410D49E7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3C880D-9D86-48A5-BBF4-AB59FCE59D0B}"/>
              </a:ext>
            </a:extLst>
          </p:cNvPr>
          <p:cNvSpPr>
            <a:spLocks noGrp="1"/>
          </p:cNvSpPr>
          <p:nvPr>
            <p:ph idx="1"/>
          </p:nvPr>
        </p:nvSpPr>
        <p:spPr>
          <a:xfrm>
            <a:off x="622112" y="873998"/>
            <a:ext cx="4089779" cy="5110004"/>
          </a:xfrm>
        </p:spPr>
        <p:txBody>
          <a:bodyPr anchor="t">
            <a:normAutofit/>
          </a:bodyPr>
          <a:lstStyle/>
          <a:p>
            <a:r>
              <a:rPr lang="en-GB" dirty="0"/>
              <a:t>In spring 1638 Charles faced a rebel Scottish army</a:t>
            </a:r>
            <a:r>
              <a:rPr lang="tr-TR" dirty="0"/>
              <a:t>.</a:t>
            </a:r>
          </a:p>
          <a:p>
            <a:r>
              <a:rPr lang="en-GB" dirty="0"/>
              <a:t>Parliament made Charles accept a new law which stated that Parliament had to meet at least once every three years.</a:t>
            </a:r>
          </a:p>
        </p:txBody>
      </p:sp>
      <p:pic>
        <p:nvPicPr>
          <p:cNvPr id="5" name="Picture 4" descr="A picture containing text, group&#10;&#10;Description automatically generated">
            <a:extLst>
              <a:ext uri="{FF2B5EF4-FFF2-40B4-BE49-F238E27FC236}">
                <a16:creationId xmlns:a16="http://schemas.microsoft.com/office/drawing/2014/main" id="{80D85731-6646-4BF3-A6A8-5A1C1BD2FF92}"/>
              </a:ext>
            </a:extLst>
          </p:cNvPr>
          <p:cNvPicPr>
            <a:picLocks noChangeAspect="1"/>
          </p:cNvPicPr>
          <p:nvPr/>
        </p:nvPicPr>
        <p:blipFill rotWithShape="1">
          <a:blip r:embed="rId2">
            <a:extLst>
              <a:ext uri="{28A0092B-C50C-407E-A947-70E740481C1C}">
                <a14:useLocalDpi xmlns:a14="http://schemas.microsoft.com/office/drawing/2010/main" val="0"/>
              </a:ext>
            </a:extLst>
          </a:blip>
          <a:srcRect l="13923" r="14975"/>
          <a:stretch/>
        </p:blipFill>
        <p:spPr>
          <a:xfrm>
            <a:off x="5334003" y="762000"/>
            <a:ext cx="6095997" cy="5337048"/>
          </a:xfrm>
          <a:prstGeom prst="rect">
            <a:avLst/>
          </a:prstGeom>
        </p:spPr>
      </p:pic>
      <p:sp>
        <p:nvSpPr>
          <p:cNvPr id="7" name="TextBox 6">
            <a:extLst>
              <a:ext uri="{FF2B5EF4-FFF2-40B4-BE49-F238E27FC236}">
                <a16:creationId xmlns:a16="http://schemas.microsoft.com/office/drawing/2014/main" id="{F0E7962F-6019-4AE3-AD89-2192C0D72B7D}"/>
              </a:ext>
            </a:extLst>
          </p:cNvPr>
          <p:cNvSpPr txBox="1"/>
          <p:nvPr/>
        </p:nvSpPr>
        <p:spPr>
          <a:xfrm>
            <a:off x="9751335" y="6132276"/>
            <a:ext cx="1678665"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dirty="0"/>
          </a:p>
        </p:txBody>
      </p:sp>
    </p:spTree>
    <p:extLst>
      <p:ext uri="{BB962C8B-B14F-4D97-AF65-F5344CB8AC3E}">
        <p14:creationId xmlns:p14="http://schemas.microsoft.com/office/powerpoint/2010/main" val="173999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26A70F00-F11C-4EEF-9002-CAA67EF3F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6858000"/>
          </a:xfrm>
          <a:custGeom>
            <a:avLst/>
            <a:gdLst>
              <a:gd name="connsiteX0" fmla="*/ 0 w 11430000"/>
              <a:gd name="connsiteY0" fmla="*/ 0 h 6858000"/>
              <a:gd name="connsiteX1" fmla="*/ 5330523 w 11430000"/>
              <a:gd name="connsiteY1" fmla="*/ 0 h 6858000"/>
              <a:gd name="connsiteX2" fmla="*/ 5330523 w 11430000"/>
              <a:gd name="connsiteY2" fmla="*/ 758952 h 6858000"/>
              <a:gd name="connsiteX3" fmla="*/ 11430000 w 11430000"/>
              <a:gd name="connsiteY3" fmla="*/ 758952 h 6858000"/>
              <a:gd name="connsiteX4" fmla="*/ 11430000 w 11430000"/>
              <a:gd name="connsiteY4" fmla="*/ 6099048 h 6858000"/>
              <a:gd name="connsiteX5" fmla="*/ 5330523 w 11430000"/>
              <a:gd name="connsiteY5" fmla="*/ 6099048 h 6858000"/>
              <a:gd name="connsiteX6" fmla="*/ 5330523 w 11430000"/>
              <a:gd name="connsiteY6" fmla="*/ 6858000 h 6858000"/>
              <a:gd name="connsiteX7" fmla="*/ 0 w 11430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858000">
                <a:moveTo>
                  <a:pt x="0" y="0"/>
                </a:moveTo>
                <a:lnTo>
                  <a:pt x="5330523" y="0"/>
                </a:lnTo>
                <a:lnTo>
                  <a:pt x="5330523" y="758952"/>
                </a:lnTo>
                <a:lnTo>
                  <a:pt x="11430000" y="758952"/>
                </a:lnTo>
                <a:lnTo>
                  <a:pt x="11430000" y="6099048"/>
                </a:lnTo>
                <a:lnTo>
                  <a:pt x="5330523" y="6099048"/>
                </a:lnTo>
                <a:lnTo>
                  <a:pt x="5330523" y="6858000"/>
                </a:lnTo>
                <a:lnTo>
                  <a:pt x="0" y="6858000"/>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09202E-80DE-407B-B299-0F52DB388A4E}"/>
              </a:ext>
            </a:extLst>
          </p:cNvPr>
          <p:cNvSpPr>
            <a:spLocks noGrp="1"/>
          </p:cNvSpPr>
          <p:nvPr>
            <p:ph type="title"/>
          </p:nvPr>
        </p:nvSpPr>
        <p:spPr>
          <a:xfrm>
            <a:off x="6095999" y="1517903"/>
            <a:ext cx="4572001" cy="1345115"/>
          </a:xfrm>
        </p:spPr>
        <p:txBody>
          <a:bodyPr>
            <a:normAutofit/>
          </a:bodyPr>
          <a:lstStyle/>
          <a:p>
            <a:r>
              <a:rPr lang="en-GB" dirty="0"/>
              <a:t>Civil </a:t>
            </a:r>
            <a:r>
              <a:rPr lang="tr-TR" dirty="0"/>
              <a:t>W</a:t>
            </a:r>
            <a:r>
              <a:rPr lang="en-GB" dirty="0" err="1"/>
              <a:t>ar</a:t>
            </a:r>
            <a:endParaRPr lang="en-GB" dirty="0"/>
          </a:p>
        </p:txBody>
      </p:sp>
      <p:pic>
        <p:nvPicPr>
          <p:cNvPr id="5" name="Content Placeholder 4" descr="A picture containing text, book, old, group&#10;&#10;Description automatically generated">
            <a:extLst>
              <a:ext uri="{FF2B5EF4-FFF2-40B4-BE49-F238E27FC236}">
                <a16:creationId xmlns:a16="http://schemas.microsoft.com/office/drawing/2014/main" id="{ABDCEDA1-65C5-44EB-AA5B-23EA927B6819}"/>
              </a:ext>
            </a:extLst>
          </p:cNvPr>
          <p:cNvPicPr>
            <a:picLocks noChangeAspect="1"/>
          </p:cNvPicPr>
          <p:nvPr/>
        </p:nvPicPr>
        <p:blipFill rotWithShape="1">
          <a:blip r:embed="rId2">
            <a:extLst>
              <a:ext uri="{28A0092B-C50C-407E-A947-70E740481C1C}">
                <a14:useLocalDpi xmlns:a14="http://schemas.microsoft.com/office/drawing/2010/main" val="0"/>
              </a:ext>
            </a:extLst>
          </a:blip>
          <a:srcRect l="8927" r="8676" b="8334"/>
          <a:stretch/>
        </p:blipFill>
        <p:spPr>
          <a:xfrm>
            <a:off x="1" y="762001"/>
            <a:ext cx="5330522" cy="4892350"/>
          </a:xfrm>
          <a:prstGeom prst="rect">
            <a:avLst/>
          </a:prstGeom>
        </p:spPr>
      </p:pic>
      <p:sp>
        <p:nvSpPr>
          <p:cNvPr id="17" name="Content Placeholder 8">
            <a:extLst>
              <a:ext uri="{FF2B5EF4-FFF2-40B4-BE49-F238E27FC236}">
                <a16:creationId xmlns:a16="http://schemas.microsoft.com/office/drawing/2014/main" id="{5E71D305-64D4-4305-98F0-6C3C3C89139A}"/>
              </a:ext>
            </a:extLst>
          </p:cNvPr>
          <p:cNvSpPr>
            <a:spLocks noGrp="1"/>
          </p:cNvSpPr>
          <p:nvPr>
            <p:ph idx="1"/>
          </p:nvPr>
        </p:nvSpPr>
        <p:spPr>
          <a:xfrm>
            <a:off x="5810229" y="2556588"/>
            <a:ext cx="5330522" cy="3247054"/>
          </a:xfrm>
        </p:spPr>
        <p:txBody>
          <a:bodyPr>
            <a:normAutofit/>
          </a:bodyPr>
          <a:lstStyle/>
          <a:p>
            <a:r>
              <a:rPr lang="en-GB" dirty="0"/>
              <a:t>The Catholic Irish were sent off the land</a:t>
            </a:r>
            <a:r>
              <a:rPr lang="tr-TR" dirty="0"/>
              <a:t>.</a:t>
            </a:r>
          </a:p>
          <a:p>
            <a:r>
              <a:rPr lang="en-GB" dirty="0"/>
              <a:t>In 1641, Ireland exploded in rebellion against the Protestant English and Scottish settlers. </a:t>
            </a:r>
            <a:endParaRPr lang="en-US" dirty="0"/>
          </a:p>
        </p:txBody>
      </p:sp>
      <p:sp>
        <p:nvSpPr>
          <p:cNvPr id="8" name="TextBox 7">
            <a:extLst>
              <a:ext uri="{FF2B5EF4-FFF2-40B4-BE49-F238E27FC236}">
                <a16:creationId xmlns:a16="http://schemas.microsoft.com/office/drawing/2014/main" id="{F1CAB6FF-ADF2-434F-877F-F289BA656AA8}"/>
              </a:ext>
            </a:extLst>
          </p:cNvPr>
          <p:cNvSpPr txBox="1"/>
          <p:nvPr/>
        </p:nvSpPr>
        <p:spPr>
          <a:xfrm>
            <a:off x="21252" y="5688226"/>
            <a:ext cx="1481496"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Alamy</a:t>
            </a:r>
            <a:endParaRPr lang="en-GB" sz="900" dirty="0"/>
          </a:p>
        </p:txBody>
      </p:sp>
    </p:spTree>
    <p:extLst>
      <p:ext uri="{BB962C8B-B14F-4D97-AF65-F5344CB8AC3E}">
        <p14:creationId xmlns:p14="http://schemas.microsoft.com/office/powerpoint/2010/main" val="56857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F37EE88-E359-4E69-A072-9959A84E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BE07C97F-A891-41E6-AB86-A566EE336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81" y="371935"/>
            <a:ext cx="4819472" cy="6024340"/>
          </a:xfrm>
          <a:prstGeom prst="rect">
            <a:avLst/>
          </a:prstGeom>
        </p:spPr>
      </p:pic>
      <p:sp>
        <p:nvSpPr>
          <p:cNvPr id="9" name="Content Placeholder 8">
            <a:extLst>
              <a:ext uri="{FF2B5EF4-FFF2-40B4-BE49-F238E27FC236}">
                <a16:creationId xmlns:a16="http://schemas.microsoft.com/office/drawing/2014/main" id="{092F7489-496B-4C4F-AD3A-9A49715A7F6E}"/>
              </a:ext>
            </a:extLst>
          </p:cNvPr>
          <p:cNvSpPr>
            <a:spLocks noGrp="1"/>
          </p:cNvSpPr>
          <p:nvPr>
            <p:ph idx="1"/>
          </p:nvPr>
        </p:nvSpPr>
        <p:spPr>
          <a:xfrm>
            <a:off x="5747656" y="1618861"/>
            <a:ext cx="5150498" cy="3620277"/>
          </a:xfrm>
        </p:spPr>
        <p:txBody>
          <a:bodyPr>
            <a:normAutofit/>
          </a:bodyPr>
          <a:lstStyle/>
          <a:p>
            <a:r>
              <a:rPr lang="en-GB" dirty="0"/>
              <a:t>In 1642 Charles tried to arrest five MPs in Parliament, London locked its gates against the king, and Charles moved to Nottingham, where he gathered an army to defeat those MPs who opposed him. The Civil War had started</a:t>
            </a:r>
            <a:endParaRPr lang="en-US" dirty="0"/>
          </a:p>
        </p:txBody>
      </p:sp>
      <p:sp>
        <p:nvSpPr>
          <p:cNvPr id="7" name="TextBox 6">
            <a:extLst>
              <a:ext uri="{FF2B5EF4-FFF2-40B4-BE49-F238E27FC236}">
                <a16:creationId xmlns:a16="http://schemas.microsoft.com/office/drawing/2014/main" id="{AEB7E38E-05F2-4E05-B4A5-5D4D5987FB04}"/>
              </a:ext>
            </a:extLst>
          </p:cNvPr>
          <p:cNvSpPr txBox="1"/>
          <p:nvPr/>
        </p:nvSpPr>
        <p:spPr>
          <a:xfrm>
            <a:off x="298581" y="6438340"/>
            <a:ext cx="257153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Book</a:t>
            </a:r>
            <a:r>
              <a:rPr lang="tr-TR" sz="900" dirty="0"/>
              <a:t> </a:t>
            </a:r>
            <a:r>
              <a:rPr lang="tr-TR" sz="900" i="1" dirty="0"/>
              <a:t>An </a:t>
            </a:r>
            <a:r>
              <a:rPr lang="tr-TR" sz="900" i="1" dirty="0" err="1"/>
              <a:t>Illustrated</a:t>
            </a:r>
            <a:r>
              <a:rPr lang="tr-TR" sz="900" i="1" dirty="0"/>
              <a:t> </a:t>
            </a:r>
            <a:r>
              <a:rPr lang="tr-TR" sz="900" i="1" dirty="0" err="1"/>
              <a:t>History</a:t>
            </a:r>
            <a:r>
              <a:rPr lang="tr-TR" sz="900" i="1" dirty="0"/>
              <a:t> of Britain</a:t>
            </a:r>
            <a:endParaRPr lang="en-GB" sz="900" dirty="0"/>
          </a:p>
        </p:txBody>
      </p:sp>
    </p:spTree>
    <p:extLst>
      <p:ext uri="{BB962C8B-B14F-4D97-AF65-F5344CB8AC3E}">
        <p14:creationId xmlns:p14="http://schemas.microsoft.com/office/powerpoint/2010/main" val="1548184266"/>
      </p:ext>
    </p:extLst>
  </p:cSld>
  <p:clrMapOvr>
    <a:masterClrMapping/>
  </p:clrMapOvr>
</p:sld>
</file>

<file path=ppt/theme/theme1.xml><?xml version="1.0" encoding="utf-8"?>
<a:theme xmlns:a="http://schemas.openxmlformats.org/drawingml/2006/main" name="PrismaticVTI">
  <a:themeElements>
    <a:clrScheme name="AnalogousFromRegularSeed_2SEEDS">
      <a:dk1>
        <a:srgbClr val="000000"/>
      </a:dk1>
      <a:lt1>
        <a:srgbClr val="FFFFFF"/>
      </a:lt1>
      <a:dk2>
        <a:srgbClr val="412D24"/>
      </a:dk2>
      <a:lt2>
        <a:srgbClr val="E2E6E8"/>
      </a:lt2>
      <a:accent1>
        <a:srgbClr val="D55317"/>
      </a:accent1>
      <a:accent2>
        <a:srgbClr val="E7293D"/>
      </a:accent2>
      <a:accent3>
        <a:srgbClr val="C99D24"/>
      </a:accent3>
      <a:accent4>
        <a:srgbClr val="14B692"/>
      </a:accent4>
      <a:accent5>
        <a:srgbClr val="26B1D4"/>
      </a:accent5>
      <a:accent6>
        <a:srgbClr val="1760D5"/>
      </a:accent6>
      <a:hlink>
        <a:srgbClr val="3A8BB0"/>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116</TotalTime>
  <Words>945</Words>
  <Application>Microsoft Office PowerPoint</Application>
  <PresentationFormat>Widescreen</PresentationFormat>
  <Paragraphs>102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Aharoni</vt:lpstr>
      <vt:lpstr>Arial</vt:lpstr>
      <vt:lpstr>Avenir Next LT Pro</vt:lpstr>
      <vt:lpstr>PrismaticVTI</vt:lpstr>
      <vt:lpstr>The Stuarts</vt:lpstr>
      <vt:lpstr>PowerPoint Presentation</vt:lpstr>
      <vt:lpstr>Parliament against the Crown</vt:lpstr>
      <vt:lpstr>Religious Disagreement</vt:lpstr>
      <vt:lpstr>PowerPoint Presentation</vt:lpstr>
      <vt:lpstr>PowerPoint Presentation</vt:lpstr>
      <vt:lpstr>PowerPoint Presentation</vt:lpstr>
      <vt:lpstr>Civil War</vt:lpstr>
      <vt:lpstr>PowerPoint Presentation</vt:lpstr>
      <vt:lpstr>PowerPoint Presentation</vt:lpstr>
      <vt:lpstr>Republican Britain</vt:lpstr>
      <vt:lpstr>PowerPoint Presentation</vt:lpstr>
      <vt:lpstr>PowerPoint Presentation</vt:lpstr>
      <vt:lpstr>New Constitutional Monarchy </vt:lpstr>
      <vt:lpstr>PowerPoint Presentation</vt:lpstr>
      <vt:lpstr>PowerPoint Presentation</vt:lpstr>
      <vt:lpstr>PowerPoint Presentation</vt:lpstr>
      <vt:lpstr>PowerPoint Presentation</vt:lpstr>
      <vt:lpstr>PowerPoint Presentation</vt:lpstr>
      <vt:lpstr>LIFE AND THOUGHT</vt:lpstr>
      <vt:lpstr>PowerPoint Presentation</vt:lpstr>
      <vt:lpstr>PowerPoint Presentation</vt:lpstr>
      <vt:lpstr>PowerPoint Presentation</vt:lpstr>
      <vt:lpstr>PowerPoint Presentation</vt:lpstr>
      <vt:lpstr>The Plagues</vt:lpstr>
      <vt:lpstr>The Great Fire of 1666</vt:lpstr>
      <vt:lpstr>PowerPoint Presentation</vt:lpstr>
      <vt:lpstr>Amusements</vt:lpstr>
      <vt:lpstr>PowerPoint Presentation</vt:lpstr>
      <vt:lpstr>PowerPoint Presentation</vt:lpstr>
      <vt:lpstr>Country Life</vt:lpstr>
      <vt:lpstr>PowerPoint Presentation</vt:lpstr>
      <vt:lpstr>PowerPoint Presentation</vt:lpstr>
      <vt:lpstr>PowerPoint Presentation</vt:lpstr>
      <vt:lpstr>PowerPoint Presentation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Stuarts</dc:title>
  <dc:creator>Author</dc:creator>
  <cp:lastModifiedBy>Author</cp:lastModifiedBy>
  <cp:revision>37</cp:revision>
  <dcterms:created xsi:type="dcterms:W3CDTF">2021-04-13T18:47:10Z</dcterms:created>
  <dcterms:modified xsi:type="dcterms:W3CDTF">2022-06-28T22:10:54Z</dcterms:modified>
</cp:coreProperties>
</file>