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143" autoAdjust="0"/>
  </p:normalViewPr>
  <p:slideViewPr>
    <p:cSldViewPr snapToGrid="0">
      <p:cViewPr varScale="1">
        <p:scale>
          <a:sx n="57" d="100"/>
          <a:sy n="57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43093-65E7-46C2-B70F-EF38A6B93F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D152-A60F-4BA9-B7B2-9FFA768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1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77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2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8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32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5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4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07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9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hay@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7A7C490-FB0D-4946-BDB7-1CF2F58DA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A8EA8-E050-4AD9-838C-F6EA3C09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6117661" cy="2334247"/>
          </a:xfrm>
        </p:spPr>
        <p:txBody>
          <a:bodyPr anchor="t">
            <a:normAutofit/>
          </a:bodyPr>
          <a:lstStyle/>
          <a:p>
            <a:r>
              <a:rPr lang="tr-TR"/>
              <a:t>WWII </a:t>
            </a:r>
            <a:r>
              <a:rPr lang="tr-TR" err="1"/>
              <a:t>and</a:t>
            </a:r>
            <a:r>
              <a:rPr lang="tr-TR"/>
              <a:t> POST-WAR PERIOD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7F09A-4D5D-4622-AD5D-CDE5A24B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6141545" cy="1724029"/>
          </a:xfrm>
        </p:spPr>
        <p:txBody>
          <a:bodyPr anchor="t">
            <a:normAutofit/>
          </a:bodyPr>
          <a:lstStyle/>
          <a:p>
            <a:r>
              <a:rPr lang="tr-TR" i="0"/>
              <a:t>Dr. Funda Hay</a:t>
            </a:r>
          </a:p>
          <a:p>
            <a:r>
              <a:rPr lang="tr-TR" i="0">
                <a:hlinkClick r:id="rId2"/>
              </a:rPr>
              <a:t>fhay@ankara.edu.tr</a:t>
            </a:r>
            <a:endParaRPr lang="tr-TR" i="0"/>
          </a:p>
          <a:p>
            <a:r>
              <a:rPr lang="tr-TR" i="0"/>
              <a:t>Ankara </a:t>
            </a:r>
            <a:r>
              <a:rPr lang="tr-TR" i="0" err="1"/>
              <a:t>University</a:t>
            </a:r>
            <a:endParaRPr lang="en-GB" i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454980D4-7119-4AF8-B60C-638CDBAEB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71" y="657369"/>
            <a:ext cx="3663691" cy="53877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61CD1D-C921-4DD4-B856-8EA1D71A4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0876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852CB-E630-4879-9B06-180E661FB5E1}"/>
              </a:ext>
            </a:extLst>
          </p:cNvPr>
          <p:cNvSpPr txBox="1"/>
          <p:nvPr/>
        </p:nvSpPr>
        <p:spPr>
          <a:xfrm>
            <a:off x="10069791" y="6001952"/>
            <a:ext cx="15616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42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849E5A6-0FB1-4EB9-8B97-72DFB56A9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0631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3EA6B-42EC-454A-94DF-8847D074851C}"/>
              </a:ext>
            </a:extLst>
          </p:cNvPr>
          <p:cNvSpPr txBox="1"/>
          <p:nvPr/>
        </p:nvSpPr>
        <p:spPr>
          <a:xfrm>
            <a:off x="678141" y="6119078"/>
            <a:ext cx="15616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9111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9ECE464-4BD6-4010-986C-464DC198B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770379"/>
            <a:ext cx="11449050" cy="5317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0ED53-287F-4467-B7E3-56463E3A2397}"/>
              </a:ext>
            </a:extLst>
          </p:cNvPr>
          <p:cNvSpPr txBox="1"/>
          <p:nvPr/>
        </p:nvSpPr>
        <p:spPr>
          <a:xfrm>
            <a:off x="9976844" y="6268652"/>
            <a:ext cx="18341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Blog</a:t>
            </a:r>
            <a:r>
              <a:rPr lang="tr-TR" sz="900" i="1" dirty="0"/>
              <a:t> in2English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5472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C800-E2DE-4279-82BC-D60B0600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C18A-B00E-49DA-92B1-AA74773C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424320"/>
            <a:ext cx="10768950" cy="322987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Burns, William E. </a:t>
            </a:r>
            <a:r>
              <a:rPr lang="en-GB" sz="2400" i="1" dirty="0"/>
              <a:t>A Brief History of Great Britain</a:t>
            </a:r>
            <a:r>
              <a:rPr lang="en-GB" sz="2400" dirty="0"/>
              <a:t>. Facts on File, 2010.</a:t>
            </a:r>
          </a:p>
          <a:p>
            <a:r>
              <a:rPr lang="en-GB" sz="2400" dirty="0"/>
              <a:t>McDowall, David. </a:t>
            </a:r>
            <a:r>
              <a:rPr lang="en-GB" sz="2400" i="1" dirty="0"/>
              <a:t>An Illustrated History of Britain</a:t>
            </a:r>
            <a:r>
              <a:rPr lang="en-GB" sz="2400" dirty="0"/>
              <a:t>. Longman, 1989.</a:t>
            </a:r>
          </a:p>
          <a:p>
            <a:r>
              <a:rPr lang="en-GB" sz="2400" dirty="0"/>
              <a:t>Morgan, Kenneth O. </a:t>
            </a:r>
            <a:r>
              <a:rPr lang="en-GB" sz="2400" i="1" dirty="0"/>
              <a:t>Twentieth-Century Britain: A Very Short Introduction</a:t>
            </a:r>
            <a:r>
              <a:rPr lang="en-GB" sz="2400" dirty="0"/>
              <a:t>. Oxford UP, 2000.</a:t>
            </a:r>
            <a:endParaRPr lang="tr-TR" sz="2400" dirty="0"/>
          </a:p>
          <a:p>
            <a:r>
              <a:rPr lang="en-GB" sz="2400" dirty="0" err="1"/>
              <a:t>Varal</a:t>
            </a:r>
            <a:r>
              <a:rPr lang="en-GB" sz="2400" dirty="0"/>
              <a:t>, </a:t>
            </a:r>
            <a:r>
              <a:rPr lang="en-GB" sz="2400" dirty="0" err="1"/>
              <a:t>Seçil</a:t>
            </a:r>
            <a:r>
              <a:rPr lang="en-GB" sz="2400" dirty="0"/>
              <a:t>. </a:t>
            </a:r>
            <a:r>
              <a:rPr lang="en-GB" sz="2400" i="1" dirty="0"/>
              <a:t>‘</a:t>
            </a:r>
            <a:r>
              <a:rPr lang="en-GB" sz="2400" i="1" dirty="0" err="1"/>
              <a:t>Everendum</a:t>
            </a:r>
            <a:r>
              <a:rPr lang="en-GB" sz="2400" i="1" dirty="0"/>
              <a:t>’: National Identity and Scottish Independence in Contemporary Scottish Drama</a:t>
            </a:r>
            <a:r>
              <a:rPr lang="en-GB" sz="2400" dirty="0"/>
              <a:t>. Ankara University, 2019. PhD Dissertation. The </a:t>
            </a:r>
            <a:r>
              <a:rPr lang="en-GB" sz="2400" dirty="0" err="1"/>
              <a:t>CoHE</a:t>
            </a:r>
            <a:r>
              <a:rPr lang="en-GB" sz="2400" dirty="0"/>
              <a:t> Thesis </a:t>
            </a:r>
            <a:r>
              <a:rPr lang="en-GB" sz="2400" dirty="0" err="1"/>
              <a:t>Center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26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56D56AC4-EFEE-45CE-95E0-BDE9C009B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0395"/>
          <a:stretch/>
        </p:blipFill>
        <p:spPr>
          <a:xfrm>
            <a:off x="129672" y="758375"/>
            <a:ext cx="6785477" cy="534124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5515BE3-9C28-420A-B6D9-B41F1CAD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829" y="1168868"/>
            <a:ext cx="4018301" cy="47127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+mj-lt"/>
                <a:ea typeface="Times New Roman" panose="02020603050405020304" pitchFamily="18" charset="0"/>
              </a:rPr>
              <a:t>In the 1930s German control began to spread over Europe.</a:t>
            </a:r>
            <a:endParaRPr lang="tr-TR" sz="26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In 1935 Italy invaded Abyssinia (Ethiopia)</a:t>
            </a:r>
            <a:r>
              <a:rPr lang="tr-TR" sz="26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In September 1939 Germany invaded Poland, and Britain entered the war. </a:t>
            </a:r>
            <a:endParaRPr lang="en-US" sz="26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8F0F5-6706-412D-AD65-3DBAF6C3AD15}"/>
              </a:ext>
            </a:extLst>
          </p:cNvPr>
          <p:cNvSpPr txBox="1"/>
          <p:nvPr/>
        </p:nvSpPr>
        <p:spPr>
          <a:xfrm>
            <a:off x="129672" y="6247975"/>
            <a:ext cx="14911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Youtube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0588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9EF5090-1622-4DC8-8441-155B9BCB6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-1" b="2502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0631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2D493-E2B4-4A22-A8CF-3633FB4F8B7F}"/>
              </a:ext>
            </a:extLst>
          </p:cNvPr>
          <p:cNvSpPr txBox="1"/>
          <p:nvPr/>
        </p:nvSpPr>
        <p:spPr>
          <a:xfrm>
            <a:off x="514822" y="6119078"/>
            <a:ext cx="15231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Pinterest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852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522AFF13-71B3-4C93-B886-69307E26B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1816278"/>
            <a:ext cx="5872397" cy="3494075"/>
          </a:xfrm>
        </p:spPr>
      </p:pic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6EC0C5D2-84CF-45FB-AE0B-C40D3023C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802183"/>
            <a:ext cx="3611562" cy="5522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33B35-1735-45C6-B06E-6C1193ED611F}"/>
              </a:ext>
            </a:extLst>
          </p:cNvPr>
          <p:cNvSpPr txBox="1"/>
          <p:nvPr/>
        </p:nvSpPr>
        <p:spPr>
          <a:xfrm>
            <a:off x="5600699" y="5525702"/>
            <a:ext cx="13692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Sutori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2856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weapon, hydrogen bomb, outdoor, smoke&#10;&#10;Description automatically generated">
            <a:extLst>
              <a:ext uri="{FF2B5EF4-FFF2-40B4-BE49-F238E27FC236}">
                <a16:creationId xmlns:a16="http://schemas.microsoft.com/office/drawing/2014/main" id="{C279BDA2-A5B0-461A-B9A3-F6AAB4A41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0631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D0C84-AFA8-4F34-9DE5-D72F88FF2AE1}"/>
              </a:ext>
            </a:extLst>
          </p:cNvPr>
          <p:cNvSpPr txBox="1"/>
          <p:nvPr/>
        </p:nvSpPr>
        <p:spPr>
          <a:xfrm>
            <a:off x="659091" y="6159854"/>
            <a:ext cx="15616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5215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A7EE7-BFFF-4BC1-B8EF-6AA96C5B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70" y="2003679"/>
            <a:ext cx="5021182" cy="2850642"/>
          </a:xfrm>
        </p:spPr>
        <p:txBody>
          <a:bodyPr/>
          <a:lstStyle/>
          <a:p>
            <a:r>
              <a:rPr lang="en-GB" dirty="0"/>
              <a:t>Post-war Britain &amp; Nationalism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7F84-FEC8-4F5A-A9D0-41129569B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1303782"/>
            <a:ext cx="5358750" cy="4250436"/>
          </a:xfrm>
        </p:spPr>
        <p:txBody>
          <a:bodyPr>
            <a:normAutofit/>
          </a:bodyPr>
          <a:lstStyle/>
          <a:p>
            <a:r>
              <a:rPr lang="en-GB" sz="2400" dirty="0"/>
              <a:t>In 1944, for the first time, the government promised free secondary education for all</a:t>
            </a:r>
            <a:r>
              <a:rPr lang="tr-TR" sz="2400" dirty="0"/>
              <a:t>.</a:t>
            </a:r>
          </a:p>
          <a:p>
            <a:r>
              <a:rPr lang="en-GB" sz="2400" dirty="0"/>
              <a:t>In 1946 a Labour government brought in a new National Health Service</a:t>
            </a:r>
            <a:r>
              <a:rPr lang="tr-TR" sz="2400" dirty="0"/>
              <a:t>.</a:t>
            </a:r>
          </a:p>
          <a:p>
            <a:r>
              <a:rPr lang="en-GB" sz="2400" dirty="0"/>
              <a:t>in 1948, the National Assistance Act provided financial help for the old, the unemployed</a:t>
            </a:r>
          </a:p>
        </p:txBody>
      </p:sp>
    </p:spTree>
    <p:extLst>
      <p:ext uri="{BB962C8B-B14F-4D97-AF65-F5344CB8AC3E}">
        <p14:creationId xmlns:p14="http://schemas.microsoft.com/office/powerpoint/2010/main" val="402760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8473-3DD5-4D7B-A1FF-13A9141D8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516172"/>
            <a:ext cx="5021183" cy="409140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Labour government </a:t>
            </a:r>
            <a:r>
              <a:rPr lang="tr-TR" sz="2800" dirty="0" err="1"/>
              <a:t>took</a:t>
            </a:r>
            <a:r>
              <a:rPr lang="en-GB" sz="2800" dirty="0"/>
              <a:t> over control of credit (the Bank of England), power (coal, iron and steel), and transport (railways and airlines). </a:t>
            </a:r>
            <a:endParaRPr lang="tr-T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20 per cent of British industry was nationalised</a:t>
            </a:r>
            <a:r>
              <a:rPr lang="tr-TR" sz="2800" dirty="0"/>
              <a:t>.</a:t>
            </a:r>
            <a:endParaRPr lang="en-GB" sz="2800" dirty="0"/>
          </a:p>
        </p:txBody>
      </p:sp>
      <p:pic>
        <p:nvPicPr>
          <p:cNvPr id="5" name="Picture 4" descr="A group of people protesting&#10;&#10;Description automatically generated with medium confidence">
            <a:extLst>
              <a:ext uri="{FF2B5EF4-FFF2-40B4-BE49-F238E27FC236}">
                <a16:creationId xmlns:a16="http://schemas.microsoft.com/office/drawing/2014/main" id="{2907FA30-0AFA-4DE5-91C2-473F4001E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22" y="1306525"/>
            <a:ext cx="6188561" cy="43010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B17300-4063-4FCF-8D7A-59C263BD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974AF-9E27-4147-9861-580B1AD89BFF}"/>
              </a:ext>
            </a:extLst>
          </p:cNvPr>
          <p:cNvSpPr txBox="1"/>
          <p:nvPr/>
        </p:nvSpPr>
        <p:spPr>
          <a:xfrm>
            <a:off x="10167880" y="5793333"/>
            <a:ext cx="17524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Union</a:t>
            </a:r>
            <a:r>
              <a:rPr lang="tr-TR" sz="900" i="1" dirty="0"/>
              <a:t> </a:t>
            </a:r>
            <a:r>
              <a:rPr lang="tr-TR" sz="900" i="1" dirty="0" err="1"/>
              <a:t>History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331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A81114C-2A64-4F76-BD83-E59E43BCE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00" y="1029250"/>
            <a:ext cx="5028041" cy="479949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E5B4E2-00F7-41C2-94F8-A2690214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836" y="2108257"/>
            <a:ext cx="5291403" cy="3298850"/>
          </a:xfrm>
        </p:spPr>
        <p:txBody>
          <a:bodyPr>
            <a:noAutofit/>
          </a:bodyPr>
          <a:lstStyle/>
          <a:p>
            <a:r>
              <a:rPr lang="tr-TR" sz="2800" dirty="0"/>
              <a:t>T</a:t>
            </a:r>
            <a:r>
              <a:rPr lang="en-GB" sz="2800" dirty="0"/>
              <a:t>he government became known as "the welfare state." For the next quarter century both the Conservative and Labour parties agreed on the need to keep up the "welfare state,"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0B32C-41AD-49BC-9FD4-84B2F57E0569}"/>
              </a:ext>
            </a:extLst>
          </p:cNvPr>
          <p:cNvSpPr txBox="1"/>
          <p:nvPr/>
        </p:nvSpPr>
        <p:spPr>
          <a:xfrm>
            <a:off x="517869" y="5922593"/>
            <a:ext cx="20746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School </a:t>
            </a:r>
            <a:r>
              <a:rPr lang="tr-TR" sz="900" i="1" dirty="0" err="1"/>
              <a:t>Work</a:t>
            </a:r>
            <a:r>
              <a:rPr lang="tr-TR" sz="900" i="1" dirty="0"/>
              <a:t> </a:t>
            </a:r>
            <a:r>
              <a:rPr lang="tr-TR" sz="900" i="1" dirty="0" err="1"/>
              <a:t>Helper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8715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FB11995-EA69-44AD-9148-0C6BCD5D0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3" r="-1" b="12367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5FAE947-7211-4722-9026-8E874A8AD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9D126-4B4B-460F-AC5E-72CD4A6F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532" y="4211442"/>
            <a:ext cx="5032105" cy="19244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The Loss of Empire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53E504-CE7A-45E8-9030-0BFDACF8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8532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A07D9-0011-4442-B0AD-F1E621DA1839}"/>
              </a:ext>
            </a:extLst>
          </p:cNvPr>
          <p:cNvSpPr txBox="1"/>
          <p:nvPr/>
        </p:nvSpPr>
        <p:spPr>
          <a:xfrm>
            <a:off x="6652949" y="486940"/>
            <a:ext cx="23118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E-International </a:t>
            </a:r>
            <a:r>
              <a:rPr lang="tr-TR" sz="900" i="1" dirty="0" err="1"/>
              <a:t>Relations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4162299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LightSeed_2SEEDS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C6C70"/>
      </a:accent1>
      <a:accent2>
        <a:srgbClr val="D687AB"/>
      </a:accent2>
      <a:accent3>
        <a:srgbClr val="CF9774"/>
      </a:accent3>
      <a:accent4>
        <a:srgbClr val="61B1B7"/>
      </a:accent4>
      <a:accent5>
        <a:srgbClr val="7BA6D1"/>
      </a:accent5>
      <a:accent6>
        <a:srgbClr val="6C75CC"/>
      </a:accent6>
      <a:hlink>
        <a:srgbClr val="568E8C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311</Words>
  <Application>Microsoft Office PowerPoint</Application>
  <PresentationFormat>Widescreen</PresentationFormat>
  <Paragraphs>39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Bierstadt</vt:lpstr>
      <vt:lpstr>Calibri</vt:lpstr>
      <vt:lpstr>GestaltVTI</vt:lpstr>
      <vt:lpstr>WWII and POST-WAR PERIOD</vt:lpstr>
      <vt:lpstr>PowerPoint Presentation</vt:lpstr>
      <vt:lpstr>PowerPoint Presentation</vt:lpstr>
      <vt:lpstr>PowerPoint Presentation</vt:lpstr>
      <vt:lpstr>PowerPoint Presentation</vt:lpstr>
      <vt:lpstr>Post-war Britain &amp; Nationalism</vt:lpstr>
      <vt:lpstr>PowerPoint Presentation</vt:lpstr>
      <vt:lpstr>PowerPoint Presentation</vt:lpstr>
      <vt:lpstr>The Loss of Empire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and POST-WAR PERIOD</dc:title>
  <dc:creator>Author</dc:creator>
  <cp:lastModifiedBy>Author</cp:lastModifiedBy>
  <cp:revision>24</cp:revision>
  <dcterms:created xsi:type="dcterms:W3CDTF">2021-05-26T06:57:31Z</dcterms:created>
  <dcterms:modified xsi:type="dcterms:W3CDTF">2022-06-28T22:22:55Z</dcterms:modified>
</cp:coreProperties>
</file>