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</p:sldMasterIdLst>
  <p:sldIdLst>
    <p:sldId id="305" r:id="rId26"/>
    <p:sldId id="344" r:id="rId27"/>
    <p:sldId id="306" r:id="rId28"/>
    <p:sldId id="311" r:id="rId29"/>
    <p:sldId id="307" r:id="rId30"/>
    <p:sldId id="308" r:id="rId31"/>
    <p:sldId id="309" r:id="rId32"/>
    <p:sldId id="310" r:id="rId33"/>
    <p:sldId id="312" r:id="rId34"/>
    <p:sldId id="313" r:id="rId35"/>
    <p:sldId id="314" r:id="rId36"/>
    <p:sldId id="315" r:id="rId37"/>
    <p:sldId id="345" r:id="rId38"/>
    <p:sldId id="316" r:id="rId39"/>
    <p:sldId id="317" r:id="rId40"/>
    <p:sldId id="318" r:id="rId41"/>
    <p:sldId id="319" r:id="rId42"/>
    <p:sldId id="320" r:id="rId43"/>
    <p:sldId id="321" r:id="rId44"/>
    <p:sldId id="324" r:id="rId45"/>
    <p:sldId id="322" r:id="rId46"/>
    <p:sldId id="323" r:id="rId47"/>
    <p:sldId id="325" r:id="rId48"/>
    <p:sldId id="326" r:id="rId49"/>
    <p:sldId id="333" r:id="rId50"/>
    <p:sldId id="328" r:id="rId51"/>
    <p:sldId id="329" r:id="rId52"/>
    <p:sldId id="330" r:id="rId53"/>
    <p:sldId id="331" r:id="rId54"/>
    <p:sldId id="332" r:id="rId55"/>
    <p:sldId id="346" r:id="rId56"/>
    <p:sldId id="259" r:id="rId57"/>
    <p:sldId id="260" r:id="rId58"/>
    <p:sldId id="348" r:id="rId59"/>
    <p:sldId id="257" r:id="rId60"/>
    <p:sldId id="261" r:id="rId61"/>
    <p:sldId id="262" r:id="rId62"/>
    <p:sldId id="263" r:id="rId63"/>
    <p:sldId id="265" r:id="rId64"/>
    <p:sldId id="349" r:id="rId65"/>
    <p:sldId id="266" r:id="rId66"/>
    <p:sldId id="269" r:id="rId67"/>
    <p:sldId id="270" r:id="rId68"/>
    <p:sldId id="271" r:id="rId69"/>
    <p:sldId id="272" r:id="rId70"/>
    <p:sldId id="273" r:id="rId71"/>
    <p:sldId id="285" r:id="rId72"/>
    <p:sldId id="287" r:id="rId73"/>
    <p:sldId id="350" r:id="rId74"/>
    <p:sldId id="277" r:id="rId75"/>
    <p:sldId id="291" r:id="rId76"/>
    <p:sldId id="292" r:id="rId77"/>
    <p:sldId id="334" r:id="rId78"/>
    <p:sldId id="299" r:id="rId79"/>
    <p:sldId id="300" r:id="rId80"/>
    <p:sldId id="335" r:id="rId81"/>
    <p:sldId id="301" r:id="rId82"/>
    <p:sldId id="281" r:id="rId83"/>
    <p:sldId id="282" r:id="rId84"/>
    <p:sldId id="284" r:id="rId85"/>
    <p:sldId id="347" r:id="rId86"/>
    <p:sldId id="336" r:id="rId87"/>
    <p:sldId id="337" r:id="rId88"/>
    <p:sldId id="338" r:id="rId89"/>
    <p:sldId id="339" r:id="rId90"/>
    <p:sldId id="341" r:id="rId91"/>
    <p:sldId id="342" r:id="rId92"/>
    <p:sldId id="343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76" Type="http://schemas.openxmlformats.org/officeDocument/2006/relationships/slide" Target="slides/slide51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90" Type="http://schemas.openxmlformats.org/officeDocument/2006/relationships/slide" Target="slides/slide65.xml"/><Relationship Id="rId95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016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51124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7776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4243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8347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5282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8462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1752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7194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4854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211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7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777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914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920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1775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9353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1608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128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9329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4186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2330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60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5622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3017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7183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1802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4121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4519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42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9050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5996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0031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978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6031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7431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6325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4379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445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6762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2061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120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5163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6806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339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7132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4409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0536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8877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6244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4243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260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6199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278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7556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8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78986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7203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4420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3417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3073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7269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2001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4657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4884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485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270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5409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4057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8095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8152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1166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4972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161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1783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3061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9374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125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8154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3850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5243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003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9054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6210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9392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7499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1040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0024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42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727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8528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0961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319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723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7225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20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421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8546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9500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590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6244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79535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3413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1015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97956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21761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5042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4725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15630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126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03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82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2782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6213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76008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4352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2996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2658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7385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8038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0584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6803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752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5528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5963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6117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786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9208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873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9154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8434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6200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9011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14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139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45399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92563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1406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4111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33224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1334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45858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37097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33896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829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1923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79646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82082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7776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8956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88011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95717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8769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98536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3002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09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68088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99487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3389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04233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5104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405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844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0091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24453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93785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862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491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1410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26791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77409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84445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44825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54804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41742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36978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92911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00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82693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478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85849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73557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32887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28402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04898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62822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796027F-7875-4030-9381-8BD8C4F21935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70433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796027F-7875-4030-9381-8BD8C4F21935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80954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796027F-7875-4030-9381-8BD8C4F21935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50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3675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0707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48431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3129281"/>
            <a:ext cx="2550797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63153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2190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65870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57659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3771174"/>
            <a:ext cx="5459737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721" y="971254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5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613788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5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2803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08443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0064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422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1110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71813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243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935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127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091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592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502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686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039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044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391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616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58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677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907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825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584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612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134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402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259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641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880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59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7701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747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079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262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429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731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6389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267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973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6770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89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2058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0195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853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852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650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2746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8708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095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654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105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9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5606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826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253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574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74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312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0450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488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279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4776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27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07422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4349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385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2030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021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1276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456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5763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6305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8991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31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01211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0416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6086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2870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6017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488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4834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7286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896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1044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3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theme" Target="../theme/theme25.xml"/><Relationship Id="rId3" Type="http://schemas.openxmlformats.org/officeDocument/2006/relationships/slideLayout" Target="../slideLayouts/slideLayout26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7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F6974-26FA-2840-A32B-38D00C92C8EB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4AD4-250D-4845-B73C-67BB33CC6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699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85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64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52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16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11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9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71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1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5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87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809378A-EC9A-4A0F-B0DD-2214EBAC088C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07.09.2021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7279C41-A7F9-4098-AA75-128E88A4FDB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423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3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86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83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39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6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342900"/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342900"/>
              <a:t>9/7/2021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915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26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9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79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80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7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39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9CA3-105E-4857-9057-6DB6197DA78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CE407-6216-4202-80E4-A30DC2F70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33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74059" y="1547211"/>
            <a:ext cx="7271841" cy="1790700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+mn-lt"/>
              </a:rPr>
              <a:t>Erişkinde </a:t>
            </a:r>
            <a:r>
              <a:rPr lang="tr-TR" sz="4800" b="1" dirty="0" err="1" smtClean="0">
                <a:latin typeface="+mn-lt"/>
              </a:rPr>
              <a:t>Hipofizer</a:t>
            </a:r>
            <a:r>
              <a:rPr lang="tr-TR" sz="4800" b="1" dirty="0" smtClean="0">
                <a:latin typeface="+mn-lt"/>
              </a:rPr>
              <a:t>, Adrenal ve </a:t>
            </a:r>
            <a:r>
              <a:rPr lang="tr-TR" sz="4800" b="1" dirty="0" err="1" smtClean="0">
                <a:latin typeface="+mn-lt"/>
              </a:rPr>
              <a:t>Gonad</a:t>
            </a:r>
            <a:r>
              <a:rPr lang="tr-TR" sz="4800" b="1" dirty="0" smtClean="0">
                <a:latin typeface="+mn-lt"/>
              </a:rPr>
              <a:t> Hastalıkları </a:t>
            </a:r>
            <a:endParaRPr lang="tr-TR" sz="4800" b="1" dirty="0">
              <a:latin typeface="+mn-lt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15904" y="3806372"/>
            <a:ext cx="6788150" cy="894023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Dr. Asena GÖKÇAY CANPOLAT </a:t>
            </a:r>
          </a:p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</a:rPr>
              <a:t>Ankara Üniversitesi Tıp Fakültesi Endokrinoloji ve Metabolizma Hastalıkları Bilim Dalı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585" y="150804"/>
            <a:ext cx="1448615" cy="14843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9867" y="164826"/>
            <a:ext cx="1630399" cy="154430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808968" y="5738523"/>
            <a:ext cx="199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tr-TR" sz="2800" dirty="0" smtClean="0">
                <a:solidFill>
                  <a:prstClr val="black"/>
                </a:solidFill>
                <a:latin typeface="Calibri"/>
              </a:rPr>
              <a:t>7 </a:t>
            </a:r>
            <a:r>
              <a:rPr lang="tr-TR" sz="2800" dirty="0">
                <a:solidFill>
                  <a:prstClr val="black"/>
                </a:solidFill>
                <a:latin typeface="Calibri"/>
              </a:rPr>
              <a:t>Eylül 2021 </a:t>
            </a:r>
          </a:p>
        </p:txBody>
      </p:sp>
    </p:spTree>
    <p:extLst>
      <p:ext uri="{BB962C8B-B14F-4D97-AF65-F5344CB8AC3E}">
        <p14:creationId xmlns:p14="http://schemas.microsoft.com/office/powerpoint/2010/main" xmlns="" val="28692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6" y="240994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Santral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Diabetes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İnsipitus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826" y="1567333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Arial"/>
                <a:cs typeface="Arial"/>
              </a:rPr>
              <a:t>A</a:t>
            </a:r>
            <a:r>
              <a:rPr lang="tr-TR" sz="2800" dirty="0" smtClean="0">
                <a:latin typeface="Arial"/>
                <a:cs typeface="Arial"/>
              </a:rPr>
              <a:t>şırı </a:t>
            </a:r>
            <a:r>
              <a:rPr lang="tr-TR" sz="2800" dirty="0">
                <a:latin typeface="Arial"/>
                <a:cs typeface="Arial"/>
              </a:rPr>
              <a:t>susama hissi ile birlikte </a:t>
            </a:r>
            <a:r>
              <a:rPr lang="tr-TR" sz="2800" dirty="0" err="1" smtClean="0">
                <a:solidFill>
                  <a:srgbClr val="FF0000"/>
                </a:solidFill>
                <a:latin typeface="Arial"/>
                <a:cs typeface="Arial"/>
              </a:rPr>
              <a:t>ADH’nın</a:t>
            </a:r>
            <a:r>
              <a:rPr lang="tr-TR" sz="2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tr-TR" sz="2800" dirty="0" smtClean="0">
                <a:latin typeface="Arial"/>
                <a:cs typeface="Arial"/>
              </a:rPr>
              <a:t>santral eksikliği</a:t>
            </a:r>
          </a:p>
          <a:p>
            <a:r>
              <a:rPr lang="tr-TR" sz="2800" dirty="0" err="1" smtClean="0">
                <a:latin typeface="Arial"/>
                <a:cs typeface="Arial"/>
              </a:rPr>
              <a:t>Poliüri</a:t>
            </a:r>
            <a:r>
              <a:rPr lang="tr-TR" sz="2800" dirty="0" smtClean="0">
                <a:latin typeface="Arial"/>
                <a:cs typeface="Arial"/>
              </a:rPr>
              <a:t>,</a:t>
            </a:r>
          </a:p>
          <a:p>
            <a:r>
              <a:rPr lang="tr-TR" sz="2800" dirty="0" err="1" smtClean="0">
                <a:latin typeface="Arial"/>
                <a:cs typeface="Arial"/>
              </a:rPr>
              <a:t>Polidipsi</a:t>
            </a:r>
            <a:r>
              <a:rPr lang="tr-TR" sz="2800" dirty="0" smtClean="0">
                <a:latin typeface="Arial"/>
                <a:cs typeface="Arial"/>
              </a:rPr>
              <a:t>,</a:t>
            </a:r>
          </a:p>
          <a:p>
            <a:r>
              <a:rPr lang="tr-TR" sz="2800" dirty="0" err="1" smtClean="0">
                <a:latin typeface="Arial"/>
                <a:cs typeface="Arial"/>
              </a:rPr>
              <a:t>Hipernatremi</a:t>
            </a:r>
            <a:endParaRPr lang="tr-TR" sz="2800" dirty="0" smtClean="0">
              <a:latin typeface="Arial"/>
              <a:cs typeface="Arial"/>
            </a:endParaRPr>
          </a:p>
          <a:p>
            <a:r>
              <a:rPr lang="tr-TR" sz="2800" dirty="0" err="1" smtClean="0">
                <a:latin typeface="Arial"/>
                <a:cs typeface="Arial"/>
              </a:rPr>
              <a:t>Hipotonik</a:t>
            </a:r>
            <a:r>
              <a:rPr lang="tr-TR" sz="2800" dirty="0" smtClean="0">
                <a:latin typeface="Arial"/>
                <a:cs typeface="Arial"/>
              </a:rPr>
              <a:t> idrar 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5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Santral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Diabetes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İnsipitus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tr-TR" sz="3300" b="1" dirty="0" smtClean="0">
                <a:solidFill>
                  <a:srgbClr val="0000FF"/>
                </a:solidFill>
                <a:latin typeface="Arial"/>
                <a:cs typeface="Arial"/>
              </a:rPr>
              <a:t>Nedenleri:</a:t>
            </a:r>
          </a:p>
          <a:p>
            <a:pPr lvl="0"/>
            <a:r>
              <a:rPr lang="tr-TR" sz="3300" dirty="0" err="1" smtClean="0">
                <a:latin typeface="Arial"/>
                <a:cs typeface="Arial"/>
              </a:rPr>
              <a:t>İdiyopatik</a:t>
            </a:r>
            <a:endParaRPr lang="en-US" sz="3300" dirty="0">
              <a:latin typeface="Arial"/>
              <a:cs typeface="Arial"/>
            </a:endParaRPr>
          </a:p>
          <a:p>
            <a:pPr lvl="0"/>
            <a:r>
              <a:rPr lang="tr-TR" sz="3300" dirty="0" err="1">
                <a:latin typeface="Arial"/>
                <a:cs typeface="Arial"/>
              </a:rPr>
              <a:t>Hipotalomo-Hipofizer</a:t>
            </a:r>
            <a:r>
              <a:rPr lang="tr-TR" sz="3300" dirty="0">
                <a:latin typeface="Arial"/>
                <a:cs typeface="Arial"/>
              </a:rPr>
              <a:t> </a:t>
            </a:r>
            <a:r>
              <a:rPr lang="tr-TR" sz="3300" dirty="0" err="1">
                <a:latin typeface="Arial"/>
                <a:cs typeface="Arial"/>
              </a:rPr>
              <a:t>neoplastik</a:t>
            </a:r>
            <a:r>
              <a:rPr lang="tr-TR" sz="3300" dirty="0">
                <a:latin typeface="Arial"/>
                <a:cs typeface="Arial"/>
              </a:rPr>
              <a:t> hastalıklar </a:t>
            </a:r>
            <a:endParaRPr lang="en-US" sz="3300" dirty="0">
              <a:latin typeface="Arial"/>
              <a:cs typeface="Arial"/>
            </a:endParaRPr>
          </a:p>
          <a:p>
            <a:pPr lvl="1"/>
            <a:r>
              <a:rPr lang="tr-TR" dirty="0" err="1">
                <a:latin typeface="Arial"/>
                <a:cs typeface="Arial"/>
              </a:rPr>
              <a:t>Kraniofarengioma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Hamartoma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Germinoma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Pineolama</a:t>
            </a:r>
            <a:endParaRPr lang="en-US" dirty="0">
              <a:latin typeface="Arial"/>
              <a:cs typeface="Arial"/>
            </a:endParaRPr>
          </a:p>
          <a:p>
            <a:pPr lvl="0"/>
            <a:r>
              <a:rPr lang="tr-TR" sz="3300" dirty="0" err="1">
                <a:latin typeface="Arial"/>
                <a:cs typeface="Arial"/>
              </a:rPr>
              <a:t>Hipotalomo-Hipofizer</a:t>
            </a:r>
            <a:r>
              <a:rPr lang="tr-TR" sz="3300" dirty="0">
                <a:latin typeface="Arial"/>
                <a:cs typeface="Arial"/>
              </a:rPr>
              <a:t> </a:t>
            </a:r>
            <a:r>
              <a:rPr lang="tr-TR" sz="3300" dirty="0" err="1">
                <a:latin typeface="Arial"/>
                <a:cs typeface="Arial"/>
              </a:rPr>
              <a:t>infiltratif</a:t>
            </a:r>
            <a:r>
              <a:rPr lang="tr-TR" sz="3300" dirty="0">
                <a:latin typeface="Arial"/>
                <a:cs typeface="Arial"/>
              </a:rPr>
              <a:t> ve </a:t>
            </a:r>
            <a:r>
              <a:rPr lang="tr-TR" sz="3300" dirty="0" err="1">
                <a:latin typeface="Arial"/>
                <a:cs typeface="Arial"/>
              </a:rPr>
              <a:t>infeksiyoz</a:t>
            </a:r>
            <a:r>
              <a:rPr lang="tr-TR" sz="3300" dirty="0">
                <a:latin typeface="Arial"/>
                <a:cs typeface="Arial"/>
              </a:rPr>
              <a:t> hastalıklar</a:t>
            </a:r>
            <a:endParaRPr lang="en-US" sz="3300" dirty="0">
              <a:latin typeface="Arial"/>
              <a:cs typeface="Arial"/>
            </a:endParaRPr>
          </a:p>
          <a:p>
            <a:pPr lvl="1"/>
            <a:r>
              <a:rPr lang="tr-TR" dirty="0" err="1">
                <a:latin typeface="Arial"/>
                <a:cs typeface="Arial"/>
              </a:rPr>
              <a:t>Histiositozis</a:t>
            </a:r>
            <a:r>
              <a:rPr lang="tr-TR" dirty="0">
                <a:latin typeface="Arial"/>
                <a:cs typeface="Arial"/>
              </a:rPr>
              <a:t> X, </a:t>
            </a:r>
            <a:r>
              <a:rPr lang="tr-TR" dirty="0" err="1">
                <a:latin typeface="Arial"/>
                <a:cs typeface="Arial"/>
              </a:rPr>
              <a:t>Sarkoidoz</a:t>
            </a:r>
            <a:r>
              <a:rPr lang="tr-TR" dirty="0">
                <a:latin typeface="Arial"/>
                <a:cs typeface="Arial"/>
              </a:rPr>
              <a:t>, Tüberküloz, Lösemi, </a:t>
            </a:r>
            <a:r>
              <a:rPr lang="tr-TR" dirty="0" err="1">
                <a:latin typeface="Arial"/>
                <a:cs typeface="Arial"/>
              </a:rPr>
              <a:t>Metastatik</a:t>
            </a:r>
            <a:r>
              <a:rPr lang="tr-TR" dirty="0">
                <a:latin typeface="Arial"/>
                <a:cs typeface="Arial"/>
              </a:rPr>
              <a:t> tümörler, </a:t>
            </a:r>
            <a:r>
              <a:rPr lang="tr-TR" dirty="0" err="1">
                <a:latin typeface="Arial"/>
                <a:cs typeface="Arial"/>
              </a:rPr>
              <a:t>Lenfositik</a:t>
            </a:r>
            <a:r>
              <a:rPr lang="tr-TR" dirty="0">
                <a:latin typeface="Arial"/>
                <a:cs typeface="Arial"/>
              </a:rPr>
              <a:t> tutulum</a:t>
            </a:r>
            <a:endParaRPr lang="en-US" dirty="0">
              <a:latin typeface="Arial"/>
              <a:cs typeface="Arial"/>
            </a:endParaRPr>
          </a:p>
          <a:p>
            <a:pPr lvl="0"/>
            <a:r>
              <a:rPr lang="tr-TR" sz="3300" dirty="0">
                <a:latin typeface="Arial"/>
                <a:cs typeface="Arial"/>
              </a:rPr>
              <a:t>Travma (direkt ve </a:t>
            </a:r>
            <a:r>
              <a:rPr lang="tr-TR" sz="3300" dirty="0" err="1">
                <a:latin typeface="Arial"/>
                <a:cs typeface="Arial"/>
              </a:rPr>
              <a:t>künt</a:t>
            </a:r>
            <a:r>
              <a:rPr lang="tr-TR" sz="3300" dirty="0">
                <a:latin typeface="Arial"/>
                <a:cs typeface="Arial"/>
              </a:rPr>
              <a:t>)</a:t>
            </a:r>
            <a:endParaRPr lang="en-US" sz="3300" dirty="0">
              <a:latin typeface="Arial"/>
              <a:cs typeface="Arial"/>
            </a:endParaRPr>
          </a:p>
          <a:p>
            <a:pPr lvl="0"/>
            <a:r>
              <a:rPr lang="tr-TR" sz="3300" dirty="0">
                <a:latin typeface="Arial"/>
                <a:cs typeface="Arial"/>
              </a:rPr>
              <a:t>Bazı kalıtsal hastalıklar</a:t>
            </a:r>
            <a:endParaRPr lang="en-US" sz="3300" dirty="0">
              <a:latin typeface="Arial"/>
              <a:cs typeface="Arial"/>
            </a:endParaRPr>
          </a:p>
          <a:p>
            <a:pPr lvl="1"/>
            <a:r>
              <a:rPr lang="tr-TR" dirty="0" smtClean="0">
                <a:latin typeface="Arial"/>
                <a:cs typeface="Arial"/>
              </a:rPr>
              <a:t>DİDMOAD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Septo</a:t>
            </a:r>
            <a:r>
              <a:rPr lang="tr-TR" dirty="0">
                <a:latin typeface="Arial"/>
                <a:cs typeface="Arial"/>
              </a:rPr>
              <a:t>-optik </a:t>
            </a:r>
            <a:r>
              <a:rPr lang="tr-TR" dirty="0" err="1">
                <a:latin typeface="Arial"/>
                <a:cs typeface="Arial"/>
              </a:rPr>
              <a:t>displazi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Konjenital</a:t>
            </a:r>
            <a:r>
              <a:rPr lang="tr-TR" dirty="0">
                <a:latin typeface="Arial"/>
                <a:cs typeface="Arial"/>
              </a:rPr>
              <a:t> </a:t>
            </a:r>
            <a:r>
              <a:rPr lang="tr-TR" dirty="0" err="1">
                <a:latin typeface="Arial"/>
                <a:cs typeface="Arial"/>
              </a:rPr>
              <a:t>hipopituitarizm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57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9144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Santral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Diabetes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İnsipit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23444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0000FF"/>
                </a:solidFill>
                <a:latin typeface="Arial"/>
                <a:cs typeface="Arial"/>
              </a:rPr>
              <a:t>Belirti ve bulgular:</a:t>
            </a:r>
          </a:p>
          <a:p>
            <a:r>
              <a:rPr lang="tr-TR" dirty="0" err="1">
                <a:latin typeface="Arial"/>
                <a:cs typeface="Arial"/>
              </a:rPr>
              <a:t>P</a:t>
            </a:r>
            <a:r>
              <a:rPr lang="tr-TR" dirty="0" err="1" smtClean="0">
                <a:latin typeface="Arial"/>
                <a:cs typeface="Arial"/>
              </a:rPr>
              <a:t>oliüri</a:t>
            </a:r>
            <a:r>
              <a:rPr lang="tr-TR" dirty="0" smtClean="0">
                <a:latin typeface="Arial"/>
                <a:cs typeface="Arial"/>
              </a:rPr>
              <a:t> </a:t>
            </a:r>
            <a:r>
              <a:rPr lang="tr-TR" dirty="0">
                <a:latin typeface="Arial"/>
                <a:cs typeface="Arial"/>
              </a:rPr>
              <a:t>ve </a:t>
            </a:r>
            <a:r>
              <a:rPr lang="tr-TR" dirty="0" err="1">
                <a:latin typeface="Arial"/>
                <a:cs typeface="Arial"/>
              </a:rPr>
              <a:t>polidipsi</a:t>
            </a:r>
            <a:r>
              <a:rPr lang="tr-TR" dirty="0">
                <a:latin typeface="Arial"/>
                <a:cs typeface="Arial"/>
              </a:rPr>
              <a:t> vardır. </a:t>
            </a:r>
            <a:endParaRPr lang="tr-TR" dirty="0" smtClean="0">
              <a:latin typeface="Arial"/>
              <a:cs typeface="Arial"/>
            </a:endParaRPr>
          </a:p>
          <a:p>
            <a:r>
              <a:rPr lang="tr-TR" dirty="0" smtClean="0">
                <a:latin typeface="Arial"/>
                <a:cs typeface="Arial"/>
              </a:rPr>
              <a:t>Hastaların </a:t>
            </a:r>
            <a:r>
              <a:rPr lang="tr-TR" dirty="0">
                <a:latin typeface="Arial"/>
                <a:cs typeface="Arial"/>
              </a:rPr>
              <a:t>şikayetleri ani başlangıçlıdır.  </a:t>
            </a:r>
            <a:endParaRPr lang="tr-TR" dirty="0" smtClean="0">
              <a:latin typeface="Arial"/>
              <a:cs typeface="Arial"/>
            </a:endParaRPr>
          </a:p>
          <a:p>
            <a:r>
              <a:rPr lang="tr-TR" dirty="0" smtClean="0">
                <a:latin typeface="Arial"/>
                <a:cs typeface="Arial"/>
              </a:rPr>
              <a:t>Tablo </a:t>
            </a:r>
            <a:r>
              <a:rPr lang="tr-TR" dirty="0">
                <a:latin typeface="Arial"/>
                <a:cs typeface="Arial"/>
              </a:rPr>
              <a:t>oldukça değişkendir.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 smtClean="0">
                <a:latin typeface="Arial"/>
                <a:cs typeface="Arial"/>
              </a:rPr>
              <a:t>Bilinci </a:t>
            </a:r>
            <a:r>
              <a:rPr lang="tr-TR" dirty="0">
                <a:latin typeface="Arial"/>
                <a:cs typeface="Arial"/>
              </a:rPr>
              <a:t>açık ve oral alımı yeterli olan hastalar sadece </a:t>
            </a:r>
            <a:r>
              <a:rPr lang="tr-TR" dirty="0" err="1">
                <a:latin typeface="Arial"/>
                <a:cs typeface="Arial"/>
              </a:rPr>
              <a:t>poliüri</a:t>
            </a:r>
            <a:r>
              <a:rPr lang="tr-TR" dirty="0">
                <a:latin typeface="Arial"/>
                <a:cs typeface="Arial"/>
              </a:rPr>
              <a:t> ve </a:t>
            </a:r>
            <a:r>
              <a:rPr lang="tr-TR" dirty="0" err="1">
                <a:latin typeface="Arial"/>
                <a:cs typeface="Arial"/>
              </a:rPr>
              <a:t>polidipsi</a:t>
            </a:r>
            <a:r>
              <a:rPr lang="tr-TR" dirty="0">
                <a:latin typeface="Arial"/>
                <a:cs typeface="Arial"/>
              </a:rPr>
              <a:t> şikayeti ile </a:t>
            </a:r>
            <a:r>
              <a:rPr lang="tr-TR" dirty="0" smtClean="0">
                <a:latin typeface="Arial"/>
                <a:cs typeface="Arial"/>
              </a:rPr>
              <a:t>gelirken</a:t>
            </a:r>
          </a:p>
          <a:p>
            <a:pPr lvl="1"/>
            <a:r>
              <a:rPr lang="tr-TR" dirty="0">
                <a:latin typeface="Arial"/>
                <a:cs typeface="Arial"/>
              </a:rPr>
              <a:t>İ</a:t>
            </a:r>
            <a:r>
              <a:rPr lang="tr-TR" dirty="0" smtClean="0">
                <a:latin typeface="Arial"/>
                <a:cs typeface="Arial"/>
              </a:rPr>
              <a:t>drar miktarını, </a:t>
            </a:r>
            <a:r>
              <a:rPr lang="tr-TR" dirty="0">
                <a:latin typeface="Arial"/>
                <a:cs typeface="Arial"/>
              </a:rPr>
              <a:t>oral alımla karşılayamayan </a:t>
            </a:r>
            <a:r>
              <a:rPr lang="tr-TR" dirty="0" smtClean="0">
                <a:latin typeface="Arial"/>
                <a:cs typeface="Arial"/>
              </a:rPr>
              <a:t>hastalar, </a:t>
            </a:r>
            <a:r>
              <a:rPr lang="tr-TR" dirty="0">
                <a:latin typeface="Arial"/>
                <a:cs typeface="Arial"/>
              </a:rPr>
              <a:t>ciddi elektrolit bozuklukları ile hastaneye başvurabilirler.  </a:t>
            </a:r>
            <a:endParaRPr lang="tr-TR" dirty="0" smtClean="0">
              <a:latin typeface="Arial"/>
              <a:cs typeface="Arial"/>
            </a:endParaRPr>
          </a:p>
          <a:p>
            <a:r>
              <a:rPr lang="tr-TR" dirty="0" smtClean="0">
                <a:latin typeface="Arial"/>
                <a:cs typeface="Arial"/>
              </a:rPr>
              <a:t>Hastalarda </a:t>
            </a:r>
            <a:r>
              <a:rPr lang="tr-TR" dirty="0">
                <a:latin typeface="Arial"/>
                <a:cs typeface="Arial"/>
              </a:rPr>
              <a:t>tipik </a:t>
            </a:r>
            <a:r>
              <a:rPr lang="tr-TR" dirty="0" smtClean="0">
                <a:latin typeface="Arial"/>
                <a:cs typeface="Arial"/>
              </a:rPr>
              <a:t>olarak; 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soğuk su </a:t>
            </a:r>
            <a:r>
              <a:rPr lang="tr-TR" dirty="0">
                <a:latin typeface="Arial"/>
                <a:cs typeface="Arial"/>
              </a:rPr>
              <a:t>içme isteği ön plandadır.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13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" y="321734"/>
            <a:ext cx="8043333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47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905405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Hipofiz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Adenomları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07447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err="1" smtClean="0">
                <a:latin typeface="Arial"/>
                <a:cs typeface="Arial"/>
              </a:rPr>
              <a:t>Mikroadenom</a:t>
            </a:r>
            <a:r>
              <a:rPr lang="tr-TR" sz="2800" dirty="0" smtClean="0">
                <a:latin typeface="Arial"/>
                <a:cs typeface="Arial"/>
              </a:rPr>
              <a:t> (&lt;1 cm), </a:t>
            </a:r>
            <a:r>
              <a:rPr lang="tr-TR" sz="2800" dirty="0" err="1" smtClean="0">
                <a:latin typeface="Arial"/>
                <a:cs typeface="Arial"/>
              </a:rPr>
              <a:t>Makroadenom</a:t>
            </a:r>
            <a:r>
              <a:rPr lang="tr-TR" sz="2800" dirty="0" smtClean="0">
                <a:latin typeface="Arial"/>
                <a:cs typeface="Arial"/>
              </a:rPr>
              <a:t> (≥1 cm)</a:t>
            </a:r>
          </a:p>
          <a:p>
            <a:r>
              <a:rPr lang="tr-TR" sz="2800" dirty="0" err="1" smtClean="0">
                <a:latin typeface="Arial"/>
                <a:cs typeface="Arial"/>
              </a:rPr>
              <a:t>Benigndir</a:t>
            </a:r>
            <a:endParaRPr lang="tr-TR" sz="2800" dirty="0" smtClean="0">
              <a:latin typeface="Arial"/>
              <a:cs typeface="Arial"/>
            </a:endParaRPr>
          </a:p>
          <a:p>
            <a:r>
              <a:rPr lang="tr-TR" sz="2800" dirty="0" smtClean="0">
                <a:latin typeface="Arial"/>
                <a:cs typeface="Arial"/>
              </a:rPr>
              <a:t>Hormon </a:t>
            </a:r>
            <a:r>
              <a:rPr lang="tr-TR" sz="2800" dirty="0" err="1" smtClean="0">
                <a:latin typeface="Arial"/>
                <a:cs typeface="Arial"/>
              </a:rPr>
              <a:t>hipersekresyonu</a:t>
            </a:r>
            <a:r>
              <a:rPr lang="tr-TR" sz="2800" dirty="0" smtClean="0">
                <a:latin typeface="Arial"/>
                <a:cs typeface="Arial"/>
              </a:rPr>
              <a:t> yapabilirler.</a:t>
            </a:r>
          </a:p>
          <a:p>
            <a:r>
              <a:rPr lang="tr-TR" sz="2800" dirty="0" smtClean="0">
                <a:latin typeface="Arial"/>
                <a:cs typeface="Arial"/>
              </a:rPr>
              <a:t>Bası belirtilerine yol açabilirler.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2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64" y="24070"/>
            <a:ext cx="7444292" cy="262903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24840" y="2644140"/>
            <a:ext cx="82067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**</a:t>
            </a:r>
            <a:r>
              <a:rPr lang="tr-TR" sz="2400" dirty="0" err="1" smtClean="0"/>
              <a:t>Kavernöz</a:t>
            </a:r>
            <a:r>
              <a:rPr lang="tr-TR" sz="2400" dirty="0" smtClean="0"/>
              <a:t> </a:t>
            </a:r>
            <a:r>
              <a:rPr lang="tr-TR" sz="2400" dirty="0"/>
              <a:t>sinüse olursa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3. 4. ve </a:t>
            </a:r>
            <a:r>
              <a:rPr lang="tr-TR" sz="2400" dirty="0"/>
              <a:t>6. </a:t>
            </a:r>
            <a:r>
              <a:rPr lang="tr-TR" sz="2400" dirty="0" smtClean="0"/>
              <a:t>5¹ ve 5²,  Sinir </a:t>
            </a:r>
            <a:r>
              <a:rPr lang="tr-TR" sz="2400" dirty="0"/>
              <a:t>paralizilerine bağlı </a:t>
            </a:r>
            <a:r>
              <a:rPr lang="tr-TR" sz="2400" dirty="0" err="1"/>
              <a:t>strabismus</a:t>
            </a:r>
            <a:r>
              <a:rPr lang="tr-TR" sz="2400" dirty="0"/>
              <a:t> ve </a:t>
            </a:r>
            <a:r>
              <a:rPr lang="tr-TR" sz="2400" dirty="0" err="1"/>
              <a:t>oftalmopleji</a:t>
            </a:r>
            <a:r>
              <a:rPr lang="tr-TR" sz="2400" dirty="0"/>
              <a:t> ; 3.sinir felcine bağlı </a:t>
            </a:r>
            <a:r>
              <a:rPr lang="tr-TR" sz="2400" dirty="0" err="1"/>
              <a:t>diplopi</a:t>
            </a:r>
            <a:r>
              <a:rPr lang="tr-TR" sz="2400" dirty="0"/>
              <a:t> ve </a:t>
            </a:r>
            <a:r>
              <a:rPr lang="tr-TR" sz="2400" dirty="0" err="1"/>
              <a:t>pitozis</a:t>
            </a:r>
            <a:r>
              <a:rPr lang="tr-TR" sz="2400" dirty="0"/>
              <a:t> </a:t>
            </a:r>
          </a:p>
          <a:p>
            <a:r>
              <a:rPr lang="tr-TR" sz="2400" dirty="0" smtClean="0"/>
              <a:t>**</a:t>
            </a:r>
            <a:r>
              <a:rPr lang="tr-TR" sz="2400" dirty="0" err="1" smtClean="0"/>
              <a:t>Frontal</a:t>
            </a:r>
            <a:r>
              <a:rPr lang="tr-TR" sz="2400" dirty="0" smtClean="0"/>
              <a:t> </a:t>
            </a:r>
            <a:r>
              <a:rPr lang="tr-TR" sz="2400" dirty="0"/>
              <a:t>loba </a:t>
            </a:r>
            <a:r>
              <a:rPr lang="tr-TR" sz="2400" dirty="0" smtClean="0"/>
              <a:t>olursa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Kişilik </a:t>
            </a:r>
            <a:r>
              <a:rPr lang="tr-TR" sz="2400" dirty="0"/>
              <a:t>değişiklikleri, </a:t>
            </a:r>
            <a:r>
              <a:rPr lang="tr-TR" sz="2400" dirty="0" err="1"/>
              <a:t>anosmi</a:t>
            </a:r>
            <a:r>
              <a:rPr lang="tr-TR" sz="2400" dirty="0"/>
              <a:t> </a:t>
            </a:r>
            <a:endParaRPr lang="tr-TR" sz="2400" dirty="0" smtClean="0"/>
          </a:p>
          <a:p>
            <a:r>
              <a:rPr lang="tr-TR" sz="2400" dirty="0"/>
              <a:t>**Dura </a:t>
            </a:r>
            <a:r>
              <a:rPr lang="tr-TR" sz="2400" dirty="0" err="1"/>
              <a:t>matere</a:t>
            </a:r>
            <a:r>
              <a:rPr lang="tr-TR" sz="2400" dirty="0"/>
              <a:t> bası ve </a:t>
            </a:r>
            <a:r>
              <a:rPr lang="tr-TR" sz="2400" dirty="0" err="1"/>
              <a:t>invazyon</a:t>
            </a:r>
            <a:r>
              <a:rPr lang="tr-TR" sz="2400" dirty="0"/>
              <a:t> </a:t>
            </a:r>
            <a:r>
              <a:rPr lang="tr-TR" sz="2400" dirty="0" smtClean="0"/>
              <a:t>varsa</a:t>
            </a:r>
            <a:r>
              <a:rPr lang="tr-TR" sz="2400" dirty="0" smtClean="0">
                <a:sym typeface="Wingdings" panose="05000000000000000000" pitchFamily="2" charset="2"/>
              </a:rPr>
              <a:t> </a:t>
            </a:r>
            <a:r>
              <a:rPr lang="tr-TR" sz="2400" dirty="0" err="1" smtClean="0"/>
              <a:t>Başağrısı</a:t>
            </a:r>
            <a:r>
              <a:rPr lang="tr-TR" sz="2400" dirty="0"/>
              <a:t>, Beyin Omurilik </a:t>
            </a:r>
            <a:r>
              <a:rPr lang="tr-TR" sz="2400" dirty="0" err="1"/>
              <a:t>Sıvısı’nın</a:t>
            </a:r>
            <a:r>
              <a:rPr lang="tr-TR" sz="2400" dirty="0"/>
              <a:t>  (BOS) </a:t>
            </a:r>
            <a:r>
              <a:rPr lang="tr-TR" sz="2400" dirty="0" err="1"/>
              <a:t>sirkulasyonuna</a:t>
            </a:r>
            <a:r>
              <a:rPr lang="tr-TR" sz="2400" dirty="0"/>
              <a:t> engel olursa hidrosefali</a:t>
            </a:r>
          </a:p>
          <a:p>
            <a:r>
              <a:rPr lang="tr-TR" sz="2400" dirty="0" smtClean="0"/>
              <a:t>**</a:t>
            </a:r>
            <a:r>
              <a:rPr lang="tr-TR" sz="2400" dirty="0" err="1" smtClean="0"/>
              <a:t>Sella</a:t>
            </a:r>
            <a:r>
              <a:rPr lang="tr-TR" sz="2400" dirty="0" smtClean="0"/>
              <a:t> </a:t>
            </a:r>
            <a:r>
              <a:rPr lang="tr-TR" sz="2400" dirty="0"/>
              <a:t>tabanında yerleşen ve bu kısmı delen tümörlerde </a:t>
            </a:r>
            <a:r>
              <a:rPr lang="tr-TR" sz="2400" dirty="0" err="1"/>
              <a:t>rinore</a:t>
            </a:r>
            <a:r>
              <a:rPr lang="tr-TR" sz="2400" dirty="0"/>
              <a:t> </a:t>
            </a:r>
          </a:p>
          <a:p>
            <a:r>
              <a:rPr lang="tr-TR" sz="2400" dirty="0" smtClean="0"/>
              <a:t>**Optik </a:t>
            </a:r>
            <a:r>
              <a:rPr lang="tr-TR" sz="2400" dirty="0" err="1"/>
              <a:t>kiazma’ya</a:t>
            </a:r>
            <a:r>
              <a:rPr lang="tr-TR" sz="2400" dirty="0"/>
              <a:t>  </a:t>
            </a:r>
            <a:r>
              <a:rPr lang="tr-TR" sz="2400" dirty="0" smtClean="0"/>
              <a:t>olursa Görme </a:t>
            </a:r>
            <a:r>
              <a:rPr lang="tr-TR" sz="2400" dirty="0"/>
              <a:t>alanı </a:t>
            </a:r>
            <a:r>
              <a:rPr lang="tr-TR" sz="2400" dirty="0" err="1"/>
              <a:t>defekti</a:t>
            </a:r>
            <a:r>
              <a:rPr lang="tr-TR" sz="2400" dirty="0"/>
              <a:t>, </a:t>
            </a:r>
            <a:r>
              <a:rPr lang="tr-TR" sz="2400" dirty="0" err="1"/>
              <a:t>skotom</a:t>
            </a:r>
            <a:r>
              <a:rPr lang="tr-TR" sz="2400" dirty="0"/>
              <a:t>, körlük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6462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59"/>
          <a:stretch/>
        </p:blipFill>
        <p:spPr bwMode="auto">
          <a:xfrm>
            <a:off x="664814" y="0"/>
            <a:ext cx="6707853" cy="502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631900" y="5181600"/>
            <a:ext cx="277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BİTEMPORAL HEMİANOPSİ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939810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/>
                <a:cs typeface="Arial"/>
              </a:rPr>
              <a:t>Hipersekresyonla</a:t>
            </a:r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/>
                <a:cs typeface="Arial"/>
              </a:rPr>
              <a:t>Seyreden</a:t>
            </a:r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/>
                <a:cs typeface="Arial"/>
              </a:rPr>
              <a:t>Adenomlar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6360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Arial"/>
                <a:cs typeface="Arial"/>
              </a:rPr>
              <a:t>En sık görülen </a:t>
            </a:r>
            <a:r>
              <a:rPr lang="tr-TR" sz="2800" dirty="0" err="1">
                <a:latin typeface="Arial"/>
                <a:cs typeface="Arial"/>
              </a:rPr>
              <a:t>hiperfonksiyonla</a:t>
            </a:r>
            <a:r>
              <a:rPr lang="tr-TR" sz="2800" dirty="0">
                <a:latin typeface="Arial"/>
                <a:cs typeface="Arial"/>
              </a:rPr>
              <a:t> seyreden  adenomlar </a:t>
            </a:r>
            <a:endParaRPr lang="tr-TR" sz="2800" dirty="0" smtClean="0">
              <a:latin typeface="Arial"/>
              <a:cs typeface="Arial"/>
            </a:endParaRPr>
          </a:p>
          <a:p>
            <a:pPr lvl="1"/>
            <a:r>
              <a:rPr lang="tr-TR" sz="2400" dirty="0" err="1" smtClean="0">
                <a:latin typeface="Arial"/>
                <a:cs typeface="Arial"/>
              </a:rPr>
              <a:t>Prolaktinoma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>
                <a:latin typeface="Arial"/>
                <a:cs typeface="Arial"/>
              </a:rPr>
              <a:t>(%60), </a:t>
            </a:r>
          </a:p>
          <a:p>
            <a:pPr lvl="1"/>
            <a:r>
              <a:rPr lang="tr-TR" sz="2400" dirty="0" smtClean="0">
                <a:latin typeface="Arial"/>
                <a:cs typeface="Arial"/>
              </a:rPr>
              <a:t>Akromegali </a:t>
            </a:r>
            <a:r>
              <a:rPr lang="tr-TR" sz="2400" dirty="0">
                <a:latin typeface="Arial"/>
                <a:cs typeface="Arial"/>
              </a:rPr>
              <a:t>(%20</a:t>
            </a:r>
            <a:r>
              <a:rPr lang="tr-TR" sz="2400" dirty="0" smtClean="0">
                <a:latin typeface="Arial"/>
                <a:cs typeface="Arial"/>
              </a:rPr>
              <a:t>) </a:t>
            </a:r>
          </a:p>
          <a:p>
            <a:pPr lvl="1"/>
            <a:r>
              <a:rPr lang="tr-TR" sz="2400" dirty="0" err="1" smtClean="0">
                <a:latin typeface="Arial"/>
                <a:cs typeface="Arial"/>
              </a:rPr>
              <a:t>Cushing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>
                <a:latin typeface="Arial"/>
                <a:cs typeface="Arial"/>
              </a:rPr>
              <a:t>hastalığı (%10</a:t>
            </a:r>
            <a:r>
              <a:rPr lang="tr-TR" sz="2400" dirty="0" smtClean="0">
                <a:latin typeface="Arial"/>
                <a:cs typeface="Arial"/>
              </a:rPr>
              <a:t>) </a:t>
            </a:r>
          </a:p>
          <a:p>
            <a:pPr lvl="1"/>
            <a:r>
              <a:rPr lang="tr-TR" sz="2400" dirty="0" err="1" smtClean="0">
                <a:latin typeface="Arial"/>
                <a:cs typeface="Arial"/>
              </a:rPr>
              <a:t>Tiroid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 err="1">
                <a:latin typeface="Arial"/>
                <a:cs typeface="Arial"/>
              </a:rPr>
              <a:t>Stimulan</a:t>
            </a:r>
            <a:r>
              <a:rPr lang="tr-TR" sz="2400" dirty="0">
                <a:latin typeface="Arial"/>
                <a:cs typeface="Arial"/>
              </a:rPr>
              <a:t> Hormon (TSH) ve  </a:t>
            </a:r>
            <a:r>
              <a:rPr lang="tr-TR" sz="2400" dirty="0" err="1">
                <a:latin typeface="Arial"/>
                <a:cs typeface="Arial"/>
              </a:rPr>
              <a:t>gonadotropinlerin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lang="tr-TR" sz="2400" dirty="0" smtClean="0">
                <a:latin typeface="Arial"/>
                <a:cs typeface="Arial"/>
              </a:rPr>
              <a:t>(LH ve FSH</a:t>
            </a:r>
            <a:r>
              <a:rPr lang="tr-TR" sz="2400" dirty="0">
                <a:latin typeface="Arial"/>
                <a:cs typeface="Arial"/>
              </a:rPr>
              <a:t>) </a:t>
            </a:r>
            <a:r>
              <a:rPr lang="tr-TR" sz="2400" dirty="0" err="1">
                <a:latin typeface="Arial"/>
                <a:cs typeface="Arial"/>
              </a:rPr>
              <a:t>hipersekresyonu</a:t>
            </a:r>
            <a:r>
              <a:rPr lang="tr-TR" sz="2400" dirty="0">
                <a:latin typeface="Arial"/>
                <a:cs typeface="Arial"/>
              </a:rPr>
              <a:t> nadir görülen </a:t>
            </a:r>
            <a:r>
              <a:rPr lang="tr-TR" sz="2400" dirty="0" err="1">
                <a:latin typeface="Arial"/>
                <a:cs typeface="Arial"/>
              </a:rPr>
              <a:t>antitelerdir</a:t>
            </a:r>
            <a:r>
              <a:rPr lang="tr-TR" sz="2400" dirty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4985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Prolaktinoma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Klinik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31064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tr-TR" dirty="0" smtClean="0">
                <a:solidFill>
                  <a:srgbClr val="0000FF"/>
                </a:solidFill>
                <a:latin typeface="Arial"/>
                <a:cs typeface="Arial"/>
              </a:rPr>
              <a:t>Kadında</a:t>
            </a:r>
          </a:p>
          <a:p>
            <a:pPr lvl="1"/>
            <a:r>
              <a:rPr lang="tr-TR" dirty="0" err="1" smtClean="0">
                <a:solidFill>
                  <a:srgbClr val="FF0000"/>
                </a:solidFill>
                <a:latin typeface="Arial"/>
                <a:cs typeface="Arial"/>
              </a:rPr>
              <a:t>Galaktore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endParaRPr lang="tr-TR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lvl="1"/>
            <a:r>
              <a:rPr lang="tr-TR" dirty="0" err="1" smtClean="0">
                <a:latin typeface="Arial"/>
                <a:cs typeface="Arial"/>
              </a:rPr>
              <a:t>Oligoamenore</a:t>
            </a:r>
            <a:r>
              <a:rPr lang="tr-TR" dirty="0">
                <a:latin typeface="Arial"/>
                <a:cs typeface="Arial"/>
              </a:rPr>
              <a:t>,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 err="1" smtClean="0">
                <a:latin typeface="Arial"/>
                <a:cs typeface="Arial"/>
              </a:rPr>
              <a:t>İnfertilite</a:t>
            </a:r>
            <a:r>
              <a:rPr lang="tr-TR" dirty="0">
                <a:latin typeface="Arial"/>
                <a:cs typeface="Arial"/>
              </a:rPr>
              <a:t>,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 err="1" smtClean="0">
                <a:latin typeface="Arial"/>
                <a:cs typeface="Arial"/>
              </a:rPr>
              <a:t>Hirsutizm</a:t>
            </a:r>
            <a:endParaRPr lang="tr-TR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tr-TR" dirty="0" smtClean="0">
                <a:solidFill>
                  <a:srgbClr val="0000FF"/>
                </a:solidFill>
                <a:latin typeface="Arial"/>
                <a:cs typeface="Arial"/>
              </a:rPr>
              <a:t>Erkekte</a:t>
            </a:r>
          </a:p>
          <a:p>
            <a:pPr lvl="1"/>
            <a:r>
              <a:rPr lang="tr-TR" dirty="0" err="1" smtClean="0">
                <a:latin typeface="Arial"/>
                <a:cs typeface="Arial"/>
              </a:rPr>
              <a:t>İmpotans</a:t>
            </a:r>
            <a:endParaRPr lang="tr-TR" dirty="0">
              <a:latin typeface="Arial"/>
              <a:cs typeface="Arial"/>
            </a:endParaRPr>
          </a:p>
          <a:p>
            <a:pPr lvl="1"/>
            <a:r>
              <a:rPr lang="tr-TR" dirty="0">
                <a:latin typeface="Arial"/>
                <a:cs typeface="Arial"/>
              </a:rPr>
              <a:t>L</a:t>
            </a:r>
            <a:r>
              <a:rPr lang="tr-TR" dirty="0" smtClean="0">
                <a:latin typeface="Arial"/>
                <a:cs typeface="Arial"/>
              </a:rPr>
              <a:t>ibido kaybı</a:t>
            </a:r>
          </a:p>
          <a:p>
            <a:r>
              <a:rPr lang="en-US" sz="2800" dirty="0" smtClean="0">
                <a:latin typeface="Arial"/>
                <a:cs typeface="Arial"/>
              </a:rPr>
              <a:t>H</a:t>
            </a:r>
            <a:r>
              <a:rPr lang="tr-TR" sz="2800" dirty="0" smtClean="0">
                <a:latin typeface="Arial"/>
                <a:cs typeface="Arial"/>
              </a:rPr>
              <a:t>er iki cinste de kemik mineral yoğunluğunda azalma</a:t>
            </a:r>
          </a:p>
        </p:txBody>
      </p:sp>
    </p:spTree>
    <p:extLst>
      <p:ext uri="{BB962C8B-B14F-4D97-AF65-F5344CB8AC3E}">
        <p14:creationId xmlns:p14="http://schemas.microsoft.com/office/powerpoint/2010/main" xmlns="" val="4214017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dirty="0" err="1">
                <a:solidFill>
                  <a:srgbClr val="FF0000"/>
                </a:solidFill>
                <a:latin typeface="Arial"/>
                <a:cs typeface="Arial"/>
              </a:rPr>
              <a:t>Prolaktin</a:t>
            </a:r>
            <a:r>
              <a:rPr lang="tr-TR" sz="3200" dirty="0">
                <a:solidFill>
                  <a:srgbClr val="FF0000"/>
                </a:solidFill>
                <a:latin typeface="Arial"/>
                <a:cs typeface="Arial"/>
              </a:rPr>
              <a:t> yüksekliğine neden olan durumlar</a:t>
            </a:r>
            <a:r>
              <a:rPr lang="tr-TR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" y="112776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tr-TR" sz="3000" b="1" u="sng" dirty="0">
                <a:solidFill>
                  <a:srgbClr val="000090"/>
                </a:solidFill>
                <a:latin typeface="Arial"/>
                <a:cs typeface="Arial"/>
              </a:rPr>
              <a:t>Fizyolojik </a:t>
            </a:r>
            <a:endParaRPr lang="en-US" sz="3000" dirty="0">
              <a:solidFill>
                <a:srgbClr val="000090"/>
              </a:solidFill>
              <a:latin typeface="Arial"/>
              <a:cs typeface="Arial"/>
            </a:endParaRPr>
          </a:p>
          <a:p>
            <a:pPr lvl="1"/>
            <a:r>
              <a:rPr lang="tr-TR" sz="2400" dirty="0" smtClean="0">
                <a:latin typeface="Arial"/>
                <a:cs typeface="Arial"/>
              </a:rPr>
              <a:t>Gebelik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Emzirme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Meme </a:t>
            </a:r>
            <a:r>
              <a:rPr lang="tr-TR" sz="2400" dirty="0">
                <a:latin typeface="Arial"/>
                <a:cs typeface="Arial"/>
              </a:rPr>
              <a:t>başı </a:t>
            </a:r>
            <a:r>
              <a:rPr lang="tr-TR" sz="2400" dirty="0" smtClean="0">
                <a:latin typeface="Arial"/>
                <a:cs typeface="Arial"/>
              </a:rPr>
              <a:t>uyarılması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Egzersiz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Stres </a:t>
            </a:r>
            <a:r>
              <a:rPr lang="tr-TR" sz="2400" dirty="0">
                <a:latin typeface="Arial"/>
                <a:cs typeface="Arial"/>
              </a:rPr>
              <a:t>(hipoglisemi</a:t>
            </a:r>
            <a:r>
              <a:rPr lang="tr-TR" sz="2400" dirty="0" smtClean="0">
                <a:latin typeface="Arial"/>
                <a:cs typeface="Arial"/>
              </a:rPr>
              <a:t>), Uyku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 err="1" smtClean="0">
                <a:latin typeface="Arial"/>
                <a:cs typeface="Arial"/>
              </a:rPr>
              <a:t>Nöbet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geçirme</a:t>
            </a:r>
            <a:r>
              <a:rPr lang="en-US" sz="2400" dirty="0" smtClean="0">
                <a:effectLst/>
                <a:latin typeface="Arial"/>
                <a:cs typeface="Arial"/>
              </a:rPr>
              <a:t> </a:t>
            </a:r>
          </a:p>
          <a:p>
            <a:r>
              <a:rPr lang="tr-TR" sz="3000" b="1" u="sng" dirty="0" smtClean="0">
                <a:solidFill>
                  <a:srgbClr val="000090"/>
                </a:solidFill>
                <a:latin typeface="Arial"/>
                <a:cs typeface="Arial"/>
              </a:rPr>
              <a:t>Farmakolojik </a:t>
            </a:r>
            <a:endParaRPr lang="en-US" sz="3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lvl="1"/>
            <a:r>
              <a:rPr lang="tr-TR" sz="2400" dirty="0" smtClean="0">
                <a:latin typeface="Arial"/>
                <a:cs typeface="Arial"/>
              </a:rPr>
              <a:t>Östrojen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Vazoaktif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 err="1">
                <a:latin typeface="Arial"/>
                <a:cs typeface="Arial"/>
              </a:rPr>
              <a:t>intestinal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lang="tr-TR" sz="2400" dirty="0" err="1" smtClean="0">
                <a:latin typeface="Arial"/>
                <a:cs typeface="Arial"/>
              </a:rPr>
              <a:t>peptid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Dopamin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>
                <a:latin typeface="Arial"/>
                <a:cs typeface="Arial"/>
              </a:rPr>
              <a:t>antagonistleri (</a:t>
            </a:r>
            <a:r>
              <a:rPr lang="tr-TR" sz="2400" dirty="0" err="1">
                <a:latin typeface="Arial"/>
                <a:cs typeface="Arial"/>
              </a:rPr>
              <a:t>fenotiazin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haloperidol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risperidon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metoklopramid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rezerpin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metildopa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amoksapin</a:t>
            </a:r>
            <a:r>
              <a:rPr lang="tr-TR" sz="2400" dirty="0">
                <a:latin typeface="Arial"/>
                <a:cs typeface="Arial"/>
              </a:rPr>
              <a:t>, </a:t>
            </a:r>
            <a:r>
              <a:rPr lang="tr-TR" sz="2400" dirty="0" err="1">
                <a:latin typeface="Arial"/>
                <a:cs typeface="Arial"/>
              </a:rPr>
              <a:t>opiatlar</a:t>
            </a:r>
            <a:r>
              <a:rPr lang="tr-TR" sz="2400" dirty="0">
                <a:latin typeface="Arial"/>
                <a:cs typeface="Arial"/>
              </a:rPr>
              <a:t>..</a:t>
            </a:r>
            <a:r>
              <a:rPr lang="tr-TR" sz="2400" dirty="0" smtClean="0">
                <a:latin typeface="Arial"/>
                <a:cs typeface="Arial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Monoamin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 err="1">
                <a:latin typeface="Arial"/>
                <a:cs typeface="Arial"/>
              </a:rPr>
              <a:t>oksidaz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lang="tr-TR" sz="2400" dirty="0" smtClean="0">
                <a:latin typeface="Arial"/>
                <a:cs typeface="Arial"/>
              </a:rPr>
              <a:t>inhibitörleri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Simetidin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>
                <a:latin typeface="Arial"/>
                <a:cs typeface="Arial"/>
              </a:rPr>
              <a:t>(</a:t>
            </a:r>
            <a:r>
              <a:rPr lang="tr-TR" sz="2400" dirty="0" err="1">
                <a:latin typeface="Arial"/>
                <a:cs typeface="Arial"/>
              </a:rPr>
              <a:t>intravenöz</a:t>
            </a:r>
            <a:r>
              <a:rPr lang="tr-TR" sz="2400" dirty="0" smtClean="0">
                <a:latin typeface="Arial"/>
                <a:cs typeface="Arial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Verapamil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Nikotin, </a:t>
            </a:r>
            <a:r>
              <a:rPr lang="en-US" sz="2400" dirty="0" err="1" smtClean="0">
                <a:latin typeface="Arial"/>
                <a:cs typeface="Arial"/>
              </a:rPr>
              <a:t>Likoris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endParaRPr lang="en-US" sz="2400" dirty="0" smtClean="0">
              <a:effectLst/>
              <a:latin typeface="Arial"/>
              <a:cs typeface="Arial"/>
            </a:endParaRPr>
          </a:p>
          <a:p>
            <a:r>
              <a:rPr lang="tr-TR" sz="3000" b="1" u="sng" dirty="0">
                <a:solidFill>
                  <a:srgbClr val="000090"/>
                </a:solidFill>
                <a:latin typeface="Arial"/>
                <a:cs typeface="Arial"/>
              </a:rPr>
              <a:t>Patolojik </a:t>
            </a:r>
            <a:endParaRPr lang="en-US" sz="3000" dirty="0">
              <a:solidFill>
                <a:srgbClr val="000090"/>
              </a:solidFill>
              <a:latin typeface="Arial"/>
              <a:cs typeface="Arial"/>
            </a:endParaRPr>
          </a:p>
          <a:p>
            <a:pPr lvl="1"/>
            <a:r>
              <a:rPr lang="tr-TR" sz="2400" dirty="0">
                <a:latin typeface="Arial"/>
                <a:cs typeface="Arial"/>
              </a:rPr>
              <a:t>Hipofiz </a:t>
            </a:r>
            <a:r>
              <a:rPr lang="tr-TR" sz="2400" dirty="0" smtClean="0">
                <a:latin typeface="Arial"/>
                <a:cs typeface="Arial"/>
              </a:rPr>
              <a:t>tümörleri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Hipotalamik</a:t>
            </a:r>
            <a:r>
              <a:rPr lang="tr-TR" sz="2400" dirty="0">
                <a:latin typeface="Arial"/>
                <a:cs typeface="Arial"/>
              </a:rPr>
              <a:t>-</a:t>
            </a:r>
            <a:r>
              <a:rPr lang="tr-TR" sz="2400" dirty="0" smtClean="0">
                <a:latin typeface="Arial"/>
                <a:cs typeface="Arial"/>
              </a:rPr>
              <a:t>hipofiz </a:t>
            </a:r>
            <a:r>
              <a:rPr lang="tr-TR" sz="2400" dirty="0">
                <a:latin typeface="Arial"/>
                <a:cs typeface="Arial"/>
              </a:rPr>
              <a:t>sap </a:t>
            </a:r>
            <a:r>
              <a:rPr lang="tr-TR" sz="2400" dirty="0" smtClean="0">
                <a:latin typeface="Arial"/>
                <a:cs typeface="Arial"/>
              </a:rPr>
              <a:t>lezyonları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Nöral</a:t>
            </a:r>
            <a:r>
              <a:rPr lang="tr-TR" sz="2400" dirty="0" smtClean="0">
                <a:latin typeface="Arial"/>
                <a:cs typeface="Arial"/>
              </a:rPr>
              <a:t> radyasyon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Göğüs </a:t>
            </a:r>
            <a:r>
              <a:rPr lang="tr-TR" sz="2400" dirty="0">
                <a:latin typeface="Arial"/>
                <a:cs typeface="Arial"/>
              </a:rPr>
              <a:t>ön duvarı </a:t>
            </a:r>
            <a:r>
              <a:rPr lang="tr-TR" sz="2400" dirty="0" smtClean="0">
                <a:latin typeface="Arial"/>
                <a:cs typeface="Arial"/>
              </a:rPr>
              <a:t>lezyonları, </a:t>
            </a:r>
            <a:r>
              <a:rPr lang="tr-TR" sz="2400" dirty="0" err="1" smtClean="0">
                <a:latin typeface="Arial"/>
                <a:cs typeface="Arial"/>
              </a:rPr>
              <a:t>Spinal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 err="1">
                <a:latin typeface="Arial"/>
                <a:cs typeface="Arial"/>
              </a:rPr>
              <a:t>kord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lang="tr-TR" sz="2400" dirty="0" smtClean="0">
                <a:latin typeface="Arial"/>
                <a:cs typeface="Arial"/>
              </a:rPr>
              <a:t>lezyonları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err="1" smtClean="0">
                <a:latin typeface="Arial"/>
                <a:cs typeface="Arial"/>
              </a:rPr>
              <a:t>Hipopitüitarizm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tr-TR" sz="2400" dirty="0" smtClean="0">
                <a:latin typeface="Arial"/>
                <a:cs typeface="Arial"/>
              </a:rPr>
              <a:t>Kronik </a:t>
            </a:r>
            <a:r>
              <a:rPr lang="tr-TR" sz="2400" dirty="0" err="1">
                <a:latin typeface="Arial"/>
                <a:cs typeface="Arial"/>
              </a:rPr>
              <a:t>renal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lang="tr-TR" sz="2400" dirty="0" smtClean="0">
                <a:latin typeface="Arial"/>
                <a:cs typeface="Arial"/>
              </a:rPr>
              <a:t>yetmezlik, </a:t>
            </a:r>
            <a:r>
              <a:rPr lang="en-US" sz="2400" dirty="0" err="1">
                <a:latin typeface="Arial"/>
                <a:cs typeface="Arial"/>
              </a:rPr>
              <a:t>Ciddi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karaciğer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hastalığı</a:t>
            </a:r>
            <a:r>
              <a:rPr lang="en-US" sz="2400" dirty="0" smtClean="0">
                <a:effectLst/>
                <a:latin typeface="Arial"/>
                <a:cs typeface="Arial"/>
              </a:rPr>
              <a:t> </a:t>
            </a:r>
            <a:endParaRPr lang="tr-TR" sz="2400" dirty="0" smtClean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593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88" y="677333"/>
            <a:ext cx="8476746" cy="45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6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  <a:latin typeface="Arial"/>
                <a:cs typeface="Arial"/>
              </a:rPr>
              <a:t>Somatotropinoma</a:t>
            </a: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=Akromegali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err="1">
                <a:latin typeface="Arial"/>
                <a:cs typeface="Arial"/>
              </a:rPr>
              <a:t>Büyüme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hormonu</a:t>
            </a:r>
            <a:r>
              <a:rPr lang="en-US" sz="2800" dirty="0">
                <a:latin typeface="Arial"/>
                <a:cs typeface="Arial"/>
              </a:rPr>
              <a:t> (</a:t>
            </a:r>
            <a:r>
              <a:rPr lang="en-US" sz="2800" dirty="0" smtClean="0">
                <a:latin typeface="Arial"/>
                <a:cs typeface="Arial"/>
              </a:rPr>
              <a:t>BH) </a:t>
            </a:r>
            <a:r>
              <a:rPr lang="en-US" sz="2800" dirty="0" err="1" smtClean="0">
                <a:latin typeface="Arial"/>
                <a:cs typeface="Arial"/>
              </a:rPr>
              <a:t>aşırı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salgısına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bağlı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periferik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mediatörü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olan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İnsülin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Benzeri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Büyüme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Faktörü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(</a:t>
            </a: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GF-1</a:t>
            </a:r>
            <a:r>
              <a:rPr lang="en-US" sz="2800" dirty="0">
                <a:latin typeface="Arial"/>
                <a:cs typeface="Arial"/>
              </a:rPr>
              <a:t>) </a:t>
            </a:r>
            <a:r>
              <a:rPr lang="en-US" sz="2800" dirty="0" err="1">
                <a:latin typeface="Arial"/>
                <a:cs typeface="Arial"/>
              </a:rPr>
              <a:t>aşırı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üretimi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ile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ilişkili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klinik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bulgular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görülür</a:t>
            </a:r>
            <a:r>
              <a:rPr lang="en-US" sz="2800" dirty="0">
                <a:latin typeface="Arial"/>
                <a:cs typeface="Arial"/>
              </a:rPr>
              <a:t>. </a:t>
            </a:r>
            <a:endParaRPr lang="en-US" sz="2800" dirty="0" smtClean="0"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Epifiz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hatları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kapanmadan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lineer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büyüme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ile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giden</a:t>
            </a:r>
            <a:r>
              <a:rPr lang="en-US" sz="2400" i="1" dirty="0">
                <a:latin typeface="Arial"/>
                <a:cs typeface="Arial"/>
              </a:rPr>
              <a:t> </a:t>
            </a:r>
            <a:r>
              <a:rPr lang="tr-TR" sz="2400" i="1" dirty="0" err="1" smtClean="0">
                <a:solidFill>
                  <a:srgbClr val="FF0000"/>
                </a:solidFill>
                <a:latin typeface="Arial"/>
                <a:cs typeface="Arial"/>
              </a:rPr>
              <a:t>gigantizm</a:t>
            </a:r>
            <a:r>
              <a:rPr lang="tr-TR" sz="2400" i="1" dirty="0" err="1" smtClean="0">
                <a:latin typeface="Arial"/>
                <a:cs typeface="Arial"/>
              </a:rPr>
              <a:t>e</a:t>
            </a:r>
            <a:r>
              <a:rPr lang="tr-TR" sz="2400" i="1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neden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olur</a:t>
            </a:r>
            <a:r>
              <a:rPr lang="en-US" sz="2400" dirty="0">
                <a:latin typeface="Arial"/>
                <a:cs typeface="Arial"/>
              </a:rPr>
              <a:t>. </a:t>
            </a:r>
            <a:endParaRPr lang="en-US" sz="2400" dirty="0" smtClean="0">
              <a:latin typeface="Arial"/>
              <a:cs typeface="Arial"/>
            </a:endParaRPr>
          </a:p>
          <a:p>
            <a:pPr lvl="1"/>
            <a:r>
              <a:rPr lang="en-US" sz="2400" dirty="0" err="1" smtClean="0">
                <a:latin typeface="Arial"/>
                <a:cs typeface="Arial"/>
              </a:rPr>
              <a:t>Epifiz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hatları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kapandıktan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sonra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lineer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uzama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görülmeyeceğinden</a:t>
            </a:r>
            <a:r>
              <a:rPr lang="en-US" sz="2400" dirty="0">
                <a:latin typeface="Arial"/>
                <a:cs typeface="Arial"/>
              </a:rPr>
              <a:t> el, </a:t>
            </a:r>
            <a:r>
              <a:rPr lang="en-US" sz="2400" dirty="0" err="1">
                <a:latin typeface="Arial"/>
                <a:cs typeface="Arial"/>
              </a:rPr>
              <a:t>ayaklar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kafa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kemikleri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yumuşak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doku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ve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organlarda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büyüme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ile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giden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akromegali</a:t>
            </a:r>
            <a:r>
              <a:rPr lang="en-US" sz="2400" dirty="0" err="1">
                <a:latin typeface="Arial"/>
                <a:cs typeface="Arial"/>
              </a:rPr>
              <a:t>ye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neden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olur</a:t>
            </a:r>
            <a:r>
              <a:rPr lang="en-US" sz="2400" dirty="0" smtClean="0">
                <a:effectLst/>
                <a:latin typeface="Arial"/>
                <a:cs typeface="Arial"/>
              </a:rPr>
              <a:t> 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86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3" y="0"/>
            <a:ext cx="7138353" cy="39355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53" y="3830231"/>
            <a:ext cx="2743448" cy="26178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13" y="4115325"/>
            <a:ext cx="3311976" cy="25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47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Akromegalide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Klinik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tr-TR" sz="2800" dirty="0">
                <a:latin typeface="Arial"/>
                <a:cs typeface="Arial"/>
              </a:rPr>
              <a:t>El ve ayaklarda büyüme</a:t>
            </a:r>
          </a:p>
          <a:p>
            <a:pPr>
              <a:lnSpc>
                <a:spcPct val="90000"/>
              </a:lnSpc>
            </a:pPr>
            <a:r>
              <a:rPr lang="tr-TR" sz="2800" dirty="0" err="1">
                <a:latin typeface="Arial"/>
                <a:cs typeface="Arial"/>
              </a:rPr>
              <a:t>Prognatizm</a:t>
            </a:r>
            <a:r>
              <a:rPr lang="tr-TR" sz="2800" dirty="0">
                <a:latin typeface="Arial"/>
                <a:cs typeface="Arial"/>
              </a:rPr>
              <a:t> (alt çenenin öne büyümesi</a:t>
            </a:r>
            <a:r>
              <a:rPr lang="tr-TR" sz="28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Dişlerde ayrılma</a:t>
            </a:r>
            <a:endParaRPr lang="tr-TR" sz="28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Yüz </a:t>
            </a:r>
            <a:r>
              <a:rPr lang="tr-TR" sz="2800" dirty="0">
                <a:latin typeface="Arial"/>
                <a:cs typeface="Arial"/>
              </a:rPr>
              <a:t>hatlarında kabalaşma</a:t>
            </a:r>
            <a:r>
              <a:rPr lang="tr-TR" sz="2800" dirty="0" smtClean="0">
                <a:latin typeface="Arial"/>
                <a:cs typeface="Arial"/>
              </a:rPr>
              <a:t>, burunda büyüme 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Dilde </a:t>
            </a:r>
            <a:r>
              <a:rPr lang="tr-TR" sz="2800" dirty="0">
                <a:latin typeface="Arial"/>
                <a:cs typeface="Arial"/>
              </a:rPr>
              <a:t>büyüme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Seste </a:t>
            </a:r>
            <a:r>
              <a:rPr lang="tr-TR" sz="2800" dirty="0">
                <a:latin typeface="Arial"/>
                <a:cs typeface="Arial"/>
              </a:rPr>
              <a:t>kabalaşma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Baş ağrısı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>
                <a:latin typeface="Arial"/>
                <a:cs typeface="Arial"/>
              </a:rPr>
              <a:t>Baş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boyun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bölgesinde</a:t>
            </a:r>
            <a:r>
              <a:rPr lang="en-US" sz="2800" dirty="0" smtClean="0">
                <a:latin typeface="Arial"/>
                <a:cs typeface="Arial"/>
              </a:rPr>
              <a:t> t</a:t>
            </a:r>
            <a:r>
              <a:rPr lang="tr-TR" sz="2800" dirty="0" err="1" smtClean="0">
                <a:latin typeface="Arial"/>
                <a:cs typeface="Arial"/>
              </a:rPr>
              <a:t>erleme</a:t>
            </a:r>
            <a:endParaRPr lang="tr-TR" sz="28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Geniş </a:t>
            </a:r>
            <a:r>
              <a:rPr lang="tr-TR" sz="2800" dirty="0" err="1" smtClean="0">
                <a:latin typeface="Arial"/>
                <a:cs typeface="Arial"/>
              </a:rPr>
              <a:t>porlu</a:t>
            </a:r>
            <a:r>
              <a:rPr lang="tr-TR" sz="2800" dirty="0" smtClean="0">
                <a:latin typeface="Arial"/>
                <a:cs typeface="Arial"/>
              </a:rPr>
              <a:t> yağlı cilt</a:t>
            </a:r>
          </a:p>
          <a:p>
            <a:pPr>
              <a:lnSpc>
                <a:spcPct val="90000"/>
              </a:lnSpc>
            </a:pPr>
            <a:r>
              <a:rPr lang="tr-TR" sz="2800" dirty="0" smtClean="0">
                <a:latin typeface="Arial"/>
                <a:cs typeface="Arial"/>
              </a:rPr>
              <a:t>İç organlarda</a:t>
            </a:r>
            <a:r>
              <a:rPr lang="tr-TR" sz="2800" dirty="0">
                <a:latin typeface="Arial"/>
                <a:cs typeface="Arial"/>
              </a:rPr>
              <a:t> </a:t>
            </a:r>
            <a:r>
              <a:rPr lang="tr-TR" sz="2800" dirty="0" smtClean="0">
                <a:latin typeface="Arial"/>
                <a:cs typeface="Arial"/>
              </a:rPr>
              <a:t>büyüme (guatr, </a:t>
            </a:r>
            <a:r>
              <a:rPr lang="tr-TR" sz="2800" dirty="0" err="1" smtClean="0">
                <a:latin typeface="Arial"/>
                <a:cs typeface="Arial"/>
              </a:rPr>
              <a:t>kardiyomegali</a:t>
            </a:r>
            <a:r>
              <a:rPr lang="tr-TR" sz="2800" dirty="0" smtClean="0">
                <a:latin typeface="Arial"/>
                <a:cs typeface="Arial"/>
              </a:rPr>
              <a:t> </a:t>
            </a:r>
            <a:r>
              <a:rPr lang="tr-TR" sz="2800" dirty="0" err="1" smtClean="0">
                <a:latin typeface="Arial"/>
                <a:cs typeface="Arial"/>
              </a:rPr>
              <a:t>vb</a:t>
            </a:r>
            <a:r>
              <a:rPr lang="tr-TR" sz="28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Arial"/>
                <a:cs typeface="Arial"/>
              </a:rPr>
              <a:t>Oligoamenore</a:t>
            </a:r>
            <a:r>
              <a:rPr lang="tr-TR" sz="2800" dirty="0" smtClean="0">
                <a:latin typeface="Arial"/>
                <a:cs typeface="Arial"/>
              </a:rPr>
              <a:t>,</a:t>
            </a:r>
            <a:endParaRPr lang="tr-TR" sz="28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Arial"/>
                <a:cs typeface="Arial"/>
              </a:rPr>
              <a:t>Artropati</a:t>
            </a:r>
            <a:endParaRPr lang="tr-TR" sz="28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"/>
                <a:cs typeface="Arial"/>
              </a:rPr>
              <a:t>T</a:t>
            </a:r>
            <a:r>
              <a:rPr lang="tr-TR" sz="2800" dirty="0" smtClean="0">
                <a:latin typeface="Arial"/>
                <a:cs typeface="Arial"/>
              </a:rPr>
              <a:t>uzak </a:t>
            </a:r>
            <a:r>
              <a:rPr lang="tr-TR" sz="2800" dirty="0" err="1" smtClean="0">
                <a:latin typeface="Arial"/>
                <a:cs typeface="Arial"/>
              </a:rPr>
              <a:t>nöropatiler</a:t>
            </a:r>
            <a:endParaRPr lang="tr-TR" sz="28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"/>
                <a:cs typeface="Arial"/>
              </a:rPr>
              <a:t>H</a:t>
            </a:r>
            <a:r>
              <a:rPr lang="tr-TR" sz="2800" dirty="0" err="1" smtClean="0">
                <a:latin typeface="Arial"/>
                <a:cs typeface="Arial"/>
              </a:rPr>
              <a:t>ipertansiyon</a:t>
            </a:r>
            <a:endParaRPr lang="tr-TR" sz="28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tr-TR" sz="2800" dirty="0" err="1" smtClean="0">
                <a:latin typeface="Arial"/>
                <a:cs typeface="Arial"/>
              </a:rPr>
              <a:t>Glukoz</a:t>
            </a:r>
            <a:r>
              <a:rPr lang="tr-TR" sz="2800" dirty="0" smtClean="0">
                <a:latin typeface="Arial"/>
                <a:cs typeface="Arial"/>
              </a:rPr>
              <a:t> tolerans bozukluğu</a:t>
            </a:r>
            <a:endParaRPr lang="tr-TR" sz="28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7384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Akromegalide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Tanı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BH </a:t>
            </a:r>
            <a:r>
              <a:rPr lang="en-US" sz="2800" dirty="0" err="1">
                <a:latin typeface="Arial"/>
                <a:cs typeface="Arial"/>
              </a:rPr>
              <a:t>ve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tr-TR" sz="2800" dirty="0" smtClean="0">
                <a:latin typeface="Arial"/>
                <a:cs typeface="Arial"/>
              </a:rPr>
              <a:t>i</a:t>
            </a:r>
            <a:r>
              <a:rPr lang="en-US" sz="2800" dirty="0" smtClean="0">
                <a:latin typeface="Arial"/>
                <a:cs typeface="Arial"/>
              </a:rPr>
              <a:t>GF-1 </a:t>
            </a:r>
            <a:r>
              <a:rPr lang="en-US" sz="2800" dirty="0">
                <a:latin typeface="Arial"/>
                <a:cs typeface="Arial"/>
              </a:rPr>
              <a:t>(</a:t>
            </a:r>
            <a:r>
              <a:rPr lang="en-US" sz="2800" dirty="0" err="1">
                <a:latin typeface="Arial"/>
                <a:cs typeface="Arial"/>
              </a:rPr>
              <a:t>yaşa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cinse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göre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belirlenmiş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persentillerin</a:t>
            </a:r>
            <a:r>
              <a:rPr lang="en-US" sz="2800" dirty="0">
                <a:latin typeface="Arial"/>
                <a:cs typeface="Arial"/>
              </a:rPr>
              <a:t> normal </a:t>
            </a:r>
            <a:r>
              <a:rPr lang="en-US" sz="2800" dirty="0" err="1">
                <a:latin typeface="Arial"/>
                <a:cs typeface="Arial"/>
              </a:rPr>
              <a:t>aralığına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göre</a:t>
            </a:r>
            <a:r>
              <a:rPr lang="en-US" sz="2800" dirty="0" smtClean="0">
                <a:latin typeface="Arial"/>
                <a:cs typeface="Arial"/>
              </a:rPr>
              <a:t>) </a:t>
            </a:r>
            <a:r>
              <a:rPr lang="en-US" sz="2800" dirty="0" err="1" smtClean="0">
                <a:latin typeface="Arial"/>
                <a:cs typeface="Arial"/>
              </a:rPr>
              <a:t>artmış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75 </a:t>
            </a:r>
            <a:r>
              <a:rPr lang="en-US" sz="2800" dirty="0">
                <a:latin typeface="Arial"/>
                <a:cs typeface="Arial"/>
              </a:rPr>
              <a:t>gram </a:t>
            </a:r>
            <a:r>
              <a:rPr lang="en-US" sz="2800" dirty="0" err="1">
                <a:latin typeface="Arial"/>
                <a:cs typeface="Arial"/>
              </a:rPr>
              <a:t>glukoz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yüklemesi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ile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bakılan</a:t>
            </a:r>
            <a:r>
              <a:rPr lang="en-US" sz="2800" dirty="0" smtClean="0">
                <a:latin typeface="Arial"/>
                <a:cs typeface="Arial"/>
              </a:rPr>
              <a:t> BH </a:t>
            </a:r>
            <a:r>
              <a:rPr lang="en-US" sz="2800" dirty="0" err="1">
                <a:latin typeface="Arial"/>
                <a:cs typeface="Arial"/>
              </a:rPr>
              <a:t>düzeylerinin</a:t>
            </a:r>
            <a:r>
              <a:rPr lang="en-US" sz="2800" dirty="0">
                <a:latin typeface="Arial"/>
                <a:cs typeface="Arial"/>
              </a:rPr>
              <a:t> 1 </a:t>
            </a:r>
            <a:r>
              <a:rPr lang="en-US" sz="2800" dirty="0" err="1">
                <a:latin typeface="Arial"/>
                <a:cs typeface="Arial"/>
              </a:rPr>
              <a:t>ng</a:t>
            </a:r>
            <a:r>
              <a:rPr lang="en-US" sz="2800" dirty="0">
                <a:latin typeface="Arial"/>
                <a:cs typeface="Arial"/>
              </a:rPr>
              <a:t>/ml </a:t>
            </a:r>
            <a:r>
              <a:rPr lang="en-US" sz="2800" dirty="0" err="1">
                <a:latin typeface="Arial"/>
                <a:cs typeface="Arial"/>
              </a:rPr>
              <a:t>altına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baskılanmaması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err="1">
                <a:latin typeface="Arial"/>
                <a:cs typeface="Arial"/>
              </a:rPr>
              <a:t>Hipofiz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MRG’de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adenom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saptanması</a:t>
            </a:r>
            <a:r>
              <a:rPr lang="en-US" sz="2800" dirty="0">
                <a:latin typeface="Arial"/>
                <a:cs typeface="Arial"/>
              </a:rPr>
              <a:t>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err="1" smtClean="0">
                <a:latin typeface="Arial"/>
                <a:cs typeface="Arial"/>
              </a:rPr>
              <a:t>Topuk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yastığı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kalınlığında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artış</a:t>
            </a:r>
            <a:r>
              <a:rPr lang="en-US" sz="2800" dirty="0">
                <a:latin typeface="Arial"/>
                <a:cs typeface="Arial"/>
              </a:rPr>
              <a:t> (normal&lt; 22 mm) </a:t>
            </a:r>
          </a:p>
        </p:txBody>
      </p:sp>
    </p:spTree>
    <p:extLst>
      <p:ext uri="{BB962C8B-B14F-4D97-AF65-F5344CB8AC3E}">
        <p14:creationId xmlns:p14="http://schemas.microsoft.com/office/powerpoint/2010/main" xmlns="" val="3649660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8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Cushing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Hastalığı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latin typeface="Arial"/>
                <a:cs typeface="Arial"/>
              </a:rPr>
              <a:t>ACTH hormonunun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aşırı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salınımı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ile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giden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klinik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tablodur</a:t>
            </a:r>
            <a:r>
              <a:rPr lang="en-US" sz="2800" dirty="0">
                <a:latin typeface="Arial"/>
                <a:cs typeface="Arial"/>
              </a:rPr>
              <a:t>.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err="1" smtClean="0">
                <a:latin typeface="Arial"/>
                <a:cs typeface="Arial"/>
              </a:rPr>
              <a:t>Kronik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olarak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dokuların</a:t>
            </a:r>
            <a:r>
              <a:rPr lang="tr-TR" sz="2800" dirty="0" smtClean="0">
                <a:latin typeface="Arial"/>
                <a:cs typeface="Arial"/>
              </a:rPr>
              <a:t>,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yüksek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glukokortikoid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düzeylerine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maruz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kalması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sonucunda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ortaya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çıkan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semptomlar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ve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bulgular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kompleksidir</a:t>
            </a:r>
            <a:r>
              <a:rPr lang="en-US" sz="2800" dirty="0">
                <a:latin typeface="Arial"/>
                <a:cs typeface="Arial"/>
              </a:rPr>
              <a:t>.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ACTH </a:t>
            </a:r>
            <a:r>
              <a:rPr lang="en-US" sz="2800" dirty="0" err="1" smtClean="0">
                <a:latin typeface="Arial"/>
                <a:cs typeface="Arial"/>
              </a:rPr>
              <a:t>bağımlıdır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err="1" smtClean="0">
                <a:latin typeface="Arial"/>
                <a:cs typeface="Arial"/>
              </a:rPr>
              <a:t>Genellikle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mikroadenomdur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err="1">
                <a:latin typeface="Arial"/>
                <a:cs typeface="Arial"/>
              </a:rPr>
              <a:t>Genellikle</a:t>
            </a:r>
            <a:r>
              <a:rPr lang="en-US" sz="2800" dirty="0">
                <a:latin typeface="Arial"/>
                <a:cs typeface="Arial"/>
              </a:rPr>
              <a:t> 20-40 </a:t>
            </a:r>
            <a:r>
              <a:rPr lang="en-US" sz="2800" dirty="0" err="1">
                <a:latin typeface="Arial"/>
                <a:cs typeface="Arial"/>
              </a:rPr>
              <a:t>yaşları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arasında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görülür</a:t>
            </a:r>
            <a:r>
              <a:rPr lang="en-US" sz="2800" dirty="0">
                <a:latin typeface="Arial"/>
                <a:cs typeface="Arial"/>
              </a:rPr>
              <a:t>.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K:E </a:t>
            </a:r>
            <a:r>
              <a:rPr lang="en-US" sz="2800" dirty="0" err="1">
                <a:latin typeface="Arial"/>
                <a:cs typeface="Arial"/>
              </a:rPr>
              <a:t>oranı</a:t>
            </a:r>
            <a:r>
              <a:rPr lang="en-US" sz="2800" dirty="0">
                <a:latin typeface="Arial"/>
                <a:cs typeface="Arial"/>
              </a:rPr>
              <a:t> 8:1 </a:t>
            </a:r>
          </a:p>
        </p:txBody>
      </p:sp>
    </p:spTree>
    <p:extLst>
      <p:ext uri="{BB962C8B-B14F-4D97-AF65-F5344CB8AC3E}">
        <p14:creationId xmlns:p14="http://schemas.microsoft.com/office/powerpoint/2010/main" xmlns="" val="1661818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3" y="267385"/>
            <a:ext cx="8325635" cy="630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2949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Cushing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Hastalığı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Klinik</a:t>
            </a:r>
            <a:endParaRPr lang="en-US" dirty="0"/>
          </a:p>
        </p:txBody>
      </p:sp>
      <p:pic>
        <p:nvPicPr>
          <p:cNvPr id="4" name="image15.pn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71566" y="1172527"/>
            <a:ext cx="5904941" cy="50383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2578480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err="1" smtClean="0">
                <a:solidFill>
                  <a:srgbClr val="FF0000"/>
                </a:solidFill>
              </a:rPr>
              <a:t>Cushing</a:t>
            </a:r>
            <a:r>
              <a:rPr lang="tr-TR" dirty="0" smtClean="0">
                <a:solidFill>
                  <a:srgbClr val="FF0000"/>
                </a:solidFill>
              </a:rPr>
              <a:t> Sendromu ayırıcı tanı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FF11"/>
                </a:solidFill>
              </a:rPr>
              <a:t> </a:t>
            </a:r>
            <a:endParaRPr lang="tr-TR" dirty="0">
              <a:solidFill>
                <a:srgbClr val="FFFF1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45307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Plazma ACTH </a:t>
            </a:r>
          </a:p>
          <a:p>
            <a:pPr algn="ctr">
              <a:buFont typeface="Wingdings" pitchFamily="2" charset="2"/>
              <a:buNone/>
              <a:defRPr/>
            </a:pPr>
            <a:endParaRPr lang="tr-TR" dirty="0" smtClean="0">
              <a:solidFill>
                <a:srgbClr val="FFFF11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endParaRPr lang="tr-TR" dirty="0" smtClean="0">
              <a:solidFill>
                <a:srgbClr val="FFFF11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tr-TR" dirty="0" smtClean="0">
                <a:solidFill>
                  <a:srgbClr val="FF0000"/>
                </a:solidFill>
              </a:rPr>
              <a:t>15 </a:t>
            </a:r>
            <a:r>
              <a:rPr lang="tr-TR" dirty="0" err="1" smtClean="0">
                <a:solidFill>
                  <a:srgbClr val="FF0000"/>
                </a:solidFill>
              </a:rPr>
              <a:t>pg</a:t>
            </a:r>
            <a:r>
              <a:rPr lang="tr-TR" dirty="0" smtClean="0">
                <a:solidFill>
                  <a:srgbClr val="FF0000"/>
                </a:solidFill>
              </a:rPr>
              <a:t>/ml &gt; ise                       &lt; 5pg/ml ise </a:t>
            </a:r>
          </a:p>
          <a:p>
            <a:pPr>
              <a:buFont typeface="Wingdings" pitchFamily="2" charset="2"/>
              <a:buNone/>
              <a:defRPr/>
            </a:pPr>
            <a:r>
              <a:rPr lang="tr-TR" dirty="0" smtClean="0"/>
              <a:t> </a:t>
            </a:r>
            <a:r>
              <a:rPr lang="tr-TR" dirty="0" err="1" smtClean="0"/>
              <a:t>Cushing</a:t>
            </a:r>
            <a:r>
              <a:rPr lang="tr-TR" dirty="0" smtClean="0"/>
              <a:t> Hastalığı                Adrenal kökenli     </a:t>
            </a:r>
          </a:p>
          <a:p>
            <a:pPr>
              <a:buFont typeface="Wingdings" pitchFamily="2" charset="2"/>
              <a:buNone/>
              <a:defRPr/>
            </a:pPr>
            <a:r>
              <a:rPr lang="tr-TR" dirty="0" smtClean="0"/>
              <a:t>                                              </a:t>
            </a:r>
            <a:r>
              <a:rPr lang="tr-TR" dirty="0" err="1" smtClean="0"/>
              <a:t>Cushing</a:t>
            </a:r>
            <a:r>
              <a:rPr lang="tr-TR" dirty="0" smtClean="0"/>
              <a:t> Sendromu  </a:t>
            </a:r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 rot="10800000" flipV="1">
            <a:off x="1824759" y="2000251"/>
            <a:ext cx="2286000" cy="121443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Ok Bağlayıcısı"/>
          <p:cNvCxnSpPr/>
          <p:nvPr/>
        </p:nvCxnSpPr>
        <p:spPr>
          <a:xfrm>
            <a:off x="4809115" y="2000251"/>
            <a:ext cx="1643062" cy="128587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9751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Cushing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Hastalığı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Tanı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979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tr-TR" sz="2400" dirty="0" smtClean="0">
                <a:latin typeface="Arial"/>
                <a:cs typeface="Arial"/>
              </a:rPr>
              <a:t>1 </a:t>
            </a:r>
            <a:r>
              <a:rPr lang="tr-TR" sz="2400" dirty="0">
                <a:latin typeface="Arial"/>
                <a:cs typeface="Arial"/>
              </a:rPr>
              <a:t>mg oral </a:t>
            </a:r>
            <a:r>
              <a:rPr lang="tr-TR" sz="2400" dirty="0" err="1">
                <a:latin typeface="Arial"/>
                <a:cs typeface="Arial"/>
              </a:rPr>
              <a:t>deksametazonla</a:t>
            </a:r>
            <a:r>
              <a:rPr lang="tr-TR" sz="2400" dirty="0">
                <a:latin typeface="Arial"/>
                <a:cs typeface="Arial"/>
              </a:rPr>
              <a:t> yapılan gecelik </a:t>
            </a:r>
            <a:r>
              <a:rPr lang="tr-TR" sz="2400" dirty="0" err="1">
                <a:latin typeface="Arial"/>
                <a:cs typeface="Arial"/>
              </a:rPr>
              <a:t>kortizol</a:t>
            </a:r>
            <a:r>
              <a:rPr lang="tr-TR" sz="2400" dirty="0">
                <a:latin typeface="Arial"/>
                <a:cs typeface="Arial"/>
              </a:rPr>
              <a:t> baskılama </a:t>
            </a:r>
            <a:r>
              <a:rPr lang="tr-TR" sz="2400" dirty="0" smtClean="0">
                <a:latin typeface="Arial"/>
                <a:cs typeface="Arial"/>
              </a:rPr>
              <a:t>testi</a:t>
            </a:r>
            <a:endParaRPr lang="tr-TR" sz="2400" dirty="0">
              <a:latin typeface="Arial"/>
              <a:cs typeface="Arial"/>
            </a:endParaRPr>
          </a:p>
          <a:p>
            <a:pPr lvl="1"/>
            <a:r>
              <a:rPr lang="tr-TR" sz="2400" dirty="0" smtClean="0">
                <a:latin typeface="Arial"/>
                <a:cs typeface="Arial"/>
              </a:rPr>
              <a:t>Ardışık </a:t>
            </a:r>
            <a:r>
              <a:rPr lang="tr-TR" sz="2400" dirty="0">
                <a:latin typeface="Arial"/>
                <a:cs typeface="Arial"/>
              </a:rPr>
              <a:t>48 saat verilen oral </a:t>
            </a:r>
            <a:r>
              <a:rPr lang="tr-TR" sz="2400" dirty="0" err="1">
                <a:latin typeface="Arial"/>
                <a:cs typeface="Arial"/>
              </a:rPr>
              <a:t>deksametazonla</a:t>
            </a:r>
            <a:r>
              <a:rPr lang="tr-TR" sz="2400" dirty="0">
                <a:latin typeface="Arial"/>
                <a:cs typeface="Arial"/>
              </a:rPr>
              <a:t> </a:t>
            </a:r>
            <a:r>
              <a:rPr lang="tr-TR" sz="2400" dirty="0" smtClean="0">
                <a:latin typeface="Arial"/>
                <a:cs typeface="Arial"/>
              </a:rPr>
              <a:t>(</a:t>
            </a:r>
            <a:r>
              <a:rPr lang="tr-TR" sz="2400" dirty="0">
                <a:latin typeface="Arial"/>
                <a:cs typeface="Arial"/>
              </a:rPr>
              <a:t>4x0.5mg </a:t>
            </a:r>
            <a:r>
              <a:rPr lang="tr-TR" sz="2400" dirty="0" err="1" smtClean="0">
                <a:latin typeface="Arial"/>
                <a:cs typeface="Arial"/>
              </a:rPr>
              <a:t>deksametazon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>
                <a:latin typeface="Arial"/>
                <a:cs typeface="Arial"/>
              </a:rPr>
              <a:t>2 </a:t>
            </a:r>
            <a:r>
              <a:rPr lang="tr-TR" sz="2400" dirty="0" smtClean="0">
                <a:latin typeface="Arial"/>
                <a:cs typeface="Arial"/>
              </a:rPr>
              <a:t>gün)</a:t>
            </a:r>
            <a:endParaRPr lang="tr-TR" sz="2400" dirty="0">
              <a:latin typeface="Arial"/>
              <a:cs typeface="Arial"/>
            </a:endParaRPr>
          </a:p>
          <a:p>
            <a:pPr lvl="1"/>
            <a:r>
              <a:rPr lang="tr-TR" sz="2400" dirty="0" smtClean="0">
                <a:latin typeface="Arial"/>
                <a:cs typeface="Arial"/>
              </a:rPr>
              <a:t>idrar </a:t>
            </a:r>
            <a:r>
              <a:rPr lang="tr-TR" sz="2400" dirty="0">
                <a:latin typeface="Arial"/>
                <a:cs typeface="Arial"/>
              </a:rPr>
              <a:t>serbest </a:t>
            </a:r>
            <a:r>
              <a:rPr lang="tr-TR" sz="2400" dirty="0" err="1" smtClean="0">
                <a:latin typeface="Arial"/>
                <a:cs typeface="Arial"/>
              </a:rPr>
              <a:t>kortizol</a:t>
            </a:r>
            <a:r>
              <a:rPr lang="tr-TR" sz="2400" dirty="0" smtClean="0">
                <a:latin typeface="Arial"/>
                <a:cs typeface="Arial"/>
              </a:rPr>
              <a:t> ölçümü (</a:t>
            </a:r>
            <a:r>
              <a:rPr lang="tr-TR" sz="2400" dirty="0">
                <a:latin typeface="Arial"/>
                <a:cs typeface="Arial"/>
              </a:rPr>
              <a:t>En az 2 kez</a:t>
            </a:r>
            <a:r>
              <a:rPr lang="tr-TR" sz="24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tr-TR" sz="2400" dirty="0" smtClean="0">
                <a:latin typeface="Arial"/>
                <a:cs typeface="Arial"/>
              </a:rPr>
              <a:t>gece yarısı plazma </a:t>
            </a:r>
            <a:r>
              <a:rPr lang="tr-TR" sz="2400" dirty="0" err="1" smtClean="0">
                <a:latin typeface="Arial"/>
                <a:cs typeface="Arial"/>
              </a:rPr>
              <a:t>kortizol</a:t>
            </a:r>
            <a:r>
              <a:rPr lang="tr-TR" sz="2400" dirty="0" smtClean="0">
                <a:latin typeface="Arial"/>
                <a:cs typeface="Arial"/>
              </a:rPr>
              <a:t> ölçümü (En az 2 kez) </a:t>
            </a:r>
          </a:p>
          <a:p>
            <a:pPr lvl="1"/>
            <a:r>
              <a:rPr lang="tr-TR" sz="2400" dirty="0" err="1" smtClean="0">
                <a:latin typeface="Arial"/>
                <a:cs typeface="Arial"/>
              </a:rPr>
              <a:t>Tükrük</a:t>
            </a:r>
            <a:r>
              <a:rPr lang="tr-TR" sz="2400" dirty="0" smtClean="0">
                <a:latin typeface="Arial"/>
                <a:cs typeface="Arial"/>
              </a:rPr>
              <a:t> </a:t>
            </a:r>
            <a:r>
              <a:rPr lang="tr-TR" sz="2400" dirty="0" err="1" smtClean="0">
                <a:latin typeface="Arial"/>
                <a:cs typeface="Arial"/>
              </a:rPr>
              <a:t>kortizol</a:t>
            </a:r>
            <a:r>
              <a:rPr lang="tr-TR" sz="2400" dirty="0" smtClean="0">
                <a:latin typeface="Arial"/>
                <a:cs typeface="Arial"/>
              </a:rPr>
              <a:t> ölçümü (</a:t>
            </a:r>
            <a:r>
              <a:rPr lang="tr-TR" sz="2400" dirty="0">
                <a:latin typeface="Arial"/>
                <a:cs typeface="Arial"/>
              </a:rPr>
              <a:t>En az 2 kez) </a:t>
            </a:r>
            <a:endParaRPr lang="tr-TR" sz="2400" dirty="0" smtClean="0">
              <a:latin typeface="Arial"/>
              <a:cs typeface="Arial"/>
            </a:endParaRPr>
          </a:p>
          <a:p>
            <a:pPr lvl="1"/>
            <a:r>
              <a:rPr lang="tr-TR" sz="2400" dirty="0" err="1" smtClean="0">
                <a:latin typeface="Arial"/>
                <a:cs typeface="Arial"/>
              </a:rPr>
              <a:t>Diurnal</a:t>
            </a:r>
            <a:r>
              <a:rPr lang="tr-TR" sz="2400" dirty="0" smtClean="0">
                <a:latin typeface="Arial"/>
                <a:cs typeface="Arial"/>
              </a:rPr>
              <a:t> ACTH-</a:t>
            </a:r>
            <a:r>
              <a:rPr lang="tr-TR" sz="2400" dirty="0" err="1" smtClean="0">
                <a:latin typeface="Arial"/>
                <a:cs typeface="Arial"/>
              </a:rPr>
              <a:t>kortizol</a:t>
            </a:r>
            <a:r>
              <a:rPr lang="tr-TR" sz="2400" dirty="0" smtClean="0">
                <a:latin typeface="Arial"/>
                <a:cs typeface="Arial"/>
              </a:rPr>
              <a:t> salınım bozuk </a:t>
            </a:r>
            <a:endParaRPr lang="tr-TR" sz="2400" dirty="0">
              <a:latin typeface="Arial"/>
              <a:cs typeface="Arial"/>
            </a:endParaRPr>
          </a:p>
          <a:p>
            <a:pPr lvl="1"/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050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rgbClr val="FF0000"/>
                </a:solidFill>
                <a:latin typeface="Arial"/>
                <a:cs typeface="Arial"/>
              </a:rPr>
              <a:t>TSH salgılayan hipofiz adenomu (TSHoma)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>
                <a:latin typeface="Arial"/>
                <a:cs typeface="Arial"/>
              </a:rPr>
              <a:t>Hafif-orta düzeyde </a:t>
            </a:r>
            <a:r>
              <a:rPr lang="tr-TR" dirty="0" err="1">
                <a:latin typeface="Arial"/>
                <a:cs typeface="Arial"/>
              </a:rPr>
              <a:t>h</a:t>
            </a:r>
            <a:r>
              <a:rPr lang="tr-TR" dirty="0" err="1" smtClean="0">
                <a:latin typeface="Arial"/>
                <a:cs typeface="Arial"/>
              </a:rPr>
              <a:t>ipertiroidi</a:t>
            </a:r>
            <a:r>
              <a:rPr lang="tr-TR" dirty="0" smtClean="0">
                <a:latin typeface="Arial"/>
                <a:cs typeface="Arial"/>
              </a:rPr>
              <a:t> </a:t>
            </a:r>
            <a:r>
              <a:rPr lang="tr-TR" dirty="0">
                <a:latin typeface="Arial"/>
                <a:cs typeface="Arial"/>
              </a:rPr>
              <a:t>belirti ve bulguları olan bir hastada,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>
                <a:latin typeface="Arial"/>
                <a:cs typeface="Arial"/>
              </a:rPr>
              <a:t>S</a:t>
            </a:r>
            <a:r>
              <a:rPr lang="tr-TR" dirty="0" smtClean="0">
                <a:latin typeface="Arial"/>
                <a:cs typeface="Arial"/>
              </a:rPr>
              <a:t>erbest </a:t>
            </a:r>
            <a:r>
              <a:rPr lang="tr-TR" dirty="0" err="1">
                <a:latin typeface="Arial"/>
                <a:cs typeface="Arial"/>
              </a:rPr>
              <a:t>tiroid</a:t>
            </a:r>
            <a:r>
              <a:rPr lang="tr-TR" dirty="0">
                <a:latin typeface="Arial"/>
                <a:cs typeface="Arial"/>
              </a:rPr>
              <a:t> hormonları (sT3 ve sT4) </a:t>
            </a:r>
            <a:r>
              <a:rPr lang="tr-TR" dirty="0" err="1">
                <a:latin typeface="Arial"/>
                <a:cs typeface="Arial"/>
              </a:rPr>
              <a:t>yüksek</a:t>
            </a:r>
            <a:r>
              <a:rPr lang="tr-TR" dirty="0">
                <a:latin typeface="Arial"/>
                <a:cs typeface="Arial"/>
              </a:rPr>
              <a:t> iken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 smtClean="0">
                <a:latin typeface="Arial"/>
                <a:cs typeface="Arial"/>
              </a:rPr>
              <a:t>TSH </a:t>
            </a:r>
            <a:r>
              <a:rPr lang="tr-TR" dirty="0" err="1">
                <a:latin typeface="Arial"/>
                <a:cs typeface="Arial"/>
              </a:rPr>
              <a:t>değerinin</a:t>
            </a:r>
            <a:r>
              <a:rPr lang="tr-TR" dirty="0">
                <a:latin typeface="Arial"/>
                <a:cs typeface="Arial"/>
              </a:rPr>
              <a:t> normal ya da </a:t>
            </a:r>
            <a:r>
              <a:rPr lang="tr-TR" dirty="0" err="1">
                <a:latin typeface="Arial"/>
                <a:cs typeface="Arial"/>
              </a:rPr>
              <a:t>yüksek</a:t>
            </a:r>
            <a:r>
              <a:rPr lang="tr-TR" dirty="0">
                <a:latin typeface="Arial"/>
                <a:cs typeface="Arial"/>
              </a:rPr>
              <a:t> saptanması (uygunsuz TSH salgısı) </a:t>
            </a:r>
            <a:r>
              <a:rPr lang="tr-TR" dirty="0" smtClean="0">
                <a:latin typeface="Arial"/>
                <a:cs typeface="Arial"/>
              </a:rPr>
              <a:t>tanıyı </a:t>
            </a:r>
            <a:r>
              <a:rPr lang="tr-TR" dirty="0" err="1" smtClean="0">
                <a:latin typeface="Arial"/>
                <a:cs typeface="Arial"/>
              </a:rPr>
              <a:t>düşündürmelidir</a:t>
            </a:r>
            <a:r>
              <a:rPr lang="tr-TR" dirty="0">
                <a:latin typeface="Arial"/>
                <a:cs typeface="Arial"/>
              </a:rPr>
              <a:t>. </a:t>
            </a:r>
            <a:endParaRPr lang="tr-TR" dirty="0" smtClean="0">
              <a:latin typeface="Arial"/>
              <a:cs typeface="Arial"/>
            </a:endParaRPr>
          </a:p>
          <a:p>
            <a:r>
              <a:rPr lang="tr-TR" dirty="0" err="1">
                <a:latin typeface="Arial"/>
                <a:cs typeface="Arial"/>
              </a:rPr>
              <a:t>D</a:t>
            </a:r>
            <a:r>
              <a:rPr lang="tr-TR" dirty="0" err="1" smtClean="0">
                <a:latin typeface="Arial"/>
                <a:cs typeface="Arial"/>
              </a:rPr>
              <a:t>iffüz</a:t>
            </a:r>
            <a:r>
              <a:rPr lang="tr-TR" dirty="0" smtClean="0">
                <a:latin typeface="Arial"/>
                <a:cs typeface="Arial"/>
              </a:rPr>
              <a:t> </a:t>
            </a:r>
            <a:r>
              <a:rPr lang="tr-TR" dirty="0">
                <a:latin typeface="Arial"/>
                <a:cs typeface="Arial"/>
              </a:rPr>
              <a:t>ya da </a:t>
            </a:r>
            <a:r>
              <a:rPr lang="tr-TR" dirty="0" err="1">
                <a:latin typeface="Arial"/>
                <a:cs typeface="Arial"/>
              </a:rPr>
              <a:t>nodüler</a:t>
            </a:r>
            <a:r>
              <a:rPr lang="tr-TR" dirty="0">
                <a:latin typeface="Arial"/>
                <a:cs typeface="Arial"/>
              </a:rPr>
              <a:t> guatr </a:t>
            </a:r>
            <a:r>
              <a:rPr lang="tr-TR" dirty="0" err="1">
                <a:latin typeface="Arial"/>
                <a:cs typeface="Arial"/>
              </a:rPr>
              <a:t>gelişebilir</a:t>
            </a:r>
            <a:r>
              <a:rPr lang="tr-TR" dirty="0">
                <a:latin typeface="Arial"/>
                <a:cs typeface="Arial"/>
              </a:rPr>
              <a:t> </a:t>
            </a:r>
            <a:endParaRPr lang="tr-TR" dirty="0" smtClean="0">
              <a:latin typeface="Arial"/>
              <a:cs typeface="Arial"/>
            </a:endParaRPr>
          </a:p>
          <a:p>
            <a:r>
              <a:rPr lang="tr-TR" dirty="0">
                <a:latin typeface="Arial"/>
                <a:cs typeface="Arial"/>
              </a:rPr>
              <a:t>A</a:t>
            </a:r>
            <a:r>
              <a:rPr lang="tr-TR" dirty="0" smtClean="0">
                <a:latin typeface="Arial"/>
                <a:cs typeface="Arial"/>
              </a:rPr>
              <a:t>denomun </a:t>
            </a:r>
            <a:r>
              <a:rPr lang="tr-TR" dirty="0">
                <a:latin typeface="Arial"/>
                <a:cs typeface="Arial"/>
              </a:rPr>
              <a:t>kitle etkisine </a:t>
            </a:r>
            <a:r>
              <a:rPr lang="tr-TR" dirty="0" err="1">
                <a:latin typeface="Arial"/>
                <a:cs typeface="Arial"/>
              </a:rPr>
              <a:t>bağlı</a:t>
            </a:r>
            <a:r>
              <a:rPr lang="tr-TR" dirty="0">
                <a:latin typeface="Arial"/>
                <a:cs typeface="Arial"/>
              </a:rPr>
              <a:t>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>
                <a:latin typeface="Arial"/>
                <a:cs typeface="Arial"/>
              </a:rPr>
              <a:t>B</a:t>
            </a:r>
            <a:r>
              <a:rPr lang="tr-TR" dirty="0" smtClean="0">
                <a:latin typeface="Arial"/>
                <a:cs typeface="Arial"/>
              </a:rPr>
              <a:t>aş </a:t>
            </a:r>
            <a:r>
              <a:rPr lang="tr-TR" dirty="0" err="1">
                <a:latin typeface="Arial"/>
                <a:cs typeface="Arial"/>
              </a:rPr>
              <a:t>ağrısı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görme</a:t>
            </a:r>
            <a:r>
              <a:rPr lang="tr-TR" dirty="0">
                <a:latin typeface="Arial"/>
                <a:cs typeface="Arial"/>
              </a:rPr>
              <a:t> </a:t>
            </a:r>
            <a:r>
              <a:rPr lang="tr-TR" dirty="0" err="1">
                <a:latin typeface="Arial"/>
                <a:cs typeface="Arial"/>
              </a:rPr>
              <a:t>bozukluğu</a:t>
            </a:r>
            <a:r>
              <a:rPr lang="tr-TR" dirty="0">
                <a:latin typeface="Arial"/>
                <a:cs typeface="Arial"/>
              </a:rPr>
              <a:t>, </a:t>
            </a:r>
            <a:r>
              <a:rPr lang="tr-TR" dirty="0" err="1">
                <a:latin typeface="Arial"/>
                <a:cs typeface="Arial"/>
              </a:rPr>
              <a:t>görme</a:t>
            </a:r>
            <a:r>
              <a:rPr lang="tr-TR" dirty="0">
                <a:latin typeface="Arial"/>
                <a:cs typeface="Arial"/>
              </a:rPr>
              <a:t> alan kaybı ortaya </a:t>
            </a:r>
            <a:r>
              <a:rPr lang="tr-TR" dirty="0" err="1">
                <a:latin typeface="Arial"/>
                <a:cs typeface="Arial"/>
              </a:rPr>
              <a:t>çıkabilir</a:t>
            </a:r>
            <a:r>
              <a:rPr lang="tr-TR" dirty="0">
                <a:latin typeface="Arial"/>
                <a:cs typeface="Arial"/>
              </a:rPr>
              <a:t> ya da </a:t>
            </a:r>
            <a:endParaRPr lang="tr-TR" dirty="0" smtClean="0">
              <a:latin typeface="Arial"/>
              <a:cs typeface="Arial"/>
            </a:endParaRPr>
          </a:p>
          <a:p>
            <a:pPr lvl="1"/>
            <a:r>
              <a:rPr lang="tr-TR" dirty="0" err="1">
                <a:latin typeface="Arial"/>
                <a:cs typeface="Arial"/>
              </a:rPr>
              <a:t>P</a:t>
            </a:r>
            <a:r>
              <a:rPr lang="tr-TR" dirty="0" err="1" smtClean="0">
                <a:latin typeface="Arial"/>
                <a:cs typeface="Arial"/>
              </a:rPr>
              <a:t>arsiyel</a:t>
            </a:r>
            <a:r>
              <a:rPr lang="tr-TR" dirty="0">
                <a:latin typeface="Arial"/>
                <a:cs typeface="Arial"/>
              </a:rPr>
              <a:t>/ total </a:t>
            </a:r>
            <a:r>
              <a:rPr lang="tr-TR" dirty="0" err="1">
                <a:latin typeface="Arial"/>
                <a:cs typeface="Arial"/>
              </a:rPr>
              <a:t>hipopituitarizmin</a:t>
            </a:r>
            <a:r>
              <a:rPr lang="tr-TR" dirty="0">
                <a:latin typeface="Arial"/>
                <a:cs typeface="Arial"/>
              </a:rPr>
              <a:t> klinik bulguları </a:t>
            </a:r>
            <a:r>
              <a:rPr lang="tr-TR" dirty="0" err="1">
                <a:latin typeface="Arial"/>
                <a:cs typeface="Arial"/>
              </a:rPr>
              <a:t>görülebilir</a:t>
            </a:r>
            <a:r>
              <a:rPr lang="tr-TR" dirty="0">
                <a:latin typeface="Arial"/>
                <a:cs typeface="Arial"/>
              </a:rPr>
              <a:t>. </a:t>
            </a:r>
          </a:p>
          <a:p>
            <a:endParaRPr lang="tr-TR" dirty="0"/>
          </a:p>
          <a:p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863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446" y="1685624"/>
            <a:ext cx="7026550" cy="4635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006148" y="1844277"/>
            <a:ext cx="113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Korteks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5577" y="1468104"/>
            <a:ext cx="150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Hipotalamus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0631" y="524557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Hipofiz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0696" y="359602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Hipotalamus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6274" y="4074397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Hipofiz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sapı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0924" y="5449956"/>
            <a:ext cx="138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Arka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hipofiz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8904" y="548294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hipofiz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0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Gonadotropinoma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sz="2800" dirty="0">
                <a:latin typeface="Arial"/>
                <a:cs typeface="Arial"/>
              </a:rPr>
              <a:t>Hipofiz adenomlarının %30-35’i hormon salgılamamaktadır. </a:t>
            </a:r>
          </a:p>
          <a:p>
            <a:pPr lvl="1"/>
            <a:r>
              <a:rPr lang="tr-TR" dirty="0" smtClean="0">
                <a:latin typeface="Arial"/>
                <a:cs typeface="Arial"/>
              </a:rPr>
              <a:t>%</a:t>
            </a:r>
            <a:r>
              <a:rPr lang="tr-TR" dirty="0">
                <a:latin typeface="Arial"/>
                <a:cs typeface="Arial"/>
              </a:rPr>
              <a:t>80-90’ını </a:t>
            </a:r>
            <a:r>
              <a:rPr lang="tr-TR" dirty="0" err="1" smtClean="0">
                <a:latin typeface="Arial"/>
                <a:cs typeface="Arial"/>
              </a:rPr>
              <a:t>gonadotropinomalar</a:t>
            </a:r>
            <a:r>
              <a:rPr lang="tr-TR" dirty="0" smtClean="0">
                <a:latin typeface="Arial"/>
                <a:cs typeface="Arial"/>
              </a:rPr>
              <a:t> </a:t>
            </a:r>
            <a:r>
              <a:rPr lang="tr-TR" dirty="0" err="1">
                <a:latin typeface="Arial"/>
                <a:cs typeface="Arial"/>
              </a:rPr>
              <a:t>oluşturmaktadır</a:t>
            </a:r>
            <a:r>
              <a:rPr lang="tr-TR" dirty="0">
                <a:latin typeface="Arial"/>
                <a:cs typeface="Arial"/>
              </a:rPr>
              <a:t>. </a:t>
            </a:r>
            <a:endParaRPr lang="tr-TR" dirty="0" smtClean="0">
              <a:latin typeface="Arial"/>
              <a:cs typeface="Arial"/>
            </a:endParaRPr>
          </a:p>
          <a:p>
            <a:r>
              <a:rPr lang="tr-TR" sz="2800" dirty="0" err="1" smtClean="0">
                <a:latin typeface="Arial"/>
                <a:cs typeface="Arial"/>
              </a:rPr>
              <a:t>Büyük</a:t>
            </a:r>
            <a:r>
              <a:rPr lang="tr-TR" sz="2800" dirty="0" smtClean="0">
                <a:latin typeface="Arial"/>
                <a:cs typeface="Arial"/>
              </a:rPr>
              <a:t> </a:t>
            </a:r>
            <a:r>
              <a:rPr lang="tr-TR" sz="2800" dirty="0" err="1">
                <a:latin typeface="Arial"/>
                <a:cs typeface="Arial"/>
              </a:rPr>
              <a:t>çoğunluğu</a:t>
            </a:r>
            <a:r>
              <a:rPr lang="tr-TR" sz="2800" dirty="0">
                <a:latin typeface="Arial"/>
                <a:cs typeface="Arial"/>
              </a:rPr>
              <a:t> klinik olarak fonksiyonsuz ve </a:t>
            </a:r>
            <a:r>
              <a:rPr lang="tr-TR" sz="2800" dirty="0" err="1">
                <a:latin typeface="Arial"/>
                <a:cs typeface="Arial"/>
              </a:rPr>
              <a:t>makroadenomdur</a:t>
            </a:r>
            <a:r>
              <a:rPr lang="tr-TR" sz="2800" dirty="0">
                <a:latin typeface="Arial"/>
                <a:cs typeface="Arial"/>
              </a:rPr>
              <a:t> ancak </a:t>
            </a:r>
            <a:r>
              <a:rPr lang="tr-TR" sz="2800" dirty="0" err="1">
                <a:latin typeface="Arial"/>
                <a:cs typeface="Arial"/>
              </a:rPr>
              <a:t>immünohistokimyasal</a:t>
            </a:r>
            <a:r>
              <a:rPr lang="tr-TR" sz="2800" dirty="0">
                <a:latin typeface="Arial"/>
                <a:cs typeface="Arial"/>
              </a:rPr>
              <a:t> boyama teknikleri ile tanı alırlar </a:t>
            </a:r>
          </a:p>
          <a:p>
            <a:r>
              <a:rPr lang="tr-TR" sz="3000" dirty="0" err="1">
                <a:latin typeface="Arial"/>
                <a:cs typeface="Arial"/>
              </a:rPr>
              <a:t>Gonadotropinomaların</a:t>
            </a:r>
            <a:r>
              <a:rPr lang="tr-TR" sz="3000" dirty="0">
                <a:latin typeface="Arial"/>
                <a:cs typeface="Arial"/>
              </a:rPr>
              <a:t> bir kısmı (%35) ise fonksiyon </a:t>
            </a:r>
            <a:r>
              <a:rPr lang="tr-TR" sz="3000" dirty="0" err="1">
                <a:latin typeface="Arial"/>
                <a:cs typeface="Arial"/>
              </a:rPr>
              <a:t>gösterir</a:t>
            </a:r>
            <a:r>
              <a:rPr lang="tr-TR" sz="3000" dirty="0">
                <a:latin typeface="Arial"/>
                <a:cs typeface="Arial"/>
              </a:rPr>
              <a:t>. </a:t>
            </a:r>
            <a:endParaRPr lang="tr-TR" sz="3000" dirty="0" smtClean="0">
              <a:latin typeface="Arial"/>
              <a:cs typeface="Arial"/>
            </a:endParaRPr>
          </a:p>
          <a:p>
            <a:pPr lvl="1"/>
            <a:r>
              <a:rPr lang="tr-TR" sz="2600" dirty="0">
                <a:latin typeface="Arial"/>
                <a:cs typeface="Arial"/>
              </a:rPr>
              <a:t>B</a:t>
            </a:r>
            <a:r>
              <a:rPr lang="tr-TR" sz="2600" dirty="0" smtClean="0">
                <a:latin typeface="Arial"/>
                <a:cs typeface="Arial"/>
              </a:rPr>
              <a:t>iyolojik </a:t>
            </a:r>
            <a:r>
              <a:rPr lang="tr-TR" sz="2600" dirty="0" err="1">
                <a:latin typeface="Arial"/>
                <a:cs typeface="Arial"/>
              </a:rPr>
              <a:t>açıdan</a:t>
            </a:r>
            <a:r>
              <a:rPr lang="tr-TR" sz="2600" dirty="0">
                <a:latin typeface="Arial"/>
                <a:cs typeface="Arial"/>
              </a:rPr>
              <a:t> aktif </a:t>
            </a:r>
            <a:r>
              <a:rPr lang="tr-TR" sz="2600" dirty="0" err="1">
                <a:latin typeface="Arial"/>
                <a:cs typeface="Arial"/>
              </a:rPr>
              <a:t>gonadotropinleri</a:t>
            </a:r>
            <a:r>
              <a:rPr lang="tr-TR" sz="2600" dirty="0">
                <a:latin typeface="Arial"/>
                <a:cs typeface="Arial"/>
              </a:rPr>
              <a:t> salgılarlar ve klinik sendromlara neden olurlar.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84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09" y="169334"/>
            <a:ext cx="8161691" cy="6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1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Adrenal </a:t>
            </a:r>
            <a:r>
              <a:rPr lang="en-US" dirty="0" err="1" smtClean="0">
                <a:solidFill>
                  <a:srgbClr val="FF0000"/>
                </a:solidFill>
              </a:rPr>
              <a:t>Bez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55" y="1638299"/>
            <a:ext cx="8722069" cy="440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096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Adrenal </a:t>
            </a:r>
            <a:r>
              <a:rPr lang="en-US" sz="3600" dirty="0" err="1" smtClean="0">
                <a:solidFill>
                  <a:srgbClr val="FF0000"/>
                </a:solidFill>
              </a:rPr>
              <a:t>Bez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Hormonları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000090"/>
                </a:solidFill>
                <a:cs typeface="Arial" charset="0"/>
              </a:rPr>
              <a:t>Adrenal </a:t>
            </a:r>
            <a:r>
              <a:rPr lang="tr-TR" dirty="0" err="1" smtClean="0">
                <a:solidFill>
                  <a:srgbClr val="000090"/>
                </a:solidFill>
                <a:cs typeface="Arial" charset="0"/>
              </a:rPr>
              <a:t>kortekte</a:t>
            </a:r>
            <a:r>
              <a:rPr lang="tr-TR" dirty="0" smtClean="0">
                <a:solidFill>
                  <a:srgbClr val="000090"/>
                </a:solidFill>
                <a:cs typeface="Arial" charset="0"/>
              </a:rPr>
              <a:t> üretilen </a:t>
            </a:r>
            <a:r>
              <a:rPr lang="tr-TR" dirty="0" err="1" smtClean="0">
                <a:solidFill>
                  <a:srgbClr val="000090"/>
                </a:solidFill>
                <a:cs typeface="Arial" charset="0"/>
              </a:rPr>
              <a:t>steroid</a:t>
            </a:r>
            <a:r>
              <a:rPr lang="tr-TR" dirty="0" smtClean="0">
                <a:solidFill>
                  <a:srgbClr val="000090"/>
                </a:solidFill>
                <a:cs typeface="Arial" charset="0"/>
              </a:rPr>
              <a:t> hormonlar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err="1" smtClean="0">
                <a:cs typeface="Arial" charset="0"/>
              </a:rPr>
              <a:t>Zona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glomerulo</a:t>
            </a:r>
            <a:r>
              <a:rPr lang="tr-TR" dirty="0" smtClean="0">
                <a:cs typeface="Arial" charset="0"/>
              </a:rPr>
              <a:t>z</a:t>
            </a:r>
            <a:r>
              <a:rPr lang="en-US" dirty="0" smtClean="0">
                <a:cs typeface="Arial" charset="0"/>
              </a:rPr>
              <a:t>a</a:t>
            </a:r>
          </a:p>
          <a:p>
            <a:pPr lvl="1"/>
            <a:r>
              <a:rPr lang="en-US" dirty="0" err="1">
                <a:cs typeface="Arial" charset="0"/>
              </a:rPr>
              <a:t>M</a:t>
            </a:r>
            <a:r>
              <a:rPr lang="en-US" dirty="0" err="1" smtClean="0">
                <a:cs typeface="Arial" charset="0"/>
              </a:rPr>
              <a:t>ineralo</a:t>
            </a:r>
            <a:r>
              <a:rPr lang="tr-TR" dirty="0" smtClean="0">
                <a:cs typeface="Arial" charset="0"/>
              </a:rPr>
              <a:t>k</a:t>
            </a:r>
            <a:r>
              <a:rPr lang="en-US" dirty="0" err="1" smtClean="0">
                <a:cs typeface="Arial" charset="0"/>
              </a:rPr>
              <a:t>orti</a:t>
            </a:r>
            <a:r>
              <a:rPr lang="tr-TR" dirty="0" smtClean="0">
                <a:cs typeface="Arial" charset="0"/>
              </a:rPr>
              <a:t>k</a:t>
            </a:r>
            <a:r>
              <a:rPr lang="en-US" dirty="0" err="1" smtClean="0">
                <a:cs typeface="Arial" charset="0"/>
              </a:rPr>
              <a:t>oid</a:t>
            </a:r>
            <a:r>
              <a:rPr lang="tr-TR" dirty="0" err="1" smtClean="0">
                <a:cs typeface="Arial" charset="0"/>
              </a:rPr>
              <a:t>ler</a:t>
            </a:r>
            <a:r>
              <a:rPr lang="en-US" dirty="0" smtClean="0">
                <a:cs typeface="Arial" charset="0"/>
              </a:rPr>
              <a:t> </a:t>
            </a:r>
          </a:p>
          <a:p>
            <a:pPr lvl="2"/>
            <a:r>
              <a:rPr lang="en-US" b="1" dirty="0" err="1" smtClean="0">
                <a:cs typeface="Arial" charset="0"/>
              </a:rPr>
              <a:t>Aldosteron</a:t>
            </a:r>
            <a:endParaRPr lang="en-US" dirty="0" smtClean="0">
              <a:cs typeface="Arial" charset="0"/>
            </a:endParaRPr>
          </a:p>
          <a:p>
            <a:r>
              <a:rPr lang="en-US" dirty="0" err="1" smtClean="0">
                <a:cs typeface="Arial" charset="0"/>
              </a:rPr>
              <a:t>Zona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fasi</a:t>
            </a:r>
            <a:r>
              <a:rPr lang="tr-TR" dirty="0" smtClean="0">
                <a:cs typeface="Arial" charset="0"/>
              </a:rPr>
              <a:t>k</a:t>
            </a:r>
            <a:r>
              <a:rPr lang="en-US" dirty="0" err="1" smtClean="0">
                <a:cs typeface="Arial" charset="0"/>
              </a:rPr>
              <a:t>ulata</a:t>
            </a:r>
            <a:endParaRPr lang="en-US" dirty="0">
              <a:cs typeface="Arial" charset="0"/>
            </a:endParaRPr>
          </a:p>
          <a:p>
            <a:pPr lvl="1"/>
            <a:r>
              <a:rPr lang="en-US" dirty="0" err="1">
                <a:cs typeface="Arial" charset="0"/>
              </a:rPr>
              <a:t>G</a:t>
            </a:r>
            <a:r>
              <a:rPr lang="en-US" dirty="0" err="1" smtClean="0">
                <a:cs typeface="Arial" charset="0"/>
              </a:rPr>
              <a:t>lu</a:t>
            </a:r>
            <a:r>
              <a:rPr lang="tr-TR" dirty="0" smtClean="0">
                <a:cs typeface="Arial" charset="0"/>
              </a:rPr>
              <a:t>k</a:t>
            </a:r>
            <a:r>
              <a:rPr lang="en-US" dirty="0" smtClean="0">
                <a:cs typeface="Arial" charset="0"/>
              </a:rPr>
              <a:t>o</a:t>
            </a:r>
            <a:r>
              <a:rPr lang="tr-TR" dirty="0" smtClean="0">
                <a:cs typeface="Arial" charset="0"/>
              </a:rPr>
              <a:t>k</a:t>
            </a:r>
            <a:r>
              <a:rPr lang="en-US" dirty="0" err="1" smtClean="0">
                <a:cs typeface="Arial" charset="0"/>
              </a:rPr>
              <a:t>orti</a:t>
            </a:r>
            <a:r>
              <a:rPr lang="tr-TR" dirty="0" smtClean="0">
                <a:cs typeface="Arial" charset="0"/>
              </a:rPr>
              <a:t>k</a:t>
            </a:r>
            <a:r>
              <a:rPr lang="en-US" dirty="0" err="1" smtClean="0">
                <a:cs typeface="Arial" charset="0"/>
              </a:rPr>
              <a:t>oid</a:t>
            </a:r>
            <a:r>
              <a:rPr lang="tr-TR" dirty="0" err="1" smtClean="0">
                <a:cs typeface="Arial" charset="0"/>
              </a:rPr>
              <a:t>ler</a:t>
            </a:r>
            <a:r>
              <a:rPr lang="en-US" dirty="0" smtClean="0">
                <a:cs typeface="Arial" charset="0"/>
              </a:rPr>
              <a:t> </a:t>
            </a:r>
          </a:p>
          <a:p>
            <a:pPr lvl="2"/>
            <a:r>
              <a:rPr lang="tr-TR" b="1" dirty="0" smtClean="0">
                <a:cs typeface="Arial" charset="0"/>
              </a:rPr>
              <a:t>K</a:t>
            </a:r>
            <a:r>
              <a:rPr lang="en-US" b="1" dirty="0" err="1" smtClean="0">
                <a:cs typeface="Arial" charset="0"/>
              </a:rPr>
              <a:t>orti</a:t>
            </a:r>
            <a:r>
              <a:rPr lang="tr-TR" b="1" dirty="0" smtClean="0">
                <a:cs typeface="Arial" charset="0"/>
              </a:rPr>
              <a:t>z</a:t>
            </a:r>
            <a:r>
              <a:rPr lang="en-US" b="1" dirty="0" err="1" smtClean="0">
                <a:cs typeface="Arial" charset="0"/>
              </a:rPr>
              <a:t>ol</a:t>
            </a:r>
            <a:endParaRPr lang="en-US" dirty="0" smtClean="0">
              <a:cs typeface="Arial" charset="0"/>
            </a:endParaRPr>
          </a:p>
          <a:p>
            <a:r>
              <a:rPr lang="en-US" dirty="0" err="1" smtClean="0">
                <a:cs typeface="Arial" charset="0"/>
              </a:rPr>
              <a:t>Zona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reti</a:t>
            </a:r>
            <a:r>
              <a:rPr lang="tr-TR" dirty="0" err="1" smtClean="0">
                <a:cs typeface="Arial" charset="0"/>
              </a:rPr>
              <a:t>kü</a:t>
            </a:r>
            <a:r>
              <a:rPr lang="en-US" dirty="0" err="1" smtClean="0">
                <a:cs typeface="Arial" charset="0"/>
              </a:rPr>
              <a:t>laris</a:t>
            </a:r>
            <a:endParaRPr lang="en-US" dirty="0">
              <a:cs typeface="Arial" charset="0"/>
            </a:endParaRPr>
          </a:p>
          <a:p>
            <a:pPr lvl="1"/>
            <a:r>
              <a:rPr lang="en-US" dirty="0" err="1" smtClean="0">
                <a:cs typeface="Arial" charset="0"/>
              </a:rPr>
              <a:t>Andro</a:t>
            </a:r>
            <a:r>
              <a:rPr lang="tr-TR" dirty="0" smtClean="0">
                <a:cs typeface="Arial" charset="0"/>
              </a:rPr>
              <a:t>j</a:t>
            </a:r>
            <a:r>
              <a:rPr lang="en-US" dirty="0" smtClean="0">
                <a:cs typeface="Arial" charset="0"/>
              </a:rPr>
              <a:t>en</a:t>
            </a:r>
            <a:r>
              <a:rPr lang="tr-TR" dirty="0" err="1" smtClean="0">
                <a:cs typeface="Arial" charset="0"/>
              </a:rPr>
              <a:t>ler</a:t>
            </a:r>
            <a:r>
              <a:rPr lang="tr-TR" dirty="0" smtClean="0">
                <a:cs typeface="Arial" charset="0"/>
              </a:rPr>
              <a:t> </a:t>
            </a:r>
          </a:p>
          <a:p>
            <a:pPr lvl="2"/>
            <a:r>
              <a:rPr lang="tr-TR" b="1" dirty="0" err="1" smtClean="0"/>
              <a:t>Dehidroepiandrosteron</a:t>
            </a:r>
            <a:r>
              <a:rPr lang="tr-TR" b="1" dirty="0"/>
              <a:t>,</a:t>
            </a:r>
            <a:r>
              <a:rPr lang="tr-TR" b="1" dirty="0" smtClean="0"/>
              <a:t> </a:t>
            </a:r>
            <a:r>
              <a:rPr lang="tr-TR" b="1" dirty="0" err="1" smtClean="0"/>
              <a:t>androstenedion</a:t>
            </a:r>
            <a:endParaRPr lang="tr-TR" dirty="0" smtClean="0">
              <a:cs typeface="Arial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Adrenal medulla </a:t>
            </a:r>
            <a:r>
              <a:rPr lang="en-US" dirty="0" err="1" smtClean="0">
                <a:solidFill>
                  <a:srgbClr val="000090"/>
                </a:solidFill>
              </a:rPr>
              <a:t>hormonları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err="1" smtClean="0"/>
              <a:t>Katekolaminler</a:t>
            </a:r>
            <a:r>
              <a:rPr lang="en-US" dirty="0" smtClean="0"/>
              <a:t> </a:t>
            </a:r>
          </a:p>
          <a:p>
            <a:pPr lvl="2"/>
            <a:r>
              <a:rPr lang="en-US" b="1" dirty="0" smtClean="0"/>
              <a:t>Adrenalin, noradrenalin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0279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64" y="339540"/>
            <a:ext cx="7882965" cy="591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490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Adrenal </a:t>
            </a:r>
            <a:r>
              <a:rPr lang="en-US" dirty="0" err="1" smtClean="0">
                <a:solidFill>
                  <a:srgbClr val="FF0000"/>
                </a:solidFill>
              </a:rPr>
              <a:t>Bez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Hastalıkları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>
                <a:solidFill>
                  <a:srgbClr val="000090"/>
                </a:solidFill>
              </a:rPr>
              <a:t>Adrenal </a:t>
            </a:r>
            <a:r>
              <a:rPr lang="tr-TR" dirty="0" err="1" smtClean="0">
                <a:solidFill>
                  <a:srgbClr val="000090"/>
                </a:solidFill>
              </a:rPr>
              <a:t>İnsidentaloma</a:t>
            </a:r>
            <a:endParaRPr lang="tr-TR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Adrenal </a:t>
            </a:r>
            <a:r>
              <a:rPr lang="en-US" dirty="0" err="1" smtClean="0">
                <a:solidFill>
                  <a:srgbClr val="000090"/>
                </a:solidFill>
              </a:rPr>
              <a:t>Korteks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Hipofonksiyonları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Primer </a:t>
            </a:r>
            <a:r>
              <a:rPr lang="en-US" dirty="0" err="1" smtClean="0"/>
              <a:t>adrenokortikal</a:t>
            </a:r>
            <a:r>
              <a:rPr lang="en-US" dirty="0" smtClean="0"/>
              <a:t> </a:t>
            </a:r>
            <a:r>
              <a:rPr lang="en-US" dirty="0" err="1" smtClean="0"/>
              <a:t>yetersizlik</a:t>
            </a:r>
            <a:r>
              <a:rPr lang="en-US" dirty="0" smtClean="0"/>
              <a:t> (Addison hast)</a:t>
            </a:r>
          </a:p>
          <a:p>
            <a:pPr lvl="1"/>
            <a:r>
              <a:rPr lang="en-US" dirty="0" err="1" smtClean="0"/>
              <a:t>İzole</a:t>
            </a:r>
            <a:r>
              <a:rPr lang="en-US" dirty="0" smtClean="0"/>
              <a:t> </a:t>
            </a:r>
            <a:r>
              <a:rPr lang="en-US" dirty="0" err="1" smtClean="0"/>
              <a:t>hipoaldosteronizm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Adrenal </a:t>
            </a:r>
            <a:r>
              <a:rPr lang="en-US" dirty="0" err="1" smtClean="0">
                <a:solidFill>
                  <a:srgbClr val="000090"/>
                </a:solidFill>
              </a:rPr>
              <a:t>Korteks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Hiperfonksiyonları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Primer </a:t>
            </a:r>
            <a:r>
              <a:rPr lang="en-US" dirty="0" err="1" smtClean="0"/>
              <a:t>hipera</a:t>
            </a:r>
            <a:r>
              <a:rPr lang="tr-TR" dirty="0" smtClean="0"/>
              <a:t>l</a:t>
            </a:r>
            <a:r>
              <a:rPr lang="en-US" dirty="0" err="1" smtClean="0"/>
              <a:t>dosteronizm</a:t>
            </a:r>
            <a:endParaRPr lang="en-US" dirty="0" smtClean="0"/>
          </a:p>
          <a:p>
            <a:pPr lvl="1"/>
            <a:r>
              <a:rPr lang="en-US" dirty="0" smtClean="0"/>
              <a:t>Cushing </a:t>
            </a:r>
            <a:r>
              <a:rPr lang="en-US" dirty="0" err="1" smtClean="0"/>
              <a:t>sendromu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Adrenal Medulla </a:t>
            </a:r>
            <a:r>
              <a:rPr lang="en-US" dirty="0" err="1" smtClean="0">
                <a:solidFill>
                  <a:srgbClr val="000090"/>
                </a:solidFill>
              </a:rPr>
              <a:t>Hastalıkları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err="1" smtClean="0"/>
              <a:t>Feokromasitoma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93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43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cap="all" dirty="0">
                <a:solidFill>
                  <a:srgbClr val="FF0000"/>
                </a:solidFill>
              </a:rPr>
              <a:t>Adrenal Bez </a:t>
            </a:r>
            <a:r>
              <a:rPr lang="tr-TR" b="1" cap="all" dirty="0" err="1" smtClean="0">
                <a:solidFill>
                  <a:srgbClr val="FF0000"/>
                </a:solidFill>
              </a:rPr>
              <a:t>Hipofonksiyonları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747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Primer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Adrenokortikal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Yetersizlik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err="1">
                <a:solidFill>
                  <a:srgbClr val="FF0000"/>
                </a:solidFill>
              </a:rPr>
              <a:t>Addison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Hastalığı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Genellikle </a:t>
            </a:r>
            <a:r>
              <a:rPr lang="tr-TR" dirty="0"/>
              <a:t>3. ve 4. </a:t>
            </a:r>
            <a:r>
              <a:rPr lang="tr-TR" dirty="0" err="1"/>
              <a:t>dekatlarda</a:t>
            </a:r>
            <a:r>
              <a:rPr lang="tr-TR" dirty="0"/>
              <a:t> </a:t>
            </a:r>
            <a:endParaRPr lang="tr-TR" dirty="0" smtClean="0"/>
          </a:p>
          <a:p>
            <a:r>
              <a:rPr lang="tr-TR" dirty="0" err="1"/>
              <a:t>Poliglandüler</a:t>
            </a:r>
            <a:r>
              <a:rPr lang="tr-TR" dirty="0"/>
              <a:t> sendromların bir </a:t>
            </a:r>
            <a:r>
              <a:rPr lang="tr-TR" dirty="0" err="1"/>
              <a:t>parçası</a:t>
            </a:r>
            <a:r>
              <a:rPr lang="tr-TR" dirty="0"/>
              <a:t> olarak adrenal yetmezlik kadınlarda daha sık </a:t>
            </a:r>
            <a:r>
              <a:rPr lang="tr-TR" dirty="0" err="1"/>
              <a:t>görülür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err="1" smtClean="0"/>
              <a:t>İzole</a:t>
            </a:r>
            <a:r>
              <a:rPr lang="tr-TR" dirty="0" smtClean="0"/>
              <a:t> </a:t>
            </a:r>
            <a:r>
              <a:rPr lang="tr-TR" dirty="0" err="1"/>
              <a:t>otoimmün</a:t>
            </a:r>
            <a:r>
              <a:rPr lang="tr-TR" dirty="0"/>
              <a:t> adrenal yetmezlik ise </a:t>
            </a:r>
            <a:r>
              <a:rPr lang="tr-TR" dirty="0" err="1"/>
              <a:t>genc</a:t>
            </a:r>
            <a:r>
              <a:rPr lang="tr-TR" dirty="0"/>
              <a:t>̧ erkeklerde daha sıktır. </a:t>
            </a:r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21 alfa </a:t>
            </a:r>
            <a:r>
              <a:rPr lang="tr-TR" dirty="0" err="1" smtClean="0">
                <a:solidFill>
                  <a:srgbClr val="FF0000"/>
                </a:solidFill>
              </a:rPr>
              <a:t>hidroksilaz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eks</a:t>
            </a:r>
            <a:r>
              <a:rPr lang="tr-TR" dirty="0" smtClean="0">
                <a:solidFill>
                  <a:srgbClr val="FF0000"/>
                </a:solidFill>
              </a:rPr>
              <a:t> en sık </a:t>
            </a:r>
          </a:p>
          <a:p>
            <a:pPr marL="0" indent="0">
              <a:buNone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xmlns="" val="17939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898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Primer</a:t>
            </a:r>
            <a:r>
              <a:rPr lang="tr-TR" dirty="0">
                <a:solidFill>
                  <a:srgbClr val="FF0000"/>
                </a:solidFill>
              </a:rPr>
              <a:t> adrenal yetmezlik nedenleri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280"/>
            <a:ext cx="8229600" cy="5312485"/>
          </a:xfrm>
        </p:spPr>
        <p:txBody>
          <a:bodyPr>
            <a:normAutofit fontScale="55000" lnSpcReduction="20000"/>
          </a:bodyPr>
          <a:lstStyle/>
          <a:p>
            <a:r>
              <a:rPr lang="tr-TR" b="1" dirty="0" err="1"/>
              <a:t>Otoimmün</a:t>
            </a:r>
            <a:r>
              <a:rPr lang="tr-TR" b="1" dirty="0"/>
              <a:t> </a:t>
            </a:r>
            <a:endParaRPr lang="tr-TR" dirty="0"/>
          </a:p>
          <a:p>
            <a:pPr lvl="1"/>
            <a:r>
              <a:rPr lang="tr-TR" dirty="0" err="1" smtClean="0"/>
              <a:t>Sporadik</a:t>
            </a:r>
            <a:r>
              <a:rPr lang="tr-TR" dirty="0" smtClean="0"/>
              <a:t> </a:t>
            </a:r>
            <a:endParaRPr lang="tr-TR" dirty="0"/>
          </a:p>
          <a:p>
            <a:pPr lvl="1"/>
            <a:r>
              <a:rPr lang="tr-TR" dirty="0" err="1" smtClean="0"/>
              <a:t>Otoimmün</a:t>
            </a:r>
            <a:r>
              <a:rPr lang="tr-TR" dirty="0" smtClean="0"/>
              <a:t> </a:t>
            </a:r>
            <a:r>
              <a:rPr lang="tr-TR" dirty="0" err="1"/>
              <a:t>poliglandüler</a:t>
            </a:r>
            <a:r>
              <a:rPr lang="tr-TR" dirty="0"/>
              <a:t> sendrom tip 1(OPS tip1): </a:t>
            </a:r>
            <a:r>
              <a:rPr lang="tr-TR" dirty="0" err="1"/>
              <a:t>Addison</a:t>
            </a:r>
            <a:r>
              <a:rPr lang="tr-TR" dirty="0"/>
              <a:t> </a:t>
            </a:r>
            <a:r>
              <a:rPr lang="tr-TR" dirty="0" err="1"/>
              <a:t>hastalığı</a:t>
            </a:r>
            <a:r>
              <a:rPr lang="tr-TR" dirty="0"/>
              <a:t>, </a:t>
            </a:r>
            <a:r>
              <a:rPr lang="tr-TR" dirty="0" err="1"/>
              <a:t>hipoparatiroidizm</a:t>
            </a:r>
            <a:r>
              <a:rPr lang="tr-TR" dirty="0"/>
              <a:t>, </a:t>
            </a:r>
            <a:r>
              <a:rPr lang="tr-TR" dirty="0" err="1" smtClean="0"/>
              <a:t>mukokütanöz</a:t>
            </a:r>
            <a:r>
              <a:rPr lang="tr-TR" dirty="0" smtClean="0"/>
              <a:t> </a:t>
            </a:r>
            <a:r>
              <a:rPr lang="tr-TR" dirty="0" err="1"/>
              <a:t>kandidiazis</a:t>
            </a:r>
            <a:r>
              <a:rPr lang="tr-TR" dirty="0"/>
              <a:t>, </a:t>
            </a:r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/>
              <a:t>gonadal</a:t>
            </a:r>
            <a:r>
              <a:rPr lang="tr-TR" dirty="0"/>
              <a:t> yetmezlik, </a:t>
            </a:r>
            <a:r>
              <a:rPr lang="tr-TR" dirty="0" err="1"/>
              <a:t>malabsorbsiyon</a:t>
            </a:r>
            <a:r>
              <a:rPr lang="tr-TR" dirty="0"/>
              <a:t> </a:t>
            </a:r>
            <a:endParaRPr lang="tr-TR" dirty="0" smtClean="0">
              <a:effectLst/>
            </a:endParaRPr>
          </a:p>
          <a:p>
            <a:pPr lvl="1"/>
            <a:r>
              <a:rPr lang="tr-TR" dirty="0" err="1" smtClean="0"/>
              <a:t>Otoimmün</a:t>
            </a:r>
            <a:r>
              <a:rPr lang="tr-TR" dirty="0" smtClean="0"/>
              <a:t> </a:t>
            </a:r>
            <a:r>
              <a:rPr lang="tr-TR" dirty="0" err="1"/>
              <a:t>poliglandüler</a:t>
            </a:r>
            <a:r>
              <a:rPr lang="tr-TR" dirty="0"/>
              <a:t> sendrom tip 2 (OPS tip 2, </a:t>
            </a:r>
            <a:r>
              <a:rPr lang="tr-TR" dirty="0" err="1"/>
              <a:t>Schmidt</a:t>
            </a:r>
            <a:r>
              <a:rPr lang="tr-TR" dirty="0"/>
              <a:t> sendromu): </a:t>
            </a:r>
            <a:r>
              <a:rPr lang="tr-TR" dirty="0" err="1"/>
              <a:t>Addison</a:t>
            </a:r>
            <a:r>
              <a:rPr lang="tr-TR" dirty="0"/>
              <a:t> </a:t>
            </a:r>
            <a:r>
              <a:rPr lang="tr-TR" dirty="0" err="1" smtClean="0"/>
              <a:t>hastalığı</a:t>
            </a:r>
            <a:r>
              <a:rPr lang="tr-TR" dirty="0" smtClean="0"/>
              <a:t>, </a:t>
            </a:r>
            <a:r>
              <a:rPr lang="tr-TR" dirty="0" err="1" smtClean="0"/>
              <a:t>otoimmün</a:t>
            </a:r>
            <a:r>
              <a:rPr lang="tr-TR" dirty="0" smtClean="0"/>
              <a:t> </a:t>
            </a:r>
            <a:r>
              <a:rPr lang="tr-TR" dirty="0" err="1"/>
              <a:t>tiroid</a:t>
            </a:r>
            <a:r>
              <a:rPr lang="tr-TR" dirty="0"/>
              <a:t> hastalıkları, </a:t>
            </a:r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/>
              <a:t>gonodal</a:t>
            </a:r>
            <a:r>
              <a:rPr lang="tr-TR" dirty="0"/>
              <a:t> yetmezlik, </a:t>
            </a:r>
            <a:r>
              <a:rPr lang="tr-TR" dirty="0" err="1"/>
              <a:t>hipoparatiroidizm</a:t>
            </a:r>
            <a:r>
              <a:rPr lang="tr-TR" dirty="0"/>
              <a:t>, tip 1 </a:t>
            </a:r>
            <a:r>
              <a:rPr lang="tr-TR" dirty="0" err="1"/>
              <a:t>diabetes</a:t>
            </a:r>
            <a:r>
              <a:rPr lang="tr-TR" dirty="0"/>
              <a:t> </a:t>
            </a:r>
            <a:r>
              <a:rPr lang="tr-TR" dirty="0" err="1"/>
              <a:t>mellitus</a:t>
            </a:r>
            <a:r>
              <a:rPr lang="tr-TR" dirty="0"/>
              <a:t> </a:t>
            </a:r>
            <a:endParaRPr lang="tr-TR" dirty="0" smtClean="0">
              <a:effectLst/>
            </a:endParaRPr>
          </a:p>
          <a:p>
            <a:r>
              <a:rPr lang="tr-TR" b="1" dirty="0" err="1"/>
              <a:t>İnfeksiyonlar</a:t>
            </a:r>
            <a:r>
              <a:rPr lang="tr-TR" b="1" dirty="0"/>
              <a:t> </a:t>
            </a:r>
            <a:endParaRPr lang="tr-TR" dirty="0"/>
          </a:p>
          <a:p>
            <a:pPr lvl="1"/>
            <a:r>
              <a:rPr lang="tr-TR" dirty="0" err="1" smtClean="0"/>
              <a:t>Tüberküloz</a:t>
            </a:r>
            <a:endParaRPr lang="tr-TR" dirty="0" smtClean="0"/>
          </a:p>
          <a:p>
            <a:pPr lvl="1"/>
            <a:r>
              <a:rPr lang="tr-TR" dirty="0" smtClean="0"/>
              <a:t>Yaygın </a:t>
            </a:r>
            <a:r>
              <a:rPr lang="tr-TR" dirty="0"/>
              <a:t>mantar </a:t>
            </a:r>
            <a:r>
              <a:rPr lang="tr-TR" dirty="0" smtClean="0"/>
              <a:t>enfeksiyonları</a:t>
            </a:r>
          </a:p>
          <a:p>
            <a:pPr lvl="1"/>
            <a:r>
              <a:rPr lang="tr-TR" dirty="0" smtClean="0"/>
              <a:t>HIV</a:t>
            </a:r>
          </a:p>
          <a:p>
            <a:pPr lvl="1"/>
            <a:r>
              <a:rPr lang="tr-TR" dirty="0" smtClean="0"/>
              <a:t>Sifilis </a:t>
            </a:r>
            <a:endParaRPr lang="tr-TR" dirty="0" smtClean="0">
              <a:effectLst/>
            </a:endParaRPr>
          </a:p>
          <a:p>
            <a:r>
              <a:rPr lang="tr-TR" b="1" dirty="0" err="1"/>
              <a:t>Metastatik</a:t>
            </a:r>
            <a:r>
              <a:rPr lang="tr-TR" b="1" dirty="0"/>
              <a:t> </a:t>
            </a:r>
            <a:r>
              <a:rPr lang="tr-TR" b="1" dirty="0" err="1"/>
              <a:t>tümörler</a:t>
            </a:r>
            <a:r>
              <a:rPr lang="tr-TR" b="1" dirty="0"/>
              <a:t> </a:t>
            </a:r>
            <a:r>
              <a:rPr lang="tr-TR" dirty="0"/>
              <a:t>(</a:t>
            </a:r>
            <a:r>
              <a:rPr lang="tr-TR" dirty="0" err="1"/>
              <a:t>Akciğer</a:t>
            </a:r>
            <a:r>
              <a:rPr lang="tr-TR" dirty="0"/>
              <a:t>, meme, </a:t>
            </a:r>
            <a:r>
              <a:rPr lang="tr-TR" dirty="0" err="1"/>
              <a:t>gastro-intestinal</a:t>
            </a:r>
            <a:r>
              <a:rPr lang="tr-TR" dirty="0"/>
              <a:t>, vb.) </a:t>
            </a:r>
            <a:endParaRPr lang="tr-TR" dirty="0" smtClean="0">
              <a:effectLst/>
            </a:endParaRPr>
          </a:p>
          <a:p>
            <a:r>
              <a:rPr lang="tr-TR" b="1" dirty="0" err="1"/>
              <a:t>Bilateral</a:t>
            </a:r>
            <a:r>
              <a:rPr lang="tr-TR" b="1" dirty="0"/>
              <a:t> adrenal kanama </a:t>
            </a:r>
            <a:r>
              <a:rPr lang="tr-TR" dirty="0"/>
              <a:t>(</a:t>
            </a:r>
            <a:r>
              <a:rPr lang="tr-TR" dirty="0" err="1"/>
              <a:t>meningokoksemiksepsis</a:t>
            </a:r>
            <a:r>
              <a:rPr lang="tr-TR" dirty="0"/>
              <a:t>, anti-</a:t>
            </a:r>
            <a:r>
              <a:rPr lang="tr-TR" dirty="0" err="1"/>
              <a:t>koagulan</a:t>
            </a:r>
            <a:r>
              <a:rPr lang="tr-TR" dirty="0"/>
              <a:t> kullanımı) </a:t>
            </a:r>
            <a:endParaRPr lang="tr-TR" dirty="0" smtClean="0">
              <a:effectLst/>
            </a:endParaRPr>
          </a:p>
          <a:p>
            <a:r>
              <a:rPr lang="tr-TR" b="1" dirty="0" err="1"/>
              <a:t>İlaçlar</a:t>
            </a:r>
            <a:r>
              <a:rPr lang="tr-TR" dirty="0"/>
              <a:t>; </a:t>
            </a:r>
            <a:r>
              <a:rPr lang="tr-TR" dirty="0" err="1"/>
              <a:t>aminoglutatamide</a:t>
            </a:r>
            <a:r>
              <a:rPr lang="tr-TR" dirty="0"/>
              <a:t>, </a:t>
            </a:r>
            <a:r>
              <a:rPr lang="tr-TR" dirty="0" err="1"/>
              <a:t>etomidate</a:t>
            </a:r>
            <a:r>
              <a:rPr lang="tr-TR" dirty="0"/>
              <a:t>, </a:t>
            </a:r>
            <a:r>
              <a:rPr lang="tr-TR" dirty="0" err="1"/>
              <a:t>ketakonazol</a:t>
            </a:r>
            <a:r>
              <a:rPr lang="tr-TR" dirty="0"/>
              <a:t>, </a:t>
            </a:r>
            <a:r>
              <a:rPr lang="tr-TR" dirty="0" err="1"/>
              <a:t>metyropone</a:t>
            </a:r>
            <a:r>
              <a:rPr lang="tr-TR" dirty="0"/>
              <a:t>, </a:t>
            </a:r>
            <a:r>
              <a:rPr lang="tr-TR" dirty="0" err="1"/>
              <a:t>mitotone</a:t>
            </a:r>
            <a:r>
              <a:rPr lang="tr-TR" dirty="0"/>
              <a:t>) </a:t>
            </a:r>
            <a:r>
              <a:rPr lang="tr-TR" dirty="0" err="1"/>
              <a:t>rifampin</a:t>
            </a:r>
            <a:r>
              <a:rPr lang="tr-TR" dirty="0"/>
              <a:t>, </a:t>
            </a:r>
            <a:r>
              <a:rPr lang="tr-TR" dirty="0" err="1"/>
              <a:t>flukanazole</a:t>
            </a:r>
            <a:r>
              <a:rPr lang="tr-TR" dirty="0"/>
              <a:t>, </a:t>
            </a:r>
            <a:r>
              <a:rPr lang="tr-TR" dirty="0" err="1"/>
              <a:t>fenitoin</a:t>
            </a:r>
            <a:r>
              <a:rPr lang="tr-TR" dirty="0"/>
              <a:t>, </a:t>
            </a:r>
            <a:r>
              <a:rPr lang="tr-TR" dirty="0" err="1"/>
              <a:t>barbituratlar</a:t>
            </a:r>
            <a:r>
              <a:rPr lang="tr-TR" dirty="0"/>
              <a:t> (adrenal rezervi kısıtlı </a:t>
            </a:r>
            <a:r>
              <a:rPr lang="tr-TR" dirty="0" err="1"/>
              <a:t>kişilerde</a:t>
            </a:r>
            <a:r>
              <a:rPr lang="tr-TR" dirty="0"/>
              <a:t>) </a:t>
            </a:r>
            <a:endParaRPr lang="tr-TR" dirty="0" smtClean="0">
              <a:effectLst/>
            </a:endParaRPr>
          </a:p>
          <a:p>
            <a:r>
              <a:rPr lang="tr-TR" b="1" dirty="0" err="1"/>
              <a:t>İnfiltratif</a:t>
            </a:r>
            <a:r>
              <a:rPr lang="tr-TR" b="1" dirty="0"/>
              <a:t> hastalıklar </a:t>
            </a:r>
            <a:r>
              <a:rPr lang="tr-TR" dirty="0"/>
              <a:t>(</a:t>
            </a:r>
            <a:r>
              <a:rPr lang="tr-TR" dirty="0" err="1"/>
              <a:t>amiloidoz</a:t>
            </a:r>
            <a:r>
              <a:rPr lang="tr-TR" dirty="0"/>
              <a:t>, </a:t>
            </a:r>
            <a:r>
              <a:rPr lang="tr-TR" dirty="0" err="1"/>
              <a:t>sarkoidoz</a:t>
            </a:r>
            <a:r>
              <a:rPr lang="tr-TR" dirty="0"/>
              <a:t>) </a:t>
            </a:r>
            <a:endParaRPr lang="tr-TR" dirty="0" smtClean="0">
              <a:effectLst/>
            </a:endParaRPr>
          </a:p>
          <a:p>
            <a:r>
              <a:rPr lang="tr-TR" b="1" dirty="0" err="1"/>
              <a:t>Adrenolökodistrofi</a:t>
            </a:r>
            <a:r>
              <a:rPr lang="tr-TR" b="1" dirty="0"/>
              <a:t> </a:t>
            </a:r>
            <a:endParaRPr lang="tr-TR" dirty="0" smtClean="0">
              <a:effectLst/>
            </a:endParaRPr>
          </a:p>
          <a:p>
            <a:r>
              <a:rPr lang="tr-TR" b="1" dirty="0"/>
              <a:t>ACTH </a:t>
            </a:r>
            <a:r>
              <a:rPr lang="tr-TR" b="1" dirty="0" err="1"/>
              <a:t>direnc</a:t>
            </a:r>
            <a:r>
              <a:rPr lang="tr-TR" b="1" dirty="0"/>
              <a:t>̧ sendromları </a:t>
            </a:r>
            <a:endParaRPr lang="tr-TR" dirty="0" smtClean="0">
              <a:effectLst/>
            </a:endParaRPr>
          </a:p>
          <a:p>
            <a:r>
              <a:rPr lang="tr-TR" b="1" dirty="0" err="1"/>
              <a:t>Konjenital</a:t>
            </a:r>
            <a:r>
              <a:rPr lang="tr-TR" b="1" dirty="0"/>
              <a:t> adrenal </a:t>
            </a:r>
            <a:r>
              <a:rPr lang="tr-TR" b="1" dirty="0" err="1"/>
              <a:t>hipoplazi</a:t>
            </a:r>
            <a:r>
              <a:rPr lang="tr-TR" b="1" dirty="0"/>
              <a:t> </a:t>
            </a:r>
            <a:endParaRPr lang="tr-TR" dirty="0" smtClean="0">
              <a:effectLst/>
            </a:endParaRPr>
          </a:p>
          <a:p>
            <a:r>
              <a:rPr lang="tr-TR" b="1" dirty="0" err="1"/>
              <a:t>Bilateraladrenalektomi</a:t>
            </a:r>
            <a:r>
              <a:rPr lang="tr-TR" b="1" dirty="0"/>
              <a:t> </a:t>
            </a:r>
            <a:endParaRPr lang="tr-TR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31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2142805"/>
              </p:ext>
            </p:extLst>
          </p:nvPr>
        </p:nvGraphicFramePr>
        <p:xfrm>
          <a:off x="457200" y="430360"/>
          <a:ext cx="82296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Belirti ve Bulgular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Sıklık</a:t>
                      </a:r>
                      <a:r>
                        <a:rPr lang="en-US" sz="2400" dirty="0" smtClean="0"/>
                        <a:t> 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 err="1">
                          <a:effectLst/>
                          <a:latin typeface="+mn-lt"/>
                        </a:rPr>
                        <a:t>Güçsüzlük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, </a:t>
                      </a:r>
                      <a:r>
                        <a:rPr lang="tr-TR" sz="1800" b="1" dirty="0" err="1">
                          <a:effectLst/>
                          <a:latin typeface="+mn-lt"/>
                        </a:rPr>
                        <a:t>çabuk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 yorulma, </a:t>
                      </a:r>
                      <a:r>
                        <a:rPr lang="tr-TR" sz="1800" b="1" dirty="0" smtClean="0">
                          <a:effectLst/>
                          <a:latin typeface="+mn-lt"/>
                        </a:rPr>
                        <a:t>halsizlik</a:t>
                      </a:r>
                      <a:endParaRPr lang="tr-TR" sz="18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 err="1" smtClean="0">
                          <a:effectLst/>
                          <a:latin typeface="+mn-lt"/>
                        </a:rPr>
                        <a:t>İştahsızlık</a:t>
                      </a:r>
                      <a:endParaRPr lang="tr-TR" sz="18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 err="1">
                          <a:effectLst/>
                          <a:latin typeface="+mn-lt"/>
                        </a:rPr>
                        <a:t>Mide-bağırsak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 sistemi belirtileri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i="1" dirty="0">
                          <a:effectLst/>
                          <a:latin typeface="+mn-lt"/>
                        </a:rPr>
                        <a:t>Bulantı </a:t>
                      </a:r>
                      <a:endParaRPr lang="tr-TR" sz="1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dirty="0" err="1">
                          <a:effectLst/>
                          <a:latin typeface="+mn-lt"/>
                        </a:rPr>
                        <a:t>Kusma</a:t>
                      </a:r>
                      <a:r>
                        <a:rPr lang="en-US" sz="1800" i="1" dirty="0">
                          <a:effectLst/>
                          <a:latin typeface="+mn-lt"/>
                        </a:rPr>
                        <a:t> 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i="1" dirty="0">
                          <a:effectLst/>
                          <a:latin typeface="+mn-lt"/>
                        </a:rPr>
                        <a:t>Kabızlık </a:t>
                      </a:r>
                      <a:endParaRPr lang="tr-TR" sz="1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i="1" dirty="0">
                          <a:effectLst/>
                          <a:latin typeface="+mn-lt"/>
                        </a:rPr>
                        <a:t>Karın </a:t>
                      </a:r>
                      <a:r>
                        <a:rPr lang="tr-TR" sz="1800" i="1" dirty="0" err="1">
                          <a:effectLst/>
                          <a:latin typeface="+mn-lt"/>
                        </a:rPr>
                        <a:t>ağrısı</a:t>
                      </a:r>
                      <a:r>
                        <a:rPr lang="tr-TR" sz="1800" i="1" dirty="0">
                          <a:effectLst/>
                          <a:latin typeface="+mn-lt"/>
                        </a:rPr>
                        <a:t> </a:t>
                      </a:r>
                      <a:endParaRPr lang="tr-TR" sz="1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dirty="0" err="1">
                          <a:effectLst/>
                          <a:latin typeface="+mn-lt"/>
                        </a:rPr>
                        <a:t>İshal</a:t>
                      </a:r>
                      <a:r>
                        <a:rPr lang="en-US" sz="1800" i="1" dirty="0">
                          <a:effectLst/>
                          <a:latin typeface="+mn-lt"/>
                        </a:rPr>
                        <a:t> 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</a:rPr>
                        <a:t>Tuz </a:t>
                      </a:r>
                      <a:r>
                        <a:rPr lang="tr-TR" sz="1800" b="1" dirty="0" err="1" smtClean="0">
                          <a:effectLst/>
                          <a:latin typeface="+mn-lt"/>
                        </a:rPr>
                        <a:t>açlığı</a:t>
                      </a:r>
                      <a:endParaRPr lang="tr-TR" sz="18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</a:rPr>
                        <a:t>Baş </a:t>
                      </a:r>
                      <a:r>
                        <a:rPr lang="tr-TR" sz="1800" b="1" dirty="0" err="1" smtClean="0">
                          <a:effectLst/>
                          <a:latin typeface="+mn-lt"/>
                        </a:rPr>
                        <a:t>dönmesi</a:t>
                      </a:r>
                      <a:endParaRPr lang="tr-TR" sz="18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</a:rPr>
                        <a:t>Kas ve eklem </a:t>
                      </a:r>
                      <a:r>
                        <a:rPr lang="tr-TR" sz="1800" b="1" dirty="0" err="1">
                          <a:effectLst/>
                          <a:latin typeface="+mn-lt"/>
                        </a:rPr>
                        <a:t>ağrısı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</a:rPr>
                        <a:t>Kilo kaybı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 err="1" smtClean="0">
                          <a:effectLst/>
                          <a:latin typeface="+mn-lt"/>
                        </a:rPr>
                        <a:t>Hiperpigmentasyon</a:t>
                      </a:r>
                      <a:endParaRPr lang="tr-TR" sz="18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</a:rPr>
                        <a:t>Hipotansiyon (</a:t>
                      </a:r>
                      <a:r>
                        <a:rPr lang="tr-TR" sz="1800" b="1" dirty="0" err="1">
                          <a:effectLst/>
                          <a:latin typeface="+mn-lt"/>
                        </a:rPr>
                        <a:t>sistolik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800" b="1" dirty="0" smtClean="0">
                          <a:effectLst/>
                          <a:latin typeface="+mn-lt"/>
                        </a:rPr>
                        <a:t>KB 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&lt;110 mm </a:t>
                      </a:r>
                      <a:r>
                        <a:rPr lang="tr-TR" sz="1800" b="1" dirty="0" smtClean="0">
                          <a:effectLst/>
                          <a:latin typeface="+mn-lt"/>
                        </a:rPr>
                        <a:t>Hg)</a:t>
                      </a:r>
                      <a:endParaRPr lang="tr-TR" sz="18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88-94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>
                          <a:effectLst/>
                          <a:latin typeface="+mn-lt"/>
                        </a:rPr>
                        <a:t>Vitiligo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10-20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007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potalamus- Hipofiz Hormonları - ppt indi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20"/>
          <a:stretch/>
        </p:blipFill>
        <p:spPr bwMode="auto">
          <a:xfrm>
            <a:off x="640079" y="265982"/>
            <a:ext cx="7719061" cy="51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88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00" y="268941"/>
            <a:ext cx="8453161" cy="57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7466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61341860"/>
              </p:ext>
            </p:extLst>
          </p:nvPr>
        </p:nvGraphicFramePr>
        <p:xfrm>
          <a:off x="563880" y="937260"/>
          <a:ext cx="82296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Laboratuvar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Sıklık</a:t>
                      </a:r>
                      <a:r>
                        <a:rPr lang="en-US" sz="2800" dirty="0" smtClean="0"/>
                        <a:t> %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  <a:latin typeface="+mn-lt"/>
                        </a:rPr>
                        <a:t>Elektrolit </a:t>
                      </a:r>
                      <a:r>
                        <a:rPr lang="tr-TR" sz="2400" b="1" dirty="0" smtClean="0">
                          <a:effectLst/>
                          <a:latin typeface="+mn-lt"/>
                        </a:rPr>
                        <a:t>bozuklukları</a:t>
                      </a:r>
                      <a:endParaRPr lang="tr-TR" sz="24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>
                          <a:effectLst/>
                          <a:latin typeface="+mn-lt"/>
                        </a:rPr>
                        <a:t>92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i="1" dirty="0" err="1" smtClean="0">
                          <a:effectLst/>
                          <a:latin typeface="+mn-lt"/>
                        </a:rPr>
                        <a:t>Hiponatremi</a:t>
                      </a:r>
                      <a:endParaRPr lang="pl-PL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/>
                          <a:latin typeface="+mn-lt"/>
                        </a:rPr>
                        <a:t>88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i="1" dirty="0" err="1" smtClean="0">
                          <a:effectLst/>
                          <a:latin typeface="+mn-lt"/>
                        </a:rPr>
                        <a:t>Hiperkalemi</a:t>
                      </a:r>
                      <a:endParaRPr lang="fr-FR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>
                          <a:effectLst/>
                          <a:latin typeface="+mn-lt"/>
                        </a:rPr>
                        <a:t>64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400" i="1" dirty="0" err="1" smtClean="0">
                          <a:effectLst/>
                          <a:latin typeface="+mn-lt"/>
                        </a:rPr>
                        <a:t>Hiperkalsemi</a:t>
                      </a:r>
                      <a:endParaRPr lang="nb-NO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dirty="0" smtClean="0">
                          <a:effectLst/>
                          <a:latin typeface="+mn-lt"/>
                        </a:rPr>
                        <a:t>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b="1" dirty="0" smtClean="0">
                          <a:effectLst/>
                          <a:latin typeface="+mn-lt"/>
                        </a:rPr>
                        <a:t>Azotemi</a:t>
                      </a:r>
                      <a:endParaRPr lang="hu-HU" sz="24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>
                          <a:effectLst/>
                          <a:latin typeface="+mn-lt"/>
                        </a:rPr>
                        <a:t>55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effectLst/>
                          <a:latin typeface="+mn-lt"/>
                        </a:rPr>
                        <a:t>Anemi</a:t>
                      </a:r>
                      <a:endParaRPr lang="tr-TR" sz="24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>
                          <a:effectLst/>
                          <a:latin typeface="+mn-lt"/>
                        </a:rPr>
                        <a:t>40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b="1" dirty="0">
                          <a:effectLst/>
                          <a:latin typeface="+mn-lt"/>
                        </a:rPr>
                        <a:t>Eozinofili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595704" y="4849907"/>
            <a:ext cx="816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Hatırlatma:</a:t>
            </a:r>
          </a:p>
          <a:p>
            <a:endParaRPr lang="tr-TR" dirty="0"/>
          </a:p>
          <a:p>
            <a:r>
              <a:rPr lang="tr-TR" dirty="0" smtClean="0">
                <a:solidFill>
                  <a:srgbClr val="FF0000"/>
                </a:solidFill>
              </a:rPr>
              <a:t>Glukokortikoid </a:t>
            </a:r>
            <a:r>
              <a:rPr lang="tr-TR" dirty="0">
                <a:solidFill>
                  <a:srgbClr val="FF0000"/>
                </a:solidFill>
              </a:rPr>
              <a:t>ile </a:t>
            </a:r>
            <a:r>
              <a:rPr lang="tr-TR" dirty="0" err="1">
                <a:solidFill>
                  <a:srgbClr val="FF0000"/>
                </a:solidFill>
              </a:rPr>
              <a:t>nötrofil</a:t>
            </a:r>
            <a:r>
              <a:rPr lang="tr-TR" dirty="0">
                <a:solidFill>
                  <a:srgbClr val="FF0000"/>
                </a:solidFill>
              </a:rPr>
              <a:t> konsantrasyonu </a:t>
            </a:r>
            <a:r>
              <a:rPr lang="tr-TR" dirty="0" smtClean="0">
                <a:solidFill>
                  <a:srgbClr val="FF0000"/>
                </a:solidFill>
              </a:rPr>
              <a:t>artar;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lenfositlerin, </a:t>
            </a:r>
            <a:r>
              <a:rPr lang="tr-TR" dirty="0" err="1">
                <a:solidFill>
                  <a:srgbClr val="FF0000"/>
                </a:solidFill>
              </a:rPr>
              <a:t>monositlerin</a:t>
            </a:r>
            <a:r>
              <a:rPr lang="tr-TR" dirty="0">
                <a:solidFill>
                  <a:srgbClr val="FF0000"/>
                </a:solidFill>
              </a:rPr>
              <a:t>, </a:t>
            </a:r>
            <a:r>
              <a:rPr lang="tr-TR" dirty="0" err="1">
                <a:solidFill>
                  <a:srgbClr val="FF0000"/>
                </a:solidFill>
              </a:rPr>
              <a:t>eozinofillerin</a:t>
            </a:r>
            <a:r>
              <a:rPr lang="tr-TR" dirty="0">
                <a:solidFill>
                  <a:srgbClr val="FF0000"/>
                </a:solidFill>
              </a:rPr>
              <a:t> ve bazofillerin konsantrasyonu azalmakta</a:t>
            </a:r>
          </a:p>
        </p:txBody>
      </p:sp>
    </p:spTree>
    <p:extLst>
      <p:ext uri="{BB962C8B-B14F-4D97-AF65-F5344CB8AC3E}">
        <p14:creationId xmlns:p14="http://schemas.microsoft.com/office/powerpoint/2010/main" xmlns="" val="122723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Adrenal </a:t>
            </a:r>
            <a:r>
              <a:rPr lang="en-US" dirty="0" err="1" smtClean="0">
                <a:solidFill>
                  <a:srgbClr val="FF0000"/>
                </a:solidFill>
              </a:rPr>
              <a:t>Yetmezlikte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edavi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Tedavide </a:t>
            </a:r>
            <a:r>
              <a:rPr lang="tr-TR" dirty="0" err="1"/>
              <a:t>yaklaşım</a:t>
            </a:r>
            <a:r>
              <a:rPr lang="tr-TR" dirty="0"/>
              <a:t>, eksik olan glukokortikoid, </a:t>
            </a:r>
            <a:r>
              <a:rPr lang="tr-TR" dirty="0" err="1"/>
              <a:t>mineralokortikoid</a:t>
            </a:r>
            <a:r>
              <a:rPr lang="tr-TR" dirty="0"/>
              <a:t> ve gerekirse </a:t>
            </a:r>
            <a:r>
              <a:rPr lang="tr-TR" dirty="0" err="1"/>
              <a:t>androjenleri</a:t>
            </a:r>
            <a:r>
              <a:rPr lang="tr-TR" dirty="0"/>
              <a:t> yerine koymaktır. 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xmlns="" val="3413207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Adrenal </a:t>
            </a:r>
            <a:r>
              <a:rPr lang="en-US" dirty="0" err="1">
                <a:solidFill>
                  <a:srgbClr val="FF0000"/>
                </a:solidFill>
              </a:rPr>
              <a:t>Yetmezlikte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Tedavi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Normal </a:t>
            </a:r>
            <a:r>
              <a:rPr lang="tr-TR" dirty="0" err="1"/>
              <a:t>kortizol</a:t>
            </a:r>
            <a:r>
              <a:rPr lang="tr-TR" dirty="0"/>
              <a:t> salınımı </a:t>
            </a:r>
            <a:r>
              <a:rPr lang="tr-TR" dirty="0" smtClean="0"/>
              <a:t>2,7-14 </a:t>
            </a:r>
            <a:r>
              <a:rPr lang="tr-TR" dirty="0"/>
              <a:t>mg/</a:t>
            </a:r>
            <a:r>
              <a:rPr lang="tr-TR" dirty="0" smtClean="0"/>
              <a:t>m</a:t>
            </a:r>
            <a:r>
              <a:rPr lang="tr-TR" baseline="30000" dirty="0" smtClean="0"/>
              <a:t>2</a:t>
            </a:r>
            <a:r>
              <a:rPr lang="tr-TR" dirty="0" smtClean="0"/>
              <a:t>/</a:t>
            </a:r>
            <a:r>
              <a:rPr lang="tr-TR" dirty="0" err="1" smtClean="0"/>
              <a:t>gün</a:t>
            </a:r>
            <a:endParaRPr lang="tr-TR" dirty="0" smtClean="0"/>
          </a:p>
          <a:p>
            <a:r>
              <a:rPr lang="tr-TR" dirty="0" err="1" smtClean="0"/>
              <a:t>Hidrokortizon</a:t>
            </a:r>
            <a:r>
              <a:rPr lang="tr-TR" dirty="0" smtClean="0"/>
              <a:t> </a:t>
            </a:r>
            <a:r>
              <a:rPr lang="tr-TR" dirty="0" err="1" smtClean="0"/>
              <a:t>günlük</a:t>
            </a:r>
            <a:r>
              <a:rPr lang="tr-TR" dirty="0" smtClean="0"/>
              <a:t> </a:t>
            </a:r>
            <a:r>
              <a:rPr lang="tr-TR" dirty="0"/>
              <a:t>doz ortalama </a:t>
            </a:r>
            <a:r>
              <a:rPr lang="tr-TR" dirty="0" smtClean="0"/>
              <a:t>10-12 </a:t>
            </a:r>
            <a:r>
              <a:rPr lang="tr-TR" dirty="0"/>
              <a:t>mg/</a:t>
            </a:r>
            <a:r>
              <a:rPr lang="tr-TR" dirty="0" smtClean="0"/>
              <a:t>m</a:t>
            </a:r>
            <a:r>
              <a:rPr lang="tr-TR" baseline="30000" dirty="0" smtClean="0"/>
              <a:t>2</a:t>
            </a:r>
            <a:r>
              <a:rPr lang="tr-TR" dirty="0" smtClean="0"/>
              <a:t> </a:t>
            </a:r>
            <a:r>
              <a:rPr lang="tr-TR" dirty="0" err="1"/>
              <a:t>dir</a:t>
            </a:r>
            <a:r>
              <a:rPr lang="tr-TR" dirty="0"/>
              <a:t>. </a:t>
            </a:r>
            <a:endParaRPr lang="tr-TR" dirty="0" smtClean="0"/>
          </a:p>
          <a:p>
            <a:pPr lvl="1"/>
            <a:r>
              <a:rPr lang="tr-TR" dirty="0" err="1" smtClean="0"/>
              <a:t>Günlük</a:t>
            </a:r>
            <a:r>
              <a:rPr lang="tr-TR" dirty="0" smtClean="0"/>
              <a:t> </a:t>
            </a:r>
            <a:r>
              <a:rPr lang="tr-TR" dirty="0"/>
              <a:t>doz 2 veya 3 </a:t>
            </a:r>
            <a:r>
              <a:rPr lang="tr-TR" dirty="0" err="1"/>
              <a:t>parçaya</a:t>
            </a:r>
            <a:r>
              <a:rPr lang="tr-TR" dirty="0"/>
              <a:t> </a:t>
            </a:r>
            <a:r>
              <a:rPr lang="tr-TR" dirty="0" err="1"/>
              <a:t>bölünebilir</a:t>
            </a:r>
            <a:r>
              <a:rPr lang="tr-TR" dirty="0"/>
              <a:t>. </a:t>
            </a:r>
            <a:endParaRPr lang="tr-TR" dirty="0" smtClean="0"/>
          </a:p>
          <a:p>
            <a:pPr lvl="1"/>
            <a:r>
              <a:rPr lang="tr-TR" dirty="0" err="1" smtClean="0"/>
              <a:t>Günlük</a:t>
            </a:r>
            <a:r>
              <a:rPr lang="tr-TR" dirty="0" smtClean="0"/>
              <a:t> </a:t>
            </a:r>
            <a:r>
              <a:rPr lang="tr-TR" dirty="0"/>
              <a:t>doz ikiye </a:t>
            </a:r>
            <a:r>
              <a:rPr lang="tr-TR" dirty="0" err="1"/>
              <a:t>bölünüyor</a:t>
            </a:r>
            <a:r>
              <a:rPr lang="tr-TR" dirty="0"/>
              <a:t> ise, toplam dozun 2/3’ ü sabah uyanınca 1/3’ ü ise </a:t>
            </a:r>
            <a:r>
              <a:rPr lang="tr-TR" dirty="0" err="1"/>
              <a:t>öğleden</a:t>
            </a:r>
            <a:r>
              <a:rPr lang="tr-TR" dirty="0"/>
              <a:t> sonra uygulanır. </a:t>
            </a:r>
            <a:endParaRPr lang="tr-TR" dirty="0" smtClean="0"/>
          </a:p>
          <a:p>
            <a:r>
              <a:rPr lang="tr-TR" dirty="0" smtClean="0"/>
              <a:t>Uzun </a:t>
            </a:r>
            <a:r>
              <a:rPr lang="tr-TR" dirty="0"/>
              <a:t>etkili </a:t>
            </a:r>
            <a:r>
              <a:rPr lang="tr-TR" dirty="0" err="1" smtClean="0"/>
              <a:t>steroidlerden</a:t>
            </a:r>
            <a:r>
              <a:rPr lang="tr-TR" dirty="0" smtClean="0"/>
              <a:t> </a:t>
            </a:r>
            <a:r>
              <a:rPr lang="tr-TR" dirty="0" err="1" smtClean="0"/>
              <a:t>günlük</a:t>
            </a:r>
            <a:r>
              <a:rPr lang="tr-TR" dirty="0" smtClean="0"/>
              <a:t> 2,5-5 </a:t>
            </a:r>
            <a:r>
              <a:rPr lang="tr-TR" dirty="0"/>
              <a:t>mg </a:t>
            </a:r>
            <a:r>
              <a:rPr lang="tr-TR" dirty="0" err="1"/>
              <a:t>prednizolon</a:t>
            </a:r>
            <a:r>
              <a:rPr lang="tr-TR" dirty="0"/>
              <a:t> </a:t>
            </a:r>
            <a:endParaRPr lang="tr-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26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Adrenal </a:t>
            </a:r>
            <a:r>
              <a:rPr lang="en-US" dirty="0" err="1">
                <a:solidFill>
                  <a:srgbClr val="FF0000"/>
                </a:solidFill>
              </a:rPr>
              <a:t>Yetmezlikte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Tedavi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Yerine </a:t>
            </a:r>
            <a:r>
              <a:rPr lang="tr-TR" dirty="0"/>
              <a:t>koyma tedavisi esnasında araya giren </a:t>
            </a:r>
            <a:r>
              <a:rPr lang="tr-TR" dirty="0" err="1"/>
              <a:t>üst</a:t>
            </a:r>
            <a:r>
              <a:rPr lang="tr-TR" dirty="0"/>
              <a:t> solunum yolu enfeksiyonu, </a:t>
            </a:r>
            <a:r>
              <a:rPr lang="tr-TR" dirty="0" err="1" smtClean="0"/>
              <a:t>gastroenterit</a:t>
            </a:r>
            <a:r>
              <a:rPr lang="tr-TR" dirty="0" smtClean="0"/>
              <a:t> </a:t>
            </a:r>
            <a:r>
              <a:rPr lang="tr-TR" dirty="0"/>
              <a:t>gibi hafif </a:t>
            </a:r>
            <a:r>
              <a:rPr lang="tr-TR" dirty="0" smtClean="0"/>
              <a:t>hastalıklarda, ciddi enfeksiyonlarda   </a:t>
            </a:r>
            <a:r>
              <a:rPr lang="tr-TR" dirty="0"/>
              <a:t>kullanılan </a:t>
            </a:r>
            <a:r>
              <a:rPr lang="tr-TR" b="1" dirty="0">
                <a:solidFill>
                  <a:srgbClr val="FF0000"/>
                </a:solidFill>
              </a:rPr>
              <a:t>glukokortikoid dozu </a:t>
            </a:r>
            <a:r>
              <a:rPr lang="tr-TR" b="1" dirty="0" smtClean="0">
                <a:solidFill>
                  <a:srgbClr val="FF0000"/>
                </a:solidFill>
              </a:rPr>
              <a:t>2-3 katına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7043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Adrenal </a:t>
            </a:r>
            <a:r>
              <a:rPr lang="en-US" dirty="0" err="1">
                <a:solidFill>
                  <a:srgbClr val="FF0000"/>
                </a:solidFill>
              </a:rPr>
              <a:t>Yetmezlikte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Tedavi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Mineralokortikoid</a:t>
            </a:r>
            <a:r>
              <a:rPr lang="tr-TR" b="1" dirty="0"/>
              <a:t> </a:t>
            </a:r>
            <a:r>
              <a:rPr lang="tr-TR" b="1" dirty="0" err="1"/>
              <a:t>replasmanında</a:t>
            </a:r>
            <a:r>
              <a:rPr lang="tr-TR" b="1" dirty="0"/>
              <a:t> </a:t>
            </a:r>
            <a:r>
              <a:rPr lang="tr-TR" b="1" dirty="0" err="1" smtClean="0"/>
              <a:t>fludrokortizon</a:t>
            </a:r>
            <a:r>
              <a:rPr lang="tr-TR" b="1" dirty="0" smtClean="0"/>
              <a:t> 0,05-0,2 </a:t>
            </a:r>
            <a:r>
              <a:rPr lang="tr-TR" b="1" dirty="0"/>
              <a:t>mg/</a:t>
            </a:r>
            <a:r>
              <a:rPr lang="tr-TR" b="1" dirty="0" err="1"/>
              <a:t>gün</a:t>
            </a:r>
            <a:r>
              <a:rPr lang="tr-TR" b="1" dirty="0"/>
              <a:t> </a:t>
            </a:r>
            <a:endParaRPr lang="tr-TR" b="1" dirty="0" smtClean="0"/>
          </a:p>
          <a:p>
            <a:pPr lvl="1"/>
            <a:r>
              <a:rPr lang="tr-TR" dirty="0" err="1" smtClean="0"/>
              <a:t>Aşırı</a:t>
            </a:r>
            <a:r>
              <a:rPr lang="tr-TR" dirty="0" smtClean="0"/>
              <a:t> </a:t>
            </a:r>
            <a:r>
              <a:rPr lang="tr-TR" dirty="0"/>
              <a:t>terleme nedeniyle su ve tuz </a:t>
            </a:r>
            <a:r>
              <a:rPr lang="tr-TR" dirty="0" smtClean="0"/>
              <a:t>kaybında </a:t>
            </a:r>
            <a:r>
              <a:rPr lang="tr-TR" dirty="0" err="1" smtClean="0"/>
              <a:t>mineralokortikoid</a:t>
            </a:r>
            <a:r>
              <a:rPr lang="tr-TR" dirty="0" smtClean="0"/>
              <a:t> </a:t>
            </a:r>
            <a:r>
              <a:rPr lang="tr-TR" dirty="0"/>
              <a:t>dozunu artırmak gerekebilir. </a:t>
            </a:r>
            <a:endParaRPr lang="tr-TR" dirty="0" smtClean="0"/>
          </a:p>
          <a:p>
            <a:pPr lvl="1"/>
            <a:r>
              <a:rPr lang="tr-TR" dirty="0" smtClean="0"/>
              <a:t>Tedavi </a:t>
            </a:r>
            <a:r>
              <a:rPr lang="tr-TR" dirty="0" err="1"/>
              <a:t>etkinliği</a:t>
            </a:r>
            <a:r>
              <a:rPr lang="tr-TR" dirty="0"/>
              <a:t>, </a:t>
            </a:r>
            <a:endParaRPr lang="tr-TR" dirty="0" smtClean="0"/>
          </a:p>
          <a:p>
            <a:pPr lvl="2"/>
            <a:r>
              <a:rPr lang="tr-TR" dirty="0" err="1"/>
              <a:t>P</a:t>
            </a:r>
            <a:r>
              <a:rPr lang="tr-TR" dirty="0" err="1" smtClean="0"/>
              <a:t>ostural</a:t>
            </a:r>
            <a:r>
              <a:rPr lang="tr-TR" dirty="0" smtClean="0"/>
              <a:t> </a:t>
            </a:r>
            <a:r>
              <a:rPr lang="tr-TR" dirty="0"/>
              <a:t>hipotansiyon </a:t>
            </a:r>
            <a:r>
              <a:rPr lang="tr-TR" dirty="0" smtClean="0"/>
              <a:t>olmaması</a:t>
            </a:r>
            <a:r>
              <a:rPr lang="tr-TR" dirty="0"/>
              <a:t>, </a:t>
            </a:r>
            <a:endParaRPr lang="tr-TR" dirty="0" smtClean="0"/>
          </a:p>
          <a:p>
            <a:pPr lvl="2"/>
            <a:r>
              <a:rPr lang="tr-TR" dirty="0"/>
              <a:t>S</a:t>
            </a:r>
            <a:r>
              <a:rPr lang="tr-TR" dirty="0" smtClean="0"/>
              <a:t>erum </a:t>
            </a:r>
            <a:r>
              <a:rPr lang="tr-TR" dirty="0"/>
              <a:t>K </a:t>
            </a:r>
            <a:r>
              <a:rPr lang="tr-TR" dirty="0" err="1"/>
              <a:t>düzeylerinin</a:t>
            </a:r>
            <a:r>
              <a:rPr lang="tr-TR" dirty="0"/>
              <a:t> </a:t>
            </a:r>
            <a:r>
              <a:rPr lang="tr-TR" dirty="0" smtClean="0"/>
              <a:t>normal </a:t>
            </a:r>
            <a:r>
              <a:rPr lang="tr-TR" dirty="0"/>
              <a:t>olması ile </a:t>
            </a:r>
            <a:r>
              <a:rPr lang="tr-TR" dirty="0" err="1"/>
              <a:t>değerlendirilir</a:t>
            </a:r>
            <a:r>
              <a:rPr lang="tr-TR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06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Akut Adrenal Kriz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Krize yol </a:t>
            </a:r>
            <a:r>
              <a:rPr lang="tr-TR" dirty="0" err="1"/>
              <a:t>açan</a:t>
            </a:r>
            <a:r>
              <a:rPr lang="tr-TR" dirty="0"/>
              <a:t> ana </a:t>
            </a:r>
            <a:r>
              <a:rPr lang="tr-TR" dirty="0" err="1"/>
              <a:t>faktör</a:t>
            </a:r>
            <a:r>
              <a:rPr lang="tr-TR" dirty="0"/>
              <a:t> </a:t>
            </a:r>
            <a:r>
              <a:rPr lang="tr-TR" dirty="0" err="1"/>
              <a:t>mineralokortikoid</a:t>
            </a:r>
            <a:r>
              <a:rPr lang="tr-TR" dirty="0"/>
              <a:t> </a:t>
            </a:r>
            <a:r>
              <a:rPr lang="tr-TR" dirty="0" err="1"/>
              <a:t>eksikliğidir</a:t>
            </a:r>
            <a:r>
              <a:rPr lang="tr-TR" dirty="0"/>
              <a:t> </a:t>
            </a:r>
          </a:p>
          <a:p>
            <a:r>
              <a:rPr lang="tr-TR" dirty="0"/>
              <a:t>T</a:t>
            </a:r>
            <a:r>
              <a:rPr lang="tr-TR" dirty="0" smtClean="0"/>
              <a:t>abloya </a:t>
            </a:r>
            <a:r>
              <a:rPr lang="tr-TR" dirty="0">
                <a:solidFill>
                  <a:srgbClr val="FF0000"/>
                </a:solidFill>
              </a:rPr>
              <a:t>sıvı </a:t>
            </a:r>
            <a:r>
              <a:rPr lang="tr-TR" dirty="0" err="1">
                <a:solidFill>
                  <a:srgbClr val="FF0000"/>
                </a:solidFill>
              </a:rPr>
              <a:t>açığı</a:t>
            </a:r>
            <a:r>
              <a:rPr lang="tr-TR" dirty="0">
                <a:solidFill>
                  <a:srgbClr val="FF0000"/>
                </a:solidFill>
              </a:rPr>
              <a:t> ve hipotansiyon </a:t>
            </a:r>
            <a:r>
              <a:rPr lang="tr-TR" dirty="0"/>
              <a:t>hakimdir </a:t>
            </a:r>
          </a:p>
          <a:p>
            <a:r>
              <a:rPr lang="tr-TR" dirty="0"/>
              <a:t>Hayatı tehdit edici ve acil tedavi gerektiren bir durumdur </a:t>
            </a:r>
          </a:p>
        </p:txBody>
      </p:sp>
    </p:spTree>
    <p:extLst>
      <p:ext uri="{BB962C8B-B14F-4D97-AF65-F5344CB8AC3E}">
        <p14:creationId xmlns:p14="http://schemas.microsoft.com/office/powerpoint/2010/main" xmlns="" val="110868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425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Adrenal </a:t>
            </a:r>
            <a:r>
              <a:rPr lang="en-US" b="1" dirty="0" err="1" smtClean="0">
                <a:solidFill>
                  <a:srgbClr val="FF0000"/>
                </a:solidFill>
              </a:rPr>
              <a:t>İnsidentaloma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275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Adrenal </a:t>
            </a:r>
            <a:r>
              <a:rPr lang="en-US" dirty="0" err="1">
                <a:solidFill>
                  <a:srgbClr val="FF0000"/>
                </a:solidFill>
              </a:rPr>
              <a:t>İnsidentaloma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Y</a:t>
            </a:r>
            <a:r>
              <a:rPr lang="tr-TR" dirty="0" err="1" smtClean="0"/>
              <a:t>aklaşımda</a:t>
            </a:r>
            <a:r>
              <a:rPr lang="tr-TR" dirty="0" smtClean="0"/>
              <a:t> </a:t>
            </a:r>
            <a:r>
              <a:rPr lang="tr-TR" dirty="0"/>
              <a:t>cevaplanması gereken </a:t>
            </a:r>
            <a:r>
              <a:rPr lang="tr-TR" dirty="0" smtClean="0"/>
              <a:t>sorular </a:t>
            </a:r>
          </a:p>
          <a:p>
            <a:pPr marL="914400" lvl="1" indent="-514350">
              <a:buFont typeface="+mj-lt"/>
              <a:buAutoNum type="arabicPeriod"/>
            </a:pPr>
            <a:r>
              <a:rPr lang="tr-TR" dirty="0"/>
              <a:t>K</a:t>
            </a:r>
            <a:r>
              <a:rPr lang="tr-TR" dirty="0" smtClean="0"/>
              <a:t>itlenin </a:t>
            </a:r>
            <a:r>
              <a:rPr lang="tr-TR" dirty="0" err="1" smtClean="0"/>
              <a:t>malignite</a:t>
            </a:r>
            <a:r>
              <a:rPr lang="tr-TR" dirty="0" smtClean="0"/>
              <a:t> </a:t>
            </a:r>
            <a:r>
              <a:rPr lang="tr-TR" dirty="0"/>
              <a:t>potansiyeli olup </a:t>
            </a:r>
            <a:r>
              <a:rPr lang="tr-TR" dirty="0" err="1"/>
              <a:t>olmadığı</a:t>
            </a:r>
            <a:r>
              <a:rPr lang="tr-TR" dirty="0"/>
              <a:t> </a:t>
            </a:r>
            <a:r>
              <a:rPr lang="tr-TR" dirty="0" smtClean="0"/>
              <a:t>ve </a:t>
            </a:r>
          </a:p>
          <a:p>
            <a:pPr marL="914400" lvl="1" indent="-514350">
              <a:buFont typeface="+mj-lt"/>
              <a:buAutoNum type="arabicPeriod"/>
            </a:pPr>
            <a:r>
              <a:rPr lang="tr-TR" dirty="0"/>
              <a:t>K</a:t>
            </a:r>
            <a:r>
              <a:rPr lang="tr-TR" dirty="0" smtClean="0"/>
              <a:t>itlenin </a:t>
            </a:r>
            <a:r>
              <a:rPr lang="tr-TR" dirty="0"/>
              <a:t>fazla hormon </a:t>
            </a:r>
            <a:r>
              <a:rPr lang="tr-TR" dirty="0" err="1"/>
              <a:t>üretimi</a:t>
            </a:r>
            <a:r>
              <a:rPr lang="tr-TR" dirty="0"/>
              <a:t> ile karakterize bir </a:t>
            </a:r>
            <a:r>
              <a:rPr lang="tr-TR" dirty="0" err="1"/>
              <a:t>hastalığa</a:t>
            </a:r>
            <a:r>
              <a:rPr lang="tr-TR" dirty="0"/>
              <a:t> neden olup </a:t>
            </a:r>
            <a:r>
              <a:rPr lang="tr-TR" dirty="0" err="1"/>
              <a:t>olmadığıdır</a:t>
            </a:r>
            <a:r>
              <a:rPr lang="tr-TR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8850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66" y="104289"/>
            <a:ext cx="8694092" cy="600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44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Hipofiz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Hastalıkları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" y="119634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Hipofiz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hipofonksiyonları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lvl="1"/>
            <a:r>
              <a:rPr lang="en-US" dirty="0" err="1" smtClean="0">
                <a:latin typeface="Arial"/>
                <a:cs typeface="Arial"/>
              </a:rPr>
              <a:t>Hipopitüitarizm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 smtClean="0">
                <a:latin typeface="Arial"/>
                <a:cs typeface="Arial"/>
              </a:rPr>
              <a:t>Santral</a:t>
            </a:r>
            <a:r>
              <a:rPr lang="en-US" dirty="0" smtClean="0">
                <a:latin typeface="Arial"/>
                <a:cs typeface="Arial"/>
              </a:rPr>
              <a:t> Diabetes </a:t>
            </a:r>
            <a:r>
              <a:rPr lang="en-US" dirty="0" err="1">
                <a:latin typeface="Arial"/>
                <a:cs typeface="Arial"/>
              </a:rPr>
              <a:t>İ</a:t>
            </a:r>
            <a:r>
              <a:rPr lang="en-US" dirty="0" err="1" smtClean="0">
                <a:latin typeface="Arial"/>
                <a:cs typeface="Arial"/>
              </a:rPr>
              <a:t>nsipitus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Hipofiz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adenomları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ve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hiperfon</a:t>
            </a:r>
            <a:r>
              <a:rPr lang="tr-TR" dirty="0" smtClean="0">
                <a:solidFill>
                  <a:srgbClr val="000090"/>
                </a:solidFill>
                <a:latin typeface="Arial"/>
                <a:cs typeface="Arial"/>
              </a:rPr>
              <a:t>k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siyonları</a:t>
            </a:r>
            <a:endParaRPr lang="en-US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lvl="1"/>
            <a:r>
              <a:rPr lang="en-US" dirty="0" err="1" smtClean="0">
                <a:latin typeface="Arial"/>
                <a:cs typeface="Arial"/>
              </a:rPr>
              <a:t>Prolaktinoma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err="1" smtClean="0">
                <a:latin typeface="Arial"/>
                <a:cs typeface="Arial"/>
              </a:rPr>
              <a:t>Akromegali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</a:rPr>
              <a:t>Cushing </a:t>
            </a:r>
            <a:r>
              <a:rPr lang="en-US" dirty="0" err="1" smtClean="0">
                <a:latin typeface="Arial"/>
                <a:cs typeface="Arial"/>
              </a:rPr>
              <a:t>hastalığı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hr-HR" dirty="0">
                <a:latin typeface="Arial"/>
                <a:cs typeface="Arial"/>
              </a:rPr>
              <a:t>TSH </a:t>
            </a:r>
            <a:r>
              <a:rPr lang="hr-HR" dirty="0" smtClean="0">
                <a:latin typeface="Arial"/>
                <a:cs typeface="Arial"/>
              </a:rPr>
              <a:t>salgilayan hi̇pofi̇z adenomu </a:t>
            </a:r>
            <a:r>
              <a:rPr lang="hr-HR" dirty="0">
                <a:latin typeface="Arial"/>
                <a:cs typeface="Arial"/>
              </a:rPr>
              <a:t>(TSHoma</a:t>
            </a:r>
            <a:r>
              <a:rPr lang="hr-HR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hr-HR" dirty="0" smtClean="0">
                <a:latin typeface="Arial"/>
                <a:cs typeface="Arial"/>
              </a:rPr>
              <a:t>Gonadotropinoma </a:t>
            </a:r>
            <a:endParaRPr lang="hr-HR" dirty="0">
              <a:latin typeface="Arial"/>
              <a:cs typeface="Arial"/>
            </a:endParaRPr>
          </a:p>
          <a:p>
            <a:pPr lvl="1"/>
            <a:endParaRPr lang="en-US" dirty="0" smtClean="0">
              <a:latin typeface="Arial"/>
              <a:cs typeface="Arial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75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614325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cap="all" dirty="0" smtClean="0">
                <a:solidFill>
                  <a:srgbClr val="FF0000"/>
                </a:solidFill>
              </a:rPr>
              <a:t>Adrenal Bez </a:t>
            </a:r>
            <a:r>
              <a:rPr lang="tr-TR" b="1" cap="all" dirty="0" err="1" smtClean="0">
                <a:solidFill>
                  <a:srgbClr val="FF0000"/>
                </a:solidFill>
              </a:rPr>
              <a:t>Hiperfonksiyonları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252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Primer </a:t>
            </a:r>
            <a:r>
              <a:rPr lang="en-US" dirty="0" err="1" smtClean="0">
                <a:solidFill>
                  <a:srgbClr val="FF0000"/>
                </a:solidFill>
              </a:rPr>
              <a:t>Hiperaldosteronizm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Hipertansiyon </a:t>
            </a:r>
            <a:r>
              <a:rPr lang="tr-TR" dirty="0"/>
              <a:t>tanısı alan hastaların </a:t>
            </a:r>
            <a:r>
              <a:rPr lang="tr-TR" dirty="0" err="1"/>
              <a:t>yaklaşık</a:t>
            </a:r>
            <a:r>
              <a:rPr lang="tr-TR" dirty="0"/>
              <a:t> %10’unda </a:t>
            </a:r>
            <a:endParaRPr lang="tr-TR" dirty="0" smtClean="0"/>
          </a:p>
          <a:p>
            <a:pPr lvl="1"/>
            <a:r>
              <a:rPr lang="tr-TR" dirty="0" smtClean="0"/>
              <a:t>Hipertansiyon</a:t>
            </a:r>
          </a:p>
          <a:p>
            <a:pPr lvl="1"/>
            <a:r>
              <a:rPr lang="tr-TR" dirty="0" err="1"/>
              <a:t>H</a:t>
            </a:r>
            <a:r>
              <a:rPr lang="tr-TR" dirty="0" err="1" smtClean="0"/>
              <a:t>ipopotasemi</a:t>
            </a:r>
            <a:r>
              <a:rPr lang="tr-TR" dirty="0" smtClean="0"/>
              <a:t> </a:t>
            </a:r>
            <a:r>
              <a:rPr lang="tr-TR" dirty="0"/>
              <a:t>(hastaların %60’ında normal potasyum</a:t>
            </a:r>
            <a:r>
              <a:rPr lang="tr-TR" dirty="0" smtClean="0"/>
              <a:t>)</a:t>
            </a:r>
          </a:p>
          <a:p>
            <a:pPr lvl="1"/>
            <a:r>
              <a:rPr lang="tr-TR" dirty="0" err="1"/>
              <a:t>Metabolik</a:t>
            </a:r>
            <a:r>
              <a:rPr lang="tr-TR" dirty="0"/>
              <a:t> </a:t>
            </a:r>
            <a:r>
              <a:rPr lang="tr-TR" dirty="0" err="1" smtClean="0"/>
              <a:t>alkalozis</a:t>
            </a:r>
            <a:endParaRPr lang="tr-TR" dirty="0"/>
          </a:p>
          <a:p>
            <a:pPr lvl="1"/>
            <a:r>
              <a:rPr lang="tr-TR" dirty="0"/>
              <a:t>Hafif </a:t>
            </a:r>
            <a:r>
              <a:rPr lang="tr-TR" dirty="0" err="1" smtClean="0"/>
              <a:t>hipernatremi</a:t>
            </a:r>
            <a:endParaRPr lang="tr-TR" dirty="0"/>
          </a:p>
          <a:p>
            <a:pPr lvl="1"/>
            <a:r>
              <a:rPr lang="tr-TR" dirty="0" err="1" smtClean="0"/>
              <a:t>Hipomagnesemi</a:t>
            </a:r>
            <a:r>
              <a:rPr lang="tr-TR" dirty="0" smtClean="0"/>
              <a:t> </a:t>
            </a:r>
            <a:endParaRPr lang="tr-TR" dirty="0"/>
          </a:p>
          <a:p>
            <a:pPr lvl="1"/>
            <a:r>
              <a:rPr lang="tr-TR" dirty="0" smtClean="0"/>
              <a:t>Ödem </a:t>
            </a:r>
            <a:r>
              <a:rPr lang="tr-TR" dirty="0" err="1" smtClean="0"/>
              <a:t>yokluğu</a:t>
            </a:r>
            <a:endParaRPr lang="tr-TR" dirty="0" smtClean="0"/>
          </a:p>
          <a:p>
            <a:pPr lvl="1"/>
            <a:r>
              <a:rPr lang="tr-TR" dirty="0"/>
              <a:t>Kas </a:t>
            </a:r>
            <a:r>
              <a:rPr lang="tr-TR" dirty="0" err="1" smtClean="0"/>
              <a:t>zayıflığı</a:t>
            </a:r>
            <a:endParaRPr lang="tr-TR" dirty="0"/>
          </a:p>
          <a:p>
            <a:pPr lvl="1"/>
            <a:r>
              <a:rPr lang="tr-TR" dirty="0"/>
              <a:t>Sol </a:t>
            </a:r>
            <a:r>
              <a:rPr lang="tr-TR" dirty="0" err="1"/>
              <a:t>ventriküler</a:t>
            </a:r>
            <a:r>
              <a:rPr lang="tr-TR" dirty="0"/>
              <a:t> </a:t>
            </a:r>
            <a:r>
              <a:rPr lang="tr-TR" dirty="0" err="1" smtClean="0"/>
              <a:t>hipertrofi</a:t>
            </a:r>
            <a:endParaRPr lang="tr-TR" dirty="0"/>
          </a:p>
          <a:p>
            <a:pPr lvl="1"/>
            <a:r>
              <a:rPr lang="tr-TR" dirty="0" err="1"/>
              <a:t>Kardiyovasküler</a:t>
            </a:r>
            <a:r>
              <a:rPr lang="tr-TR" dirty="0"/>
              <a:t> riskte artma </a:t>
            </a:r>
          </a:p>
          <a:p>
            <a:pPr lvl="1"/>
            <a:r>
              <a:rPr lang="tr-TR" dirty="0" err="1" smtClean="0"/>
              <a:t>Aldosteron</a:t>
            </a:r>
            <a:r>
              <a:rPr lang="tr-TR" dirty="0" smtClean="0"/>
              <a:t> </a:t>
            </a:r>
            <a:r>
              <a:rPr lang="tr-TR" dirty="0" err="1" smtClean="0"/>
              <a:t>yüksekliği</a:t>
            </a:r>
            <a:endParaRPr lang="tr-TR" dirty="0" smtClean="0"/>
          </a:p>
          <a:p>
            <a:pPr lvl="1"/>
            <a:r>
              <a:rPr lang="tr-TR" dirty="0"/>
              <a:t>R</a:t>
            </a:r>
            <a:r>
              <a:rPr lang="tr-TR" dirty="0" smtClean="0"/>
              <a:t>enin </a:t>
            </a:r>
            <a:r>
              <a:rPr lang="tr-TR" dirty="0" err="1" smtClean="0"/>
              <a:t>supresyonu</a:t>
            </a:r>
            <a:endParaRPr lang="tr-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2410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>
                <a:solidFill>
                  <a:srgbClr val="FF0000"/>
                </a:solidFill>
              </a:rPr>
              <a:t>Primer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Hiperaldosteronizm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araştırılacak</a:t>
            </a:r>
            <a:r>
              <a:rPr lang="tr-TR" sz="3200" dirty="0">
                <a:solidFill>
                  <a:srgbClr val="FF0000"/>
                </a:solidFill>
              </a:rPr>
              <a:t> hastalar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b="1" dirty="0" err="1" smtClean="0"/>
              <a:t>Hipokalemi</a:t>
            </a:r>
            <a:r>
              <a:rPr lang="tr-TR" b="1" dirty="0" smtClean="0"/>
              <a:t> </a:t>
            </a:r>
            <a:r>
              <a:rPr lang="tr-TR" b="1" dirty="0" err="1" smtClean="0"/>
              <a:t>varlığı</a:t>
            </a:r>
            <a:endParaRPr lang="tr-TR" dirty="0" smtClean="0"/>
          </a:p>
          <a:p>
            <a:pPr lvl="1"/>
            <a:r>
              <a:rPr lang="tr-TR" dirty="0" err="1" smtClean="0"/>
              <a:t>Spontan</a:t>
            </a:r>
            <a:r>
              <a:rPr lang="tr-TR" dirty="0" smtClean="0"/>
              <a:t> </a:t>
            </a:r>
            <a:r>
              <a:rPr lang="tr-TR" dirty="0"/>
              <a:t>veya </a:t>
            </a:r>
            <a:r>
              <a:rPr lang="tr-TR" dirty="0" err="1"/>
              <a:t>diüretik</a:t>
            </a:r>
            <a:r>
              <a:rPr lang="tr-TR" dirty="0"/>
              <a:t> ile </a:t>
            </a:r>
            <a:r>
              <a:rPr lang="tr-TR" dirty="0" err="1"/>
              <a:t>uyarılmıs</a:t>
            </a:r>
            <a:r>
              <a:rPr lang="tr-TR" dirty="0"/>
              <a:t>̧ </a:t>
            </a:r>
            <a:r>
              <a:rPr lang="tr-TR" dirty="0" err="1"/>
              <a:t>aşırı</a:t>
            </a:r>
            <a:r>
              <a:rPr lang="tr-TR" dirty="0"/>
              <a:t> </a:t>
            </a:r>
            <a:r>
              <a:rPr lang="tr-TR" dirty="0" err="1" smtClean="0"/>
              <a:t>hipokalemi</a:t>
            </a:r>
            <a:endParaRPr lang="tr-TR" dirty="0"/>
          </a:p>
          <a:p>
            <a:pPr lvl="1"/>
            <a:r>
              <a:rPr lang="tr-TR" dirty="0" smtClean="0"/>
              <a:t>Hipertansiyon </a:t>
            </a:r>
            <a:r>
              <a:rPr lang="tr-TR" dirty="0" err="1"/>
              <a:t>varlığında</a:t>
            </a:r>
            <a:r>
              <a:rPr lang="tr-TR" dirty="0"/>
              <a:t> </a:t>
            </a:r>
            <a:r>
              <a:rPr lang="tr-TR" dirty="0" err="1" smtClean="0"/>
              <a:t>değerli</a:t>
            </a:r>
            <a:endParaRPr lang="tr-TR" dirty="0"/>
          </a:p>
          <a:p>
            <a:r>
              <a:rPr lang="tr-TR" b="1" dirty="0" err="1"/>
              <a:t>Şiddetli</a:t>
            </a:r>
            <a:r>
              <a:rPr lang="tr-TR" b="1" dirty="0"/>
              <a:t>, </a:t>
            </a:r>
            <a:r>
              <a:rPr lang="tr-TR" b="1" dirty="0" err="1"/>
              <a:t>dirençli</a:t>
            </a:r>
            <a:r>
              <a:rPr lang="tr-TR" b="1" dirty="0"/>
              <a:t> veya nispeten akut </a:t>
            </a:r>
            <a:r>
              <a:rPr lang="tr-TR" b="1" dirty="0" smtClean="0"/>
              <a:t>hipertansiyon</a:t>
            </a:r>
            <a:endParaRPr lang="tr-TR" dirty="0"/>
          </a:p>
          <a:p>
            <a:pPr lvl="1"/>
            <a:r>
              <a:rPr lang="tr-TR" dirty="0" smtClean="0"/>
              <a:t>3</a:t>
            </a:r>
            <a:r>
              <a:rPr lang="tr-TR" dirty="0"/>
              <a:t>’lü </a:t>
            </a:r>
            <a:r>
              <a:rPr lang="tr-TR" dirty="0" err="1"/>
              <a:t>antihipertansifle</a:t>
            </a:r>
            <a:r>
              <a:rPr lang="tr-TR" dirty="0"/>
              <a:t> kontrol </a:t>
            </a:r>
            <a:r>
              <a:rPr lang="tr-TR" dirty="0" smtClean="0"/>
              <a:t>edilemeyen </a:t>
            </a:r>
            <a:r>
              <a:rPr lang="tr-TR" dirty="0"/>
              <a:t>hipertansiyon </a:t>
            </a:r>
          </a:p>
          <a:p>
            <a:r>
              <a:rPr lang="tr-TR" b="1" dirty="0"/>
              <a:t>Adrenal </a:t>
            </a:r>
            <a:r>
              <a:rPr lang="tr-TR" b="1" dirty="0" err="1"/>
              <a:t>insidentaloma</a:t>
            </a:r>
            <a:r>
              <a:rPr lang="tr-TR" b="1" dirty="0"/>
              <a:t> </a:t>
            </a:r>
            <a:r>
              <a:rPr lang="tr-TR" b="1" dirty="0" err="1" smtClean="0"/>
              <a:t>varlığı</a:t>
            </a:r>
            <a:endParaRPr lang="tr-TR" b="1" dirty="0"/>
          </a:p>
          <a:p>
            <a:pPr lvl="1"/>
            <a:r>
              <a:rPr lang="tr-TR" dirty="0" smtClean="0"/>
              <a:t>Hipertansiyon </a:t>
            </a:r>
            <a:r>
              <a:rPr lang="tr-TR" dirty="0" err="1" smtClean="0"/>
              <a:t>varlığında</a:t>
            </a:r>
            <a:endParaRPr lang="tr-TR" dirty="0"/>
          </a:p>
          <a:p>
            <a:r>
              <a:rPr lang="tr-TR" b="1" dirty="0"/>
              <a:t>30 </a:t>
            </a:r>
            <a:r>
              <a:rPr lang="tr-TR" b="1" dirty="0" err="1"/>
              <a:t>yaşın</a:t>
            </a:r>
            <a:r>
              <a:rPr lang="tr-TR" b="1" dirty="0"/>
              <a:t> </a:t>
            </a:r>
            <a:r>
              <a:rPr lang="tr-TR" b="1" dirty="0" smtClean="0"/>
              <a:t>altında</a:t>
            </a:r>
            <a:endParaRPr lang="tr-TR" dirty="0"/>
          </a:p>
          <a:p>
            <a:pPr lvl="1"/>
            <a:r>
              <a:rPr lang="tr-TR" dirty="0" err="1" smtClean="0"/>
              <a:t>Obezitesi</a:t>
            </a:r>
            <a:r>
              <a:rPr lang="tr-TR" dirty="0" smtClean="0"/>
              <a:t> </a:t>
            </a:r>
            <a:r>
              <a:rPr lang="tr-TR" dirty="0"/>
              <a:t>olmayan, ailevi hipertansiyonu olmayan </a:t>
            </a:r>
            <a:r>
              <a:rPr lang="tr-TR" dirty="0" err="1"/>
              <a:t>genc</a:t>
            </a:r>
            <a:r>
              <a:rPr lang="tr-TR" dirty="0"/>
              <a:t>̧ hastalarda </a:t>
            </a:r>
            <a:r>
              <a:rPr lang="tr-TR" dirty="0" smtClean="0"/>
              <a:t>hipertansiyon</a:t>
            </a:r>
            <a:r>
              <a:rPr lang="tr-TR" b="1" dirty="0" smtClean="0"/>
              <a:t> </a:t>
            </a:r>
            <a:r>
              <a:rPr lang="tr-TR" dirty="0" err="1" smtClean="0"/>
              <a:t>varlığında</a:t>
            </a:r>
            <a:endParaRPr lang="tr-TR" dirty="0"/>
          </a:p>
          <a:p>
            <a:r>
              <a:rPr lang="tr-TR" b="1" dirty="0"/>
              <a:t>Hipertansiyonu </a:t>
            </a:r>
            <a:r>
              <a:rPr lang="tr-TR" b="1" dirty="0" smtClean="0"/>
              <a:t>olanlarda</a:t>
            </a:r>
            <a:r>
              <a:rPr lang="tr-TR" dirty="0" smtClean="0"/>
              <a:t> </a:t>
            </a:r>
          </a:p>
          <a:p>
            <a:pPr lvl="1"/>
            <a:r>
              <a:rPr lang="tr-TR" dirty="0"/>
              <a:t>A</a:t>
            </a:r>
            <a:r>
              <a:rPr lang="tr-TR" dirty="0" smtClean="0"/>
              <a:t>ile </a:t>
            </a:r>
            <a:r>
              <a:rPr lang="tr-TR" dirty="0" err="1" smtClean="0"/>
              <a:t>üyelerinden</a:t>
            </a:r>
            <a:r>
              <a:rPr lang="tr-TR" dirty="0" smtClean="0"/>
              <a:t> </a:t>
            </a:r>
            <a:r>
              <a:rPr lang="tr-TR" dirty="0"/>
              <a:t>birinde 50 yaş altında </a:t>
            </a:r>
            <a:r>
              <a:rPr lang="tr-TR" dirty="0" err="1"/>
              <a:t>stroke</a:t>
            </a:r>
            <a:r>
              <a:rPr lang="tr-TR" b="1" dirty="0"/>
              <a:t> </a:t>
            </a:r>
            <a:r>
              <a:rPr lang="tr-TR" dirty="0" err="1"/>
              <a:t>gelişmis</a:t>
            </a:r>
            <a:r>
              <a:rPr lang="tr-TR" dirty="0"/>
              <a:t>̧ ise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81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Cushing</a:t>
            </a:r>
            <a:r>
              <a:rPr lang="tr-TR" dirty="0" smtClean="0"/>
              <a:t> sendromu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Adrenal </a:t>
            </a:r>
            <a:r>
              <a:rPr lang="tr-TR" dirty="0" err="1" smtClean="0"/>
              <a:t>kortizol</a:t>
            </a:r>
            <a:r>
              <a:rPr lang="tr-TR" dirty="0"/>
              <a:t> </a:t>
            </a:r>
            <a:r>
              <a:rPr lang="tr-TR" dirty="0" err="1" smtClean="0"/>
              <a:t>hipersekresyon</a:t>
            </a:r>
            <a:r>
              <a:rPr lang="tr-TR" dirty="0" smtClean="0"/>
              <a:t> </a:t>
            </a:r>
          </a:p>
          <a:p>
            <a:r>
              <a:rPr lang="tr-TR" dirty="0" smtClean="0"/>
              <a:t>ACTH düşük</a:t>
            </a:r>
          </a:p>
          <a:p>
            <a:r>
              <a:rPr lang="tr-TR" dirty="0" err="1" smtClean="0"/>
              <a:t>Kortizol</a:t>
            </a:r>
            <a:r>
              <a:rPr lang="tr-TR" dirty="0" smtClean="0"/>
              <a:t> yüksek,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Hastalıktan farkı </a:t>
            </a:r>
            <a:r>
              <a:rPr lang="tr-TR" dirty="0" err="1" smtClean="0">
                <a:solidFill>
                  <a:srgbClr val="FF0000"/>
                </a:solidFill>
              </a:rPr>
              <a:t>hiperpigmentasyon</a:t>
            </a:r>
            <a:r>
              <a:rPr lang="tr-TR" dirty="0" smtClean="0">
                <a:solidFill>
                  <a:srgbClr val="FF0000"/>
                </a:solidFill>
              </a:rPr>
              <a:t> yok </a:t>
            </a:r>
          </a:p>
        </p:txBody>
      </p:sp>
    </p:spTree>
    <p:extLst>
      <p:ext uri="{BB962C8B-B14F-4D97-AF65-F5344CB8AC3E}">
        <p14:creationId xmlns:p14="http://schemas.microsoft.com/office/powerpoint/2010/main" xmlns="" val="191880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0831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Feokromositoma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7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Feokromositoma</a:t>
            </a:r>
            <a:r>
              <a:rPr lang="tr-TR" dirty="0">
                <a:solidFill>
                  <a:srgbClr val="FF0000"/>
                </a:solidFill>
              </a:rPr>
              <a:t> ve </a:t>
            </a:r>
            <a:r>
              <a:rPr lang="tr-TR" dirty="0" err="1">
                <a:solidFill>
                  <a:srgbClr val="FF0000"/>
                </a:solidFill>
              </a:rPr>
              <a:t>Paraganglioma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tr-TR" dirty="0">
                <a:solidFill>
                  <a:srgbClr val="FF0000"/>
                </a:solidFill>
              </a:rPr>
              <a:t>H</a:t>
            </a:r>
            <a:r>
              <a:rPr lang="tr-TR" dirty="0" smtClean="0">
                <a:solidFill>
                  <a:srgbClr val="FF0000"/>
                </a:solidFill>
              </a:rPr>
              <a:t>ipertansiyon </a:t>
            </a:r>
            <a:r>
              <a:rPr lang="tr-TR" dirty="0" err="1">
                <a:solidFill>
                  <a:srgbClr val="FF0000"/>
                </a:solidFill>
              </a:rPr>
              <a:t>etyolojisinin</a:t>
            </a:r>
            <a:r>
              <a:rPr lang="tr-TR" dirty="0">
                <a:solidFill>
                  <a:srgbClr val="FF0000"/>
                </a:solidFill>
              </a:rPr>
              <a:t> %0.1-0.6’dan </a:t>
            </a:r>
            <a:r>
              <a:rPr lang="tr-TR" dirty="0" smtClean="0">
                <a:solidFill>
                  <a:srgbClr val="FF0000"/>
                </a:solidFill>
              </a:rPr>
              <a:t>sorumlu</a:t>
            </a:r>
          </a:p>
          <a:p>
            <a:r>
              <a:rPr lang="tr-TR" dirty="0" smtClean="0"/>
              <a:t>Erkek </a:t>
            </a:r>
            <a:r>
              <a:rPr lang="tr-TR" dirty="0"/>
              <a:t>ve kadında </a:t>
            </a:r>
            <a:r>
              <a:rPr lang="tr-TR" dirty="0" err="1"/>
              <a:t>görülme</a:t>
            </a:r>
            <a:r>
              <a:rPr lang="tr-TR" dirty="0"/>
              <a:t> sıklıkları </a:t>
            </a:r>
            <a:r>
              <a:rPr lang="tr-TR" dirty="0" err="1" smtClean="0"/>
              <a:t>eşit</a:t>
            </a:r>
            <a:endParaRPr lang="tr-TR" dirty="0"/>
          </a:p>
          <a:p>
            <a:r>
              <a:rPr lang="tr-TR" dirty="0"/>
              <a:t>E</a:t>
            </a:r>
            <a:r>
              <a:rPr lang="tr-TR" dirty="0" smtClean="0"/>
              <a:t>n </a:t>
            </a:r>
            <a:r>
              <a:rPr lang="tr-TR" dirty="0" err="1"/>
              <a:t>çok</a:t>
            </a:r>
            <a:r>
              <a:rPr lang="tr-TR" dirty="0"/>
              <a:t> 4. ve 5. </a:t>
            </a:r>
            <a:r>
              <a:rPr lang="tr-TR" dirty="0" err="1" smtClean="0"/>
              <a:t>dekatlarda</a:t>
            </a:r>
            <a:endParaRPr lang="tr-TR" dirty="0"/>
          </a:p>
          <a:p>
            <a:r>
              <a:rPr lang="tr-TR" dirty="0"/>
              <a:t>Ailesel </a:t>
            </a:r>
            <a:r>
              <a:rPr lang="tr-TR" dirty="0" err="1"/>
              <a:t>feokromositoma</a:t>
            </a:r>
            <a:r>
              <a:rPr lang="tr-TR" dirty="0"/>
              <a:t>, </a:t>
            </a:r>
            <a:endParaRPr lang="tr-TR" dirty="0" smtClean="0"/>
          </a:p>
          <a:p>
            <a:pPr lvl="1"/>
            <a:r>
              <a:rPr lang="tr-TR" dirty="0" err="1"/>
              <a:t>G</a:t>
            </a:r>
            <a:r>
              <a:rPr lang="tr-TR" dirty="0" err="1" smtClean="0"/>
              <a:t>enc</a:t>
            </a:r>
            <a:r>
              <a:rPr lang="tr-TR" dirty="0" smtClean="0"/>
              <a:t>̧ </a:t>
            </a:r>
            <a:r>
              <a:rPr lang="tr-TR" dirty="0" err="1"/>
              <a:t>yaşlarda</a:t>
            </a:r>
            <a:r>
              <a:rPr lang="tr-TR" dirty="0"/>
              <a:t> ortaya </a:t>
            </a:r>
            <a:r>
              <a:rPr lang="tr-TR" dirty="0" err="1"/>
              <a:t>çıkması</a:t>
            </a:r>
            <a:r>
              <a:rPr lang="tr-TR" dirty="0"/>
              <a:t>, </a:t>
            </a:r>
            <a:endParaRPr lang="tr-TR" dirty="0" smtClean="0"/>
          </a:p>
          <a:p>
            <a:pPr lvl="1"/>
            <a:r>
              <a:rPr lang="tr-TR" dirty="0" err="1"/>
              <a:t>B</a:t>
            </a:r>
            <a:r>
              <a:rPr lang="tr-TR" dirty="0" err="1" smtClean="0"/>
              <a:t>ilateral</a:t>
            </a:r>
            <a:r>
              <a:rPr lang="tr-TR" dirty="0"/>
              <a:t>, adrenal </a:t>
            </a:r>
            <a:r>
              <a:rPr lang="tr-TR" dirty="0" err="1"/>
              <a:t>dışı</a:t>
            </a:r>
            <a:r>
              <a:rPr lang="tr-TR" dirty="0"/>
              <a:t> ve </a:t>
            </a:r>
            <a:r>
              <a:rPr lang="tr-TR" dirty="0" err="1"/>
              <a:t>multifokal</a:t>
            </a:r>
            <a:r>
              <a:rPr lang="tr-TR" dirty="0"/>
              <a:t> </a:t>
            </a:r>
            <a:r>
              <a:rPr lang="tr-TR" dirty="0" smtClean="0"/>
              <a:t>olması,</a:t>
            </a:r>
          </a:p>
          <a:p>
            <a:pPr lvl="1"/>
            <a:r>
              <a:rPr lang="tr-TR" dirty="0" err="1"/>
              <a:t>R</a:t>
            </a:r>
            <a:r>
              <a:rPr lang="tr-TR" dirty="0" err="1" smtClean="0"/>
              <a:t>ekürrens</a:t>
            </a:r>
            <a:r>
              <a:rPr lang="tr-TR" dirty="0" smtClean="0"/>
              <a:t> </a:t>
            </a:r>
            <a:r>
              <a:rPr lang="tr-TR" dirty="0" err="1"/>
              <a:t>sıklığının</a:t>
            </a:r>
            <a:r>
              <a:rPr lang="tr-TR" dirty="0"/>
              <a:t> </a:t>
            </a:r>
            <a:r>
              <a:rPr lang="tr-TR" dirty="0" err="1"/>
              <a:t>sporadik</a:t>
            </a:r>
            <a:r>
              <a:rPr lang="tr-TR" dirty="0"/>
              <a:t> vakalara </a:t>
            </a:r>
            <a:r>
              <a:rPr lang="tr-TR" dirty="0" err="1"/>
              <a:t>göre</a:t>
            </a:r>
            <a:r>
              <a:rPr lang="tr-TR" dirty="0"/>
              <a:t> fazla olması ile karakterizedir. </a:t>
            </a:r>
            <a:endParaRPr lang="tr-TR" dirty="0" smtClean="0"/>
          </a:p>
          <a:p>
            <a:pPr lvl="1"/>
            <a:r>
              <a:rPr lang="tr-TR" dirty="0" err="1" smtClean="0"/>
              <a:t>Malignite</a:t>
            </a:r>
            <a:r>
              <a:rPr lang="tr-TR" dirty="0" smtClean="0"/>
              <a:t> </a:t>
            </a:r>
            <a:r>
              <a:rPr lang="tr-TR" dirty="0"/>
              <a:t>riski %26–</a:t>
            </a:r>
            <a:r>
              <a:rPr lang="tr-TR" dirty="0" smtClean="0"/>
              <a:t>35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43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EOKROMASİTOMA Adrenal veya extraadrenal kromaffin hücre tümörüdür. - ppt  ind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523" y="688447"/>
            <a:ext cx="6487583" cy="48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7743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Feokromositoma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Klasik </a:t>
            </a:r>
            <a:r>
              <a:rPr lang="tr-TR" b="1" dirty="0" err="1">
                <a:solidFill>
                  <a:srgbClr val="FF0000"/>
                </a:solidFill>
              </a:rPr>
              <a:t>Üçleme</a:t>
            </a:r>
            <a:r>
              <a:rPr lang="tr-TR" b="1" dirty="0">
                <a:solidFill>
                  <a:srgbClr val="FF0000"/>
                </a:solidFill>
              </a:rPr>
              <a:t>: </a:t>
            </a:r>
            <a:r>
              <a:rPr lang="tr-TR" dirty="0">
                <a:solidFill>
                  <a:srgbClr val="FF0000"/>
                </a:solidFill>
              </a:rPr>
              <a:t>Hipertansiyon </a:t>
            </a:r>
            <a:r>
              <a:rPr lang="tr-TR" dirty="0" err="1">
                <a:solidFill>
                  <a:srgbClr val="FF0000"/>
                </a:solidFill>
              </a:rPr>
              <a:t>eşliğinde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çarpıntı</a:t>
            </a:r>
            <a:r>
              <a:rPr lang="tr-TR" dirty="0">
                <a:solidFill>
                  <a:srgbClr val="FF0000"/>
                </a:solidFill>
              </a:rPr>
              <a:t>, baş </a:t>
            </a:r>
            <a:r>
              <a:rPr lang="tr-TR" dirty="0" err="1">
                <a:solidFill>
                  <a:srgbClr val="FF0000"/>
                </a:solidFill>
              </a:rPr>
              <a:t>ağrısı</a:t>
            </a:r>
            <a:r>
              <a:rPr lang="tr-TR" dirty="0">
                <a:solidFill>
                  <a:srgbClr val="FF0000"/>
                </a:solidFill>
              </a:rPr>
              <a:t> ve terleme epizotlarıdır. </a:t>
            </a:r>
            <a:endParaRPr lang="tr-T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23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0805"/>
          </a:xfrm>
        </p:spPr>
        <p:txBody>
          <a:bodyPr>
            <a:normAutofit fontScale="90000"/>
          </a:bodyPr>
          <a:lstStyle/>
          <a:p>
            <a:r>
              <a:rPr lang="tr-TR" sz="3200" dirty="0" err="1" smtClean="0">
                <a:solidFill>
                  <a:srgbClr val="FF0000"/>
                </a:solidFill>
              </a:rPr>
              <a:t>Feokromositomada</a:t>
            </a:r>
            <a:r>
              <a:rPr lang="tr-TR" sz="3200" dirty="0" smtClean="0">
                <a:solidFill>
                  <a:srgbClr val="FF0000"/>
                </a:solidFill>
              </a:rPr>
              <a:t> klinik bulgular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974" y="785444"/>
            <a:ext cx="7914380" cy="57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29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1884"/>
            <a:ext cx="8229600" cy="715753"/>
          </a:xfrm>
        </p:spPr>
        <p:txBody>
          <a:bodyPr>
            <a:normAutofit/>
          </a:bodyPr>
          <a:lstStyle/>
          <a:p>
            <a:r>
              <a:rPr lang="tr-TR" sz="3200" dirty="0" err="1" smtClean="0">
                <a:solidFill>
                  <a:srgbClr val="FF0000"/>
                </a:solidFill>
              </a:rPr>
              <a:t>Feokromositomada</a:t>
            </a:r>
            <a:r>
              <a:rPr lang="tr-TR" sz="3200" dirty="0" smtClean="0">
                <a:solidFill>
                  <a:srgbClr val="FF0000"/>
                </a:solidFill>
              </a:rPr>
              <a:t> atakları başlatan faktörler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35" y="1649393"/>
            <a:ext cx="8431737" cy="420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3987801" y="575733"/>
            <a:ext cx="4631266" cy="107366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3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>
          <a:xfrm>
            <a:off x="358140" y="15558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err="1" smtClean="0">
                <a:solidFill>
                  <a:srgbClr val="FF0000"/>
                </a:solidFill>
                <a:latin typeface="Arial"/>
                <a:cs typeface="Arial"/>
              </a:rPr>
              <a:t>Hipopitutarizm</a:t>
            </a:r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650" name="Content Placeholder 4"/>
          <p:cNvSpPr>
            <a:spLocks noGrp="1"/>
          </p:cNvSpPr>
          <p:nvPr>
            <p:ph idx="1"/>
          </p:nvPr>
        </p:nvSpPr>
        <p:spPr>
          <a:xfrm>
            <a:off x="358140" y="1242060"/>
            <a:ext cx="8229600" cy="4525963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rial"/>
                <a:cs typeface="Arial"/>
              </a:rPr>
              <a:t>Bir </a:t>
            </a:r>
            <a:r>
              <a:rPr lang="tr-TR" dirty="0">
                <a:latin typeface="Arial"/>
                <a:cs typeface="Arial"/>
              </a:rPr>
              <a:t>veya daha fazla hipofiz hormonunun yetersiz yapımı ve salınımı sonucu </a:t>
            </a:r>
            <a:r>
              <a:rPr lang="tr-TR" dirty="0" err="1">
                <a:latin typeface="Arial"/>
                <a:cs typeface="Arial"/>
              </a:rPr>
              <a:t>gelişen</a:t>
            </a:r>
            <a:r>
              <a:rPr lang="tr-TR" dirty="0">
                <a:latin typeface="Arial"/>
                <a:cs typeface="Arial"/>
              </a:rPr>
              <a:t> bir klinik sendromdur </a:t>
            </a:r>
          </a:p>
          <a:p>
            <a:pPr lvl="1"/>
            <a:r>
              <a:rPr lang="tr-TR" dirty="0">
                <a:latin typeface="Arial"/>
                <a:cs typeface="Arial"/>
              </a:rPr>
              <a:t>Bir hipofiz hormonun </a:t>
            </a:r>
            <a:r>
              <a:rPr lang="tr-TR" dirty="0" err="1">
                <a:latin typeface="Arial"/>
                <a:cs typeface="Arial"/>
              </a:rPr>
              <a:t>eksikliğine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 izole </a:t>
            </a:r>
            <a:r>
              <a:rPr lang="tr-TR" dirty="0" err="1">
                <a:solidFill>
                  <a:srgbClr val="FF0000"/>
                </a:solidFill>
                <a:latin typeface="Arial"/>
                <a:cs typeface="Arial"/>
              </a:rPr>
              <a:t>hipopituitarizm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 lvl="1"/>
            <a:r>
              <a:rPr lang="tr-TR" dirty="0">
                <a:latin typeface="Arial"/>
                <a:cs typeface="Arial"/>
              </a:rPr>
              <a:t>Bir veya </a:t>
            </a:r>
            <a:r>
              <a:rPr lang="tr-TR" dirty="0" err="1">
                <a:latin typeface="Arial"/>
                <a:cs typeface="Arial"/>
              </a:rPr>
              <a:t>birkac</a:t>
            </a:r>
            <a:r>
              <a:rPr lang="tr-TR" dirty="0">
                <a:latin typeface="Arial"/>
                <a:cs typeface="Arial"/>
              </a:rPr>
              <a:t>̧ hipofiz hormonun </a:t>
            </a:r>
            <a:r>
              <a:rPr lang="tr-TR" dirty="0" err="1">
                <a:latin typeface="Arial"/>
                <a:cs typeface="Arial"/>
              </a:rPr>
              <a:t>eksikliği</a:t>
            </a:r>
            <a:r>
              <a:rPr lang="tr-TR" dirty="0">
                <a:latin typeface="Arial"/>
                <a:cs typeface="Arial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kısmi (</a:t>
            </a:r>
            <a:r>
              <a:rPr lang="tr-TR" dirty="0" err="1">
                <a:solidFill>
                  <a:srgbClr val="FF0000"/>
                </a:solidFill>
                <a:latin typeface="Arial"/>
                <a:cs typeface="Arial"/>
              </a:rPr>
              <a:t>parsiyel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tr-TR" dirty="0" err="1">
                <a:solidFill>
                  <a:srgbClr val="FF0000"/>
                </a:solidFill>
                <a:latin typeface="Arial"/>
                <a:cs typeface="Arial"/>
              </a:rPr>
              <a:t>hipopituitarizm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</a:p>
          <a:p>
            <a:pPr lvl="1"/>
            <a:r>
              <a:rPr lang="tr-TR" dirty="0" err="1">
                <a:latin typeface="Arial"/>
                <a:cs typeface="Arial"/>
              </a:rPr>
              <a:t>Tüm</a:t>
            </a:r>
            <a:r>
              <a:rPr lang="tr-TR" dirty="0">
                <a:latin typeface="Arial"/>
                <a:cs typeface="Arial"/>
              </a:rPr>
              <a:t> hipofiz hormonlarının </a:t>
            </a:r>
            <a:r>
              <a:rPr lang="tr-TR" dirty="0" err="1">
                <a:latin typeface="Arial"/>
                <a:cs typeface="Arial"/>
              </a:rPr>
              <a:t>eksikliği</a:t>
            </a:r>
            <a:r>
              <a:rPr lang="tr-TR" dirty="0">
                <a:latin typeface="Arial"/>
                <a:cs typeface="Arial"/>
              </a:rPr>
              <a:t> ise </a:t>
            </a:r>
            <a:r>
              <a:rPr lang="tr-TR" dirty="0" err="1">
                <a:solidFill>
                  <a:srgbClr val="FF0000"/>
                </a:solidFill>
                <a:latin typeface="Arial"/>
                <a:cs typeface="Arial"/>
              </a:rPr>
              <a:t>panhipopituitarizm</a:t>
            </a:r>
            <a:r>
              <a:rPr lang="tr-TR" dirty="0">
                <a:latin typeface="Arial"/>
                <a:cs typeface="Arial"/>
              </a:rPr>
              <a:t> olarak bilinir. </a:t>
            </a:r>
          </a:p>
          <a:p>
            <a:endParaRPr lang="tr-TR" dirty="0">
              <a:latin typeface="Arial"/>
              <a:cs typeface="Arial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6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302" y="146974"/>
            <a:ext cx="6096875" cy="656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948266" y="846667"/>
            <a:ext cx="3674533" cy="138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912" y="2882946"/>
            <a:ext cx="379204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9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5" y="268941"/>
            <a:ext cx="8426824" cy="62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831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357438"/>
            <a:ext cx="8229600" cy="1143000"/>
          </a:xfrm>
        </p:spPr>
        <p:txBody>
          <a:bodyPr>
            <a:normAutofit/>
          </a:bodyPr>
          <a:lstStyle/>
          <a:p>
            <a:r>
              <a:rPr lang="tr-TR" sz="6000" dirty="0" err="1" smtClean="0">
                <a:solidFill>
                  <a:srgbClr val="FF0000"/>
                </a:solidFill>
              </a:rPr>
              <a:t>Gonad</a:t>
            </a:r>
            <a:r>
              <a:rPr lang="tr-TR" sz="6000" dirty="0" smtClean="0">
                <a:solidFill>
                  <a:srgbClr val="FF0000"/>
                </a:solidFill>
              </a:rPr>
              <a:t> Hastalıkları </a:t>
            </a:r>
            <a:endParaRPr lang="tr-T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49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Hipogonadizm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Seks hormon düzeyleri düşük iken FSH/LH y</a:t>
            </a:r>
            <a:r>
              <a:rPr lang="tr-TR" dirty="0" smtClean="0"/>
              <a:t>üksek </a:t>
            </a:r>
            <a:r>
              <a:rPr lang="tr-TR" dirty="0"/>
              <a:t>ise </a:t>
            </a:r>
            <a:r>
              <a:rPr lang="tr-TR" dirty="0" err="1"/>
              <a:t>primer</a:t>
            </a:r>
            <a:r>
              <a:rPr lang="tr-TR" dirty="0"/>
              <a:t> (</a:t>
            </a:r>
            <a:r>
              <a:rPr lang="tr-TR" dirty="0" err="1"/>
              <a:t>hipergonadotropik</a:t>
            </a:r>
            <a:r>
              <a:rPr lang="tr-TR" dirty="0"/>
              <a:t> </a:t>
            </a:r>
            <a:r>
              <a:rPr lang="tr-TR" dirty="0" err="1"/>
              <a:t>hipogonadizm</a:t>
            </a:r>
            <a:r>
              <a:rPr lang="tr-TR" dirty="0"/>
              <a:t>), </a:t>
            </a:r>
          </a:p>
          <a:p>
            <a:r>
              <a:rPr lang="tr-TR" dirty="0"/>
              <a:t>Düşük veya normal ise </a:t>
            </a:r>
            <a:r>
              <a:rPr lang="tr-TR" dirty="0" err="1"/>
              <a:t>sekonder</a:t>
            </a:r>
            <a:r>
              <a:rPr lang="tr-TR" dirty="0"/>
              <a:t>/tersiyer (</a:t>
            </a:r>
            <a:r>
              <a:rPr lang="tr-TR" dirty="0" err="1"/>
              <a:t>hipogonadotropik</a:t>
            </a:r>
            <a:r>
              <a:rPr lang="tr-TR" dirty="0"/>
              <a:t> </a:t>
            </a:r>
            <a:r>
              <a:rPr lang="tr-TR" dirty="0" err="1"/>
              <a:t>hipogonadizm</a:t>
            </a:r>
            <a:r>
              <a:rPr lang="tr-TR" dirty="0"/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0067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70467" y="342372"/>
            <a:ext cx="6798734" cy="1143000"/>
          </a:xfrm>
        </p:spPr>
        <p:txBody>
          <a:bodyPr/>
          <a:lstStyle/>
          <a:p>
            <a:r>
              <a:rPr lang="tr-TR" dirty="0" err="1" smtClean="0"/>
              <a:t>Kallman</a:t>
            </a:r>
            <a:r>
              <a:rPr lang="tr-TR" dirty="0" smtClean="0"/>
              <a:t> sendromu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8667" y="148537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En sık izole </a:t>
            </a:r>
            <a:r>
              <a:rPr lang="tr-TR" dirty="0" err="1"/>
              <a:t>gonadotropin</a:t>
            </a:r>
            <a:r>
              <a:rPr lang="tr-TR" dirty="0"/>
              <a:t> eksikliği nedeni</a:t>
            </a:r>
          </a:p>
          <a:p>
            <a:r>
              <a:rPr lang="tr-TR" dirty="0" err="1"/>
              <a:t>Olfaktor</a:t>
            </a:r>
            <a:r>
              <a:rPr lang="tr-TR" dirty="0"/>
              <a:t> lob </a:t>
            </a:r>
            <a:r>
              <a:rPr lang="tr-TR" dirty="0" err="1"/>
              <a:t>hipoplazi</a:t>
            </a:r>
            <a:r>
              <a:rPr lang="tr-TR" dirty="0"/>
              <a:t> veya </a:t>
            </a:r>
            <a:r>
              <a:rPr lang="tr-TR" dirty="0" err="1"/>
              <a:t>aplazisi</a:t>
            </a:r>
            <a:r>
              <a:rPr lang="tr-TR" dirty="0"/>
              <a:t> ile birlikte olduğundan </a:t>
            </a:r>
            <a:r>
              <a:rPr lang="tr-TR" dirty="0" err="1"/>
              <a:t>hiposmi</a:t>
            </a:r>
            <a:r>
              <a:rPr lang="tr-TR" dirty="0"/>
              <a:t> ya da </a:t>
            </a:r>
            <a:r>
              <a:rPr lang="tr-TR" dirty="0" err="1"/>
              <a:t>anosmi</a:t>
            </a:r>
            <a:r>
              <a:rPr lang="tr-TR" dirty="0"/>
              <a:t> ile birliktedir </a:t>
            </a:r>
          </a:p>
          <a:p>
            <a:r>
              <a:rPr lang="tr-TR" dirty="0"/>
              <a:t>Sıklıkla </a:t>
            </a:r>
            <a:r>
              <a:rPr lang="tr-TR" dirty="0" err="1"/>
              <a:t>X’e</a:t>
            </a:r>
            <a:r>
              <a:rPr lang="tr-TR" dirty="0"/>
              <a:t> bağlı geçişli olup genelde erkeklerde görülür</a:t>
            </a:r>
          </a:p>
          <a:p>
            <a:r>
              <a:rPr lang="tr-TR" dirty="0"/>
              <a:t>Xp22.3’deki </a:t>
            </a:r>
            <a:r>
              <a:rPr lang="tr-TR" dirty="0">
                <a:solidFill>
                  <a:srgbClr val="FF0000"/>
                </a:solidFill>
              </a:rPr>
              <a:t>KAL geni mutasyonuna </a:t>
            </a:r>
            <a:r>
              <a:rPr lang="tr-TR" dirty="0"/>
              <a:t>bağlıdır</a:t>
            </a:r>
          </a:p>
          <a:p>
            <a:r>
              <a:rPr lang="tr-TR" dirty="0"/>
              <a:t>Yüzde orta hat </a:t>
            </a:r>
            <a:r>
              <a:rPr lang="tr-TR" dirty="0" err="1"/>
              <a:t>defektleriyle</a:t>
            </a:r>
            <a:r>
              <a:rPr lang="tr-TR" dirty="0"/>
              <a:t> birlikte olabilir (yarık damak, tavşan dudak)</a:t>
            </a:r>
          </a:p>
          <a:p>
            <a:r>
              <a:rPr lang="tr-TR" dirty="0"/>
              <a:t>İnmemiş testis, </a:t>
            </a:r>
            <a:r>
              <a:rPr lang="tr-TR" dirty="0" err="1"/>
              <a:t>jinekomasti</a:t>
            </a:r>
            <a:r>
              <a:rPr lang="tr-TR" dirty="0"/>
              <a:t>, </a:t>
            </a:r>
            <a:r>
              <a:rPr lang="tr-TR" dirty="0" err="1"/>
              <a:t>obezite</a:t>
            </a:r>
            <a:r>
              <a:rPr lang="tr-TR" dirty="0"/>
              <a:t>, böbrek ve kemik problemleri sıkça görülür</a:t>
            </a:r>
          </a:p>
          <a:p>
            <a:r>
              <a:rPr lang="tr-TR" dirty="0"/>
              <a:t>Tanısında </a:t>
            </a:r>
            <a:r>
              <a:rPr lang="tr-TR" dirty="0" err="1"/>
              <a:t>kranyal</a:t>
            </a:r>
            <a:r>
              <a:rPr lang="tr-TR" dirty="0"/>
              <a:t> MRI yardımcı olur, </a:t>
            </a:r>
            <a:r>
              <a:rPr lang="tr-TR" dirty="0" err="1"/>
              <a:t>olfaktor</a:t>
            </a:r>
            <a:r>
              <a:rPr lang="tr-TR" dirty="0"/>
              <a:t> </a:t>
            </a:r>
            <a:r>
              <a:rPr lang="tr-TR" dirty="0" err="1"/>
              <a:t>sulkusların</a:t>
            </a:r>
            <a:r>
              <a:rPr lang="tr-TR" dirty="0"/>
              <a:t> gelişmemiş olduğu görülür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9213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Klinefelter </a:t>
            </a:r>
            <a:r>
              <a:rPr lang="tr-TR" dirty="0" smtClean="0"/>
              <a:t>Sendromu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12333"/>
            <a:ext cx="3598333" cy="5257800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Testis yetersizliğinin en sık </a:t>
            </a:r>
            <a:r>
              <a:rPr lang="tr-TR" dirty="0" err="1"/>
              <a:t>konjenital</a:t>
            </a:r>
            <a:r>
              <a:rPr lang="tr-TR" dirty="0"/>
              <a:t> sebebi</a:t>
            </a:r>
          </a:p>
          <a:p>
            <a:r>
              <a:rPr lang="tr-TR" dirty="0" err="1"/>
              <a:t>Kromozomal</a:t>
            </a:r>
            <a:r>
              <a:rPr lang="tr-TR" dirty="0"/>
              <a:t> anomali 47XXY </a:t>
            </a:r>
          </a:p>
          <a:p>
            <a:r>
              <a:rPr lang="tr-TR" dirty="0"/>
              <a:t>Mozaik formları olabilir (46XY+47XXY, 48XXXY, 48XXYY)</a:t>
            </a:r>
          </a:p>
          <a:p>
            <a:r>
              <a:rPr lang="tr-TR" dirty="0" err="1"/>
              <a:t>Fenotip</a:t>
            </a:r>
            <a:r>
              <a:rPr lang="tr-TR" dirty="0"/>
              <a:t> erkek; testisler küçük, penis genelde </a:t>
            </a:r>
            <a:r>
              <a:rPr lang="tr-TR" dirty="0" err="1"/>
              <a:t>hipoplazik</a:t>
            </a:r>
            <a:r>
              <a:rPr lang="tr-TR" dirty="0"/>
              <a:t>, dış </a:t>
            </a:r>
            <a:r>
              <a:rPr lang="tr-TR" dirty="0" err="1"/>
              <a:t>genitalya</a:t>
            </a:r>
            <a:r>
              <a:rPr lang="tr-TR" dirty="0"/>
              <a:t> </a:t>
            </a:r>
            <a:r>
              <a:rPr lang="tr-TR" dirty="0" err="1"/>
              <a:t>maskülen</a:t>
            </a:r>
            <a:endParaRPr lang="tr-TR" dirty="0"/>
          </a:p>
          <a:p>
            <a:r>
              <a:rPr lang="tr-TR" dirty="0"/>
              <a:t>Kulaç boyu, uzunlamasına boydan küçük, ancak VP/PT oranı da 1’in altında (tam </a:t>
            </a:r>
            <a:r>
              <a:rPr lang="tr-TR" dirty="0" err="1"/>
              <a:t>önikoid</a:t>
            </a:r>
            <a:r>
              <a:rPr lang="tr-TR" dirty="0"/>
              <a:t> değiller)</a:t>
            </a:r>
          </a:p>
          <a:p>
            <a:r>
              <a:rPr lang="tr-TR" dirty="0" err="1"/>
              <a:t>Jinekomasti</a:t>
            </a:r>
            <a:r>
              <a:rPr lang="tr-TR" dirty="0"/>
              <a:t>, </a:t>
            </a:r>
            <a:r>
              <a:rPr lang="tr-TR" dirty="0" err="1"/>
              <a:t>infertilite</a:t>
            </a:r>
            <a:r>
              <a:rPr lang="tr-TR" dirty="0"/>
              <a:t>, zeka geriliği, kişilik ve davranış bozuklukları sık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950" y="1244599"/>
            <a:ext cx="3492784" cy="47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0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Turner</a:t>
            </a:r>
            <a:r>
              <a:rPr lang="tr-TR" dirty="0" smtClean="0"/>
              <a:t> Sendromu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8667" y="1443038"/>
            <a:ext cx="4656666" cy="4873095"/>
          </a:xfrm>
        </p:spPr>
        <p:txBody>
          <a:bodyPr>
            <a:normAutofit fontScale="85000" lnSpcReduction="10000"/>
          </a:bodyPr>
          <a:lstStyle/>
          <a:p>
            <a:r>
              <a:rPr lang="tr-TR" dirty="0"/>
              <a:t>Kadınlarda </a:t>
            </a:r>
            <a:r>
              <a:rPr lang="tr-TR" dirty="0" err="1"/>
              <a:t>konjenital</a:t>
            </a:r>
            <a:r>
              <a:rPr lang="tr-TR" dirty="0"/>
              <a:t> </a:t>
            </a:r>
            <a:r>
              <a:rPr lang="tr-TR" dirty="0" err="1"/>
              <a:t>amenore</a:t>
            </a:r>
            <a:r>
              <a:rPr lang="tr-TR" dirty="0"/>
              <a:t> nedeni</a:t>
            </a:r>
          </a:p>
          <a:p>
            <a:r>
              <a:rPr lang="tr-TR" dirty="0"/>
              <a:t>45X </a:t>
            </a:r>
            <a:r>
              <a:rPr lang="tr-TR" dirty="0" err="1"/>
              <a:t>gonadal</a:t>
            </a:r>
            <a:r>
              <a:rPr lang="tr-TR" dirty="0"/>
              <a:t> </a:t>
            </a:r>
            <a:r>
              <a:rPr lang="tr-TR" dirty="0" err="1"/>
              <a:t>disgenezi</a:t>
            </a:r>
            <a:r>
              <a:rPr lang="tr-TR" dirty="0"/>
              <a:t> olarak bilinir</a:t>
            </a:r>
          </a:p>
          <a:p>
            <a:r>
              <a:rPr lang="tr-TR" dirty="0"/>
              <a:t>Mozaik formları: 45X+46XY, 45X+47XXX, 45X+46XX+47XXX</a:t>
            </a:r>
          </a:p>
          <a:p>
            <a:r>
              <a:rPr lang="tr-TR" dirty="0"/>
              <a:t>Kısa boy, seksüel </a:t>
            </a:r>
            <a:r>
              <a:rPr lang="tr-TR" dirty="0" err="1"/>
              <a:t>infantilizm</a:t>
            </a:r>
            <a:r>
              <a:rPr lang="tr-TR" dirty="0"/>
              <a:t>, </a:t>
            </a:r>
            <a:r>
              <a:rPr lang="tr-TR" dirty="0" err="1"/>
              <a:t>streak</a:t>
            </a:r>
            <a:r>
              <a:rPr lang="tr-TR" dirty="0"/>
              <a:t> </a:t>
            </a:r>
            <a:r>
              <a:rPr lang="tr-TR" dirty="0" err="1"/>
              <a:t>gonadlar</a:t>
            </a:r>
            <a:r>
              <a:rPr lang="tr-TR" dirty="0"/>
              <a:t>, </a:t>
            </a:r>
            <a:r>
              <a:rPr lang="tr-TR" dirty="0" err="1"/>
              <a:t>mikrognati</a:t>
            </a:r>
            <a:r>
              <a:rPr lang="tr-TR" dirty="0"/>
              <a:t>, kısa ve yele tarzı boyun, </a:t>
            </a:r>
            <a:r>
              <a:rPr lang="tr-TR" dirty="0" err="1"/>
              <a:t>kubitus</a:t>
            </a:r>
            <a:r>
              <a:rPr lang="tr-TR" dirty="0"/>
              <a:t> </a:t>
            </a:r>
            <a:r>
              <a:rPr lang="tr-TR" dirty="0" err="1"/>
              <a:t>valgus</a:t>
            </a:r>
            <a:r>
              <a:rPr lang="tr-TR" dirty="0"/>
              <a:t>, iç organ anomalileri ile seyreder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374" y="1306850"/>
            <a:ext cx="1956986" cy="25727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59" y="4022232"/>
            <a:ext cx="196308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5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Polikistik </a:t>
            </a:r>
            <a:r>
              <a:rPr lang="tr-TR" dirty="0" err="1"/>
              <a:t>Over</a:t>
            </a:r>
            <a:r>
              <a:rPr lang="tr-TR" dirty="0"/>
              <a:t> Sendromu</a:t>
            </a:r>
            <a:br>
              <a:rPr lang="tr-TR" dirty="0"/>
            </a:br>
            <a:r>
              <a:rPr lang="tr-TR" dirty="0"/>
              <a:t>(</a:t>
            </a:r>
            <a:r>
              <a:rPr lang="tr-TR" dirty="0" err="1"/>
              <a:t>Metabolik</a:t>
            </a:r>
            <a:r>
              <a:rPr lang="tr-TR" dirty="0"/>
              <a:t> </a:t>
            </a:r>
            <a:r>
              <a:rPr lang="tr-TR" dirty="0" err="1"/>
              <a:t>Reprodüktif</a:t>
            </a:r>
            <a:r>
              <a:rPr lang="tr-TR" dirty="0"/>
              <a:t> Sendrom)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Menstrüel </a:t>
            </a:r>
            <a:r>
              <a:rPr lang="tr-TR" dirty="0" err="1"/>
              <a:t>siklus</a:t>
            </a:r>
            <a:r>
              <a:rPr lang="tr-TR" dirty="0"/>
              <a:t> bozuklukları (genelde </a:t>
            </a:r>
            <a:r>
              <a:rPr lang="tr-TR" dirty="0" err="1"/>
              <a:t>oligoamenore</a:t>
            </a:r>
            <a:r>
              <a:rPr lang="tr-TR" dirty="0"/>
              <a:t>)</a:t>
            </a:r>
          </a:p>
          <a:p>
            <a:r>
              <a:rPr lang="tr-TR" dirty="0" err="1"/>
              <a:t>Anovulatuvar</a:t>
            </a:r>
            <a:r>
              <a:rPr lang="tr-TR" dirty="0"/>
              <a:t> </a:t>
            </a:r>
            <a:r>
              <a:rPr lang="tr-TR" dirty="0" err="1"/>
              <a:t>sikluslar</a:t>
            </a:r>
            <a:endParaRPr lang="tr-TR" dirty="0"/>
          </a:p>
          <a:p>
            <a:r>
              <a:rPr lang="tr-TR" dirty="0" err="1"/>
              <a:t>Hiperandrojenemi</a:t>
            </a:r>
            <a:endParaRPr lang="tr-TR" dirty="0"/>
          </a:p>
          <a:p>
            <a:r>
              <a:rPr lang="tr-TR" dirty="0" err="1"/>
              <a:t>Hirsutizm</a:t>
            </a:r>
            <a:r>
              <a:rPr lang="tr-TR" dirty="0"/>
              <a:t>, </a:t>
            </a:r>
            <a:r>
              <a:rPr lang="tr-TR" dirty="0" err="1"/>
              <a:t>akneiform</a:t>
            </a:r>
            <a:r>
              <a:rPr lang="tr-TR" dirty="0"/>
              <a:t> lezyonlar veya erkek tipi saç dökülmesi</a:t>
            </a:r>
          </a:p>
          <a:p>
            <a:r>
              <a:rPr lang="tr-TR" dirty="0" err="1"/>
              <a:t>Pelvik</a:t>
            </a:r>
            <a:r>
              <a:rPr lang="tr-TR" dirty="0"/>
              <a:t> </a:t>
            </a:r>
            <a:r>
              <a:rPr lang="tr-TR" dirty="0" err="1"/>
              <a:t>USG’de</a:t>
            </a:r>
            <a:r>
              <a:rPr lang="tr-TR" dirty="0"/>
              <a:t> </a:t>
            </a:r>
            <a:r>
              <a:rPr lang="tr-TR" dirty="0" err="1"/>
              <a:t>polikistik</a:t>
            </a:r>
            <a:r>
              <a:rPr lang="tr-TR" dirty="0"/>
              <a:t> </a:t>
            </a:r>
            <a:r>
              <a:rPr lang="tr-TR" dirty="0" err="1"/>
              <a:t>overlerin</a:t>
            </a:r>
            <a:r>
              <a:rPr lang="tr-TR" dirty="0"/>
              <a:t> saptanması (%80)</a:t>
            </a:r>
          </a:p>
          <a:p>
            <a:r>
              <a:rPr lang="tr-TR" dirty="0"/>
              <a:t>LH/FSH &gt;2 </a:t>
            </a:r>
          </a:p>
          <a:p>
            <a:r>
              <a:rPr lang="tr-TR" dirty="0" err="1"/>
              <a:t>Obezite</a:t>
            </a:r>
            <a:r>
              <a:rPr lang="tr-TR" dirty="0"/>
              <a:t> (</a:t>
            </a:r>
            <a:r>
              <a:rPr lang="tr-TR" dirty="0" err="1"/>
              <a:t>android</a:t>
            </a:r>
            <a:r>
              <a:rPr lang="tr-TR" dirty="0"/>
              <a:t> tip) ve </a:t>
            </a:r>
            <a:r>
              <a:rPr lang="tr-TR" dirty="0" err="1"/>
              <a:t>insulin</a:t>
            </a:r>
            <a:r>
              <a:rPr lang="tr-TR" dirty="0"/>
              <a:t> direnci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9" y="1074859"/>
            <a:ext cx="8004742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5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47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9-I </a:t>
            </a:r>
            <a:r>
              <a:rPr lang="tr-TR" dirty="0" err="1" smtClean="0"/>
              <a:t>Etyolojik</a:t>
            </a:r>
            <a:r>
              <a:rPr lang="tr-TR" dirty="0" smtClean="0"/>
              <a:t> Nedenler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8778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nvasive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nfarction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nfiltrative</a:t>
            </a:r>
            <a:r>
              <a:rPr lang="tr-TR" dirty="0" smtClean="0"/>
              <a:t> (</a:t>
            </a:r>
            <a:r>
              <a:rPr lang="tr-TR" dirty="0" err="1" smtClean="0"/>
              <a:t>Sarkoidoz</a:t>
            </a:r>
            <a:r>
              <a:rPr lang="tr-TR" dirty="0" smtClean="0"/>
              <a:t>, </a:t>
            </a:r>
            <a:r>
              <a:rPr lang="tr-TR" dirty="0" err="1" smtClean="0"/>
              <a:t>hemakromatozis,Langerhals</a:t>
            </a:r>
            <a:r>
              <a:rPr lang="tr-TR" dirty="0" smtClean="0"/>
              <a:t> hücreli </a:t>
            </a:r>
            <a:r>
              <a:rPr lang="tr-TR" dirty="0" err="1" smtClean="0"/>
              <a:t>histiyositoz</a:t>
            </a:r>
            <a:r>
              <a:rPr lang="tr-TR" dirty="0" smtClean="0"/>
              <a:t>)</a:t>
            </a:r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njury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mmunologic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atrogenic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nfectious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diopatic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I</a:t>
            </a:r>
            <a:r>
              <a:rPr lang="tr-TR" dirty="0" err="1" smtClean="0"/>
              <a:t>solated</a:t>
            </a:r>
            <a:endParaRPr lang="tr-TR" dirty="0" smtClean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xmlns="" val="7750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573648" y="214313"/>
            <a:ext cx="7793037" cy="1157287"/>
          </a:xfrm>
        </p:spPr>
        <p:txBody>
          <a:bodyPr/>
          <a:lstStyle/>
          <a:p>
            <a:r>
              <a:rPr lang="tr-TR" sz="4000" dirty="0" err="1">
                <a:solidFill>
                  <a:srgbClr val="FF0000"/>
                </a:solidFill>
                <a:latin typeface="Arial"/>
                <a:cs typeface="Arial"/>
              </a:rPr>
              <a:t>Hipopituitarizmde</a:t>
            </a:r>
            <a:r>
              <a:rPr lang="tr-TR" sz="4000" dirty="0">
                <a:solidFill>
                  <a:srgbClr val="FF0000"/>
                </a:solidFill>
                <a:latin typeface="Arial"/>
                <a:cs typeface="Arial"/>
              </a:rPr>
              <a:t> Klinik Özellikler</a:t>
            </a:r>
            <a:endParaRPr lang="en-US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400" dirty="0">
                <a:latin typeface="Arial"/>
                <a:cs typeface="Arial"/>
              </a:rPr>
              <a:t>Klinik </a:t>
            </a:r>
            <a:r>
              <a:rPr lang="tr-TR" sz="2400" dirty="0" smtClean="0">
                <a:latin typeface="Arial"/>
                <a:cs typeface="Arial"/>
              </a:rPr>
              <a:t>bulgular; </a:t>
            </a:r>
            <a:r>
              <a:rPr lang="tr-TR" sz="2400" dirty="0">
                <a:latin typeface="Arial"/>
                <a:cs typeface="Arial"/>
              </a:rPr>
              <a:t>eksik olan hormona, hormon </a:t>
            </a:r>
            <a:r>
              <a:rPr lang="tr-TR" sz="2400" dirty="0" err="1">
                <a:latin typeface="Arial"/>
                <a:cs typeface="Arial"/>
              </a:rPr>
              <a:t>eksikliğinin</a:t>
            </a:r>
            <a:r>
              <a:rPr lang="tr-TR" sz="2400" dirty="0">
                <a:latin typeface="Arial"/>
                <a:cs typeface="Arial"/>
              </a:rPr>
              <a:t> derecesine ve ortaya </a:t>
            </a:r>
            <a:r>
              <a:rPr lang="tr-TR" sz="2400" dirty="0" smtClean="0">
                <a:latin typeface="Arial"/>
                <a:cs typeface="Arial"/>
              </a:rPr>
              <a:t>çıkış zamanına göre değişir</a:t>
            </a:r>
            <a:r>
              <a:rPr lang="tr-TR" sz="2400" dirty="0">
                <a:latin typeface="Arial"/>
                <a:cs typeface="Arial"/>
              </a:rPr>
              <a:t>. </a:t>
            </a:r>
          </a:p>
          <a:p>
            <a:pPr eaLnBrk="1" hangingPunct="1"/>
            <a:r>
              <a:rPr lang="tr-TR" sz="2400" dirty="0">
                <a:latin typeface="Arial"/>
                <a:cs typeface="Arial"/>
              </a:rPr>
              <a:t>Hipofiz basısına bağlı gelişen </a:t>
            </a:r>
            <a:r>
              <a:rPr lang="tr-TR" sz="2400" dirty="0" err="1">
                <a:latin typeface="Arial"/>
                <a:cs typeface="Arial"/>
              </a:rPr>
              <a:t>hipopitüitarizmde</a:t>
            </a:r>
            <a:r>
              <a:rPr lang="tr-TR" sz="2400" dirty="0">
                <a:latin typeface="Arial"/>
                <a:cs typeface="Arial"/>
              </a:rPr>
              <a:t> tropik hormon </a:t>
            </a:r>
            <a:r>
              <a:rPr lang="tr-TR" sz="2400" dirty="0">
                <a:solidFill>
                  <a:srgbClr val="FF0000"/>
                </a:solidFill>
                <a:latin typeface="Arial"/>
                <a:cs typeface="Arial"/>
              </a:rPr>
              <a:t>eksikliği genellikle </a:t>
            </a:r>
            <a:r>
              <a:rPr lang="tr-TR" sz="2400" dirty="0">
                <a:latin typeface="Arial"/>
                <a:cs typeface="Arial"/>
              </a:rPr>
              <a:t>şu sıra ile gelişir: </a:t>
            </a:r>
            <a:r>
              <a:rPr lang="tr-TR" dirty="0">
                <a:solidFill>
                  <a:srgbClr val="FF0000"/>
                </a:solidFill>
                <a:latin typeface="Arial"/>
                <a:cs typeface="Arial"/>
              </a:rPr>
              <a:t>BH, FSH/LH, TSH, ACTH</a:t>
            </a:r>
            <a:r>
              <a:rPr lang="tr-TR" sz="2400" dirty="0">
                <a:latin typeface="Arial"/>
                <a:cs typeface="Arial"/>
              </a:rPr>
              <a:t>. </a:t>
            </a:r>
          </a:p>
          <a:p>
            <a:pPr eaLnBrk="1" hangingPunct="1"/>
            <a:r>
              <a:rPr lang="tr-TR" sz="2400" dirty="0" smtClean="0">
                <a:latin typeface="Arial"/>
                <a:cs typeface="Arial"/>
              </a:rPr>
              <a:t>İlk </a:t>
            </a:r>
            <a:r>
              <a:rPr lang="tr-TR" sz="2400" dirty="0">
                <a:latin typeface="Arial"/>
                <a:cs typeface="Arial"/>
              </a:rPr>
              <a:t>belirti sıklıkla çocuklukta</a:t>
            </a:r>
            <a:r>
              <a:rPr lang="tr-TR" dirty="0">
                <a:latin typeface="Arial"/>
                <a:cs typeface="Arial"/>
              </a:rPr>
              <a:t> </a:t>
            </a:r>
            <a:r>
              <a:rPr lang="tr-TR" sz="2400" dirty="0">
                <a:latin typeface="Arial"/>
                <a:cs typeface="Arial"/>
              </a:rPr>
              <a:t>büyüme geriliği, erişkin </a:t>
            </a:r>
            <a:r>
              <a:rPr lang="tr-TR" sz="2400" dirty="0" smtClean="0">
                <a:latin typeface="Arial"/>
                <a:cs typeface="Arial"/>
              </a:rPr>
              <a:t>çağda ise </a:t>
            </a:r>
            <a:r>
              <a:rPr lang="tr-TR" sz="2400" dirty="0" err="1">
                <a:latin typeface="Arial"/>
                <a:cs typeface="Arial"/>
              </a:rPr>
              <a:t>hipogonadizmdir</a:t>
            </a:r>
            <a:r>
              <a:rPr lang="tr-TR" sz="2400" dirty="0">
                <a:latin typeface="Arial"/>
                <a:cs typeface="Arial"/>
              </a:rPr>
              <a:t>.</a:t>
            </a:r>
            <a:endParaRPr lang="tr-T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7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Başlık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tr-TR" sz="4000" dirty="0" err="1" smtClean="0">
                <a:solidFill>
                  <a:srgbClr val="FF0000"/>
                </a:solidFill>
                <a:latin typeface="Arial"/>
                <a:cs typeface="Arial"/>
              </a:rPr>
              <a:t>Laboratuvar</a:t>
            </a:r>
            <a:r>
              <a:rPr lang="tr-TR" sz="4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tr-TR" sz="4000" dirty="0">
                <a:solidFill>
                  <a:srgbClr val="FF0000"/>
                </a:solidFill>
                <a:latin typeface="Arial"/>
                <a:cs typeface="Arial"/>
              </a:rPr>
              <a:t>incelemeler</a:t>
            </a:r>
          </a:p>
        </p:txBody>
      </p:sp>
      <p:sp>
        <p:nvSpPr>
          <p:cNvPr id="6246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73380" y="1295400"/>
            <a:ext cx="8229600" cy="4525963"/>
          </a:xfrm>
        </p:spPr>
        <p:txBody>
          <a:bodyPr/>
          <a:lstStyle/>
          <a:p>
            <a:r>
              <a:rPr lang="tr-TR" dirty="0">
                <a:latin typeface="Arial"/>
                <a:cs typeface="Arial"/>
              </a:rPr>
              <a:t>Bazal </a:t>
            </a:r>
            <a:r>
              <a:rPr lang="tr-TR" dirty="0" err="1">
                <a:latin typeface="Arial"/>
                <a:cs typeface="Arial"/>
              </a:rPr>
              <a:t>trofik</a:t>
            </a:r>
            <a:r>
              <a:rPr lang="tr-TR" dirty="0">
                <a:latin typeface="Arial"/>
                <a:cs typeface="Arial"/>
              </a:rPr>
              <a:t> (</a:t>
            </a:r>
            <a:r>
              <a:rPr lang="tr-TR" dirty="0" err="1">
                <a:latin typeface="Arial"/>
                <a:cs typeface="Arial"/>
              </a:rPr>
              <a:t>hipofizer</a:t>
            </a:r>
            <a:r>
              <a:rPr lang="tr-TR" dirty="0">
                <a:latin typeface="Arial"/>
                <a:cs typeface="Arial"/>
              </a:rPr>
              <a:t> hormonlar) ve hedef endokrin bez hormonlarının eş zamanlı </a:t>
            </a:r>
            <a:r>
              <a:rPr lang="tr-TR" dirty="0" smtClean="0">
                <a:latin typeface="Arial"/>
                <a:cs typeface="Arial"/>
              </a:rPr>
              <a:t>ölçümü ile başlanmalıdır</a:t>
            </a:r>
            <a:r>
              <a:rPr lang="tr-TR" dirty="0">
                <a:latin typeface="Arial"/>
                <a:cs typeface="Arial"/>
              </a:rPr>
              <a:t>: </a:t>
            </a:r>
          </a:p>
          <a:p>
            <a:pPr lvl="1"/>
            <a:r>
              <a:rPr lang="tr-TR" dirty="0">
                <a:latin typeface="Arial"/>
                <a:cs typeface="Arial"/>
              </a:rPr>
              <a:t>TSH - serbest T4 (sT4) </a:t>
            </a:r>
          </a:p>
          <a:p>
            <a:pPr lvl="1"/>
            <a:r>
              <a:rPr lang="tr-TR" dirty="0">
                <a:latin typeface="Arial"/>
                <a:cs typeface="Arial"/>
              </a:rPr>
              <a:t>ACTH </a:t>
            </a:r>
            <a:r>
              <a:rPr lang="tr-TR" dirty="0" smtClean="0">
                <a:latin typeface="Arial"/>
                <a:cs typeface="Arial"/>
              </a:rPr>
              <a:t>– P. </a:t>
            </a:r>
            <a:r>
              <a:rPr lang="tr-TR" dirty="0" err="1">
                <a:latin typeface="Arial"/>
                <a:cs typeface="Arial"/>
              </a:rPr>
              <a:t>kortizol</a:t>
            </a:r>
            <a:r>
              <a:rPr lang="tr-TR" dirty="0">
                <a:latin typeface="Arial"/>
                <a:cs typeface="Arial"/>
              </a:rPr>
              <a:t> </a:t>
            </a:r>
          </a:p>
          <a:p>
            <a:pPr lvl="1"/>
            <a:r>
              <a:rPr lang="tr-TR" dirty="0">
                <a:latin typeface="Arial"/>
                <a:cs typeface="Arial"/>
              </a:rPr>
              <a:t>BH - </a:t>
            </a:r>
            <a:r>
              <a:rPr lang="tr-TR" dirty="0" smtClean="0">
                <a:latin typeface="Arial"/>
                <a:cs typeface="Arial"/>
              </a:rPr>
              <a:t>İGF-1 </a:t>
            </a:r>
            <a:endParaRPr lang="tr-TR" dirty="0">
              <a:latin typeface="Arial"/>
              <a:cs typeface="Arial"/>
            </a:endParaRPr>
          </a:p>
          <a:p>
            <a:pPr lvl="1"/>
            <a:r>
              <a:rPr lang="tr-TR" dirty="0">
                <a:latin typeface="Arial"/>
                <a:cs typeface="Arial"/>
              </a:rPr>
              <a:t>FSH, LH - E2 (kadında), testosteron (erkekte) </a:t>
            </a:r>
          </a:p>
          <a:p>
            <a:pPr lvl="1"/>
            <a:r>
              <a:rPr lang="tr-TR" dirty="0">
                <a:latin typeface="Arial"/>
                <a:cs typeface="Arial"/>
              </a:rPr>
              <a:t>PRL </a:t>
            </a:r>
          </a:p>
          <a:p>
            <a:pPr eaLnBrk="1" hangingPunct="1"/>
            <a:endParaRPr lang="tr-T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7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İy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2286</Words>
  <Application>Microsoft Office PowerPoint</Application>
  <PresentationFormat>Ekran Gösterisi (4:3)</PresentationFormat>
  <Paragraphs>370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25</vt:i4>
      </vt:variant>
      <vt:variant>
        <vt:lpstr>Slayt Başlıkları</vt:lpstr>
      </vt:variant>
      <vt:variant>
        <vt:i4>68</vt:i4>
      </vt:variant>
    </vt:vector>
  </HeadingPairs>
  <TitlesOfParts>
    <vt:vector size="93" baseType="lpstr">
      <vt:lpstr>Office Theme</vt:lpstr>
      <vt:lpstr>Office Teması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19_Office Theme</vt:lpstr>
      <vt:lpstr>20_Office Theme</vt:lpstr>
      <vt:lpstr>21_Office Theme</vt:lpstr>
      <vt:lpstr>22_Office Theme</vt:lpstr>
      <vt:lpstr>23_Office Theme</vt:lpstr>
      <vt:lpstr>İyon</vt:lpstr>
      <vt:lpstr>Erişkinde Hipofizer, Adrenal ve Gonad Hastalıkları </vt:lpstr>
      <vt:lpstr>Slayt 2</vt:lpstr>
      <vt:lpstr>Slayt 3</vt:lpstr>
      <vt:lpstr>Slayt 4</vt:lpstr>
      <vt:lpstr>Hipofiz Hastalıkları</vt:lpstr>
      <vt:lpstr>Hipopitutarizm</vt:lpstr>
      <vt:lpstr>9-I Etyolojik Nedenler </vt:lpstr>
      <vt:lpstr>Hipopituitarizmde Klinik Özellikler</vt:lpstr>
      <vt:lpstr>Laboratuvar incelemeler</vt:lpstr>
      <vt:lpstr>Santral Diabetes İnsipitus</vt:lpstr>
      <vt:lpstr>Santral Diabetes İnsipitus</vt:lpstr>
      <vt:lpstr>Santral Diabetes İnsipitus</vt:lpstr>
      <vt:lpstr>Slayt 13</vt:lpstr>
      <vt:lpstr>Hipofiz Adenomları</vt:lpstr>
      <vt:lpstr>Slayt 15</vt:lpstr>
      <vt:lpstr>Slayt 16</vt:lpstr>
      <vt:lpstr>Hipersekresyonla Seyreden Adenomlar</vt:lpstr>
      <vt:lpstr>Prolaktinoma Klinik</vt:lpstr>
      <vt:lpstr>Prolaktin yüksekliğine neden olan durumlar </vt:lpstr>
      <vt:lpstr>Somatotropinoma=Akromegali</vt:lpstr>
      <vt:lpstr>Slayt 21</vt:lpstr>
      <vt:lpstr>Akromegalide Klinik</vt:lpstr>
      <vt:lpstr>Akromegalide Tanı</vt:lpstr>
      <vt:lpstr>Cushing Hastalığı</vt:lpstr>
      <vt:lpstr>Slayt 25</vt:lpstr>
      <vt:lpstr>Cushing Hastalığı Klinik</vt:lpstr>
      <vt:lpstr>Cushing Sendromu ayırıcı tanı   </vt:lpstr>
      <vt:lpstr>Cushing Hastalığı Tanı</vt:lpstr>
      <vt:lpstr>TSH salgılayan hipofiz adenomu (TSHoma) </vt:lpstr>
      <vt:lpstr>Gonadotropinoma</vt:lpstr>
      <vt:lpstr>Slayt 31</vt:lpstr>
      <vt:lpstr>Adrenal Bez</vt:lpstr>
      <vt:lpstr>Adrenal Bez Hormonları</vt:lpstr>
      <vt:lpstr>Slayt 34</vt:lpstr>
      <vt:lpstr>Adrenal Bez Hastalıkları</vt:lpstr>
      <vt:lpstr>Adrenal Bez Hipofonksiyonları</vt:lpstr>
      <vt:lpstr>Primer Adrenokortikal Yetersizlik Addison Hastalığı </vt:lpstr>
      <vt:lpstr>Primer adrenal yetmezlik nedenleri </vt:lpstr>
      <vt:lpstr>Slayt 39</vt:lpstr>
      <vt:lpstr>Slayt 40</vt:lpstr>
      <vt:lpstr>Slayt 41</vt:lpstr>
      <vt:lpstr>Adrenal Yetmezlikte Tedavi</vt:lpstr>
      <vt:lpstr>Adrenal Yetmezlikte Tedavi</vt:lpstr>
      <vt:lpstr>Adrenal Yetmezlikte Tedavi</vt:lpstr>
      <vt:lpstr>Adrenal Yetmezlikte Tedavi</vt:lpstr>
      <vt:lpstr>Akut Adrenal Kriz </vt:lpstr>
      <vt:lpstr>Adrenal İnsidentaloma</vt:lpstr>
      <vt:lpstr>Adrenal İnsidentaloma</vt:lpstr>
      <vt:lpstr>Slayt 49</vt:lpstr>
      <vt:lpstr>Slayt 50</vt:lpstr>
      <vt:lpstr>Primer Hiperaldosteronizm</vt:lpstr>
      <vt:lpstr>Primer Hiperaldosteronizm araştırılacak hastalar </vt:lpstr>
      <vt:lpstr>Cushing sendromu </vt:lpstr>
      <vt:lpstr>Feokromositoma</vt:lpstr>
      <vt:lpstr>Feokromositoma ve Paraganglioma</vt:lpstr>
      <vt:lpstr>Slayt 56</vt:lpstr>
      <vt:lpstr>Feokromositoma</vt:lpstr>
      <vt:lpstr>Feokromositomada klinik bulgular</vt:lpstr>
      <vt:lpstr>Feokromositomada atakları başlatan faktörler</vt:lpstr>
      <vt:lpstr>Slayt 60</vt:lpstr>
      <vt:lpstr>Slayt 61</vt:lpstr>
      <vt:lpstr>Gonad Hastalıkları </vt:lpstr>
      <vt:lpstr>Hipogonadizm </vt:lpstr>
      <vt:lpstr>Kallman sendromu </vt:lpstr>
      <vt:lpstr>Klinefelter Sendromu</vt:lpstr>
      <vt:lpstr>Turner Sendromu </vt:lpstr>
      <vt:lpstr>Polikistik Over Sendromu (Metabolik Reprodüktif Sendrom) </vt:lpstr>
      <vt:lpstr>Slayt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Adrenal Bez Hastalıkları</dc:title>
  <dc:creator>Ozgur Demir</dc:creator>
  <cp:lastModifiedBy>user</cp:lastModifiedBy>
  <cp:revision>145</cp:revision>
  <dcterms:created xsi:type="dcterms:W3CDTF">2018-09-06T17:55:31Z</dcterms:created>
  <dcterms:modified xsi:type="dcterms:W3CDTF">2021-09-07T07:47:21Z</dcterms:modified>
</cp:coreProperties>
</file>