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25"/>
  </p:notesMasterIdLst>
  <p:handoutMasterIdLst>
    <p:handoutMasterId r:id="rId26"/>
  </p:handoutMasterIdLst>
  <p:sldIdLst>
    <p:sldId id="256" r:id="rId5"/>
    <p:sldId id="269" r:id="rId6"/>
    <p:sldId id="270" r:id="rId7"/>
    <p:sldId id="267" r:id="rId8"/>
    <p:sldId id="268" r:id="rId9"/>
    <p:sldId id="301" r:id="rId10"/>
    <p:sldId id="271" r:id="rId11"/>
    <p:sldId id="272" r:id="rId12"/>
    <p:sldId id="273" r:id="rId13"/>
    <p:sldId id="274" r:id="rId14"/>
    <p:sldId id="279" r:id="rId15"/>
    <p:sldId id="280" r:id="rId16"/>
    <p:sldId id="293" r:id="rId17"/>
    <p:sldId id="294" r:id="rId18"/>
    <p:sldId id="295" r:id="rId19"/>
    <p:sldId id="296" r:id="rId20"/>
    <p:sldId id="297" r:id="rId21"/>
    <p:sldId id="298" r:id="rId22"/>
    <p:sldId id="299" r:id="rId23"/>
    <p:sldId id="300" r:id="rId24"/>
  </p:sldIdLst>
  <p:sldSz cx="12192000" cy="6858000"/>
  <p:notesSz cx="6761163" cy="994251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6" autoAdjust="0"/>
    <p:restoredTop sz="94643"/>
  </p:normalViewPr>
  <p:slideViewPr>
    <p:cSldViewPr snapToGrid="0">
      <p:cViewPr varScale="1">
        <p:scale>
          <a:sx n="86" d="100"/>
          <a:sy n="86" d="100"/>
        </p:scale>
        <p:origin x="224" y="600"/>
      </p:cViewPr>
      <p:guideLst>
        <p:guide orient="horz" pos="2160"/>
        <p:guide pos="3840"/>
      </p:guideLst>
    </p:cSldViewPr>
  </p:slideViewPr>
  <p:notesTextViewPr>
    <p:cViewPr>
      <p:scale>
        <a:sx n="1" d="1"/>
        <a:sy n="1" d="1"/>
      </p:scale>
      <p:origin x="0" y="0"/>
    </p:cViewPr>
  </p:notesTextViewPr>
  <p:notesViewPr>
    <p:cSldViewPr snapToGrid="0">
      <p:cViewPr varScale="1">
        <p:scale>
          <a:sx n="69" d="100"/>
          <a:sy n="69" d="100"/>
        </p:scale>
        <p:origin x="3264"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29761" y="0"/>
            <a:ext cx="2929837" cy="498852"/>
          </a:xfrm>
          <a:prstGeom prst="rect">
            <a:avLst/>
          </a:prstGeom>
        </p:spPr>
        <p:txBody>
          <a:bodyPr vert="horz" lIns="91440" tIns="45720" rIns="91440" bIns="45720" rtlCol="0"/>
          <a:lstStyle>
            <a:lvl1pPr algn="r">
              <a:defRPr sz="1200"/>
            </a:lvl1pPr>
          </a:lstStyle>
          <a:p>
            <a:fld id="{CD060951-2854-48BE-80B7-F279675CD649}" type="datetimeFigureOut">
              <a:rPr lang="tr-TR" smtClean="0"/>
              <a:t>4.11.2021</a:t>
            </a:fld>
            <a:endParaRPr lang="tr-TR"/>
          </a:p>
        </p:txBody>
      </p:sp>
      <p:sp>
        <p:nvSpPr>
          <p:cNvPr id="4" name="Altbilgi Yer Tutucusu 3"/>
          <p:cNvSpPr>
            <a:spLocks noGrp="1"/>
          </p:cNvSpPr>
          <p:nvPr>
            <p:ph type="ftr" sz="quarter" idx="2"/>
          </p:nvPr>
        </p:nvSpPr>
        <p:spPr>
          <a:xfrm>
            <a:off x="0" y="9443662"/>
            <a:ext cx="2929837" cy="498851"/>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29761" y="9443662"/>
            <a:ext cx="2929837" cy="498851"/>
          </a:xfrm>
          <a:prstGeom prst="rect">
            <a:avLst/>
          </a:prstGeom>
        </p:spPr>
        <p:txBody>
          <a:bodyPr vert="horz" lIns="91440" tIns="45720" rIns="91440" bIns="45720" rtlCol="0" anchor="b"/>
          <a:lstStyle>
            <a:lvl1pPr algn="r">
              <a:defRPr sz="1200"/>
            </a:lvl1pPr>
          </a:lstStyle>
          <a:p>
            <a:fld id="{FAE2F27B-FDD0-4A92-82E5-14A2360E61A6}" type="slidenum">
              <a:rPr lang="tr-TR" smtClean="0"/>
              <a:t>‹#›</a:t>
            </a:fld>
            <a:endParaRPr lang="tr-TR"/>
          </a:p>
        </p:txBody>
      </p:sp>
    </p:spTree>
    <p:extLst>
      <p:ext uri="{BB962C8B-B14F-4D97-AF65-F5344CB8AC3E}">
        <p14:creationId xmlns:p14="http://schemas.microsoft.com/office/powerpoint/2010/main" val="510507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30525" cy="498475"/>
          </a:xfrm>
          <a:prstGeom prst="rect">
            <a:avLst/>
          </a:prstGeom>
        </p:spPr>
        <p:txBody>
          <a:bodyPr vert="horz" lIns="91440" tIns="45720" rIns="91440" bIns="45720" rtlCol="0"/>
          <a:lstStyle>
            <a:lvl1pPr algn="l">
              <a:defRPr sz="1200"/>
            </a:lvl1pPr>
          </a:lstStyle>
          <a:p>
            <a:endParaRPr lang="en-TR"/>
          </a:p>
        </p:txBody>
      </p:sp>
      <p:sp>
        <p:nvSpPr>
          <p:cNvPr id="3" name="Date Placeholder 2"/>
          <p:cNvSpPr>
            <a:spLocks noGrp="1"/>
          </p:cNvSpPr>
          <p:nvPr>
            <p:ph type="dt" idx="1"/>
          </p:nvPr>
        </p:nvSpPr>
        <p:spPr>
          <a:xfrm>
            <a:off x="3829050" y="0"/>
            <a:ext cx="2930525" cy="498475"/>
          </a:xfrm>
          <a:prstGeom prst="rect">
            <a:avLst/>
          </a:prstGeom>
        </p:spPr>
        <p:txBody>
          <a:bodyPr vert="horz" lIns="91440" tIns="45720" rIns="91440" bIns="45720" rtlCol="0"/>
          <a:lstStyle>
            <a:lvl1pPr algn="r">
              <a:defRPr sz="1200"/>
            </a:lvl1pPr>
          </a:lstStyle>
          <a:p>
            <a:fld id="{36DD7781-3448-DA48-BC6C-EFB92ABE43F9}" type="datetimeFigureOut">
              <a:rPr lang="en-TR" smtClean="0"/>
              <a:t>4.11.2021</a:t>
            </a:fld>
            <a:endParaRPr lang="en-TR"/>
          </a:p>
        </p:txBody>
      </p:sp>
      <p:sp>
        <p:nvSpPr>
          <p:cNvPr id="4" name="Slide Image Placeholder 3"/>
          <p:cNvSpPr>
            <a:spLocks noGrp="1" noRot="1" noChangeAspect="1"/>
          </p:cNvSpPr>
          <p:nvPr>
            <p:ph type="sldImg" idx="2"/>
          </p:nvPr>
        </p:nvSpPr>
        <p:spPr>
          <a:xfrm>
            <a:off x="398463" y="1243013"/>
            <a:ext cx="5964237" cy="3355975"/>
          </a:xfrm>
          <a:prstGeom prst="rect">
            <a:avLst/>
          </a:prstGeom>
          <a:noFill/>
          <a:ln w="12700">
            <a:solidFill>
              <a:prstClr val="black"/>
            </a:solidFill>
          </a:ln>
        </p:spPr>
        <p:txBody>
          <a:bodyPr vert="horz" lIns="91440" tIns="45720" rIns="91440" bIns="45720" rtlCol="0" anchor="ctr"/>
          <a:lstStyle/>
          <a:p>
            <a:endParaRPr lang="en-TR"/>
          </a:p>
        </p:txBody>
      </p:sp>
      <p:sp>
        <p:nvSpPr>
          <p:cNvPr id="5" name="Notes Placeholder 4"/>
          <p:cNvSpPr>
            <a:spLocks noGrp="1"/>
          </p:cNvSpPr>
          <p:nvPr>
            <p:ph type="body" sz="quarter" idx="3"/>
          </p:nvPr>
        </p:nvSpPr>
        <p:spPr>
          <a:xfrm>
            <a:off x="676275" y="4784725"/>
            <a:ext cx="5408613" cy="391477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TR"/>
          </a:p>
        </p:txBody>
      </p:sp>
      <p:sp>
        <p:nvSpPr>
          <p:cNvPr id="6" name="Footer Placeholder 5"/>
          <p:cNvSpPr>
            <a:spLocks noGrp="1"/>
          </p:cNvSpPr>
          <p:nvPr>
            <p:ph type="ftr" sz="quarter" idx="4"/>
          </p:nvPr>
        </p:nvSpPr>
        <p:spPr>
          <a:xfrm>
            <a:off x="0" y="9444038"/>
            <a:ext cx="2930525" cy="498475"/>
          </a:xfrm>
          <a:prstGeom prst="rect">
            <a:avLst/>
          </a:prstGeom>
        </p:spPr>
        <p:txBody>
          <a:bodyPr vert="horz" lIns="91440" tIns="45720" rIns="91440" bIns="45720" rtlCol="0" anchor="b"/>
          <a:lstStyle>
            <a:lvl1pPr algn="l">
              <a:defRPr sz="1200"/>
            </a:lvl1pPr>
          </a:lstStyle>
          <a:p>
            <a:endParaRPr lang="en-TR"/>
          </a:p>
        </p:txBody>
      </p:sp>
      <p:sp>
        <p:nvSpPr>
          <p:cNvPr id="7" name="Slide Number Placeholder 6"/>
          <p:cNvSpPr>
            <a:spLocks noGrp="1"/>
          </p:cNvSpPr>
          <p:nvPr>
            <p:ph type="sldNum" sz="quarter" idx="5"/>
          </p:nvPr>
        </p:nvSpPr>
        <p:spPr>
          <a:xfrm>
            <a:off x="3829050" y="9444038"/>
            <a:ext cx="2930525" cy="498475"/>
          </a:xfrm>
          <a:prstGeom prst="rect">
            <a:avLst/>
          </a:prstGeom>
        </p:spPr>
        <p:txBody>
          <a:bodyPr vert="horz" lIns="91440" tIns="45720" rIns="91440" bIns="45720" rtlCol="0" anchor="b"/>
          <a:lstStyle>
            <a:lvl1pPr algn="r">
              <a:defRPr sz="1200"/>
            </a:lvl1pPr>
          </a:lstStyle>
          <a:p>
            <a:fld id="{2132F92F-2A36-8D43-AED1-5ADF70901A5E}" type="slidenum">
              <a:rPr lang="en-TR" smtClean="0"/>
              <a:t>‹#›</a:t>
            </a:fld>
            <a:endParaRPr lang="en-TR"/>
          </a:p>
        </p:txBody>
      </p:sp>
    </p:spTree>
    <p:extLst>
      <p:ext uri="{BB962C8B-B14F-4D97-AF65-F5344CB8AC3E}">
        <p14:creationId xmlns:p14="http://schemas.microsoft.com/office/powerpoint/2010/main" val="3172479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E1C016AB-FA99-8846-87C2-B0900F2D97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fld id="{A99A89D2-9423-E341-85A9-594896A3FA1E}" type="slidenum">
              <a:rPr lang="en-GB" altLang="en-TR">
                <a:latin typeface="Arial" panose="020B0604020202020204" pitchFamily="34" charset="0"/>
              </a:rPr>
              <a:pPr eaLnBrk="1" hangingPunct="1"/>
              <a:t>13</a:t>
            </a:fld>
            <a:endParaRPr lang="en-GB" altLang="en-TR">
              <a:latin typeface="Arial" panose="020B0604020202020204" pitchFamily="34" charset="0"/>
            </a:endParaRPr>
          </a:p>
        </p:txBody>
      </p:sp>
      <p:sp>
        <p:nvSpPr>
          <p:cNvPr id="25603" name="Rectangle 2">
            <a:extLst>
              <a:ext uri="{FF2B5EF4-FFF2-40B4-BE49-F238E27FC236}">
                <a16:creationId xmlns:a16="http://schemas.microsoft.com/office/drawing/2014/main" id="{44465B02-0E3E-7749-BB04-CD613E90E001}"/>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7C0CA352-F157-1740-90C6-30B96F3888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TR">
              <a:latin typeface="Arial" panose="020B0604020202020204" pitchFamily="34" charset="0"/>
            </a:endParaRPr>
          </a:p>
        </p:txBody>
      </p:sp>
    </p:spTree>
    <p:extLst>
      <p:ext uri="{BB962C8B-B14F-4D97-AF65-F5344CB8AC3E}">
        <p14:creationId xmlns:p14="http://schemas.microsoft.com/office/powerpoint/2010/main" val="3947898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1ABDF37B-748F-254C-A148-D9C66E680F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fld id="{AFF4EDFD-DE0E-EF45-8655-E6E910F5D638}" type="slidenum">
              <a:rPr lang="en-GB" altLang="en-TR">
                <a:latin typeface="Arial" panose="020B0604020202020204" pitchFamily="34" charset="0"/>
              </a:rPr>
              <a:pPr eaLnBrk="1" hangingPunct="1"/>
              <a:t>14</a:t>
            </a:fld>
            <a:endParaRPr lang="en-GB" altLang="en-TR">
              <a:latin typeface="Arial" panose="020B0604020202020204" pitchFamily="34" charset="0"/>
            </a:endParaRPr>
          </a:p>
        </p:txBody>
      </p:sp>
      <p:sp>
        <p:nvSpPr>
          <p:cNvPr id="26627" name="Rectangle 2">
            <a:extLst>
              <a:ext uri="{FF2B5EF4-FFF2-40B4-BE49-F238E27FC236}">
                <a16:creationId xmlns:a16="http://schemas.microsoft.com/office/drawing/2014/main" id="{0C77C3DC-B3D5-9B4D-A1D7-F6389846D53C}"/>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950C508B-15F3-2C42-9230-4F35A710B7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TR">
              <a:latin typeface="Arial" panose="020B0604020202020204" pitchFamily="34" charset="0"/>
            </a:endParaRPr>
          </a:p>
        </p:txBody>
      </p:sp>
    </p:spTree>
    <p:extLst>
      <p:ext uri="{BB962C8B-B14F-4D97-AF65-F5344CB8AC3E}">
        <p14:creationId xmlns:p14="http://schemas.microsoft.com/office/powerpoint/2010/main" val="774030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9B51831D-0474-304E-A6BC-00E0B94814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fld id="{C8DE90C2-844C-8C43-B4A9-44DFB59B879A}" type="slidenum">
              <a:rPr lang="en-GB" altLang="en-TR">
                <a:latin typeface="Arial" panose="020B0604020202020204" pitchFamily="34" charset="0"/>
              </a:rPr>
              <a:pPr eaLnBrk="1" hangingPunct="1"/>
              <a:t>15</a:t>
            </a:fld>
            <a:endParaRPr lang="en-GB" altLang="en-TR">
              <a:latin typeface="Arial" panose="020B0604020202020204" pitchFamily="34" charset="0"/>
            </a:endParaRPr>
          </a:p>
        </p:txBody>
      </p:sp>
      <p:sp>
        <p:nvSpPr>
          <p:cNvPr id="27651" name="Rectangle 2">
            <a:extLst>
              <a:ext uri="{FF2B5EF4-FFF2-40B4-BE49-F238E27FC236}">
                <a16:creationId xmlns:a16="http://schemas.microsoft.com/office/drawing/2014/main" id="{08BAB428-875F-5C46-A9EA-86F8D634CDA1}"/>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BA2EB819-2608-EE42-848F-A15E296A8A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TR">
              <a:latin typeface="Arial" panose="020B0604020202020204" pitchFamily="34" charset="0"/>
            </a:endParaRPr>
          </a:p>
        </p:txBody>
      </p:sp>
    </p:spTree>
    <p:extLst>
      <p:ext uri="{BB962C8B-B14F-4D97-AF65-F5344CB8AC3E}">
        <p14:creationId xmlns:p14="http://schemas.microsoft.com/office/powerpoint/2010/main" val="1924016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6A04A3BE-0EB2-B742-B09E-7B08608B2D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fld id="{DDD4D60F-B8B5-0640-A066-51E453EC844D}" type="slidenum">
              <a:rPr lang="en-GB" altLang="en-TR">
                <a:latin typeface="Arial" panose="020B0604020202020204" pitchFamily="34" charset="0"/>
              </a:rPr>
              <a:pPr eaLnBrk="1" hangingPunct="1"/>
              <a:t>16</a:t>
            </a:fld>
            <a:endParaRPr lang="en-GB" altLang="en-TR">
              <a:latin typeface="Arial" panose="020B0604020202020204" pitchFamily="34" charset="0"/>
            </a:endParaRPr>
          </a:p>
        </p:txBody>
      </p:sp>
      <p:sp>
        <p:nvSpPr>
          <p:cNvPr id="28675" name="Rectangle 2">
            <a:extLst>
              <a:ext uri="{FF2B5EF4-FFF2-40B4-BE49-F238E27FC236}">
                <a16:creationId xmlns:a16="http://schemas.microsoft.com/office/drawing/2014/main" id="{56E51F60-9229-5C42-B065-EF11FF0F740A}"/>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23DF3F2F-4EA5-E74F-A09C-49EB319DCC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TR">
              <a:latin typeface="Arial" panose="020B0604020202020204" pitchFamily="34" charset="0"/>
            </a:endParaRPr>
          </a:p>
        </p:txBody>
      </p:sp>
    </p:spTree>
    <p:extLst>
      <p:ext uri="{BB962C8B-B14F-4D97-AF65-F5344CB8AC3E}">
        <p14:creationId xmlns:p14="http://schemas.microsoft.com/office/powerpoint/2010/main" val="1695661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90C63731-FE05-494B-97E5-04E385B2DB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fld id="{7C416DFC-482C-5D49-90D7-A68A19EBCFD0}" type="slidenum">
              <a:rPr lang="en-GB" altLang="en-TR">
                <a:latin typeface="Arial" panose="020B0604020202020204" pitchFamily="34" charset="0"/>
              </a:rPr>
              <a:pPr eaLnBrk="1" hangingPunct="1"/>
              <a:t>17</a:t>
            </a:fld>
            <a:endParaRPr lang="en-GB" altLang="en-TR">
              <a:latin typeface="Arial" panose="020B0604020202020204" pitchFamily="34" charset="0"/>
            </a:endParaRPr>
          </a:p>
        </p:txBody>
      </p:sp>
      <p:sp>
        <p:nvSpPr>
          <p:cNvPr id="29699" name="Rectangle 2">
            <a:extLst>
              <a:ext uri="{FF2B5EF4-FFF2-40B4-BE49-F238E27FC236}">
                <a16:creationId xmlns:a16="http://schemas.microsoft.com/office/drawing/2014/main" id="{205FD738-25E1-0641-A0B6-69CC4EFEEAE5}"/>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A8E3677F-1927-7F4A-B9F7-E1C171DC2E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TR">
              <a:latin typeface="Arial" panose="020B0604020202020204" pitchFamily="34" charset="0"/>
            </a:endParaRPr>
          </a:p>
        </p:txBody>
      </p:sp>
    </p:spTree>
    <p:extLst>
      <p:ext uri="{BB962C8B-B14F-4D97-AF65-F5344CB8AC3E}">
        <p14:creationId xmlns:p14="http://schemas.microsoft.com/office/powerpoint/2010/main" val="1277563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AAF79279-03D6-2C44-AD6D-7F3E852683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fld id="{7407E638-4F5F-E44A-9EF7-F7B93B4DC923}" type="slidenum">
              <a:rPr lang="en-GB" altLang="en-TR">
                <a:latin typeface="Arial" panose="020B0604020202020204" pitchFamily="34" charset="0"/>
              </a:rPr>
              <a:pPr eaLnBrk="1" hangingPunct="1"/>
              <a:t>18</a:t>
            </a:fld>
            <a:endParaRPr lang="en-GB" altLang="en-TR">
              <a:latin typeface="Arial" panose="020B0604020202020204" pitchFamily="34" charset="0"/>
            </a:endParaRPr>
          </a:p>
        </p:txBody>
      </p:sp>
      <p:sp>
        <p:nvSpPr>
          <p:cNvPr id="30723" name="Rectangle 2">
            <a:extLst>
              <a:ext uri="{FF2B5EF4-FFF2-40B4-BE49-F238E27FC236}">
                <a16:creationId xmlns:a16="http://schemas.microsoft.com/office/drawing/2014/main" id="{728B681E-22D1-D14E-B8AE-119EB92D1E5F}"/>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E75F21A5-972E-E34D-8D19-2A8DC4F257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TR">
              <a:latin typeface="Arial" panose="020B0604020202020204" pitchFamily="34" charset="0"/>
            </a:endParaRPr>
          </a:p>
        </p:txBody>
      </p:sp>
    </p:spTree>
    <p:extLst>
      <p:ext uri="{BB962C8B-B14F-4D97-AF65-F5344CB8AC3E}">
        <p14:creationId xmlns:p14="http://schemas.microsoft.com/office/powerpoint/2010/main" val="2251252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90969D4D-C33B-3342-8BB0-412CF5704B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fld id="{FED5C030-1CF9-0148-9F81-877B6B6E3C1C}" type="slidenum">
              <a:rPr lang="en-GB" altLang="en-TR">
                <a:latin typeface="Arial" panose="020B0604020202020204" pitchFamily="34" charset="0"/>
              </a:rPr>
              <a:pPr eaLnBrk="1" hangingPunct="1"/>
              <a:t>19</a:t>
            </a:fld>
            <a:endParaRPr lang="en-GB" altLang="en-TR">
              <a:latin typeface="Arial" panose="020B0604020202020204" pitchFamily="34" charset="0"/>
            </a:endParaRPr>
          </a:p>
        </p:txBody>
      </p:sp>
      <p:sp>
        <p:nvSpPr>
          <p:cNvPr id="31747" name="Rectangle 2">
            <a:extLst>
              <a:ext uri="{FF2B5EF4-FFF2-40B4-BE49-F238E27FC236}">
                <a16:creationId xmlns:a16="http://schemas.microsoft.com/office/drawing/2014/main" id="{D86882BC-8199-F247-9900-E68F65B5DF0C}"/>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AB647C28-8D7A-EB4B-AA41-7436D89F09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TR">
              <a:latin typeface="Arial" panose="020B0604020202020204" pitchFamily="34" charset="0"/>
            </a:endParaRPr>
          </a:p>
        </p:txBody>
      </p:sp>
    </p:spTree>
    <p:extLst>
      <p:ext uri="{BB962C8B-B14F-4D97-AF65-F5344CB8AC3E}">
        <p14:creationId xmlns:p14="http://schemas.microsoft.com/office/powerpoint/2010/main" val="2126484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43" name="Group 42"/>
          <p:cNvGrpSpPr/>
          <p:nvPr/>
        </p:nvGrpSpPr>
        <p:grpSpPr>
          <a:xfrm>
            <a:off x="-509872" y="0"/>
            <a:ext cx="13243109"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6198795" y="-21511"/>
            <a:ext cx="46736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311154" y="2708476"/>
            <a:ext cx="4417807" cy="1702160"/>
          </a:xfrm>
        </p:spPr>
        <p:txBody>
          <a:bodyPr>
            <a:normAutofit/>
          </a:bodyPr>
          <a:lstStyle>
            <a:lvl1pPr>
              <a:defRPr sz="3600"/>
            </a:lvl1pPr>
          </a:lstStyle>
          <a:p>
            <a:r>
              <a:rPr lang="tr-TR"/>
              <a:t>Asıl başlık stili için tıklatın</a:t>
            </a:r>
            <a:endParaRPr lang="en-US" dirty="0"/>
          </a:p>
        </p:txBody>
      </p:sp>
      <p:sp>
        <p:nvSpPr>
          <p:cNvPr id="3" name="Subtitle 2"/>
          <p:cNvSpPr>
            <a:spLocks noGrp="1"/>
          </p:cNvSpPr>
          <p:nvPr>
            <p:ph type="subTitle" idx="1"/>
          </p:nvPr>
        </p:nvSpPr>
        <p:spPr>
          <a:xfrm>
            <a:off x="6311154" y="4421081"/>
            <a:ext cx="4413071"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endParaRPr lang="en-US" dirty="0"/>
          </a:p>
        </p:txBody>
      </p:sp>
      <p:sp>
        <p:nvSpPr>
          <p:cNvPr id="4" name="Date Placeholder 3"/>
          <p:cNvSpPr>
            <a:spLocks noGrp="1"/>
          </p:cNvSpPr>
          <p:nvPr>
            <p:ph type="dt" sz="half" idx="10"/>
          </p:nvPr>
        </p:nvSpPr>
        <p:spPr>
          <a:xfrm>
            <a:off x="6318325" y="1516829"/>
            <a:ext cx="2844800" cy="750981"/>
          </a:xfrm>
        </p:spPr>
        <p:txBody>
          <a:bodyPr anchor="b"/>
          <a:lstStyle>
            <a:lvl1pPr algn="l">
              <a:defRPr sz="2400"/>
            </a:lvl1pPr>
          </a:lstStyle>
          <a:p>
            <a:fld id="{65ABF9CB-362B-4B9B-B677-7042B5766368}" type="datetimeFigureOut">
              <a:rPr lang="tr-TR" smtClean="0"/>
              <a:t>4.11.2021</a:t>
            </a:fld>
            <a:endParaRPr lang="tr-TR"/>
          </a:p>
        </p:txBody>
      </p:sp>
      <p:sp>
        <p:nvSpPr>
          <p:cNvPr id="50" name="Rectangle 49"/>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7071360" y="5719967"/>
            <a:ext cx="3775456" cy="365125"/>
          </a:xfrm>
        </p:spPr>
        <p:txBody>
          <a:bodyPr>
            <a:normAutofit/>
          </a:bodyPr>
          <a:lstStyle>
            <a:lvl1pPr>
              <a:defRPr>
                <a:solidFill>
                  <a:schemeClr val="accent1"/>
                </a:solidFill>
              </a:defRPr>
            </a:lvl1pPr>
          </a:lstStyle>
          <a:p>
            <a:endParaRPr lang="tr-TR"/>
          </a:p>
        </p:txBody>
      </p:sp>
      <p:sp>
        <p:nvSpPr>
          <p:cNvPr id="6" name="Slide Number Placeholder 5"/>
          <p:cNvSpPr>
            <a:spLocks noGrp="1"/>
          </p:cNvSpPr>
          <p:nvPr>
            <p:ph type="sldNum" sz="quarter" idx="12"/>
          </p:nvPr>
        </p:nvSpPr>
        <p:spPr>
          <a:xfrm>
            <a:off x="6198795" y="5719967"/>
            <a:ext cx="858221" cy="365125"/>
          </a:xfrm>
        </p:spPr>
        <p:txBody>
          <a:bodyPr/>
          <a:lstStyle>
            <a:lvl1pPr>
              <a:defRPr>
                <a:solidFill>
                  <a:schemeClr val="accent1"/>
                </a:solidFill>
              </a:defRPr>
            </a:lvl1pPr>
          </a:lstStyle>
          <a:p>
            <a:fld id="{FD603ECE-0861-4760-A859-F56BED82DB6E}" type="slidenum">
              <a:rPr lang="tr-TR" smtClean="0"/>
              <a:t>‹#›</a:t>
            </a:fld>
            <a:endParaRPr lang="tr-TR"/>
          </a:p>
        </p:txBody>
      </p:sp>
      <p:sp>
        <p:nvSpPr>
          <p:cNvPr id="89" name="Rectangle 88"/>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Vertical Text Placeholder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fld id="{65ABF9CB-362B-4B9B-B677-7042B5766368}" type="datetimeFigureOut">
              <a:rPr lang="tr-TR" smtClean="0"/>
              <a:t>4.11.2021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D603ECE-0861-4760-A859-F56BED82DB6E}"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1030147"/>
            <a:ext cx="1979271" cy="4780344"/>
          </a:xfrm>
        </p:spPr>
        <p:txBody>
          <a:bodyPr vert="eaVert" anchor="ctr"/>
          <a:lstStyle/>
          <a:p>
            <a:r>
              <a:rPr lang="tr-TR"/>
              <a:t>Asıl başlık stili için tıklatın</a:t>
            </a:r>
            <a:endParaRPr lang="en-US"/>
          </a:p>
        </p:txBody>
      </p:sp>
      <p:sp>
        <p:nvSpPr>
          <p:cNvPr id="3" name="Vertical Text Placeholder 2"/>
          <p:cNvSpPr>
            <a:spLocks noGrp="1"/>
          </p:cNvSpPr>
          <p:nvPr>
            <p:ph type="body" orient="vert" idx="1"/>
          </p:nvPr>
        </p:nvSpPr>
        <p:spPr>
          <a:xfrm>
            <a:off x="1404395" y="1030147"/>
            <a:ext cx="7231605" cy="4780344"/>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fld id="{65ABF9CB-362B-4B9B-B677-7042B5766368}" type="datetimeFigureOut">
              <a:rPr lang="tr-TR" smtClean="0"/>
              <a:t>4.11.2021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D603ECE-0861-4760-A859-F56BED82DB6E}" type="slidenum">
              <a:rPr lang="tr-TR" smtClean="0"/>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Content Placeholder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65ABF9CB-362B-4B9B-B677-7042B5766368}" type="datetimeFigureOut">
              <a:rPr lang="tr-TR" smtClean="0"/>
              <a:t>4.11.2021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D603ECE-0861-4760-A859-F56BED82DB6E}" type="slidenum">
              <a:rPr lang="tr-TR" smtClean="0"/>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1678194" y="2900830"/>
            <a:ext cx="8849957" cy="1362075"/>
          </a:xfrm>
        </p:spPr>
        <p:txBody>
          <a:bodyPr anchor="b"/>
          <a:lstStyle>
            <a:lvl1pPr algn="l">
              <a:defRPr sz="4000" b="0" cap="none" baseline="0"/>
            </a:lvl1pPr>
          </a:lstStyle>
          <a:p>
            <a:r>
              <a:rPr lang="tr-TR"/>
              <a:t>Asıl başlık stili için tıklatın</a:t>
            </a:r>
            <a:endParaRPr lang="en-US" dirty="0"/>
          </a:p>
        </p:txBody>
      </p:sp>
      <p:sp>
        <p:nvSpPr>
          <p:cNvPr id="3" name="Text Placeholder 2"/>
          <p:cNvSpPr>
            <a:spLocks noGrp="1"/>
          </p:cNvSpPr>
          <p:nvPr>
            <p:ph type="body" idx="1"/>
          </p:nvPr>
        </p:nvSpPr>
        <p:spPr>
          <a:xfrm>
            <a:off x="1678194" y="4267201"/>
            <a:ext cx="8849956"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65ABF9CB-362B-4B9B-B677-7042B5766368}" type="datetimeFigureOut">
              <a:rPr lang="tr-TR" smtClean="0"/>
              <a:t>4.11.2021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D603ECE-0861-4760-A859-F56BED82DB6E}" type="slidenum">
              <a:rPr lang="tr-TR" smtClean="0"/>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5" name="Date Placeholder 4"/>
          <p:cNvSpPr>
            <a:spLocks noGrp="1"/>
          </p:cNvSpPr>
          <p:nvPr>
            <p:ph type="dt" sz="half" idx="10"/>
          </p:nvPr>
        </p:nvSpPr>
        <p:spPr/>
        <p:txBody>
          <a:bodyPr/>
          <a:lstStyle/>
          <a:p>
            <a:fld id="{65ABF9CB-362B-4B9B-B677-7042B5766368}" type="datetimeFigureOut">
              <a:rPr lang="tr-TR" smtClean="0"/>
              <a:t>4.11.2021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D603ECE-0861-4760-A859-F56BED82DB6E}" type="slidenum">
              <a:rPr lang="tr-TR" smtClean="0"/>
              <a:t>‹#›</a:t>
            </a:fld>
            <a:endParaRPr lang="tr-TR"/>
          </a:p>
        </p:txBody>
      </p:sp>
      <p:sp>
        <p:nvSpPr>
          <p:cNvPr id="9" name="Content Placeholder 8"/>
          <p:cNvSpPr>
            <a:spLocks noGrp="1"/>
          </p:cNvSpPr>
          <p:nvPr>
            <p:ph sz="quarter" idx="13"/>
          </p:nvPr>
        </p:nvSpPr>
        <p:spPr>
          <a:xfrm>
            <a:off x="1389888" y="2313432"/>
            <a:ext cx="4559808" cy="349300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11" name="Content Placeholder 10"/>
          <p:cNvSpPr>
            <a:spLocks noGrp="1"/>
          </p:cNvSpPr>
          <p:nvPr>
            <p:ph sz="quarter" idx="14"/>
          </p:nvPr>
        </p:nvSpPr>
        <p:spPr>
          <a:xfrm>
            <a:off x="6193536" y="2313431"/>
            <a:ext cx="4559808" cy="349300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 için tıklatın</a:t>
            </a:r>
            <a:endParaRPr lang="en-US"/>
          </a:p>
        </p:txBody>
      </p:sp>
      <p:sp>
        <p:nvSpPr>
          <p:cNvPr id="3" name="Text Placeholder 2"/>
          <p:cNvSpPr>
            <a:spLocks noGrp="1"/>
          </p:cNvSpPr>
          <p:nvPr>
            <p:ph type="body" idx="1"/>
          </p:nvPr>
        </p:nvSpPr>
        <p:spPr>
          <a:xfrm>
            <a:off x="1882815" y="2316009"/>
            <a:ext cx="407619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1388961" y="2974695"/>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682450" y="2316010"/>
            <a:ext cx="4074289"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6193536" y="2974695"/>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65ABF9CB-362B-4B9B-B677-7042B5766368}" type="datetimeFigureOut">
              <a:rPr lang="tr-TR" smtClean="0"/>
              <a:t>4.11.2021</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D603ECE-0861-4760-A859-F56BED82DB6E}" type="slidenum">
              <a:rPr lang="tr-TR" smtClean="0"/>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Date Placeholder 2"/>
          <p:cNvSpPr>
            <a:spLocks noGrp="1"/>
          </p:cNvSpPr>
          <p:nvPr>
            <p:ph type="dt" sz="half" idx="10"/>
          </p:nvPr>
        </p:nvSpPr>
        <p:spPr/>
        <p:txBody>
          <a:bodyPr/>
          <a:lstStyle/>
          <a:p>
            <a:fld id="{65ABF9CB-362B-4B9B-B677-7042B5766368}" type="datetimeFigureOut">
              <a:rPr lang="tr-TR" smtClean="0"/>
              <a:t>4.11.2021</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D603ECE-0861-4760-A859-F56BED82DB6E}" type="slidenum">
              <a:rPr lang="tr-TR" smtClean="0"/>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ABF9CB-362B-4B9B-B677-7042B5766368}" type="datetimeFigureOut">
              <a:rPr lang="tr-TR" smtClean="0"/>
              <a:t>4.11.2021</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D603ECE-0861-4760-A859-F56BED82DB6E}"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grpSp>
        <p:nvGrpSpPr>
          <p:cNvPr id="44" name="Group 43"/>
          <p:cNvGrpSpPr/>
          <p:nvPr/>
        </p:nvGrpSpPr>
        <p:grpSpPr>
          <a:xfrm>
            <a:off x="-509872" y="0"/>
            <a:ext cx="13243109"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65ABF9CB-362B-4B9B-B677-7042B5766368}" type="datetimeFigureOut">
              <a:rPr lang="tr-TR" smtClean="0"/>
              <a:t>4.11.2021</a:t>
            </a:fld>
            <a:endParaRPr lang="tr-TR"/>
          </a:p>
        </p:txBody>
      </p:sp>
      <p:sp>
        <p:nvSpPr>
          <p:cNvPr id="7" name="Slide Number Placeholder 6"/>
          <p:cNvSpPr>
            <a:spLocks noGrp="1"/>
          </p:cNvSpPr>
          <p:nvPr>
            <p:ph type="sldNum" sz="quarter" idx="12"/>
          </p:nvPr>
        </p:nvSpPr>
        <p:spPr/>
        <p:txBody>
          <a:bodyPr/>
          <a:lstStyle/>
          <a:p>
            <a:fld id="{FD603ECE-0861-4760-A859-F56BED82DB6E}" type="slidenum">
              <a:rPr lang="tr-TR" smtClean="0"/>
              <a:t>‹#›</a:t>
            </a:fld>
            <a:endParaRPr lang="tr-TR"/>
          </a:p>
        </p:txBody>
      </p:sp>
      <p:sp>
        <p:nvSpPr>
          <p:cNvPr id="58" name="Rectangle 57"/>
          <p:cNvSpPr/>
          <p:nvPr/>
        </p:nvSpPr>
        <p:spPr>
          <a:xfrm>
            <a:off x="1207429" y="601884"/>
            <a:ext cx="4749676"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527859" y="856527"/>
            <a:ext cx="4120587"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61" name="Rectangle 60"/>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6188597" y="5724836"/>
            <a:ext cx="4658219" cy="365125"/>
          </a:xfrm>
        </p:spPr>
        <p:txBody>
          <a:bodyPr>
            <a:normAutofit/>
          </a:bodyPr>
          <a:lstStyle/>
          <a:p>
            <a:endParaRPr lang="tr-TR"/>
          </a:p>
        </p:txBody>
      </p:sp>
      <p:sp>
        <p:nvSpPr>
          <p:cNvPr id="2" name="Title 1"/>
          <p:cNvSpPr>
            <a:spLocks noGrp="1"/>
          </p:cNvSpPr>
          <p:nvPr>
            <p:ph type="title"/>
          </p:nvPr>
        </p:nvSpPr>
        <p:spPr>
          <a:xfrm>
            <a:off x="6319777" y="2657435"/>
            <a:ext cx="4406096" cy="1463153"/>
          </a:xfrm>
        </p:spPr>
        <p:txBody>
          <a:bodyPr anchor="b">
            <a:normAutofit/>
          </a:bodyPr>
          <a:lstStyle>
            <a:lvl1pPr algn="l">
              <a:defRPr sz="2800" b="0"/>
            </a:lvl1pPr>
          </a:lstStyle>
          <a:p>
            <a:r>
              <a:rPr lang="tr-TR"/>
              <a:t>Asıl başlık stili için tıklatın</a:t>
            </a:r>
            <a:endParaRPr lang="en-US"/>
          </a:p>
        </p:txBody>
      </p:sp>
      <p:sp>
        <p:nvSpPr>
          <p:cNvPr id="4" name="Text Placeholder 3"/>
          <p:cNvSpPr>
            <a:spLocks noGrp="1"/>
          </p:cNvSpPr>
          <p:nvPr>
            <p:ph type="body" sz="half" idx="2"/>
          </p:nvPr>
        </p:nvSpPr>
        <p:spPr>
          <a:xfrm>
            <a:off x="6315456" y="4136994"/>
            <a:ext cx="4398379"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grpSp>
        <p:nvGrpSpPr>
          <p:cNvPr id="44" name="Group 43"/>
          <p:cNvGrpSpPr/>
          <p:nvPr/>
        </p:nvGrpSpPr>
        <p:grpSpPr>
          <a:xfrm>
            <a:off x="-509872" y="0"/>
            <a:ext cx="13243109"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1207429" y="601884"/>
            <a:ext cx="4749676"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12565" y="2660904"/>
            <a:ext cx="4401312" cy="1463040"/>
          </a:xfrm>
        </p:spPr>
        <p:txBody>
          <a:bodyPr anchor="b">
            <a:normAutofit/>
          </a:bodyPr>
          <a:lstStyle>
            <a:lvl1pPr algn="l">
              <a:defRPr sz="2800" b="0"/>
            </a:lvl1pPr>
          </a:lstStyle>
          <a:p>
            <a:r>
              <a:rPr lang="tr-TR"/>
              <a:t>Asıl başlık stili için tıklatın</a:t>
            </a:r>
            <a:endParaRPr lang="en-US"/>
          </a:p>
        </p:txBody>
      </p:sp>
      <p:sp>
        <p:nvSpPr>
          <p:cNvPr id="3" name="Picture Placeholder 2"/>
          <p:cNvSpPr>
            <a:spLocks noGrp="1"/>
          </p:cNvSpPr>
          <p:nvPr>
            <p:ph type="pic" idx="1"/>
          </p:nvPr>
        </p:nvSpPr>
        <p:spPr>
          <a:xfrm>
            <a:off x="1340278" y="693795"/>
            <a:ext cx="4479497"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a:p>
        </p:txBody>
      </p:sp>
      <p:sp>
        <p:nvSpPr>
          <p:cNvPr id="4" name="Text Placeholder 3"/>
          <p:cNvSpPr>
            <a:spLocks noGrp="1"/>
          </p:cNvSpPr>
          <p:nvPr>
            <p:ph type="body" sz="half" idx="2"/>
          </p:nvPr>
        </p:nvSpPr>
        <p:spPr>
          <a:xfrm>
            <a:off x="6312841" y="4133089"/>
            <a:ext cx="4400764"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65ABF9CB-362B-4B9B-B677-7042B5766368}" type="datetimeFigureOut">
              <a:rPr lang="tr-TR" smtClean="0"/>
              <a:t>4.11.2021</a:t>
            </a:fld>
            <a:endParaRPr lang="tr-TR"/>
          </a:p>
        </p:txBody>
      </p:sp>
      <p:sp>
        <p:nvSpPr>
          <p:cNvPr id="6" name="Footer Placeholder 5"/>
          <p:cNvSpPr>
            <a:spLocks noGrp="1"/>
          </p:cNvSpPr>
          <p:nvPr>
            <p:ph type="ftr" sz="quarter" idx="11"/>
          </p:nvPr>
        </p:nvSpPr>
        <p:spPr>
          <a:xfrm>
            <a:off x="6188597" y="5724836"/>
            <a:ext cx="4658219" cy="365125"/>
          </a:xfrm>
        </p:spPr>
        <p:txBody>
          <a:bodyPr>
            <a:normAutofit/>
          </a:bodyPr>
          <a:lstStyle/>
          <a:p>
            <a:endParaRPr lang="tr-TR"/>
          </a:p>
        </p:txBody>
      </p:sp>
      <p:sp>
        <p:nvSpPr>
          <p:cNvPr id="7" name="Slide Number Placeholder 6"/>
          <p:cNvSpPr>
            <a:spLocks noGrp="1"/>
          </p:cNvSpPr>
          <p:nvPr>
            <p:ph type="sldNum" sz="quarter" idx="12"/>
          </p:nvPr>
        </p:nvSpPr>
        <p:spPr/>
        <p:txBody>
          <a:bodyPr/>
          <a:lstStyle/>
          <a:p>
            <a:fld id="{FD603ECE-0861-4760-A859-F56BED82DB6E}" type="slidenum">
              <a:rPr lang="tr-TR" smtClean="0"/>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406400" y="0"/>
            <a:ext cx="13243109"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609600" y="333488"/>
            <a:ext cx="109728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6081656" y="-21511"/>
            <a:ext cx="4905488"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391320" y="1027664"/>
            <a:ext cx="9366325" cy="1143000"/>
          </a:xfrm>
          <a:prstGeom prst="rect">
            <a:avLst/>
          </a:prstGeom>
        </p:spPr>
        <p:txBody>
          <a:bodyPr vert="horz" lIns="91440" tIns="45720" rIns="91440" bIns="45720" rtlCol="0" anchor="b">
            <a:normAutofit/>
          </a:bodyPr>
          <a:lstStyle/>
          <a:p>
            <a:r>
              <a:rPr lang="tr-TR"/>
              <a:t>Asıl başlık stili için tıklatın</a:t>
            </a:r>
            <a:endParaRPr lang="en-US" dirty="0"/>
          </a:p>
        </p:txBody>
      </p:sp>
      <p:sp>
        <p:nvSpPr>
          <p:cNvPr id="3" name="Text Placeholder 2"/>
          <p:cNvSpPr>
            <a:spLocks noGrp="1"/>
          </p:cNvSpPr>
          <p:nvPr>
            <p:ph type="body" idx="1"/>
          </p:nvPr>
        </p:nvSpPr>
        <p:spPr>
          <a:xfrm>
            <a:off x="1391323" y="2323652"/>
            <a:ext cx="9036423" cy="3508977"/>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996517" y="224493"/>
            <a:ext cx="2844800" cy="365125"/>
          </a:xfrm>
          <a:prstGeom prst="rect">
            <a:avLst/>
          </a:prstGeom>
        </p:spPr>
        <p:txBody>
          <a:bodyPr vert="horz" lIns="91440" tIns="45720" rIns="91440" bIns="45720" rtlCol="0" anchor="ctr"/>
          <a:lstStyle>
            <a:lvl1pPr algn="r">
              <a:defRPr sz="1200">
                <a:solidFill>
                  <a:srgbClr val="FEFEFE"/>
                </a:solidFill>
              </a:defRPr>
            </a:lvl1pPr>
          </a:lstStyle>
          <a:p>
            <a:fld id="{65ABF9CB-362B-4B9B-B677-7042B5766368}" type="datetimeFigureOut">
              <a:rPr lang="tr-TR" smtClean="0"/>
              <a:t>4.11.2021</a:t>
            </a:fld>
            <a:endParaRPr lang="tr-TR"/>
          </a:p>
        </p:txBody>
      </p:sp>
      <p:sp>
        <p:nvSpPr>
          <p:cNvPr id="5" name="Footer Placeholder 4"/>
          <p:cNvSpPr>
            <a:spLocks noGrp="1"/>
          </p:cNvSpPr>
          <p:nvPr>
            <p:ph type="ftr" sz="quarter" idx="3"/>
          </p:nvPr>
        </p:nvSpPr>
        <p:spPr>
          <a:xfrm>
            <a:off x="6188597" y="5852161"/>
            <a:ext cx="4669536" cy="365125"/>
          </a:xfrm>
          <a:prstGeom prst="rect">
            <a:avLst/>
          </a:prstGeom>
        </p:spPr>
        <p:txBody>
          <a:bodyPr vert="horz" lIns="91440" tIns="45720" rIns="91440" bIns="45720" rtlCol="0" anchor="ctr"/>
          <a:lstStyle>
            <a:lvl1pPr algn="r">
              <a:defRPr sz="1200">
                <a:solidFill>
                  <a:schemeClr val="accent1"/>
                </a:solidFill>
              </a:defRPr>
            </a:lvl1pPr>
          </a:lstStyle>
          <a:p>
            <a:endParaRPr lang="tr-TR"/>
          </a:p>
        </p:txBody>
      </p:sp>
      <p:sp>
        <p:nvSpPr>
          <p:cNvPr id="6" name="Slide Number Placeholder 5"/>
          <p:cNvSpPr>
            <a:spLocks noGrp="1"/>
          </p:cNvSpPr>
          <p:nvPr>
            <p:ph type="sldNum" sz="quarter" idx="4"/>
          </p:nvPr>
        </p:nvSpPr>
        <p:spPr>
          <a:xfrm>
            <a:off x="6198795" y="224492"/>
            <a:ext cx="1776208" cy="365125"/>
          </a:xfrm>
          <a:prstGeom prst="rect">
            <a:avLst/>
          </a:prstGeom>
        </p:spPr>
        <p:txBody>
          <a:bodyPr vert="horz" lIns="91440" tIns="45720" rIns="91440" bIns="45720" rtlCol="0" anchor="ctr"/>
          <a:lstStyle>
            <a:lvl1pPr algn="l">
              <a:defRPr sz="1200">
                <a:solidFill>
                  <a:srgbClr val="FEFEFE"/>
                </a:solidFill>
              </a:defRPr>
            </a:lvl1pPr>
          </a:lstStyle>
          <a:p>
            <a:fld id="{FD603ECE-0861-4760-A859-F56BED82DB6E}" type="slidenum">
              <a:rPr lang="tr-TR" smtClean="0"/>
              <a:t>‹#›</a:t>
            </a:fld>
            <a:endParaRPr lang="tr-T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upload.wikimedia.org/wikipedia/commons/9/92/Harry-truman.jpg"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hyperlink" Target="http://upload.wikimedia.org/wikipedia/commons/5/50/Dwight_D._Eisenhower%2C_official_Presidential_portrait.jpg" TargetMode="External"/><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8" Type="http://schemas.openxmlformats.org/officeDocument/2006/relationships/image" Target="../media/image18.tiff"/><Relationship Id="rId3" Type="http://schemas.openxmlformats.org/officeDocument/2006/relationships/hyperlink" Target="http://upload.wikimedia.org/wikipedia/en/3/31/Hollywood10.jpg" TargetMode="External"/><Relationship Id="rId7" Type="http://schemas.openxmlformats.org/officeDocument/2006/relationships/image" Target="../media/image17.tif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hyperlink" Target="http://upload.wikimedia.org/wikipedia/en/c/cf/Huac.jpg" TargetMode="Externa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hyperlink" Target="http://upload.wikimedia.org/wikipedia/en/1/18/H10Protest.gif"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upload.wikimedia.org/wikipedia/en/8/84/RedChannelsCover.jpg"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7.xml"/><Relationship Id="rId4" Type="http://schemas.openxmlformats.org/officeDocument/2006/relationships/image" Target="../media/image25.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p:txBody>
          <a:bodyPr>
            <a:normAutofit/>
          </a:bodyPr>
          <a:lstStyle/>
          <a:p>
            <a:r>
              <a:rPr lang="tr-TR" sz="4800" b="1" dirty="0"/>
              <a:t>MEDYA POLİTİKALARI</a:t>
            </a:r>
          </a:p>
        </p:txBody>
      </p:sp>
      <p:sp>
        <p:nvSpPr>
          <p:cNvPr id="3" name="Alt Başlık 2"/>
          <p:cNvSpPr>
            <a:spLocks noGrp="1"/>
          </p:cNvSpPr>
          <p:nvPr>
            <p:ph type="subTitle" idx="1"/>
          </p:nvPr>
        </p:nvSpPr>
        <p:spPr/>
        <p:txBody>
          <a:bodyPr>
            <a:normAutofit/>
          </a:bodyPr>
          <a:lstStyle/>
          <a:p>
            <a:endParaRPr lang="tr-TR" sz="2800" dirty="0"/>
          </a:p>
        </p:txBody>
      </p:sp>
    </p:spTree>
    <p:extLst>
      <p:ext uri="{BB962C8B-B14F-4D97-AF65-F5344CB8AC3E}">
        <p14:creationId xmlns:p14="http://schemas.microsoft.com/office/powerpoint/2010/main" val="2459699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61083" y="947853"/>
            <a:ext cx="9266663" cy="925551"/>
          </a:xfrm>
        </p:spPr>
        <p:txBody>
          <a:bodyPr>
            <a:normAutofit fontScale="90000"/>
          </a:bodyPr>
          <a:lstStyle/>
          <a:p>
            <a:br>
              <a:rPr lang="tr-TR" sz="3100" b="1"/>
            </a:br>
            <a:br>
              <a:rPr lang="tr-TR" sz="3100" b="1"/>
            </a:br>
            <a:br>
              <a:rPr lang="tr-TR" sz="3100" b="1"/>
            </a:br>
            <a:br>
              <a:rPr lang="tr-TR" sz="3100" b="1"/>
            </a:br>
            <a:br>
              <a:rPr lang="tr-TR" sz="3100" b="1"/>
            </a:br>
            <a:br>
              <a:rPr lang="tr-TR" sz="3100" b="1"/>
            </a:br>
            <a:br>
              <a:rPr lang="tr-TR" sz="3100" b="1"/>
            </a:br>
            <a:br>
              <a:rPr lang="tr-TR" sz="3100" b="1"/>
            </a:br>
            <a:br>
              <a:rPr lang="tr-TR" sz="3100" b="1"/>
            </a:br>
            <a:r>
              <a:rPr lang="tr-TR" sz="3100" b="1"/>
              <a:t>Kamusal hizmet medyası dönemi  (1945-1980/90)</a:t>
            </a:r>
            <a:br>
              <a:rPr lang="tr-TR"/>
            </a:br>
            <a:endParaRPr lang="tr-TR"/>
          </a:p>
        </p:txBody>
      </p:sp>
      <p:sp>
        <p:nvSpPr>
          <p:cNvPr id="3" name="İçerik Yer Tutucusu 2"/>
          <p:cNvSpPr>
            <a:spLocks noGrp="1"/>
          </p:cNvSpPr>
          <p:nvPr>
            <p:ph idx="1"/>
          </p:nvPr>
        </p:nvSpPr>
        <p:spPr>
          <a:xfrm>
            <a:off x="1161083" y="1873404"/>
            <a:ext cx="9266663" cy="3959225"/>
          </a:xfrm>
        </p:spPr>
        <p:txBody>
          <a:bodyPr/>
          <a:lstStyle/>
          <a:p>
            <a:r>
              <a:rPr lang="tr-TR"/>
              <a:t>Yeni dağıtım ağlarının ortaya çıkışı, bilgisayar altyapının devreye girmesi</a:t>
            </a:r>
          </a:p>
          <a:p>
            <a:r>
              <a:rPr lang="tr-TR"/>
              <a:t>Uluslararası işbirliği, Avrupa’nın inşası, soğuk savaş dönemi</a:t>
            </a:r>
          </a:p>
          <a:p>
            <a:r>
              <a:rPr lang="tr-TR"/>
              <a:t>Propaganda ve kontrol konularında hassasiyet</a:t>
            </a:r>
          </a:p>
          <a:p>
            <a:r>
              <a:rPr lang="tr-TR" err="1"/>
              <a:t>Sosyopolitik</a:t>
            </a:r>
            <a:r>
              <a:rPr lang="tr-TR"/>
              <a:t> ilgilerin ön plana çıkışı (ekonomik, ulusal-stratejik değil)</a:t>
            </a:r>
          </a:p>
          <a:p>
            <a:r>
              <a:rPr lang="tr-TR"/>
              <a:t>Kitle demokrasisi tartışmaları</a:t>
            </a:r>
          </a:p>
          <a:p>
            <a:r>
              <a:rPr lang="tr-TR"/>
              <a:t>Basına yönelik artan eleştiriler (yanlılık)</a:t>
            </a:r>
          </a:p>
          <a:p>
            <a:r>
              <a:rPr lang="tr-TR"/>
              <a:t>Medyanın yeniden inşası</a:t>
            </a:r>
          </a:p>
        </p:txBody>
      </p:sp>
    </p:spTree>
    <p:extLst>
      <p:ext uri="{BB962C8B-B14F-4D97-AF65-F5344CB8AC3E}">
        <p14:creationId xmlns:p14="http://schemas.microsoft.com/office/powerpoint/2010/main" val="519725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86B608-8CB3-EE47-973C-FB4539A629F3}"/>
              </a:ext>
            </a:extLst>
          </p:cNvPr>
          <p:cNvSpPr>
            <a:spLocks noGrp="1"/>
          </p:cNvSpPr>
          <p:nvPr>
            <p:ph type="title"/>
          </p:nvPr>
        </p:nvSpPr>
        <p:spPr>
          <a:xfrm>
            <a:off x="1306286" y="748146"/>
            <a:ext cx="9451359" cy="325238"/>
          </a:xfrm>
        </p:spPr>
        <p:txBody>
          <a:bodyPr>
            <a:normAutofit fontScale="90000"/>
          </a:bodyPr>
          <a:lstStyle/>
          <a:p>
            <a:endParaRPr lang="en-TR"/>
          </a:p>
        </p:txBody>
      </p:sp>
      <p:sp>
        <p:nvSpPr>
          <p:cNvPr id="5" name="Content Placeholder 4">
            <a:extLst>
              <a:ext uri="{FF2B5EF4-FFF2-40B4-BE49-F238E27FC236}">
                <a16:creationId xmlns:a16="http://schemas.microsoft.com/office/drawing/2014/main" id="{B3244BE8-332E-DD42-B2FC-E2FC98D8B112}"/>
              </a:ext>
            </a:extLst>
          </p:cNvPr>
          <p:cNvSpPr>
            <a:spLocks noGrp="1"/>
          </p:cNvSpPr>
          <p:nvPr>
            <p:ph sz="quarter" idx="13"/>
          </p:nvPr>
        </p:nvSpPr>
        <p:spPr>
          <a:xfrm>
            <a:off x="1389888" y="1244184"/>
            <a:ext cx="4559808" cy="4562256"/>
          </a:xfrm>
        </p:spPr>
        <p:txBody>
          <a:bodyPr>
            <a:normAutofit fontScale="92500"/>
          </a:bodyPr>
          <a:lstStyle/>
          <a:p>
            <a:pPr marL="68580" indent="0">
              <a:buNone/>
            </a:pPr>
            <a:r>
              <a:rPr lang="tr-TR" b="1" dirty="0">
                <a:solidFill>
                  <a:schemeClr val="tx1"/>
                </a:solidFill>
              </a:rPr>
              <a:t>AMERİKA</a:t>
            </a:r>
          </a:p>
          <a:p>
            <a:r>
              <a:rPr lang="tr-TR" dirty="0"/>
              <a:t>1947 Basın Özgürlüğü Komisyonu</a:t>
            </a:r>
          </a:p>
          <a:p>
            <a:r>
              <a:rPr lang="tr-TR" dirty="0"/>
              <a:t>Basının toplumsal sorumluluğu</a:t>
            </a:r>
          </a:p>
          <a:p>
            <a:r>
              <a:rPr lang="tr-TR" dirty="0"/>
              <a:t>New </a:t>
            </a:r>
            <a:r>
              <a:rPr lang="tr-TR" dirty="0" err="1"/>
              <a:t>Deal</a:t>
            </a:r>
            <a:r>
              <a:rPr lang="tr-TR" dirty="0"/>
              <a:t> politikaları bağlamında önce radyo daha sonra televizyona müdahale</a:t>
            </a:r>
          </a:p>
          <a:p>
            <a:r>
              <a:rPr lang="tr-TR" dirty="0"/>
              <a:t>FCC hakkaniyet ve çeşitlilik alanlarında müdahale </a:t>
            </a:r>
          </a:p>
          <a:p>
            <a:r>
              <a:rPr lang="tr-TR" dirty="0"/>
              <a:t>Serbest girişim hala önemli</a:t>
            </a:r>
          </a:p>
          <a:p>
            <a:r>
              <a:rPr lang="tr-TR" dirty="0"/>
              <a:t>Propaganda</a:t>
            </a:r>
          </a:p>
          <a:p>
            <a:endParaRPr lang="en-TR" dirty="0"/>
          </a:p>
        </p:txBody>
      </p:sp>
      <p:sp>
        <p:nvSpPr>
          <p:cNvPr id="6" name="Content Placeholder 5">
            <a:extLst>
              <a:ext uri="{FF2B5EF4-FFF2-40B4-BE49-F238E27FC236}">
                <a16:creationId xmlns:a16="http://schemas.microsoft.com/office/drawing/2014/main" id="{71B235B8-B8BE-B04E-86CB-00F26301BCA4}"/>
              </a:ext>
            </a:extLst>
          </p:cNvPr>
          <p:cNvSpPr>
            <a:spLocks noGrp="1"/>
          </p:cNvSpPr>
          <p:nvPr>
            <p:ph sz="quarter" idx="14"/>
          </p:nvPr>
        </p:nvSpPr>
        <p:spPr>
          <a:xfrm>
            <a:off x="5903430" y="1274164"/>
            <a:ext cx="4854215" cy="4865670"/>
          </a:xfrm>
        </p:spPr>
        <p:txBody>
          <a:bodyPr>
            <a:normAutofit fontScale="70000" lnSpcReduction="20000"/>
          </a:bodyPr>
          <a:lstStyle/>
          <a:p>
            <a:pPr marL="68580" indent="0">
              <a:buNone/>
            </a:pPr>
            <a:r>
              <a:rPr lang="tr-TR" sz="2600" b="1" dirty="0"/>
              <a:t>AVRUPA:</a:t>
            </a:r>
          </a:p>
          <a:p>
            <a:r>
              <a:rPr lang="tr-TR" sz="3600" dirty="0"/>
              <a:t>Basına yönelik artan talepler: sahiplik ve içerik konularında çeşitlilik, şikayetlerin dikkate alınması</a:t>
            </a:r>
          </a:p>
          <a:p>
            <a:r>
              <a:rPr lang="tr-TR" sz="3600" dirty="0"/>
              <a:t>Pozitif özgürlük vurgusu</a:t>
            </a:r>
          </a:p>
          <a:p>
            <a:r>
              <a:rPr lang="tr-TR" sz="3600" dirty="0"/>
              <a:t>Basına yönelik destekler</a:t>
            </a:r>
          </a:p>
          <a:p>
            <a:r>
              <a:rPr lang="tr-TR" sz="3600" dirty="0"/>
              <a:t>Kamu hizmeti tekeli modelinin yerleşiklik kazanması (evrensel hizmet, çeşitlilik, kırılgan grupların gözetilmesi, </a:t>
            </a:r>
            <a:r>
              <a:rPr lang="tr-TR" sz="3600" dirty="0" err="1"/>
              <a:t>editoryal</a:t>
            </a:r>
            <a:r>
              <a:rPr lang="tr-TR" sz="3600" dirty="0"/>
              <a:t> bağımsızlık)</a:t>
            </a:r>
          </a:p>
          <a:p>
            <a:endParaRPr lang="en-TR" dirty="0"/>
          </a:p>
        </p:txBody>
      </p:sp>
    </p:spTree>
    <p:extLst>
      <p:ext uri="{BB962C8B-B14F-4D97-AF65-F5344CB8AC3E}">
        <p14:creationId xmlns:p14="http://schemas.microsoft.com/office/powerpoint/2010/main" val="2084257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02887" y="739208"/>
            <a:ext cx="9151869" cy="710452"/>
          </a:xfrm>
        </p:spPr>
        <p:txBody>
          <a:bodyPr>
            <a:normAutofit/>
          </a:bodyPr>
          <a:lstStyle/>
          <a:p>
            <a:r>
              <a:rPr lang="tr-TR" sz="3600" b="1"/>
              <a:t>Kamu hizmeti medya politikası:</a:t>
            </a:r>
          </a:p>
        </p:txBody>
      </p:sp>
      <p:sp>
        <p:nvSpPr>
          <p:cNvPr id="3" name="İçerik Yer Tutucusu 2"/>
          <p:cNvSpPr>
            <a:spLocks noGrp="1"/>
          </p:cNvSpPr>
          <p:nvPr>
            <p:ph idx="1"/>
          </p:nvPr>
        </p:nvSpPr>
        <p:spPr>
          <a:xfrm>
            <a:off x="981307" y="1640704"/>
            <a:ext cx="4750420" cy="4191925"/>
          </a:xfrm>
        </p:spPr>
        <p:txBody>
          <a:bodyPr>
            <a:normAutofit/>
          </a:bodyPr>
          <a:lstStyle/>
          <a:p>
            <a:r>
              <a:rPr lang="tr-TR"/>
              <a:t>Demokratik (temsili ve katılımcı)toplumun ihtiyaçları doğrultusunda medyaya yönelim </a:t>
            </a:r>
          </a:p>
          <a:p>
            <a:r>
              <a:rPr lang="tr-TR"/>
              <a:t>Ulusal çıkarlar ve ulusal sınırlar öncelikli </a:t>
            </a:r>
          </a:p>
          <a:p>
            <a:r>
              <a:rPr lang="tr-TR"/>
              <a:t>Toplumsal amaçlar için hükümet müdahalesinin meşru görünmesi</a:t>
            </a:r>
          </a:p>
        </p:txBody>
      </p:sp>
      <p:pic>
        <p:nvPicPr>
          <p:cNvPr id="4" name="Resim 3"/>
          <p:cNvPicPr>
            <a:picLocks noChangeAspect="1"/>
          </p:cNvPicPr>
          <p:nvPr/>
        </p:nvPicPr>
        <p:blipFill>
          <a:blip r:embed="rId2"/>
          <a:stretch>
            <a:fillRect/>
          </a:stretch>
        </p:blipFill>
        <p:spPr>
          <a:xfrm>
            <a:off x="5859268" y="1817765"/>
            <a:ext cx="5422503" cy="3590576"/>
          </a:xfrm>
          <a:prstGeom prst="rect">
            <a:avLst/>
          </a:prstGeom>
        </p:spPr>
      </p:pic>
    </p:spTree>
    <p:extLst>
      <p:ext uri="{BB962C8B-B14F-4D97-AF65-F5344CB8AC3E}">
        <p14:creationId xmlns:p14="http://schemas.microsoft.com/office/powerpoint/2010/main" val="2502550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Harry-truman.jpg">
            <a:hlinkClick r:id="rId3"/>
            <a:extLst>
              <a:ext uri="{FF2B5EF4-FFF2-40B4-BE49-F238E27FC236}">
                <a16:creationId xmlns:a16="http://schemas.microsoft.com/office/drawing/2014/main" id="{8F9FEBA9-75B9-1B48-BB11-F9517162AF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5287" y="1308494"/>
            <a:ext cx="3010477" cy="3951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a:extLst>
              <a:ext uri="{FF2B5EF4-FFF2-40B4-BE49-F238E27FC236}">
                <a16:creationId xmlns:a16="http://schemas.microsoft.com/office/drawing/2014/main" id="{167DD3E3-604A-B94D-868A-A0AF05CDB9C3}"/>
              </a:ext>
            </a:extLst>
          </p:cNvPr>
          <p:cNvSpPr>
            <a:spLocks noChangeArrowheads="1"/>
          </p:cNvSpPr>
          <p:nvPr/>
        </p:nvSpPr>
        <p:spPr bwMode="auto">
          <a:xfrm>
            <a:off x="2495550" y="5445126"/>
            <a:ext cx="28717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r>
              <a:rPr lang="tr-TR" altLang="en-TR"/>
              <a:t>Harry S. Truman </a:t>
            </a:r>
            <a:r>
              <a:rPr lang="en-GB" altLang="en-TR"/>
              <a:t> (1884-1972)</a:t>
            </a:r>
            <a:endParaRPr lang="tr-TR" altLang="en-TR"/>
          </a:p>
        </p:txBody>
      </p:sp>
      <p:pic>
        <p:nvPicPr>
          <p:cNvPr id="5124" name="Picture 4" descr="Image:Dwight D. Eisenhower, official Presidential portrait.jpg">
            <a:hlinkClick r:id="rId5"/>
            <a:extLst>
              <a:ext uri="{FF2B5EF4-FFF2-40B4-BE49-F238E27FC236}">
                <a16:creationId xmlns:a16="http://schemas.microsoft.com/office/drawing/2014/main" id="{B33AD2E2-7A17-7E46-9682-F8E85AA64B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4564" y="1125539"/>
            <a:ext cx="3671887"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Rectangle 5">
            <a:extLst>
              <a:ext uri="{FF2B5EF4-FFF2-40B4-BE49-F238E27FC236}">
                <a16:creationId xmlns:a16="http://schemas.microsoft.com/office/drawing/2014/main" id="{C41802AA-0865-3E4F-879B-E849700A6C2A}"/>
              </a:ext>
            </a:extLst>
          </p:cNvPr>
          <p:cNvSpPr>
            <a:spLocks noChangeArrowheads="1"/>
          </p:cNvSpPr>
          <p:nvPr/>
        </p:nvSpPr>
        <p:spPr bwMode="auto">
          <a:xfrm>
            <a:off x="6311901" y="5373688"/>
            <a:ext cx="34274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r>
              <a:rPr lang="tr-TR" altLang="en-TR"/>
              <a:t>Dwight D. Eisenhower </a:t>
            </a:r>
            <a:r>
              <a:rPr lang="en-GB" altLang="en-TR"/>
              <a:t> (1890-1969)</a:t>
            </a:r>
            <a:endParaRPr lang="tr-TR" altLang="en-TR"/>
          </a:p>
        </p:txBody>
      </p:sp>
      <p:sp>
        <p:nvSpPr>
          <p:cNvPr id="2" name="Rectangle 1">
            <a:extLst>
              <a:ext uri="{FF2B5EF4-FFF2-40B4-BE49-F238E27FC236}">
                <a16:creationId xmlns:a16="http://schemas.microsoft.com/office/drawing/2014/main" id="{2749551D-6463-7C4F-AFF2-7BF2DC7E973B}"/>
              </a:ext>
            </a:extLst>
          </p:cNvPr>
          <p:cNvSpPr/>
          <p:nvPr/>
        </p:nvSpPr>
        <p:spPr>
          <a:xfrm>
            <a:off x="6919729" y="132999"/>
            <a:ext cx="2776722" cy="369332"/>
          </a:xfrm>
          <a:prstGeom prst="rect">
            <a:avLst/>
          </a:prstGeom>
        </p:spPr>
        <p:txBody>
          <a:bodyPr wrap="none">
            <a:spAutoFit/>
          </a:bodyPr>
          <a:lstStyle/>
          <a:p>
            <a:r>
              <a:rPr lang="en-TR" b="1">
                <a:highlight>
                  <a:srgbClr val="FFFF00"/>
                </a:highlight>
              </a:rPr>
              <a:t>SOĞUK SAVAŞ DÖNEMİ</a:t>
            </a:r>
            <a:endParaRPr lang="en-TR">
              <a:highlight>
                <a:srgbClr val="FFFF00"/>
              </a:highlight>
            </a:endParaRPr>
          </a:p>
        </p:txBody>
      </p:sp>
    </p:spTree>
    <p:extLst>
      <p:ext uri="{BB962C8B-B14F-4D97-AF65-F5344CB8AC3E}">
        <p14:creationId xmlns:p14="http://schemas.microsoft.com/office/powerpoint/2010/main" val="3149293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nti usa soviet russia posters">
            <a:extLst>
              <a:ext uri="{FF2B5EF4-FFF2-40B4-BE49-F238E27FC236}">
                <a16:creationId xmlns:a16="http://schemas.microsoft.com/office/drawing/2014/main" id="{4AA653A0-A9C3-134A-9ECD-F0EB9E4F47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4185" y="747517"/>
            <a:ext cx="4392613"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anti usa soviet russia posters">
            <a:extLst>
              <a:ext uri="{FF2B5EF4-FFF2-40B4-BE49-F238E27FC236}">
                <a16:creationId xmlns:a16="http://schemas.microsoft.com/office/drawing/2014/main" id="{A0B544A2-E230-D44A-9D32-420898D196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157" y="495898"/>
            <a:ext cx="338455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anti usa soviet russia posters">
            <a:extLst>
              <a:ext uri="{FF2B5EF4-FFF2-40B4-BE49-F238E27FC236}">
                <a16:creationId xmlns:a16="http://schemas.microsoft.com/office/drawing/2014/main" id="{790D9193-BD9A-2B4D-9DE1-BBB5C5CEE9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4066" y="3917609"/>
            <a:ext cx="2662732" cy="2441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0209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s_this_tomorrow">
            <a:extLst>
              <a:ext uri="{FF2B5EF4-FFF2-40B4-BE49-F238E27FC236}">
                <a16:creationId xmlns:a16="http://schemas.microsoft.com/office/drawing/2014/main" id="{52AADAD0-50E0-2042-808C-4BBA5E0348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4" y="404813"/>
            <a:ext cx="2924175"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descr="Carelesstalk">
            <a:extLst>
              <a:ext uri="{FF2B5EF4-FFF2-40B4-BE49-F238E27FC236}">
                <a16:creationId xmlns:a16="http://schemas.microsoft.com/office/drawing/2014/main" id="{1CFAB154-39B1-B840-8634-9F46E5267C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8888" y="333375"/>
            <a:ext cx="2857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descr="ANTI-COMMUNIST POSTER SHOWING RUSSIAN SOLDIER AND JOSEPH STALIN STANDING OVER GRAVES IN FOREGROUND">
            <a:extLst>
              <a:ext uri="{FF2B5EF4-FFF2-40B4-BE49-F238E27FC236}">
                <a16:creationId xmlns:a16="http://schemas.microsoft.com/office/drawing/2014/main" id="{826E2D68-62C2-A940-AFA4-6B42A91A2B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3839" y="3644901"/>
            <a:ext cx="201612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7567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biPoster">
            <a:extLst>
              <a:ext uri="{FF2B5EF4-FFF2-40B4-BE49-F238E27FC236}">
                <a16:creationId xmlns:a16="http://schemas.microsoft.com/office/drawing/2014/main" id="{E7E93485-5764-F24C-81EF-2A6E958314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2566" y="866774"/>
            <a:ext cx="3240504" cy="5154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descr="McCarthy_large">
            <a:extLst>
              <a:ext uri="{FF2B5EF4-FFF2-40B4-BE49-F238E27FC236}">
                <a16:creationId xmlns:a16="http://schemas.microsoft.com/office/drawing/2014/main" id="{5F84EF05-BFBD-2A47-9689-7D98AAD335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2401" y="1844675"/>
            <a:ext cx="4392613"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4023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Hollywood10.jpg">
            <a:hlinkClick r:id="rId3"/>
            <a:extLst>
              <a:ext uri="{FF2B5EF4-FFF2-40B4-BE49-F238E27FC236}">
                <a16:creationId xmlns:a16="http://schemas.microsoft.com/office/drawing/2014/main" id="{3F261971-33C7-D94F-A5E6-FB6E52A761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805790"/>
            <a:ext cx="3019074" cy="2542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descr="Image:Huac.jpg">
            <a:hlinkClick r:id="rId5"/>
            <a:extLst>
              <a:ext uri="{FF2B5EF4-FFF2-40B4-BE49-F238E27FC236}">
                <a16:creationId xmlns:a16="http://schemas.microsoft.com/office/drawing/2014/main" id="{7BDB517B-D9AF-C641-BB3D-0FCFE95DE4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3309" y="3509833"/>
            <a:ext cx="2967614" cy="2629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DDF2A8C2-A1B6-374F-B947-EEB7C0D88C86}"/>
              </a:ext>
            </a:extLst>
          </p:cNvPr>
          <p:cNvPicPr>
            <a:picLocks noChangeAspect="1"/>
          </p:cNvPicPr>
          <p:nvPr/>
        </p:nvPicPr>
        <p:blipFill>
          <a:blip r:embed="rId7"/>
          <a:stretch>
            <a:fillRect/>
          </a:stretch>
        </p:blipFill>
        <p:spPr>
          <a:xfrm>
            <a:off x="1034802" y="805790"/>
            <a:ext cx="2789052" cy="4153262"/>
          </a:xfrm>
          <a:prstGeom prst="rect">
            <a:avLst/>
          </a:prstGeom>
        </p:spPr>
      </p:pic>
      <p:pic>
        <p:nvPicPr>
          <p:cNvPr id="4" name="Picture 3">
            <a:extLst>
              <a:ext uri="{FF2B5EF4-FFF2-40B4-BE49-F238E27FC236}">
                <a16:creationId xmlns:a16="http://schemas.microsoft.com/office/drawing/2014/main" id="{6A1C54A6-AF92-7245-80F0-0EA358D1D8B4}"/>
              </a:ext>
            </a:extLst>
          </p:cNvPr>
          <p:cNvPicPr>
            <a:picLocks noChangeAspect="1"/>
          </p:cNvPicPr>
          <p:nvPr/>
        </p:nvPicPr>
        <p:blipFill>
          <a:blip r:embed="rId8"/>
          <a:stretch>
            <a:fillRect/>
          </a:stretch>
        </p:blipFill>
        <p:spPr>
          <a:xfrm>
            <a:off x="4060258" y="3202754"/>
            <a:ext cx="2035742" cy="2849456"/>
          </a:xfrm>
          <a:prstGeom prst="rect">
            <a:avLst/>
          </a:prstGeom>
        </p:spPr>
      </p:pic>
    </p:spTree>
    <p:extLst>
      <p:ext uri="{BB962C8B-B14F-4D97-AF65-F5344CB8AC3E}">
        <p14:creationId xmlns:p14="http://schemas.microsoft.com/office/powerpoint/2010/main" val="1704727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waldorf-astoria">
            <a:extLst>
              <a:ext uri="{FF2B5EF4-FFF2-40B4-BE49-F238E27FC236}">
                <a16:creationId xmlns:a16="http://schemas.microsoft.com/office/drawing/2014/main" id="{A41623D0-1B63-4B40-B710-CADD219D51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9" y="692150"/>
            <a:ext cx="3743325"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3">
            <a:extLst>
              <a:ext uri="{FF2B5EF4-FFF2-40B4-BE49-F238E27FC236}">
                <a16:creationId xmlns:a16="http://schemas.microsoft.com/office/drawing/2014/main" id="{7C040432-9B19-B94B-A573-CD0E45B3D543}"/>
              </a:ext>
            </a:extLst>
          </p:cNvPr>
          <p:cNvSpPr>
            <a:spLocks noChangeArrowheads="1"/>
          </p:cNvSpPr>
          <p:nvPr/>
        </p:nvSpPr>
        <p:spPr bwMode="auto">
          <a:xfrm>
            <a:off x="2640014" y="4581526"/>
            <a:ext cx="3868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r>
              <a:rPr lang="tr-TR" altLang="en-TR"/>
              <a:t>The Waldorf-Astoria Hotel in New York </a:t>
            </a:r>
          </a:p>
        </p:txBody>
      </p:sp>
      <p:pic>
        <p:nvPicPr>
          <p:cNvPr id="10244" name="Picture 4" descr="Image:H10Protest.gif">
            <a:hlinkClick r:id="rId4"/>
            <a:extLst>
              <a:ext uri="{FF2B5EF4-FFF2-40B4-BE49-F238E27FC236}">
                <a16:creationId xmlns:a16="http://schemas.microsoft.com/office/drawing/2014/main" id="{200E24ED-69CD-2746-89AE-E71ABB9339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7801" y="981075"/>
            <a:ext cx="3560763" cy="288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8192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RedChannelsCover.jpg">
            <a:hlinkClick r:id="rId3"/>
            <a:extLst>
              <a:ext uri="{FF2B5EF4-FFF2-40B4-BE49-F238E27FC236}">
                <a16:creationId xmlns:a16="http://schemas.microsoft.com/office/drawing/2014/main" id="{CBB1F825-9612-3D4A-9A3F-51F5DB81F7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189" y="404814"/>
            <a:ext cx="3895725"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descr="counter+attack+may+16+1947+p1+jpg">
            <a:extLst>
              <a:ext uri="{FF2B5EF4-FFF2-40B4-BE49-F238E27FC236}">
                <a16:creationId xmlns:a16="http://schemas.microsoft.com/office/drawing/2014/main" id="{FE000515-858D-074B-BDD0-88C9BC1BDD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0464" y="765175"/>
            <a:ext cx="3671887"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0038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73A27-EC74-1F4F-B95B-3A9476D1C49C}"/>
              </a:ext>
            </a:extLst>
          </p:cNvPr>
          <p:cNvSpPr>
            <a:spLocks noGrp="1"/>
          </p:cNvSpPr>
          <p:nvPr>
            <p:ph type="title"/>
          </p:nvPr>
        </p:nvSpPr>
        <p:spPr/>
        <p:txBody>
          <a:bodyPr/>
          <a:lstStyle/>
          <a:p>
            <a:endParaRPr lang="en-TR"/>
          </a:p>
        </p:txBody>
      </p:sp>
      <p:sp>
        <p:nvSpPr>
          <p:cNvPr id="3" name="Content Placeholder 2">
            <a:extLst>
              <a:ext uri="{FF2B5EF4-FFF2-40B4-BE49-F238E27FC236}">
                <a16:creationId xmlns:a16="http://schemas.microsoft.com/office/drawing/2014/main" id="{B0BD44DE-E461-EF40-9D30-7664B03E2FDB}"/>
              </a:ext>
            </a:extLst>
          </p:cNvPr>
          <p:cNvSpPr>
            <a:spLocks noGrp="1"/>
          </p:cNvSpPr>
          <p:nvPr>
            <p:ph idx="1"/>
          </p:nvPr>
        </p:nvSpPr>
        <p:spPr/>
        <p:txBody>
          <a:bodyPr/>
          <a:lstStyle/>
          <a:p>
            <a:r>
              <a:rPr lang="en-TR"/>
              <a:t>Devletin temsil ettiği ulusal çıkarlar vs. medya endüstrisinin temsil ettiği ticari çıkarlar </a:t>
            </a:r>
          </a:p>
          <a:p>
            <a:r>
              <a:rPr lang="en-TR"/>
              <a:t>20.yy daha demokratik yönetim formlarına geçiş, küreselleşme etkisi</a:t>
            </a:r>
          </a:p>
          <a:p>
            <a:r>
              <a:rPr lang="en-TR"/>
              <a:t>20. yy tarihine iletişim odaklı baktığımızda aslında bu çıkarların çatışmasının şekillendirdiği bir tarih görüyoruz</a:t>
            </a:r>
          </a:p>
          <a:p>
            <a:r>
              <a:rPr lang="en-TR"/>
              <a:t>1850’ler başlangıç (telgraf)</a:t>
            </a:r>
          </a:p>
        </p:txBody>
      </p:sp>
    </p:spTree>
    <p:extLst>
      <p:ext uri="{BB962C8B-B14F-4D97-AF65-F5344CB8AC3E}">
        <p14:creationId xmlns:p14="http://schemas.microsoft.com/office/powerpoint/2010/main" val="172909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2D07E1-E0D9-824D-9863-B14209B5A9C0}"/>
              </a:ext>
            </a:extLst>
          </p:cNvPr>
          <p:cNvPicPr>
            <a:picLocks noChangeAspect="1"/>
          </p:cNvPicPr>
          <p:nvPr/>
        </p:nvPicPr>
        <p:blipFill>
          <a:blip r:embed="rId2"/>
          <a:stretch>
            <a:fillRect/>
          </a:stretch>
        </p:blipFill>
        <p:spPr>
          <a:xfrm>
            <a:off x="1377537" y="739887"/>
            <a:ext cx="3362779" cy="4250553"/>
          </a:xfrm>
          <a:prstGeom prst="rect">
            <a:avLst/>
          </a:prstGeom>
        </p:spPr>
      </p:pic>
      <p:sp>
        <p:nvSpPr>
          <p:cNvPr id="3" name="Rectangle 2">
            <a:extLst>
              <a:ext uri="{FF2B5EF4-FFF2-40B4-BE49-F238E27FC236}">
                <a16:creationId xmlns:a16="http://schemas.microsoft.com/office/drawing/2014/main" id="{898AACE1-7632-244B-8E07-50822366823B}"/>
              </a:ext>
            </a:extLst>
          </p:cNvPr>
          <p:cNvSpPr/>
          <p:nvPr/>
        </p:nvSpPr>
        <p:spPr>
          <a:xfrm>
            <a:off x="1219200" y="4990440"/>
            <a:ext cx="4100945" cy="307777"/>
          </a:xfrm>
          <a:prstGeom prst="rect">
            <a:avLst/>
          </a:prstGeom>
        </p:spPr>
        <p:txBody>
          <a:bodyPr wrap="square">
            <a:spAutoFit/>
          </a:bodyPr>
          <a:lstStyle/>
          <a:p>
            <a:r>
              <a:rPr lang="en-GB" sz="1400" b="1">
                <a:solidFill>
                  <a:srgbClr val="4D5055"/>
                </a:solidFill>
                <a:latin typeface="Arial-BoldMT"/>
              </a:rPr>
              <a:t>Karl</a:t>
            </a:r>
            <a:r>
              <a:rPr lang="en-GB" sz="1400">
                <a:solidFill>
                  <a:srgbClr val="3C4044"/>
                </a:solidFill>
                <a:latin typeface="ArialMT"/>
              </a:rPr>
              <a:t> Wolfgang </a:t>
            </a:r>
            <a:r>
              <a:rPr lang="en-GB" sz="1400" b="1">
                <a:solidFill>
                  <a:srgbClr val="4D5055"/>
                </a:solidFill>
                <a:latin typeface="Arial-BoldMT"/>
              </a:rPr>
              <a:t>Deutsch</a:t>
            </a:r>
            <a:r>
              <a:rPr lang="en-GB" sz="1400">
                <a:solidFill>
                  <a:srgbClr val="3C4044"/>
                </a:solidFill>
                <a:latin typeface="ArialMT"/>
              </a:rPr>
              <a:t> (1912 –1992)</a:t>
            </a:r>
            <a:endParaRPr lang="en-TR" sz="1400"/>
          </a:p>
        </p:txBody>
      </p:sp>
      <p:pic>
        <p:nvPicPr>
          <p:cNvPr id="4" name="Picture 3">
            <a:extLst>
              <a:ext uri="{FF2B5EF4-FFF2-40B4-BE49-F238E27FC236}">
                <a16:creationId xmlns:a16="http://schemas.microsoft.com/office/drawing/2014/main" id="{15A41535-D353-9245-B7BF-DF9A8C887391}"/>
              </a:ext>
            </a:extLst>
          </p:cNvPr>
          <p:cNvPicPr>
            <a:picLocks noChangeAspect="1"/>
          </p:cNvPicPr>
          <p:nvPr/>
        </p:nvPicPr>
        <p:blipFill>
          <a:blip r:embed="rId3"/>
          <a:stretch>
            <a:fillRect/>
          </a:stretch>
        </p:blipFill>
        <p:spPr>
          <a:xfrm>
            <a:off x="9027390" y="1282390"/>
            <a:ext cx="2087913" cy="3165546"/>
          </a:xfrm>
          <a:prstGeom prst="rect">
            <a:avLst/>
          </a:prstGeom>
        </p:spPr>
      </p:pic>
      <p:pic>
        <p:nvPicPr>
          <p:cNvPr id="5" name="Picture 4">
            <a:extLst>
              <a:ext uri="{FF2B5EF4-FFF2-40B4-BE49-F238E27FC236}">
                <a16:creationId xmlns:a16="http://schemas.microsoft.com/office/drawing/2014/main" id="{F37D27A6-0AAF-B64F-9B54-0A5157D81E5D}"/>
              </a:ext>
            </a:extLst>
          </p:cNvPr>
          <p:cNvPicPr>
            <a:picLocks noChangeAspect="1"/>
          </p:cNvPicPr>
          <p:nvPr/>
        </p:nvPicPr>
        <p:blipFill>
          <a:blip r:embed="rId4"/>
          <a:stretch>
            <a:fillRect/>
          </a:stretch>
        </p:blipFill>
        <p:spPr>
          <a:xfrm>
            <a:off x="5320145" y="1112564"/>
            <a:ext cx="3454400" cy="3505200"/>
          </a:xfrm>
          <a:prstGeom prst="rect">
            <a:avLst/>
          </a:prstGeom>
        </p:spPr>
      </p:pic>
      <p:sp>
        <p:nvSpPr>
          <p:cNvPr id="6" name="Rectangle 5">
            <a:extLst>
              <a:ext uri="{FF2B5EF4-FFF2-40B4-BE49-F238E27FC236}">
                <a16:creationId xmlns:a16="http://schemas.microsoft.com/office/drawing/2014/main" id="{0C87FD3A-085A-EF44-B44C-0A1F047A36B9}"/>
              </a:ext>
            </a:extLst>
          </p:cNvPr>
          <p:cNvSpPr/>
          <p:nvPr/>
        </p:nvSpPr>
        <p:spPr>
          <a:xfrm rot="10800000" flipV="1">
            <a:off x="5575808" y="4821162"/>
            <a:ext cx="3033801" cy="338554"/>
          </a:xfrm>
          <a:prstGeom prst="rect">
            <a:avLst/>
          </a:prstGeom>
        </p:spPr>
        <p:txBody>
          <a:bodyPr wrap="square">
            <a:spAutoFit/>
          </a:bodyPr>
          <a:lstStyle/>
          <a:p>
            <a:r>
              <a:rPr lang="en-GB" sz="1600" b="1">
                <a:solidFill>
                  <a:srgbClr val="5F6368"/>
                </a:solidFill>
                <a:latin typeface="arial" panose="020B0604020202020204" pitchFamily="34" charset="0"/>
              </a:rPr>
              <a:t>Daniel Lerner</a:t>
            </a:r>
            <a:r>
              <a:rPr lang="en-GB" sz="1600">
                <a:solidFill>
                  <a:srgbClr val="4D5156"/>
                </a:solidFill>
                <a:latin typeface="arial" panose="020B0604020202020204" pitchFamily="34" charset="0"/>
              </a:rPr>
              <a:t> (1917 - 1980) </a:t>
            </a:r>
            <a:endParaRPr lang="en-TR" sz="1600"/>
          </a:p>
        </p:txBody>
      </p:sp>
    </p:spTree>
    <p:extLst>
      <p:ext uri="{BB962C8B-B14F-4D97-AF65-F5344CB8AC3E}">
        <p14:creationId xmlns:p14="http://schemas.microsoft.com/office/powerpoint/2010/main" val="3233336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AA658-1574-5541-9DA5-A6AF23213DAB}"/>
              </a:ext>
            </a:extLst>
          </p:cNvPr>
          <p:cNvSpPr>
            <a:spLocks noGrp="1"/>
          </p:cNvSpPr>
          <p:nvPr>
            <p:ph type="title"/>
          </p:nvPr>
        </p:nvSpPr>
        <p:spPr>
          <a:xfrm>
            <a:off x="1151906" y="712520"/>
            <a:ext cx="9627256" cy="1318162"/>
          </a:xfrm>
        </p:spPr>
        <p:txBody>
          <a:bodyPr>
            <a:noAutofit/>
          </a:bodyPr>
          <a:lstStyle/>
          <a:p>
            <a:r>
              <a:rPr lang="en-GB" sz="1800" b="1" dirty="0"/>
              <a:t>Media Policy Paradigm Shifts (2003)</a:t>
            </a:r>
            <a:br>
              <a:rPr lang="en-GB" sz="1800" b="1" dirty="0"/>
            </a:br>
            <a:r>
              <a:rPr lang="en-GB" sz="1800" dirty="0"/>
              <a:t>Towards a New Communications Policy Paradigm </a:t>
            </a:r>
            <a:br>
              <a:rPr lang="en-GB" sz="1800" dirty="0"/>
            </a:br>
            <a:r>
              <a:rPr lang="en-TR" sz="1800"/>
              <a:t> </a:t>
            </a:r>
            <a:r>
              <a:rPr lang="en-GB" sz="1800" i="1" dirty="0"/>
              <a:t>Jan van </a:t>
            </a:r>
            <a:r>
              <a:rPr lang="en-GB" sz="1800" i="1" dirty="0" err="1"/>
              <a:t>Cuilenburg</a:t>
            </a:r>
            <a:r>
              <a:rPr lang="en-GB" sz="1800" i="1"/>
              <a:t> and Denis </a:t>
            </a:r>
            <a:r>
              <a:rPr lang="en-GB" sz="1800" i="1" err="1"/>
              <a:t>McQuail</a:t>
            </a:r>
            <a:r>
              <a:rPr lang="en-GB" sz="1800" i="1"/>
              <a:t> </a:t>
            </a:r>
            <a:br>
              <a:rPr lang="en-GB" sz="1050"/>
            </a:br>
            <a:br>
              <a:rPr lang="en-GB" sz="1400"/>
            </a:br>
            <a:endParaRPr lang="en-TR" sz="1400"/>
          </a:p>
        </p:txBody>
      </p:sp>
      <p:sp>
        <p:nvSpPr>
          <p:cNvPr id="3" name="Content Placeholder 2">
            <a:extLst>
              <a:ext uri="{FF2B5EF4-FFF2-40B4-BE49-F238E27FC236}">
                <a16:creationId xmlns:a16="http://schemas.microsoft.com/office/drawing/2014/main" id="{C5204B69-E300-AC4C-BC5D-777F86B25082}"/>
              </a:ext>
            </a:extLst>
          </p:cNvPr>
          <p:cNvSpPr>
            <a:spLocks noGrp="1"/>
          </p:cNvSpPr>
          <p:nvPr>
            <p:ph idx="1"/>
          </p:nvPr>
        </p:nvSpPr>
        <p:spPr/>
        <p:txBody>
          <a:bodyPr/>
          <a:lstStyle/>
          <a:p>
            <a:r>
              <a:rPr lang="tr-TR"/>
              <a:t>Yükselen iletişim endüstrisi politikaları dönemi </a:t>
            </a:r>
          </a:p>
          <a:p>
            <a:pPr lvl="1"/>
            <a:r>
              <a:rPr lang="tr-TR"/>
              <a:t>(Arayış dönemi)</a:t>
            </a:r>
          </a:p>
          <a:p>
            <a:r>
              <a:rPr lang="tr-TR"/>
              <a:t>Kamusal hizmet medyası dönemi </a:t>
            </a:r>
          </a:p>
          <a:p>
            <a:pPr lvl="1"/>
            <a:r>
              <a:rPr lang="tr-TR"/>
              <a:t>(Refah devleti iletişim politikaları)</a:t>
            </a:r>
          </a:p>
          <a:p>
            <a:r>
              <a:rPr lang="tr-TR"/>
              <a:t>Yeni iletişim politikaları paradigması </a:t>
            </a:r>
          </a:p>
          <a:p>
            <a:pPr lvl="1"/>
            <a:r>
              <a:rPr lang="tr-TR"/>
              <a:t>(</a:t>
            </a:r>
            <a:r>
              <a:rPr lang="tr-TR" err="1"/>
              <a:t>neo</a:t>
            </a:r>
            <a:r>
              <a:rPr lang="tr-TR"/>
              <a:t>-liberal iletişim politikaları)</a:t>
            </a:r>
          </a:p>
          <a:p>
            <a:endParaRPr lang="en-TR"/>
          </a:p>
        </p:txBody>
      </p:sp>
    </p:spTree>
    <p:extLst>
      <p:ext uri="{BB962C8B-B14F-4D97-AF65-F5344CB8AC3E}">
        <p14:creationId xmlns:p14="http://schemas.microsoft.com/office/powerpoint/2010/main" val="3340754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948906" y="1027664"/>
            <a:ext cx="9808739" cy="1143000"/>
          </a:xfrm>
        </p:spPr>
        <p:txBody>
          <a:bodyPr>
            <a:normAutofit fontScale="90000"/>
          </a:bodyPr>
          <a:lstStyle/>
          <a:p>
            <a:br>
              <a:rPr lang="tr-TR"/>
            </a:br>
            <a:r>
              <a:rPr lang="tr-TR" sz="3600" b="1"/>
              <a:t>1. yükselen iletişim endüstrisi politikaları dönemi (Arayış dönemi)</a:t>
            </a:r>
            <a:endParaRPr lang="tr-TR" sz="3600"/>
          </a:p>
        </p:txBody>
      </p:sp>
      <p:sp>
        <p:nvSpPr>
          <p:cNvPr id="6" name="İçerik Yer Tutucusu 5"/>
          <p:cNvSpPr>
            <a:spLocks noGrp="1"/>
          </p:cNvSpPr>
          <p:nvPr>
            <p:ph idx="1"/>
          </p:nvPr>
        </p:nvSpPr>
        <p:spPr>
          <a:xfrm>
            <a:off x="1121435" y="2323652"/>
            <a:ext cx="9747848" cy="3508977"/>
          </a:xfrm>
        </p:spPr>
        <p:txBody>
          <a:bodyPr/>
          <a:lstStyle/>
          <a:p>
            <a:r>
              <a:rPr lang="tr-TR"/>
              <a:t>19.yy ortasından,  2. Dünya Savaşı’nın başlamasına kadar olan dönem</a:t>
            </a:r>
          </a:p>
          <a:p>
            <a:r>
              <a:rPr lang="tr-TR"/>
              <a:t>Politikasızlık dönemi, keşiflerin etkisi</a:t>
            </a:r>
          </a:p>
          <a:p>
            <a:r>
              <a:rPr lang="tr-TR"/>
              <a:t>Hedef: ulusal çıkarların korunması, iletişim sistemlerinin geliştirilmesi (devlet ya da özel girişim)</a:t>
            </a:r>
          </a:p>
          <a:p>
            <a:r>
              <a:rPr lang="tr-TR"/>
              <a:t>Dağıtım ağları öncelikli, içerik odaklı bir bakış yok</a:t>
            </a:r>
          </a:p>
          <a:p>
            <a:r>
              <a:rPr lang="tr-TR"/>
              <a:t>Posta, kablo ağları, telefon ve telsiz iletişimi alanlarında uluslararası işbirliği</a:t>
            </a:r>
          </a:p>
          <a:p>
            <a:pPr marL="68580" indent="0">
              <a:buNone/>
            </a:pPr>
            <a:endParaRPr lang="tr-TR"/>
          </a:p>
          <a:p>
            <a:pPr marL="68580" indent="0">
              <a:buNone/>
            </a:pPr>
            <a:endParaRPr lang="tr-TR"/>
          </a:p>
          <a:p>
            <a:endParaRPr lang="tr-TR"/>
          </a:p>
          <a:p>
            <a:endParaRPr lang="tr-TR"/>
          </a:p>
          <a:p>
            <a:endParaRPr lang="tr-TR"/>
          </a:p>
        </p:txBody>
      </p:sp>
    </p:spTree>
    <p:extLst>
      <p:ext uri="{BB962C8B-B14F-4D97-AF65-F5344CB8AC3E}">
        <p14:creationId xmlns:p14="http://schemas.microsoft.com/office/powerpoint/2010/main" val="3478487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948906" y="1027664"/>
            <a:ext cx="9808739" cy="249045"/>
          </a:xfrm>
        </p:spPr>
        <p:txBody>
          <a:bodyPr>
            <a:normAutofit fontScale="90000"/>
          </a:bodyPr>
          <a:lstStyle/>
          <a:p>
            <a:br>
              <a:rPr lang="tr-TR"/>
            </a:br>
            <a:endParaRPr lang="tr-TR" sz="3600"/>
          </a:p>
        </p:txBody>
      </p:sp>
      <p:sp>
        <p:nvSpPr>
          <p:cNvPr id="6" name="İçerik Yer Tutucusu 5"/>
          <p:cNvSpPr>
            <a:spLocks noGrp="1"/>
          </p:cNvSpPr>
          <p:nvPr>
            <p:ph idx="1"/>
          </p:nvPr>
        </p:nvSpPr>
        <p:spPr>
          <a:xfrm>
            <a:off x="1121435" y="1027664"/>
            <a:ext cx="9747848" cy="4804966"/>
          </a:xfrm>
        </p:spPr>
        <p:txBody>
          <a:bodyPr>
            <a:normAutofit lnSpcReduction="10000"/>
          </a:bodyPr>
          <a:lstStyle/>
          <a:p>
            <a:r>
              <a:rPr lang="tr-TR"/>
              <a:t>Amerika, Avrupa ve Britanya özelinde iletişimin siyasal işlevleri açısından belirgin bir düzenleme yönelimi oluşmuş değil</a:t>
            </a:r>
          </a:p>
          <a:p>
            <a:r>
              <a:rPr lang="tr-TR"/>
              <a:t>Siyasal iletişim için temel aracın basın olduğu düşünülüyor (ulusal regülasyon, basın özgürlüğü önemli)</a:t>
            </a:r>
          </a:p>
          <a:p>
            <a:r>
              <a:rPr lang="tr-TR"/>
              <a:t>Telgraf, telsiz ve telefonu teknik olarak düzenleme çabası var</a:t>
            </a:r>
          </a:p>
          <a:p>
            <a:r>
              <a:rPr lang="tr-TR"/>
              <a:t>Amerika önemli </a:t>
            </a:r>
          </a:p>
          <a:p>
            <a:pPr lvl="1"/>
            <a:r>
              <a:rPr lang="tr-TR"/>
              <a:t>telgraf ticari tekel (Western </a:t>
            </a:r>
            <a:r>
              <a:rPr lang="tr-TR" err="1"/>
              <a:t>Union</a:t>
            </a:r>
            <a:r>
              <a:rPr lang="tr-TR"/>
              <a:t>)</a:t>
            </a:r>
          </a:p>
          <a:p>
            <a:pPr lvl="1"/>
            <a:r>
              <a:rPr lang="tr-TR"/>
              <a:t>Telefon (AT&amp;T)</a:t>
            </a:r>
          </a:p>
          <a:p>
            <a:pPr lvl="1"/>
            <a:r>
              <a:rPr lang="tr-TR"/>
              <a:t>1913’de birleşiyorlar</a:t>
            </a:r>
          </a:p>
          <a:p>
            <a:pPr lvl="1"/>
            <a:r>
              <a:rPr lang="tr-TR"/>
              <a:t>Ticari tekelin devlet tarafından regülasyonu modeli </a:t>
            </a:r>
          </a:p>
          <a:p>
            <a:pPr lvl="1"/>
            <a:r>
              <a:rPr lang="tr-TR"/>
              <a:t>Özel mülkiyet ve rekabet önemli (anti-tröst düzenleme)</a:t>
            </a:r>
          </a:p>
          <a:p>
            <a:pPr lvl="1"/>
            <a:r>
              <a:rPr lang="tr-TR"/>
              <a:t>Posta hizmetleri ayrı düzenleniyor</a:t>
            </a:r>
          </a:p>
          <a:p>
            <a:pPr lvl="1"/>
            <a:endParaRPr lang="tr-TR"/>
          </a:p>
          <a:p>
            <a:pPr lvl="1"/>
            <a:endParaRPr lang="tr-TR"/>
          </a:p>
          <a:p>
            <a:endParaRPr lang="tr-TR"/>
          </a:p>
          <a:p>
            <a:endParaRPr lang="tr-TR"/>
          </a:p>
        </p:txBody>
      </p:sp>
    </p:spTree>
    <p:extLst>
      <p:ext uri="{BB962C8B-B14F-4D97-AF65-F5344CB8AC3E}">
        <p14:creationId xmlns:p14="http://schemas.microsoft.com/office/powerpoint/2010/main" val="257122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62735-08E6-AA47-AF11-0BE85A06B48E}"/>
              </a:ext>
            </a:extLst>
          </p:cNvPr>
          <p:cNvSpPr>
            <a:spLocks noGrp="1"/>
          </p:cNvSpPr>
          <p:nvPr>
            <p:ph type="title"/>
          </p:nvPr>
        </p:nvSpPr>
        <p:spPr>
          <a:xfrm>
            <a:off x="863070" y="905744"/>
            <a:ext cx="9366325" cy="520720"/>
          </a:xfrm>
        </p:spPr>
        <p:txBody>
          <a:bodyPr>
            <a:normAutofit fontScale="90000"/>
          </a:bodyPr>
          <a:lstStyle/>
          <a:p>
            <a:r>
              <a:rPr lang="en-GB" sz="2800" b="1" dirty="0"/>
              <a:t>Sherman </a:t>
            </a:r>
            <a:r>
              <a:rPr lang="en-GB" sz="2800" b="1" dirty="0" err="1"/>
              <a:t>Antitröst</a:t>
            </a:r>
            <a:r>
              <a:rPr lang="en-GB" sz="2800" b="1" dirty="0"/>
              <a:t> Yasası (1890)</a:t>
            </a:r>
            <a:br>
              <a:rPr lang="en-GB" sz="2800" b="1" dirty="0"/>
            </a:br>
            <a:endParaRPr lang="en-TR" sz="2800" b="1" dirty="0"/>
          </a:p>
        </p:txBody>
      </p:sp>
      <p:pic>
        <p:nvPicPr>
          <p:cNvPr id="1026" name="Picture 2">
            <a:extLst>
              <a:ext uri="{FF2B5EF4-FFF2-40B4-BE49-F238E27FC236}">
                <a16:creationId xmlns:a16="http://schemas.microsoft.com/office/drawing/2014/main" id="{F2CD8234-FE68-244D-819F-1B725653412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63070" y="1861779"/>
            <a:ext cx="3091439" cy="37097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E1A4270-6A8A-AA4A-9C42-FBACCE53E6C3}"/>
              </a:ext>
            </a:extLst>
          </p:cNvPr>
          <p:cNvSpPr txBox="1"/>
          <p:nvPr/>
        </p:nvSpPr>
        <p:spPr>
          <a:xfrm>
            <a:off x="4133088" y="1548384"/>
            <a:ext cx="7254240" cy="4616648"/>
          </a:xfrm>
          <a:prstGeom prst="rect">
            <a:avLst/>
          </a:prstGeom>
          <a:noFill/>
        </p:spPr>
        <p:txBody>
          <a:bodyPr wrap="square">
            <a:spAutoFit/>
          </a:bodyPr>
          <a:lstStyle/>
          <a:p>
            <a:r>
              <a:rPr lang="en-GB" dirty="0"/>
              <a:t>Sherman Yasası, rekabete aykırı anlaşmaları ve ilgili piyasayı tekeline alan veya tekelleştirmeye çalışan tek taraflı davranışları genel olarak yasaklar. </a:t>
            </a:r>
            <a:br>
              <a:rPr lang="en-GB" dirty="0"/>
            </a:br>
            <a:endParaRPr lang="en-GB" dirty="0"/>
          </a:p>
          <a:p>
            <a:r>
              <a:rPr lang="en-GB" dirty="0"/>
              <a:t>"Masum tekel" veya yalnızca liyakat sonucunda ortaya çıkan tekel yasaldır, ancak bir tekelcinin bu statüyü suni olarak korumak için hareket etmesi veya bir tekel yaratmak amacıyla kurulan anlaşmalar yasal değildir. </a:t>
            </a:r>
          </a:p>
          <a:p>
            <a:endParaRPr lang="en-GB" dirty="0"/>
          </a:p>
          <a:p>
            <a:r>
              <a:rPr lang="en-GB" dirty="0"/>
              <a:t>Sherman Yasasının amacı, piyasada yasal olarak rekabet eden teşebbüsleri başarılı işletmelerin verdikleri zararlardan korumak ya da işletmelerin tüketiciler üzerinden dürüst bir biçimde kâr elde etmesini engellemek değil, daha ziyade tüketicileri suistimallerden korumak için rekabetçi bir piyasa varlığını tesis etmektir.</a:t>
            </a:r>
          </a:p>
          <a:p>
            <a:endParaRPr lang="en-TR" sz="2400" dirty="0"/>
          </a:p>
        </p:txBody>
      </p:sp>
    </p:spTree>
    <p:extLst>
      <p:ext uri="{BB962C8B-B14F-4D97-AF65-F5344CB8AC3E}">
        <p14:creationId xmlns:p14="http://schemas.microsoft.com/office/powerpoint/2010/main" val="3766356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391320" y="1027664"/>
            <a:ext cx="9366325" cy="511204"/>
          </a:xfrm>
        </p:spPr>
        <p:txBody>
          <a:bodyPr>
            <a:normAutofit fontScale="90000"/>
          </a:bodyPr>
          <a:lstStyle/>
          <a:p>
            <a:r>
              <a:rPr lang="tr-TR" b="1" dirty="0"/>
              <a:t>Avrupa</a:t>
            </a:r>
          </a:p>
        </p:txBody>
      </p:sp>
      <p:sp>
        <p:nvSpPr>
          <p:cNvPr id="3" name="İçerik Yer Tutucusu 2"/>
          <p:cNvSpPr>
            <a:spLocks noGrp="1"/>
          </p:cNvSpPr>
          <p:nvPr>
            <p:ph idx="1"/>
          </p:nvPr>
        </p:nvSpPr>
        <p:spPr>
          <a:xfrm>
            <a:off x="1391323" y="1706138"/>
            <a:ext cx="9036423" cy="4126492"/>
          </a:xfrm>
        </p:spPr>
        <p:txBody>
          <a:bodyPr/>
          <a:lstStyle/>
          <a:p>
            <a:r>
              <a:rPr lang="tr-TR" dirty="0"/>
              <a:t>İngiltere Post Office 1868</a:t>
            </a:r>
          </a:p>
          <a:p>
            <a:r>
              <a:rPr lang="tr-TR" dirty="0"/>
              <a:t>Hollanda, Almanya, Fransa, İsveç</a:t>
            </a:r>
          </a:p>
          <a:p>
            <a:r>
              <a:rPr lang="tr-TR" dirty="0"/>
              <a:t>Posta hizmetleri, telgraf, telefon (kamu tekelleri)</a:t>
            </a:r>
          </a:p>
          <a:p>
            <a:r>
              <a:rPr lang="tr-TR" dirty="0"/>
              <a:t>Devlet tekeli ve kamu çıkarı ilişkisi</a:t>
            </a:r>
          </a:p>
          <a:p>
            <a:r>
              <a:rPr lang="tr-TR" dirty="0"/>
              <a:t>Amerika </a:t>
            </a:r>
            <a:r>
              <a:rPr lang="tr-TR" dirty="0" err="1"/>
              <a:t>vs</a:t>
            </a:r>
            <a:r>
              <a:rPr lang="tr-TR" dirty="0"/>
              <a:t> Avrupa: Evrensel erişim ilkesi, iletişimi stratejik önemde görüyorlar, araç/teknoloji temelli bir düzenleme anlayışı var, Ulusal çıkar (ekonomik ve askeri) vurgusu var</a:t>
            </a:r>
          </a:p>
          <a:p>
            <a:r>
              <a:rPr lang="tr-TR" dirty="0"/>
              <a:t>İletişim kamusal tartışmanın dışında (radyoya kadar)</a:t>
            </a:r>
          </a:p>
          <a:p>
            <a:endParaRPr lang="tr-TR" dirty="0"/>
          </a:p>
          <a:p>
            <a:endParaRPr lang="tr-TR" dirty="0"/>
          </a:p>
        </p:txBody>
      </p:sp>
    </p:spTree>
    <p:extLst>
      <p:ext uri="{BB962C8B-B14F-4D97-AF65-F5344CB8AC3E}">
        <p14:creationId xmlns:p14="http://schemas.microsoft.com/office/powerpoint/2010/main" val="3572165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78364" y="690469"/>
            <a:ext cx="9366325" cy="446955"/>
          </a:xfrm>
        </p:spPr>
        <p:txBody>
          <a:bodyPr>
            <a:normAutofit fontScale="90000"/>
          </a:bodyPr>
          <a:lstStyle/>
          <a:p>
            <a:r>
              <a:rPr lang="tr-TR" b="1" dirty="0"/>
              <a:t>Radyo</a:t>
            </a:r>
          </a:p>
        </p:txBody>
      </p:sp>
      <p:sp>
        <p:nvSpPr>
          <p:cNvPr id="3" name="İçerik Yer Tutucusu 2"/>
          <p:cNvSpPr>
            <a:spLocks noGrp="1"/>
          </p:cNvSpPr>
          <p:nvPr>
            <p:ph idx="1"/>
          </p:nvPr>
        </p:nvSpPr>
        <p:spPr>
          <a:xfrm>
            <a:off x="1248937" y="1226634"/>
            <a:ext cx="3601843" cy="4192859"/>
          </a:xfrm>
        </p:spPr>
        <p:txBody>
          <a:bodyPr/>
          <a:lstStyle/>
          <a:p>
            <a:r>
              <a:rPr lang="tr-TR" dirty="0"/>
              <a:t>1920’ler ve 30’lar hem Avrupa hem de Amerika için önemli</a:t>
            </a:r>
          </a:p>
          <a:p>
            <a:r>
              <a:rPr lang="tr-TR" dirty="0"/>
              <a:t>Kamu yararı nedir?</a:t>
            </a:r>
          </a:p>
          <a:p>
            <a:r>
              <a:rPr lang="tr-TR" dirty="0"/>
              <a:t>Model farklılaşması</a:t>
            </a:r>
          </a:p>
        </p:txBody>
      </p:sp>
      <p:pic>
        <p:nvPicPr>
          <p:cNvPr id="4" name="Resim 3"/>
          <p:cNvPicPr>
            <a:picLocks noChangeAspect="1"/>
          </p:cNvPicPr>
          <p:nvPr/>
        </p:nvPicPr>
        <p:blipFill>
          <a:blip r:embed="rId2"/>
          <a:stretch>
            <a:fillRect/>
          </a:stretch>
        </p:blipFill>
        <p:spPr>
          <a:xfrm>
            <a:off x="5410188" y="1014761"/>
            <a:ext cx="5830678" cy="4014981"/>
          </a:xfrm>
          <a:prstGeom prst="rect">
            <a:avLst/>
          </a:prstGeom>
        </p:spPr>
      </p:pic>
    </p:spTree>
    <p:extLst>
      <p:ext uri="{BB962C8B-B14F-4D97-AF65-F5344CB8AC3E}">
        <p14:creationId xmlns:p14="http://schemas.microsoft.com/office/powerpoint/2010/main" val="2466408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03971" y="793488"/>
            <a:ext cx="8683518" cy="600414"/>
          </a:xfrm>
        </p:spPr>
        <p:txBody>
          <a:bodyPr>
            <a:normAutofit fontScale="90000"/>
          </a:bodyPr>
          <a:lstStyle/>
          <a:p>
            <a:endParaRPr lang="tr-TR" dirty="0"/>
          </a:p>
        </p:txBody>
      </p:sp>
      <p:sp>
        <p:nvSpPr>
          <p:cNvPr id="3" name="İçerik Yer Tutucusu 2"/>
          <p:cNvSpPr>
            <a:spLocks noGrp="1"/>
          </p:cNvSpPr>
          <p:nvPr>
            <p:ph idx="1"/>
          </p:nvPr>
        </p:nvSpPr>
        <p:spPr>
          <a:xfrm>
            <a:off x="1103971" y="1750742"/>
            <a:ext cx="9323775" cy="4081888"/>
          </a:xfrm>
        </p:spPr>
        <p:txBody>
          <a:bodyPr/>
          <a:lstStyle/>
          <a:p>
            <a:r>
              <a:rPr lang="tr-TR" dirty="0"/>
              <a:t>Basın: basın ve ifade özgürlüğü ilkesi, gönüllülük, özel girişime yapılan vurgu, hükümet dışarıda</a:t>
            </a:r>
          </a:p>
          <a:p>
            <a:r>
              <a:rPr lang="tr-TR" dirty="0"/>
              <a:t>Telgraf ve telefon: sahiplik ve altyapı düzenlemeleri, içerik kontrolü yok, erişim ve mahremiyet konuları etrafında genel hakların tanınması. Etkililik, iyi yönetim ve kamu yararı kavramının netlik kazanmaya başlaması</a:t>
            </a:r>
          </a:p>
          <a:p>
            <a:r>
              <a:rPr lang="tr-TR" dirty="0"/>
              <a:t>Yayıncılık: Farklı modellerin varlığa rağmen erişim ve içerik konularında sıkı kontrol, ifade özgürlüğünün kısıtlanması, </a:t>
            </a:r>
            <a:r>
              <a:rPr lang="tr-TR" dirty="0" err="1"/>
              <a:t>monopoly</a:t>
            </a:r>
            <a:r>
              <a:rPr lang="tr-TR" dirty="0"/>
              <a:t>/</a:t>
            </a:r>
            <a:r>
              <a:rPr lang="tr-TR" dirty="0" err="1"/>
              <a:t>oligopoly</a:t>
            </a:r>
            <a:r>
              <a:rPr lang="tr-TR" dirty="0"/>
              <a:t>, kamu hizmeti anlayışının belirginleşmesi</a:t>
            </a:r>
          </a:p>
          <a:p>
            <a:endParaRPr lang="tr-TR" dirty="0"/>
          </a:p>
        </p:txBody>
      </p:sp>
    </p:spTree>
    <p:extLst>
      <p:ext uri="{BB962C8B-B14F-4D97-AF65-F5344CB8AC3E}">
        <p14:creationId xmlns:p14="http://schemas.microsoft.com/office/powerpoint/2010/main" val="322558643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Belge" ma:contentTypeID="0x010100C591EB9E318A2845A19CA227A1BAF662" ma:contentTypeVersion="10" ma:contentTypeDescription="Yeni belge oluşturun." ma:contentTypeScope="" ma:versionID="8c16fe43acd3534b1ec88276d31f32a4">
  <xsd:schema xmlns:xsd="http://www.w3.org/2001/XMLSchema" xmlns:xs="http://www.w3.org/2001/XMLSchema" xmlns:p="http://schemas.microsoft.com/office/2006/metadata/properties" xmlns:ns3="02805a6a-0d09-446f-bc34-49934a8fcd68" targetNamespace="http://schemas.microsoft.com/office/2006/metadata/properties" ma:root="true" ma:fieldsID="110c1b4b9401311c9157cc694ff76b3d" ns3:_="">
    <xsd:import namespace="02805a6a-0d09-446f-bc34-49934a8fcd68"/>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805a6a-0d09-446f-bc34-49934a8fcd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AD98C44-8B4B-469D-AEC6-5BD521EEA9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805a6a-0d09-446f-bc34-49934a8fcd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4151AD4-0D3B-47AC-A47A-FA24CA45215A}">
  <ds:schemaRefs>
    <ds:schemaRef ds:uri="http://schemas.microsoft.com/sharepoint/v3/contenttype/forms"/>
  </ds:schemaRefs>
</ds:datastoreItem>
</file>

<file path=customXml/itemProps3.xml><?xml version="1.0" encoding="utf-8"?>
<ds:datastoreItem xmlns:ds="http://schemas.openxmlformats.org/officeDocument/2006/customXml" ds:itemID="{BB93C9E9-BEA7-49C1-9309-C1C2D6BCE93A}">
  <ds:schemaRefs>
    <ds:schemaRef ds:uri="http://schemas.microsoft.com/office/2006/documentManagement/types"/>
    <ds:schemaRef ds:uri="http://www.w3.org/XML/1998/namespace"/>
    <ds:schemaRef ds:uri="http://purl.org/dc/dcmitype/"/>
    <ds:schemaRef ds:uri="http://purl.org/dc/elements/1.1/"/>
    <ds:schemaRef ds:uri="02805a6a-0d09-446f-bc34-49934a8fcd68"/>
    <ds:schemaRef ds:uri="http://schemas.openxmlformats.org/package/2006/metadata/core-properties"/>
    <ds:schemaRef ds:uri="http://purl.org/dc/terms/"/>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Flow</Template>
  <TotalTime>3504</TotalTime>
  <Words>717</Words>
  <Application>Microsoft Macintosh PowerPoint</Application>
  <PresentationFormat>Widescreen</PresentationFormat>
  <Paragraphs>90</Paragraphs>
  <Slides>20</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Arial</vt:lpstr>
      <vt:lpstr>Arial-BoldMT</vt:lpstr>
      <vt:lpstr>ArialMT</vt:lpstr>
      <vt:lpstr>Calibri</vt:lpstr>
      <vt:lpstr>Century Gothic</vt:lpstr>
      <vt:lpstr>Garamond</vt:lpstr>
      <vt:lpstr>Wingdings 2</vt:lpstr>
      <vt:lpstr>Austin</vt:lpstr>
      <vt:lpstr>MEDYA POLİTİKALARI</vt:lpstr>
      <vt:lpstr>PowerPoint Presentation</vt:lpstr>
      <vt:lpstr>Media Policy Paradigm Shifts (2003) Towards a New Communications Policy Paradigm   Jan van Cuilenburg and Denis McQuail   </vt:lpstr>
      <vt:lpstr> 1. yükselen iletişim endüstrisi politikaları dönemi (Arayış dönemi)</vt:lpstr>
      <vt:lpstr> </vt:lpstr>
      <vt:lpstr>Sherman Antitröst Yasası (1890) </vt:lpstr>
      <vt:lpstr>Avrupa</vt:lpstr>
      <vt:lpstr>Radyo</vt:lpstr>
      <vt:lpstr>PowerPoint Presentation</vt:lpstr>
      <vt:lpstr>         Kamusal hizmet medyası dönemi  (1945-1980/90) </vt:lpstr>
      <vt:lpstr>PowerPoint Presentation</vt:lpstr>
      <vt:lpstr>Kamu hizmeti medya politikası: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BURCU SUMER</dc:creator>
  <cp:lastModifiedBy>Burcu Sümer</cp:lastModifiedBy>
  <cp:revision>58</cp:revision>
  <cp:lastPrinted>2020-10-28T09:07:37Z</cp:lastPrinted>
  <dcterms:created xsi:type="dcterms:W3CDTF">2017-02-27T13:57:32Z</dcterms:created>
  <dcterms:modified xsi:type="dcterms:W3CDTF">2021-11-04T16:00:40Z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0x010100C591EB9E318A2845A19CA227A1BAF662</vt:lpwstr>
  </property>
</Properties>
</file>