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6" r:id="rId3"/>
    <p:sldId id="277" r:id="rId4"/>
    <p:sldId id="265" r:id="rId5"/>
    <p:sldId id="266" r:id="rId6"/>
    <p:sldId id="267" r:id="rId7"/>
    <p:sldId id="273" r:id="rId8"/>
    <p:sldId id="258" r:id="rId9"/>
    <p:sldId id="275" r:id="rId10"/>
    <p:sldId id="271" r:id="rId11"/>
    <p:sldId id="272" r:id="rId12"/>
    <p:sldId id="270" r:id="rId13"/>
    <p:sldId id="269" r:id="rId14"/>
    <p:sldId id="259" r:id="rId15"/>
    <p:sldId id="257" r:id="rId16"/>
    <p:sldId id="260" r:id="rId17"/>
    <p:sldId id="261" r:id="rId18"/>
    <p:sldId id="263" r:id="rId19"/>
    <p:sldId id="274" r:id="rId20"/>
    <p:sldId id="262" r:id="rId21"/>
    <p:sldId id="268" r:id="rId22"/>
    <p:sldId id="264"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05"/>
    <p:restoredTop sz="94681"/>
  </p:normalViewPr>
  <p:slideViewPr>
    <p:cSldViewPr>
      <p:cViewPr varScale="1">
        <p:scale>
          <a:sx n="107" d="100"/>
          <a:sy n="107" d="100"/>
        </p:scale>
        <p:origin x="1768"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A4E035-73C2-D547-A9AC-60EDD23C186D}" type="datetimeFigureOut">
              <a:rPr lang="en-TR" smtClean="0"/>
              <a:t>16.12.2020</a:t>
            </a:fld>
            <a:endParaRPr lang="en-T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2D65B0-D5BC-8747-AA8A-6D9A1FA9E7FA}" type="slidenum">
              <a:rPr lang="en-TR" smtClean="0"/>
              <a:t>‹#›</a:t>
            </a:fld>
            <a:endParaRPr lang="en-TR"/>
          </a:p>
        </p:txBody>
      </p:sp>
    </p:spTree>
    <p:extLst>
      <p:ext uri="{BB962C8B-B14F-4D97-AF65-F5344CB8AC3E}">
        <p14:creationId xmlns:p14="http://schemas.microsoft.com/office/powerpoint/2010/main" val="2403259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mtsu.edu/first-amendment/article/1432/george-carlin"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mtsu.edu/first-amendment/article/804/federal-communications-commission"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thefire.org/first-amendment-library/decision/federal-communications-commission-et-al-v-fox-television-stations-inc-et-al/"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mtsu.edu/first-amendment/article/1508/fleeting-expletives-and-fleeting-nudity" TargetMode="Externa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mtsu.edu/first-amendment/article/1508/fleeting-expletives-and-fleeting-nudity" TargetMode="External"/><Relationship Id="rId13" Type="http://schemas.openxmlformats.org/officeDocument/2006/relationships/hyperlink" Target="https://mtsu.edu/first-amendment/article/1004/obscenity-and-pornography" TargetMode="External"/><Relationship Id="rId18" Type="http://schemas.openxmlformats.org/officeDocument/2006/relationships/hyperlink" Target="https://mtsu.edu/first-amendment/article/901/community-standards" TargetMode="External"/><Relationship Id="rId3" Type="http://schemas.openxmlformats.org/officeDocument/2006/relationships/hyperlink" Target="https://www.mtsu.edu/first-amendment/images/Cher_Billboard_Awards__FCC_v__Fox__0.jpg" TargetMode="External"/><Relationship Id="rId7" Type="http://schemas.openxmlformats.org/officeDocument/2006/relationships/hyperlink" Target="https://mtsu.edu/first-amendment/article/971/indecency-and-the-electronic-media" TargetMode="External"/><Relationship Id="rId12" Type="http://schemas.openxmlformats.org/officeDocument/2006/relationships/hyperlink" Target="https://mtsu.edu/first-amendment/article/1498/sonia-sotomayor" TargetMode="External"/><Relationship Id="rId17" Type="http://schemas.openxmlformats.org/officeDocument/2006/relationships/hyperlink" Target="https://transition.fcc.gov/eb/Orders/2001/fcc01090.html" TargetMode="External"/><Relationship Id="rId2" Type="http://schemas.openxmlformats.org/officeDocument/2006/relationships/slide" Target="../slides/slide19.xml"/><Relationship Id="rId16" Type="http://schemas.openxmlformats.org/officeDocument/2006/relationships/hyperlink" Target="https://mtsu.edu/first-amendment/article/113/federal-communications-commission-v-pacifica-foundation" TargetMode="External"/><Relationship Id="rId1" Type="http://schemas.openxmlformats.org/officeDocument/2006/relationships/notesMaster" Target="../notesMasters/notesMaster1.xml"/><Relationship Id="rId6" Type="http://schemas.openxmlformats.org/officeDocument/2006/relationships/hyperlink" Target="https://mtsu.edu/first-amendment/article/804/federal-communications-commission" TargetMode="External"/><Relationship Id="rId11" Type="http://schemas.openxmlformats.org/officeDocument/2006/relationships/hyperlink" Target="https://mtsu.edu/first-amendment/article/1332/ruth-ginsburg" TargetMode="External"/><Relationship Id="rId5" Type="http://schemas.openxmlformats.org/officeDocument/2006/relationships/hyperlink" Target="https://mtsu.edu/first-amendment/article/1494/federal-communications-commission-v-fox-2009" TargetMode="External"/><Relationship Id="rId15" Type="http://schemas.openxmlformats.org/officeDocument/2006/relationships/hyperlink" Target="https://mtsu.edu/first-amendment/article/1432/george-carlin" TargetMode="External"/><Relationship Id="rId10" Type="http://schemas.openxmlformats.org/officeDocument/2006/relationships/hyperlink" Target="https://mtsu.edu/first-amendment/article/1341/anthony-kennedy" TargetMode="External"/><Relationship Id="rId4" Type="http://schemas.openxmlformats.org/officeDocument/2006/relationships/hyperlink" Target="https://www.oyez.org/cases/2011/10-1293" TargetMode="External"/><Relationship Id="rId9" Type="http://schemas.openxmlformats.org/officeDocument/2006/relationships/hyperlink" Target="https://mtsu.edu/first-amendment/article/1027/vagueness" TargetMode="External"/><Relationship Id="rId14" Type="http://schemas.openxmlformats.org/officeDocument/2006/relationships/hyperlink" Target="https://mtsu.edu/first-amendment/article/1143/profanity"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tr-TR" sz="1200" dirty="0">
                <a:effectLst/>
                <a:latin typeface="Calibri" panose="020F0502020204030204" pitchFamily="34" charset="0"/>
                <a:ea typeface="Calibri" panose="020F0502020204030204" pitchFamily="34" charset="0"/>
                <a:cs typeface="Times New Roman" panose="02020603050405020304" pitchFamily="18" charset="0"/>
              </a:rPr>
              <a:t>İçerik düzenlemeleri medya politikaları alanındaki en çetrefilli konulardan biri. Modern liberal demokrasilerin telif hakları, mülkiyet ve lisanslama gibi konuların aksine içerik düzenlemelerine taraf olmak konusunda gönülsüz olduklarını görüyoruz.   Nihayetinde çoğulcu bir sistemde neyin yazılacağına ya da yayınlanacağına karışmanızın hiçbir meşru gerekçesi olamaz. Yasal olduğu sürece popüler olan ya da olmayan, topluma uygun olabileceği gibi genel ortalamanın dışında kalan her türlü içeriğin dağıtımı meşrudur. </a:t>
            </a:r>
            <a:endParaRPr lang="en-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sz="1200" dirty="0">
                <a:effectLst/>
                <a:latin typeface="Calibri" panose="020F0502020204030204" pitchFamily="34" charset="0"/>
                <a:ea typeface="Calibri" panose="020F0502020204030204" pitchFamily="34" charset="0"/>
                <a:cs typeface="Times New Roman" panose="02020603050405020304" pitchFamily="18" charset="0"/>
              </a:rPr>
              <a:t>Fakat gerçeklikte bu böyle değildir. Medya içerikleri üzerinde her zaman resmi ya da gayri resmi baskı söz konusudur. </a:t>
            </a:r>
            <a:r>
              <a:rPr lang="tr-TR" sz="1200" dirty="0" err="1">
                <a:effectLst/>
                <a:latin typeface="Calibri" panose="020F0502020204030204" pitchFamily="34" charset="0"/>
                <a:ea typeface="Calibri" panose="020F0502020204030204" pitchFamily="34" charset="0"/>
                <a:cs typeface="Times New Roman" panose="02020603050405020304" pitchFamily="18" charset="0"/>
              </a:rPr>
              <a:t>Ed</a:t>
            </a:r>
            <a:r>
              <a:rPr lang="tr-TR" sz="1200" dirty="0">
                <a:effectLst/>
                <a:latin typeface="Calibri" panose="020F0502020204030204" pitchFamily="34" charset="0"/>
                <a:ea typeface="Calibri" panose="020F0502020204030204" pitchFamily="34" charset="0"/>
                <a:cs typeface="Times New Roman" panose="02020603050405020304" pitchFamily="18" charset="0"/>
              </a:rPr>
              <a:t> Baker iyi ya da kötü medya içeriğine yönelik üç tür politika yanıtı olduğundan söz etmektedir, burada iyilik/kötülük içeriğin toplum üzerindeki etkisi bağlamında tarif edilir:</a:t>
            </a:r>
            <a:endParaRPr lang="en-T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tr-TR" sz="1200" dirty="0">
                <a:effectLst/>
                <a:latin typeface="Calibri" panose="020F0502020204030204" pitchFamily="34" charset="0"/>
                <a:ea typeface="Calibri" panose="020F0502020204030204" pitchFamily="34" charset="0"/>
                <a:cs typeface="Times New Roman" panose="02020603050405020304" pitchFamily="18" charset="0"/>
              </a:rPr>
              <a:t>İyi içerikler üretmeye yönelik desteklerin sağlanması, ki medya pazarı bu konuda etkin değildir. (yapısal müdahale)</a:t>
            </a:r>
            <a:endParaRPr lang="en-T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tr-TR" sz="1200" dirty="0">
                <a:effectLst/>
                <a:latin typeface="Calibri" panose="020F0502020204030204" pitchFamily="34" charset="0"/>
                <a:ea typeface="Calibri" panose="020F0502020204030204" pitchFamily="34" charset="0"/>
                <a:cs typeface="Times New Roman" panose="02020603050405020304" pitchFamily="18" charset="0"/>
              </a:rPr>
              <a:t>Yapısal düzenleme araçlarının devreye sokulması, örneğin sahiplik ve lisans düzenlemeleri. </a:t>
            </a:r>
            <a:endParaRPr lang="en-T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eriod"/>
            </a:pPr>
            <a:r>
              <a:rPr lang="tr-TR" sz="1200" dirty="0">
                <a:effectLst/>
                <a:latin typeface="Calibri" panose="020F0502020204030204" pitchFamily="34" charset="0"/>
                <a:ea typeface="Calibri" panose="020F0502020204030204" pitchFamily="34" charset="0"/>
                <a:cs typeface="Times New Roman" panose="02020603050405020304" pitchFamily="18" charset="0"/>
              </a:rPr>
              <a:t> Kötü içeriğin kısıtlanması ya da baskılanması.   (sınırlandırıcı) </a:t>
            </a:r>
            <a:endParaRPr lang="en-TR" sz="12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200" dirty="0">
                <a:effectLst/>
                <a:latin typeface="Calibri" panose="020F0502020204030204" pitchFamily="34" charset="0"/>
                <a:ea typeface="Calibri" panose="020F0502020204030204" pitchFamily="34" charset="0"/>
                <a:cs typeface="Times New Roman" panose="02020603050405020304" pitchFamily="18" charset="0"/>
              </a:rPr>
              <a:t>İfade özgürlüğünün hukuki normlarla korunduğu ülkelerde medya düzenlemesi sahiplik ya da frekans tahsisi gibi konulara yoğunlaşırken, içeriğe müdahale etmez. </a:t>
            </a:r>
            <a:endParaRPr lang="en-TR" dirty="0"/>
          </a:p>
        </p:txBody>
      </p:sp>
      <p:sp>
        <p:nvSpPr>
          <p:cNvPr id="4" name="Slide Number Placeholder 3"/>
          <p:cNvSpPr>
            <a:spLocks noGrp="1"/>
          </p:cNvSpPr>
          <p:nvPr>
            <p:ph type="sldNum" sz="quarter" idx="5"/>
          </p:nvPr>
        </p:nvSpPr>
        <p:spPr/>
        <p:txBody>
          <a:bodyPr/>
          <a:lstStyle/>
          <a:p>
            <a:fld id="{F32D65B0-D5BC-8747-AA8A-6D9A1FA9E7FA}" type="slidenum">
              <a:rPr lang="en-TR" smtClean="0"/>
              <a:t>1</a:t>
            </a:fld>
            <a:endParaRPr lang="en-TR"/>
          </a:p>
        </p:txBody>
      </p:sp>
    </p:spTree>
    <p:extLst>
      <p:ext uri="{BB962C8B-B14F-4D97-AF65-F5344CB8AC3E}">
        <p14:creationId xmlns:p14="http://schemas.microsoft.com/office/powerpoint/2010/main" val="2396094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a:p>
        </p:txBody>
      </p:sp>
      <p:sp>
        <p:nvSpPr>
          <p:cNvPr id="4" name="Slide Number Placeholder 3"/>
          <p:cNvSpPr>
            <a:spLocks noGrp="1"/>
          </p:cNvSpPr>
          <p:nvPr>
            <p:ph type="sldNum" sz="quarter" idx="5"/>
          </p:nvPr>
        </p:nvSpPr>
        <p:spPr/>
        <p:txBody>
          <a:bodyPr/>
          <a:lstStyle/>
          <a:p>
            <a:fld id="{F32D65B0-D5BC-8747-AA8A-6D9A1FA9E7FA}" type="slidenum">
              <a:rPr lang="en-TR" smtClean="0"/>
              <a:t>10</a:t>
            </a:fld>
            <a:endParaRPr lang="en-TR"/>
          </a:p>
        </p:txBody>
      </p:sp>
    </p:spTree>
    <p:extLst>
      <p:ext uri="{BB962C8B-B14F-4D97-AF65-F5344CB8AC3E}">
        <p14:creationId xmlns:p14="http://schemas.microsoft.com/office/powerpoint/2010/main" val="1272027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a:p>
        </p:txBody>
      </p:sp>
      <p:sp>
        <p:nvSpPr>
          <p:cNvPr id="4" name="Slide Number Placeholder 3"/>
          <p:cNvSpPr>
            <a:spLocks noGrp="1"/>
          </p:cNvSpPr>
          <p:nvPr>
            <p:ph type="sldNum" sz="quarter" idx="5"/>
          </p:nvPr>
        </p:nvSpPr>
        <p:spPr/>
        <p:txBody>
          <a:bodyPr/>
          <a:lstStyle/>
          <a:p>
            <a:fld id="{F32D65B0-D5BC-8747-AA8A-6D9A1FA9E7FA}" type="slidenum">
              <a:rPr lang="en-TR" smtClean="0"/>
              <a:t>11</a:t>
            </a:fld>
            <a:endParaRPr lang="en-TR"/>
          </a:p>
        </p:txBody>
      </p:sp>
    </p:spTree>
    <p:extLst>
      <p:ext uri="{BB962C8B-B14F-4D97-AF65-F5344CB8AC3E}">
        <p14:creationId xmlns:p14="http://schemas.microsoft.com/office/powerpoint/2010/main" val="2766928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a:p>
        </p:txBody>
      </p:sp>
      <p:sp>
        <p:nvSpPr>
          <p:cNvPr id="4" name="Slide Number Placeholder 3"/>
          <p:cNvSpPr>
            <a:spLocks noGrp="1"/>
          </p:cNvSpPr>
          <p:nvPr>
            <p:ph type="sldNum" sz="quarter" idx="5"/>
          </p:nvPr>
        </p:nvSpPr>
        <p:spPr/>
        <p:txBody>
          <a:bodyPr/>
          <a:lstStyle/>
          <a:p>
            <a:fld id="{F32D65B0-D5BC-8747-AA8A-6D9A1FA9E7FA}" type="slidenum">
              <a:rPr lang="en-TR" smtClean="0"/>
              <a:t>12</a:t>
            </a:fld>
            <a:endParaRPr lang="en-TR"/>
          </a:p>
        </p:txBody>
      </p:sp>
    </p:spTree>
    <p:extLst>
      <p:ext uri="{BB962C8B-B14F-4D97-AF65-F5344CB8AC3E}">
        <p14:creationId xmlns:p14="http://schemas.microsoft.com/office/powerpoint/2010/main" val="2385727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In California, Covina-based publisher Marvin Miller was called in some circles the “King of Smut.” In this case, he was prosecuted in 1968 for mailing advertisements for four books — </a:t>
            </a:r>
            <a:r>
              <a:rPr lang="en-GB" sz="1200" b="0" i="1" kern="1200" dirty="0">
                <a:solidFill>
                  <a:schemeClr val="tx1"/>
                </a:solidFill>
                <a:effectLst/>
                <a:latin typeface="+mn-lt"/>
                <a:ea typeface="+mn-ea"/>
                <a:cs typeface="+mn-cs"/>
              </a:rPr>
              <a:t>Intercourse, Man–Woman, Sex Orgies Illustrated, </a:t>
            </a:r>
            <a:r>
              <a:rPr lang="en-GB" sz="1200" b="0" i="0" kern="1200" dirty="0">
                <a:solidFill>
                  <a:schemeClr val="tx1"/>
                </a:solidFill>
                <a:effectLst/>
                <a:latin typeface="+mn-lt"/>
                <a:ea typeface="+mn-ea"/>
                <a:cs typeface="+mn-cs"/>
              </a:rPr>
              <a:t>and </a:t>
            </a:r>
            <a:r>
              <a:rPr lang="en-GB" sz="1200" b="0" i="1" kern="1200" dirty="0">
                <a:solidFill>
                  <a:schemeClr val="tx1"/>
                </a:solidFill>
                <a:effectLst/>
                <a:latin typeface="+mn-lt"/>
                <a:ea typeface="+mn-ea"/>
                <a:cs typeface="+mn-cs"/>
              </a:rPr>
              <a:t>An Illustrated History of Pornography </a:t>
            </a:r>
            <a:r>
              <a:rPr lang="en-GB" sz="1200" b="0" i="0" kern="1200" dirty="0">
                <a:solidFill>
                  <a:schemeClr val="tx1"/>
                </a:solidFill>
                <a:effectLst/>
                <a:latin typeface="+mn-lt"/>
                <a:ea typeface="+mn-ea"/>
                <a:cs typeface="+mn-cs"/>
              </a:rPr>
              <a:t>— and a film entitled </a:t>
            </a:r>
            <a:r>
              <a:rPr lang="en-GB" sz="1200" b="0" i="1" kern="1200" dirty="0">
                <a:solidFill>
                  <a:schemeClr val="tx1"/>
                </a:solidFill>
                <a:effectLst/>
                <a:latin typeface="+mn-lt"/>
                <a:ea typeface="+mn-ea"/>
                <a:cs typeface="+mn-cs"/>
              </a:rPr>
              <a:t>Marital Intercourse. </a:t>
            </a:r>
            <a:r>
              <a:rPr lang="en-GB" sz="1200" b="0" i="0" kern="1200" dirty="0">
                <a:solidFill>
                  <a:schemeClr val="tx1"/>
                </a:solidFill>
                <a:effectLst/>
                <a:latin typeface="+mn-lt"/>
                <a:ea typeface="+mn-ea"/>
                <a:cs typeface="+mn-cs"/>
              </a:rPr>
              <a:t>A jury then convicted Miller under a California law prohibiting the distribution of obscenity, and his conviction was affirmed by a California appeals court. Miller appealed to the U.S. Supreme Court, contending that the advertisements in question were not obscene. The Court affirmed his conviction 5-4.</a:t>
            </a:r>
            <a:endParaRPr lang="en-TR" dirty="0"/>
          </a:p>
        </p:txBody>
      </p:sp>
      <p:sp>
        <p:nvSpPr>
          <p:cNvPr id="4" name="Slide Number Placeholder 3"/>
          <p:cNvSpPr>
            <a:spLocks noGrp="1"/>
          </p:cNvSpPr>
          <p:nvPr>
            <p:ph type="sldNum" sz="quarter" idx="5"/>
          </p:nvPr>
        </p:nvSpPr>
        <p:spPr/>
        <p:txBody>
          <a:bodyPr/>
          <a:lstStyle/>
          <a:p>
            <a:fld id="{F32D65B0-D5BC-8747-AA8A-6D9A1FA9E7FA}" type="slidenum">
              <a:rPr lang="en-TR" smtClean="0"/>
              <a:t>13</a:t>
            </a:fld>
            <a:endParaRPr lang="en-TR"/>
          </a:p>
        </p:txBody>
      </p:sp>
    </p:spTree>
    <p:extLst>
      <p:ext uri="{BB962C8B-B14F-4D97-AF65-F5344CB8AC3E}">
        <p14:creationId xmlns:p14="http://schemas.microsoft.com/office/powerpoint/2010/main" val="4070186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a:p>
        </p:txBody>
      </p:sp>
      <p:sp>
        <p:nvSpPr>
          <p:cNvPr id="4" name="Slide Number Placeholder 3"/>
          <p:cNvSpPr>
            <a:spLocks noGrp="1"/>
          </p:cNvSpPr>
          <p:nvPr>
            <p:ph type="sldNum" sz="quarter" idx="5"/>
          </p:nvPr>
        </p:nvSpPr>
        <p:spPr/>
        <p:txBody>
          <a:bodyPr/>
          <a:lstStyle/>
          <a:p>
            <a:fld id="{F32D65B0-D5BC-8747-AA8A-6D9A1FA9E7FA}" type="slidenum">
              <a:rPr lang="en-TR" smtClean="0"/>
              <a:t>14</a:t>
            </a:fld>
            <a:endParaRPr lang="en-TR"/>
          </a:p>
        </p:txBody>
      </p:sp>
    </p:spTree>
    <p:extLst>
      <p:ext uri="{BB962C8B-B14F-4D97-AF65-F5344CB8AC3E}">
        <p14:creationId xmlns:p14="http://schemas.microsoft.com/office/powerpoint/2010/main" val="4159718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a:p>
        </p:txBody>
      </p:sp>
      <p:sp>
        <p:nvSpPr>
          <p:cNvPr id="4" name="Slide Number Placeholder 3"/>
          <p:cNvSpPr>
            <a:spLocks noGrp="1"/>
          </p:cNvSpPr>
          <p:nvPr>
            <p:ph type="sldNum" sz="quarter" idx="5"/>
          </p:nvPr>
        </p:nvSpPr>
        <p:spPr/>
        <p:txBody>
          <a:bodyPr/>
          <a:lstStyle/>
          <a:p>
            <a:fld id="{F32D65B0-D5BC-8747-AA8A-6D9A1FA9E7FA}" type="slidenum">
              <a:rPr lang="en-TR" smtClean="0"/>
              <a:t>15</a:t>
            </a:fld>
            <a:endParaRPr lang="en-TR"/>
          </a:p>
        </p:txBody>
      </p:sp>
    </p:spTree>
    <p:extLst>
      <p:ext uri="{BB962C8B-B14F-4D97-AF65-F5344CB8AC3E}">
        <p14:creationId xmlns:p14="http://schemas.microsoft.com/office/powerpoint/2010/main" val="1567658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a:p>
        </p:txBody>
      </p:sp>
      <p:sp>
        <p:nvSpPr>
          <p:cNvPr id="4" name="Slide Number Placeholder 3"/>
          <p:cNvSpPr>
            <a:spLocks noGrp="1"/>
          </p:cNvSpPr>
          <p:nvPr>
            <p:ph type="sldNum" sz="quarter" idx="5"/>
          </p:nvPr>
        </p:nvSpPr>
        <p:spPr/>
        <p:txBody>
          <a:bodyPr/>
          <a:lstStyle/>
          <a:p>
            <a:fld id="{F32D65B0-D5BC-8747-AA8A-6D9A1FA9E7FA}" type="slidenum">
              <a:rPr lang="en-TR" smtClean="0"/>
              <a:t>16</a:t>
            </a:fld>
            <a:endParaRPr lang="en-TR"/>
          </a:p>
        </p:txBody>
      </p:sp>
    </p:spTree>
    <p:extLst>
      <p:ext uri="{BB962C8B-B14F-4D97-AF65-F5344CB8AC3E}">
        <p14:creationId xmlns:p14="http://schemas.microsoft.com/office/powerpoint/2010/main" val="1919197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kern="1200" dirty="0">
                <a:solidFill>
                  <a:schemeClr val="tx1"/>
                </a:solidFill>
                <a:effectLst/>
                <a:latin typeface="+mn-lt"/>
                <a:ea typeface="+mn-ea"/>
                <a:cs typeface="+mn-cs"/>
              </a:rPr>
              <a:t>The case began in October 1973 when a man, who was riding in a car with his minor son, heard an afternoon radio broadcast of comedian </a:t>
            </a:r>
            <a:r>
              <a:rPr lang="en-GB" sz="1200" b="0" i="0" u="sng" kern="1200" dirty="0">
                <a:solidFill>
                  <a:schemeClr val="tx1"/>
                </a:solidFill>
                <a:effectLst/>
                <a:latin typeface="+mn-lt"/>
                <a:ea typeface="+mn-ea"/>
                <a:cs typeface="+mn-cs"/>
                <a:hlinkClick r:id="rId3"/>
              </a:rPr>
              <a:t>George Carlin’s</a:t>
            </a:r>
            <a:r>
              <a:rPr lang="en-GB" sz="1200" b="0" i="0" kern="1200" dirty="0">
                <a:solidFill>
                  <a:schemeClr val="tx1"/>
                </a:solidFill>
                <a:effectLst/>
                <a:latin typeface="+mn-lt"/>
                <a:ea typeface="+mn-ea"/>
                <a:cs typeface="+mn-cs"/>
              </a:rPr>
              <a:t> “Filthy Words” monologue.</a:t>
            </a:r>
          </a:p>
          <a:p>
            <a:pPr fontAlgn="base"/>
            <a:r>
              <a:rPr lang="en-GB" sz="1200" b="0" i="0" kern="1200" dirty="0">
                <a:solidFill>
                  <a:schemeClr val="tx1"/>
                </a:solidFill>
                <a:effectLst/>
                <a:latin typeface="+mn-lt"/>
                <a:ea typeface="+mn-ea"/>
                <a:cs typeface="+mn-cs"/>
              </a:rPr>
              <a:t>The man filed a complaint with the </a:t>
            </a:r>
            <a:r>
              <a:rPr lang="en-GB" sz="1200" b="0" i="0" u="sng" kern="1200" dirty="0">
                <a:solidFill>
                  <a:schemeClr val="tx1"/>
                </a:solidFill>
                <a:effectLst/>
                <a:latin typeface="+mn-lt"/>
                <a:ea typeface="+mn-ea"/>
                <a:cs typeface="+mn-cs"/>
                <a:hlinkClick r:id="rId4"/>
              </a:rPr>
              <a:t>Federal Communications Commission</a:t>
            </a:r>
            <a:r>
              <a:rPr lang="en-GB" sz="1200" b="0" i="0" kern="1200" dirty="0">
                <a:solidFill>
                  <a:schemeClr val="tx1"/>
                </a:solidFill>
                <a:effectLst/>
                <a:latin typeface="+mn-lt"/>
                <a:ea typeface="+mn-ea"/>
                <a:cs typeface="+mn-cs"/>
              </a:rPr>
              <a:t> (FCC), contending that minors should not be exposed to such profane and indecent comments. The FCC agreed and issued an order in February 1975 pointing out that the Pacifica Foundation, which owned the New York radio station that broadcast Carlin’s monologue, could have been subjected to administrative sanctions.</a:t>
            </a:r>
          </a:p>
          <a:p>
            <a:endParaRPr lang="en-TR" dirty="0"/>
          </a:p>
          <a:p>
            <a:r>
              <a:rPr lang="en-GB" sz="1200" b="0" i="0" kern="1200" dirty="0">
                <a:solidFill>
                  <a:schemeClr val="tx1"/>
                </a:solidFill>
                <a:effectLst/>
                <a:latin typeface="+mn-lt"/>
                <a:ea typeface="+mn-ea"/>
                <a:cs typeface="+mn-cs"/>
              </a:rPr>
              <a:t>Pacifica appealed to the District of Columbia Circuit Court of Appeals, which ruled 2-1 that the FCC had engaged in improper censorship. The FCC then appealed to the Supreme Court, which ruled in its </a:t>
            </a:r>
            <a:r>
              <a:rPr lang="en-GB" sz="1200" b="0" i="0" kern="1200" dirty="0" err="1">
                <a:solidFill>
                  <a:schemeClr val="tx1"/>
                </a:solidFill>
                <a:effectLst/>
                <a:latin typeface="+mn-lt"/>
                <a:ea typeface="+mn-ea"/>
                <a:cs typeface="+mn-cs"/>
              </a:rPr>
              <a:t>favor</a:t>
            </a:r>
            <a:r>
              <a:rPr lang="en-GB" sz="1200" b="0" i="0" kern="1200" dirty="0">
                <a:solidFill>
                  <a:schemeClr val="tx1"/>
                </a:solidFill>
                <a:effectLst/>
                <a:latin typeface="+mn-lt"/>
                <a:ea typeface="+mn-ea"/>
                <a:cs typeface="+mn-cs"/>
              </a:rPr>
              <a:t> 5-4.</a:t>
            </a:r>
            <a:endParaRPr lang="en-TR" dirty="0"/>
          </a:p>
        </p:txBody>
      </p:sp>
      <p:sp>
        <p:nvSpPr>
          <p:cNvPr id="4" name="Slide Number Placeholder 3"/>
          <p:cNvSpPr>
            <a:spLocks noGrp="1"/>
          </p:cNvSpPr>
          <p:nvPr>
            <p:ph type="sldNum" sz="quarter" idx="5"/>
          </p:nvPr>
        </p:nvSpPr>
        <p:spPr/>
        <p:txBody>
          <a:bodyPr/>
          <a:lstStyle/>
          <a:p>
            <a:fld id="{F32D65B0-D5BC-8747-AA8A-6D9A1FA9E7FA}" type="slidenum">
              <a:rPr lang="en-TR" smtClean="0"/>
              <a:t>17</a:t>
            </a:fld>
            <a:endParaRPr lang="en-TR"/>
          </a:p>
        </p:txBody>
      </p:sp>
    </p:spTree>
    <p:extLst>
      <p:ext uri="{BB962C8B-B14F-4D97-AF65-F5344CB8AC3E}">
        <p14:creationId xmlns:p14="http://schemas.microsoft.com/office/powerpoint/2010/main" val="206864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In </a:t>
            </a:r>
            <a:r>
              <a:rPr lang="en-GB" sz="1200" b="0" i="1" u="sng" kern="1200" dirty="0">
                <a:solidFill>
                  <a:schemeClr val="tx1"/>
                </a:solidFill>
                <a:effectLst/>
                <a:latin typeface="+mn-lt"/>
                <a:ea typeface="+mn-ea"/>
                <a:cs typeface="+mn-cs"/>
                <a:hlinkClick r:id="rId3"/>
              </a:rPr>
              <a:t>Federal Communications Commission v. Fox,</a:t>
            </a:r>
            <a:r>
              <a:rPr lang="en-GB" sz="1200" b="0" i="0" u="sng" kern="1200" dirty="0">
                <a:solidFill>
                  <a:schemeClr val="tx1"/>
                </a:solidFill>
                <a:effectLst/>
                <a:latin typeface="+mn-lt"/>
                <a:ea typeface="+mn-ea"/>
                <a:cs typeface="+mn-cs"/>
                <a:hlinkClick r:id="rId3"/>
              </a:rPr>
              <a:t> 556 U.S. 502 (2009)</a:t>
            </a:r>
            <a:r>
              <a:rPr lang="en-GB" sz="1200" b="0" i="0" kern="1200" dirty="0">
                <a:solidFill>
                  <a:schemeClr val="tx1"/>
                </a:solidFill>
                <a:effectLst/>
                <a:latin typeface="+mn-lt"/>
                <a:ea typeface="+mn-ea"/>
                <a:cs typeface="+mn-cs"/>
              </a:rPr>
              <a:t>, the U.S. Supreme Court narrowly determined 5-4 that the FCC did not act arbitrarily and capriciously under the Administrative Procedure Act (APA) by changing its policy with regard to </a:t>
            </a:r>
            <a:r>
              <a:rPr lang="en-GB" sz="1200" b="0" i="0" u="sng" kern="1200" dirty="0">
                <a:solidFill>
                  <a:schemeClr val="tx1"/>
                </a:solidFill>
                <a:effectLst/>
                <a:latin typeface="+mn-lt"/>
                <a:ea typeface="+mn-ea"/>
                <a:cs typeface="+mn-cs"/>
                <a:hlinkClick r:id="rId4"/>
              </a:rPr>
              <a:t>fleeting expletives</a:t>
            </a:r>
            <a:r>
              <a:rPr lang="en-GB" sz="1200" b="0" i="0" kern="1200" dirty="0">
                <a:solidFill>
                  <a:schemeClr val="tx1"/>
                </a:solidFill>
                <a:effectLst/>
                <a:latin typeface="+mn-lt"/>
                <a:ea typeface="+mn-ea"/>
                <a:cs typeface="+mn-cs"/>
              </a:rPr>
              <a:t>. The Court declined to address the underlying First Amendment free speech issues in its decision.</a:t>
            </a:r>
            <a:endParaRPr lang="en-TR" dirty="0"/>
          </a:p>
        </p:txBody>
      </p:sp>
      <p:sp>
        <p:nvSpPr>
          <p:cNvPr id="4" name="Slide Number Placeholder 3"/>
          <p:cNvSpPr>
            <a:spLocks noGrp="1"/>
          </p:cNvSpPr>
          <p:nvPr>
            <p:ph type="sldNum" sz="quarter" idx="5"/>
          </p:nvPr>
        </p:nvSpPr>
        <p:spPr/>
        <p:txBody>
          <a:bodyPr/>
          <a:lstStyle/>
          <a:p>
            <a:fld id="{F32D65B0-D5BC-8747-AA8A-6D9A1FA9E7FA}" type="slidenum">
              <a:rPr lang="en-TR" smtClean="0"/>
              <a:t>18</a:t>
            </a:fld>
            <a:endParaRPr lang="en-TR"/>
          </a:p>
        </p:txBody>
      </p:sp>
    </p:spTree>
    <p:extLst>
      <p:ext uri="{BB962C8B-B14F-4D97-AF65-F5344CB8AC3E}">
        <p14:creationId xmlns:p14="http://schemas.microsoft.com/office/powerpoint/2010/main" val="3726189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br>
              <a:rPr lang="en-GB" sz="1200" b="0" i="1" u="sng" kern="1200" dirty="0">
                <a:solidFill>
                  <a:schemeClr val="tx1"/>
                </a:solidFill>
                <a:effectLst/>
                <a:latin typeface="+mn-lt"/>
                <a:ea typeface="+mn-ea"/>
                <a:cs typeface="+mn-cs"/>
                <a:hlinkClick r:id="rId3"/>
              </a:rPr>
            </a:br>
            <a:r>
              <a:rPr lang="en-GB" sz="1200" b="0" i="1" kern="1200" dirty="0">
                <a:solidFill>
                  <a:schemeClr val="tx1"/>
                </a:solidFill>
                <a:effectLst/>
                <a:latin typeface="+mn-lt"/>
                <a:ea typeface="+mn-ea"/>
                <a:cs typeface="+mn-cs"/>
              </a:rPr>
              <a:t>Cher accepts a lifetime achievement award during the 2002 Billboard Music Awards show. During the show, Cher used the F-word, which the FCC said violated decency standards, changing their policy on fleeting expletives. The Court found that the new indecency standards were too vague but did not address the First Amendment implications of the indecency policy. (AP Photo/Joe </a:t>
            </a:r>
            <a:r>
              <a:rPr lang="en-GB" sz="1200" b="0" i="1" kern="1200" dirty="0" err="1">
                <a:solidFill>
                  <a:schemeClr val="tx1"/>
                </a:solidFill>
                <a:effectLst/>
                <a:latin typeface="+mn-lt"/>
                <a:ea typeface="+mn-ea"/>
                <a:cs typeface="+mn-cs"/>
              </a:rPr>
              <a:t>Cavaretta</a:t>
            </a:r>
            <a:r>
              <a:rPr lang="en-GB" sz="1200" b="0" i="1" kern="1200" dirty="0">
                <a:solidFill>
                  <a:schemeClr val="tx1"/>
                </a:solidFill>
                <a:effectLst/>
                <a:latin typeface="+mn-lt"/>
                <a:ea typeface="+mn-ea"/>
                <a:cs typeface="+mn-cs"/>
              </a:rPr>
              <a:t>, used with permission from the Associated Press)</a:t>
            </a:r>
          </a:p>
          <a:p>
            <a:pPr fontAlgn="base"/>
            <a:r>
              <a:rPr lang="en-GB" sz="1200" b="0" i="1" u="sng" kern="1200" dirty="0">
                <a:solidFill>
                  <a:schemeClr val="tx1"/>
                </a:solidFill>
                <a:effectLst/>
                <a:latin typeface="+mn-lt"/>
                <a:ea typeface="+mn-ea"/>
                <a:cs typeface="+mn-cs"/>
                <a:hlinkClick r:id="rId4"/>
              </a:rPr>
              <a:t>Federal Communications Commission v. Fox Television Stations</a:t>
            </a:r>
            <a:r>
              <a:rPr lang="en-GB" sz="1200" b="0" i="0" u="sng" kern="1200" dirty="0">
                <a:solidFill>
                  <a:schemeClr val="tx1"/>
                </a:solidFill>
                <a:effectLst/>
                <a:latin typeface="+mn-lt"/>
                <a:ea typeface="+mn-ea"/>
                <a:cs typeface="+mn-cs"/>
                <a:hlinkClick r:id="rId4"/>
              </a:rPr>
              <a:t>, 567 U.S. 239 (2012)</a:t>
            </a:r>
            <a:r>
              <a:rPr lang="en-GB" sz="1200" b="0" i="0" kern="1200" dirty="0">
                <a:solidFill>
                  <a:schemeClr val="tx1"/>
                </a:solidFill>
                <a:effectLst/>
                <a:latin typeface="+mn-lt"/>
                <a:ea typeface="+mn-ea"/>
                <a:cs typeface="+mn-cs"/>
              </a:rPr>
              <a:t>, is a </a:t>
            </a:r>
            <a:r>
              <a:rPr lang="en-GB" sz="1200" b="0" i="0" kern="1200" dirty="0" err="1">
                <a:solidFill>
                  <a:schemeClr val="tx1"/>
                </a:solidFill>
                <a:effectLst/>
                <a:latin typeface="+mn-lt"/>
                <a:ea typeface="+mn-ea"/>
                <a:cs typeface="+mn-cs"/>
              </a:rPr>
              <a:t>followup</a:t>
            </a:r>
            <a:r>
              <a:rPr lang="en-GB" sz="1200" b="0" i="0" kern="1200" dirty="0">
                <a:solidFill>
                  <a:schemeClr val="tx1"/>
                </a:solidFill>
                <a:effectLst/>
                <a:latin typeface="+mn-lt"/>
                <a:ea typeface="+mn-ea"/>
                <a:cs typeface="+mn-cs"/>
              </a:rPr>
              <a:t> to a decision by the same name that was issued in 2009. </a:t>
            </a:r>
            <a:r>
              <a:rPr lang="en-GB" sz="1200" b="0" i="0" u="sng" kern="1200" dirty="0">
                <a:solidFill>
                  <a:schemeClr val="tx1"/>
                </a:solidFill>
                <a:effectLst/>
                <a:latin typeface="+mn-lt"/>
                <a:ea typeface="+mn-ea"/>
                <a:cs typeface="+mn-cs"/>
                <a:hlinkClick r:id="rId5"/>
              </a:rPr>
              <a:t>In the 2009 case</a:t>
            </a:r>
            <a:r>
              <a:rPr lang="en-GB" sz="1200" b="0" i="0" kern="1200" dirty="0">
                <a:solidFill>
                  <a:schemeClr val="tx1"/>
                </a:solidFill>
                <a:effectLst/>
                <a:latin typeface="+mn-lt"/>
                <a:ea typeface="+mn-ea"/>
                <a:cs typeface="+mn-cs"/>
              </a:rPr>
              <a:t>, the U.S. Supreme Court ruled that the </a:t>
            </a:r>
            <a:r>
              <a:rPr lang="en-GB" sz="1200" b="0" i="0" u="sng" kern="1200" dirty="0">
                <a:solidFill>
                  <a:schemeClr val="tx1"/>
                </a:solidFill>
                <a:effectLst/>
                <a:latin typeface="+mn-lt"/>
                <a:ea typeface="+mn-ea"/>
                <a:cs typeface="+mn-cs"/>
                <a:hlinkClick r:id="rId6"/>
              </a:rPr>
              <a:t>FCC</a:t>
            </a:r>
            <a:r>
              <a:rPr lang="en-GB" sz="1200" b="0" i="0" kern="1200" dirty="0">
                <a:solidFill>
                  <a:schemeClr val="tx1"/>
                </a:solidFill>
                <a:effectLst/>
                <a:latin typeface="+mn-lt"/>
                <a:ea typeface="+mn-ea"/>
                <a:cs typeface="+mn-cs"/>
              </a:rPr>
              <a:t> decision to modify its </a:t>
            </a:r>
            <a:r>
              <a:rPr lang="en-GB" sz="1200" b="0" i="0" u="sng" kern="1200" dirty="0">
                <a:solidFill>
                  <a:schemeClr val="tx1"/>
                </a:solidFill>
                <a:effectLst/>
                <a:latin typeface="+mn-lt"/>
                <a:ea typeface="+mn-ea"/>
                <a:cs typeface="+mn-cs"/>
                <a:hlinkClick r:id="rId7"/>
              </a:rPr>
              <a:t>indecency</a:t>
            </a:r>
            <a:r>
              <a:rPr lang="en-GB" sz="1200" b="0" i="0" kern="1200" dirty="0">
                <a:solidFill>
                  <a:schemeClr val="tx1"/>
                </a:solidFill>
                <a:effectLst/>
                <a:latin typeface="+mn-lt"/>
                <a:ea typeface="+mn-ea"/>
                <a:cs typeface="+mn-cs"/>
              </a:rPr>
              <a:t> enforcement regime to include </a:t>
            </a:r>
            <a:r>
              <a:rPr lang="en-GB" sz="1200" b="0" i="0" u="sng" kern="1200" dirty="0">
                <a:solidFill>
                  <a:schemeClr val="tx1"/>
                </a:solidFill>
                <a:effectLst/>
                <a:latin typeface="+mn-lt"/>
                <a:ea typeface="+mn-ea"/>
                <a:cs typeface="+mn-cs"/>
                <a:hlinkClick r:id="rId8"/>
              </a:rPr>
              <a:t>fleeting expletives</a:t>
            </a:r>
            <a:r>
              <a:rPr lang="en-GB" sz="1200" b="0" i="0" kern="1200" dirty="0">
                <a:solidFill>
                  <a:schemeClr val="tx1"/>
                </a:solidFill>
                <a:effectLst/>
                <a:latin typeface="+mn-lt"/>
                <a:ea typeface="+mn-ea"/>
                <a:cs typeface="+mn-cs"/>
              </a:rPr>
              <a:t> was neither arbitrary or capricious and remanded the case to the the 2nd U.S. Circuit Court of Appeals.</a:t>
            </a:r>
          </a:p>
          <a:p>
            <a:pPr fontAlgn="base"/>
            <a:r>
              <a:rPr lang="en-GB" sz="1200" b="1" i="0" kern="1200" dirty="0">
                <a:solidFill>
                  <a:schemeClr val="tx1"/>
                </a:solidFill>
                <a:effectLst/>
                <a:latin typeface="+mn-lt"/>
                <a:ea typeface="+mn-ea"/>
                <a:cs typeface="+mn-cs"/>
              </a:rPr>
              <a:t>Court said FCC's vagueness standards were unconstitutionally vague</a:t>
            </a:r>
          </a:p>
          <a:p>
            <a:pPr fontAlgn="base"/>
            <a:r>
              <a:rPr lang="en-GB" sz="1200" b="0" i="0" kern="1200" dirty="0">
                <a:solidFill>
                  <a:schemeClr val="tx1"/>
                </a:solidFill>
                <a:effectLst/>
                <a:latin typeface="+mn-lt"/>
                <a:ea typeface="+mn-ea"/>
                <a:cs typeface="+mn-cs"/>
              </a:rPr>
              <a:t>The appellate court found that the new indecency standards were </a:t>
            </a:r>
            <a:r>
              <a:rPr lang="en-GB" sz="1200" b="0" i="0" u="sng" kern="1200" dirty="0">
                <a:solidFill>
                  <a:schemeClr val="tx1"/>
                </a:solidFill>
                <a:effectLst/>
                <a:latin typeface="+mn-lt"/>
                <a:ea typeface="+mn-ea"/>
                <a:cs typeface="+mn-cs"/>
                <a:hlinkClick r:id="rId9"/>
              </a:rPr>
              <a:t>unconstitutionally vague</a:t>
            </a:r>
            <a:r>
              <a:rPr lang="en-GB" sz="1200" b="0" i="0" kern="1200" dirty="0">
                <a:solidFill>
                  <a:schemeClr val="tx1"/>
                </a:solidFill>
                <a:effectLst/>
                <a:latin typeface="+mn-lt"/>
                <a:ea typeface="+mn-ea"/>
                <a:cs typeface="+mn-cs"/>
              </a:rPr>
              <a:t>, and </a:t>
            </a:r>
            <a:r>
              <a:rPr lang="en-GB" sz="1200" b="0" i="0" u="sng" kern="1200" dirty="0">
                <a:solidFill>
                  <a:schemeClr val="tx1"/>
                </a:solidFill>
                <a:effectLst/>
                <a:latin typeface="+mn-lt"/>
                <a:ea typeface="+mn-ea"/>
                <a:cs typeface="+mn-cs"/>
                <a:hlinkClick r:id="rId10"/>
              </a:rPr>
              <a:t>Justice Anthony Kennedy</a:t>
            </a:r>
            <a:r>
              <a:rPr lang="en-GB" sz="1200" b="0" i="0" kern="1200" dirty="0">
                <a:solidFill>
                  <a:schemeClr val="tx1"/>
                </a:solidFill>
                <a:effectLst/>
                <a:latin typeface="+mn-lt"/>
                <a:ea typeface="+mn-ea"/>
                <a:cs typeface="+mn-cs"/>
              </a:rPr>
              <a:t>, writing for seven members of the Court, upheld that decision in the 2012 ruling. </a:t>
            </a:r>
            <a:r>
              <a:rPr lang="en-GB" sz="1200" b="0" i="0" u="sng" kern="1200" dirty="0">
                <a:solidFill>
                  <a:schemeClr val="tx1"/>
                </a:solidFill>
                <a:effectLst/>
                <a:latin typeface="+mn-lt"/>
                <a:ea typeface="+mn-ea"/>
                <a:cs typeface="+mn-cs"/>
                <a:hlinkClick r:id="rId11"/>
              </a:rPr>
              <a:t>Justice Ruth Bader Ginsburg</a:t>
            </a:r>
            <a:r>
              <a:rPr lang="en-GB" sz="1200" b="0" i="0" kern="1200" dirty="0">
                <a:solidFill>
                  <a:schemeClr val="tx1"/>
                </a:solidFill>
                <a:effectLst/>
                <a:latin typeface="+mn-lt"/>
                <a:ea typeface="+mn-ea"/>
                <a:cs typeface="+mn-cs"/>
              </a:rPr>
              <a:t> filed a separate concurring opinion and </a:t>
            </a:r>
            <a:r>
              <a:rPr lang="en-GB" sz="1200" b="0" i="0" u="sng" kern="1200" dirty="0">
                <a:solidFill>
                  <a:schemeClr val="tx1"/>
                </a:solidFill>
                <a:effectLst/>
                <a:latin typeface="+mn-lt"/>
                <a:ea typeface="+mn-ea"/>
                <a:cs typeface="+mn-cs"/>
                <a:hlinkClick r:id="rId12"/>
              </a:rPr>
              <a:t>Justice Sonia Sotomayor</a:t>
            </a:r>
            <a:r>
              <a:rPr lang="en-GB" sz="1200" b="0" i="0" kern="1200" dirty="0">
                <a:solidFill>
                  <a:schemeClr val="tx1"/>
                </a:solidFill>
                <a:effectLst/>
                <a:latin typeface="+mn-lt"/>
                <a:ea typeface="+mn-ea"/>
                <a:cs typeface="+mn-cs"/>
              </a:rPr>
              <a:t> did not participate.</a:t>
            </a:r>
          </a:p>
          <a:p>
            <a:pPr fontAlgn="base"/>
            <a:r>
              <a:rPr lang="en-GB" sz="1200" b="1" i="0" kern="1200" dirty="0">
                <a:solidFill>
                  <a:schemeClr val="tx1"/>
                </a:solidFill>
                <a:effectLst/>
                <a:latin typeface="+mn-lt"/>
                <a:ea typeface="+mn-ea"/>
                <a:cs typeface="+mn-cs"/>
              </a:rPr>
              <a:t>FCC originally stressed difference between repeated and fleeting expletives</a:t>
            </a:r>
          </a:p>
          <a:p>
            <a:pPr fontAlgn="base"/>
            <a:r>
              <a:rPr lang="en-GB" sz="1200" b="0" i="0" kern="1200" dirty="0">
                <a:solidFill>
                  <a:schemeClr val="tx1"/>
                </a:solidFill>
                <a:effectLst/>
                <a:latin typeface="+mn-lt"/>
                <a:ea typeface="+mn-ea"/>
                <a:cs typeface="+mn-cs"/>
              </a:rPr>
              <a:t>Title 18 U.S.C. Sec. 1464 provides punishment for those who utter “</a:t>
            </a:r>
            <a:r>
              <a:rPr lang="en-GB" sz="1200" b="0" i="0" u="sng" kern="1200" dirty="0">
                <a:solidFill>
                  <a:schemeClr val="tx1"/>
                </a:solidFill>
                <a:effectLst/>
                <a:latin typeface="+mn-lt"/>
                <a:ea typeface="+mn-ea"/>
                <a:cs typeface="+mn-cs"/>
                <a:hlinkClick r:id="rId13"/>
              </a:rPr>
              <a:t>obscene</a:t>
            </a:r>
            <a:r>
              <a:rPr lang="en-GB" sz="1200" b="0" i="0" kern="1200" dirty="0">
                <a:solidFill>
                  <a:schemeClr val="tx1"/>
                </a:solidFill>
                <a:effectLst/>
                <a:latin typeface="+mn-lt"/>
                <a:ea typeface="+mn-ea"/>
                <a:cs typeface="+mn-cs"/>
              </a:rPr>
              <a:t>, indecent, or </a:t>
            </a:r>
            <a:r>
              <a:rPr lang="en-GB" sz="1200" b="0" i="0" u="sng" kern="1200" dirty="0">
                <a:solidFill>
                  <a:schemeClr val="tx1"/>
                </a:solidFill>
                <a:effectLst/>
                <a:latin typeface="+mn-lt"/>
                <a:ea typeface="+mn-ea"/>
                <a:cs typeface="+mn-cs"/>
                <a:hlinkClick r:id="rId14"/>
              </a:rPr>
              <a:t>profane</a:t>
            </a:r>
            <a:r>
              <a:rPr lang="en-GB" sz="1200" b="0" i="0" kern="1200" dirty="0">
                <a:solidFill>
                  <a:schemeClr val="tx1"/>
                </a:solidFill>
                <a:effectLst/>
                <a:latin typeface="+mn-lt"/>
                <a:ea typeface="+mn-ea"/>
                <a:cs typeface="+mn-cs"/>
              </a:rPr>
              <a:t> language” on radio and television, and the FCC is charged with administering the law, which it has been doing since the 1970s. In 1978, the commission found a monologue by </a:t>
            </a:r>
            <a:r>
              <a:rPr lang="en-GB" sz="1200" b="0" i="0" u="sng" kern="1200" dirty="0">
                <a:solidFill>
                  <a:schemeClr val="tx1"/>
                </a:solidFill>
                <a:effectLst/>
                <a:latin typeface="+mn-lt"/>
                <a:ea typeface="+mn-ea"/>
                <a:cs typeface="+mn-cs"/>
                <a:hlinkClick r:id="rId15"/>
              </a:rPr>
              <a:t>George Carlin</a:t>
            </a:r>
            <a:r>
              <a:rPr lang="en-GB" sz="1200" b="0" i="0" kern="1200" dirty="0">
                <a:solidFill>
                  <a:schemeClr val="tx1"/>
                </a:solidFill>
                <a:effectLst/>
                <a:latin typeface="+mn-lt"/>
                <a:ea typeface="+mn-ea"/>
                <a:cs typeface="+mn-cs"/>
              </a:rPr>
              <a:t> (“Seven Dirty Words"), broadcast during prime broadcast hours, to be indecent, and the Court upheld this decision in </a:t>
            </a:r>
            <a:r>
              <a:rPr lang="en-GB" sz="1200" b="0" i="1" u="sng" kern="1200" dirty="0">
                <a:solidFill>
                  <a:schemeClr val="tx1"/>
                </a:solidFill>
                <a:effectLst/>
                <a:latin typeface="+mn-lt"/>
                <a:ea typeface="+mn-ea"/>
                <a:cs typeface="+mn-cs"/>
                <a:hlinkClick r:id="rId16"/>
              </a:rPr>
              <a:t>FCC v. Pacifica Foundation</a:t>
            </a:r>
            <a:r>
              <a:rPr lang="en-GB" sz="1200" b="0" i="0" u="sng" kern="1200" dirty="0">
                <a:solidFill>
                  <a:schemeClr val="tx1"/>
                </a:solidFill>
                <a:effectLst/>
                <a:latin typeface="+mn-lt"/>
                <a:ea typeface="+mn-ea"/>
                <a:cs typeface="+mn-cs"/>
                <a:hlinkClick r:id="rId16"/>
              </a:rPr>
              <a:t> (1978)</a:t>
            </a:r>
            <a:r>
              <a:rPr lang="en-GB" sz="1200" b="0" i="0" kern="1200" dirty="0">
                <a:solidFill>
                  <a:schemeClr val="tx1"/>
                </a:solidFill>
                <a:effectLst/>
                <a:latin typeface="+mn-lt"/>
                <a:ea typeface="+mn-ea"/>
                <a:cs typeface="+mn-cs"/>
              </a:rPr>
              <a:t>, pointing to the pervasive influence of mass media and its accessibility to children.</a:t>
            </a:r>
          </a:p>
          <a:p>
            <a:pPr fontAlgn="base"/>
            <a:r>
              <a:rPr lang="en-GB" sz="1200" b="0" i="0" kern="1200" dirty="0">
                <a:solidFill>
                  <a:schemeClr val="tx1"/>
                </a:solidFill>
                <a:effectLst/>
                <a:latin typeface="+mn-lt"/>
                <a:ea typeface="+mn-ea"/>
                <a:cs typeface="+mn-cs"/>
              </a:rPr>
              <a:t>The FCC did not pursue any other such actions between 1978 and 1987, when it decided that it was applying </a:t>
            </a:r>
            <a:r>
              <a:rPr lang="en-GB" sz="1200" b="0" i="1" kern="1200" dirty="0">
                <a:solidFill>
                  <a:schemeClr val="tx1"/>
                </a:solidFill>
                <a:effectLst/>
                <a:latin typeface="+mn-lt"/>
                <a:ea typeface="+mn-ea"/>
                <a:cs typeface="+mn-cs"/>
              </a:rPr>
              <a:t>Pacifica</a:t>
            </a:r>
            <a:r>
              <a:rPr lang="en-GB" sz="1200" b="0" i="0" kern="1200" dirty="0">
                <a:solidFill>
                  <a:schemeClr val="tx1"/>
                </a:solidFill>
                <a:effectLst/>
                <a:latin typeface="+mn-lt"/>
                <a:ea typeface="+mn-ea"/>
                <a:cs typeface="+mn-cs"/>
              </a:rPr>
              <a:t> too narrowly and should go beyond the “seven dirty words” identified in </a:t>
            </a:r>
            <a:r>
              <a:rPr lang="en-GB" sz="1200" b="0" i="1" kern="1200" dirty="0">
                <a:solidFill>
                  <a:schemeClr val="tx1"/>
                </a:solidFill>
                <a:effectLst/>
                <a:latin typeface="+mn-lt"/>
                <a:ea typeface="+mn-ea"/>
                <a:cs typeface="+mn-cs"/>
              </a:rPr>
              <a:t>Pacifica</a:t>
            </a:r>
            <a:r>
              <a:rPr lang="en-GB" sz="1200" b="0" i="0" kern="1200" dirty="0">
                <a:solidFill>
                  <a:schemeClr val="tx1"/>
                </a:solidFill>
                <a:effectLst/>
                <a:latin typeface="+mn-lt"/>
                <a:ea typeface="+mn-ea"/>
                <a:cs typeface="+mn-cs"/>
              </a:rPr>
              <a:t>. It continued, however, to stress the difference between isolated and repeated broadcasts of indecent language.</a:t>
            </a:r>
          </a:p>
          <a:p>
            <a:pPr fontAlgn="base"/>
            <a:r>
              <a:rPr lang="en-GB" sz="1200" b="1" i="0" kern="1200" dirty="0">
                <a:solidFill>
                  <a:schemeClr val="tx1"/>
                </a:solidFill>
                <a:effectLst/>
                <a:latin typeface="+mn-lt"/>
                <a:ea typeface="+mn-ea"/>
                <a:cs typeface="+mn-cs"/>
              </a:rPr>
              <a:t>FCC changed policy on fleeting expletives in 2001</a:t>
            </a:r>
          </a:p>
          <a:p>
            <a:pPr fontAlgn="base"/>
            <a:r>
              <a:rPr lang="en-GB" sz="1200" b="0" i="0" kern="1200" dirty="0">
                <a:solidFill>
                  <a:schemeClr val="tx1"/>
                </a:solidFill>
                <a:effectLst/>
                <a:latin typeface="+mn-lt"/>
                <a:ea typeface="+mn-ea"/>
                <a:cs typeface="+mn-cs"/>
              </a:rPr>
              <a:t>The FCC issued a </a:t>
            </a:r>
            <a:r>
              <a:rPr lang="en-GB" sz="1200" b="0" i="0" u="sng" kern="1200" dirty="0">
                <a:solidFill>
                  <a:schemeClr val="tx1"/>
                </a:solidFill>
                <a:effectLst/>
                <a:latin typeface="+mn-lt"/>
                <a:ea typeface="+mn-ea"/>
                <a:cs typeface="+mn-cs"/>
                <a:hlinkClick r:id="rId17"/>
              </a:rPr>
              <a:t>policy statement in 2001</a:t>
            </a:r>
            <a:r>
              <a:rPr lang="en-GB" sz="1200" b="0" i="0" kern="1200" dirty="0">
                <a:solidFill>
                  <a:schemeClr val="tx1"/>
                </a:solidFill>
                <a:effectLst/>
                <a:latin typeface="+mn-lt"/>
                <a:ea typeface="+mn-ea"/>
                <a:cs typeface="+mn-cs"/>
              </a:rPr>
              <a:t> to change this policy restating that it would continue to focus on words that depict sexual or excretory organs or activities in “patently offensive ways” as measured by “</a:t>
            </a:r>
            <a:r>
              <a:rPr lang="en-GB" sz="1200" b="0" i="0" u="sng" kern="1200" dirty="0">
                <a:solidFill>
                  <a:schemeClr val="tx1"/>
                </a:solidFill>
                <a:effectLst/>
                <a:latin typeface="+mn-lt"/>
                <a:ea typeface="+mn-ea"/>
                <a:cs typeface="+mn-cs"/>
                <a:hlinkClick r:id="rId18"/>
              </a:rPr>
              <a:t>contemporary community standards</a:t>
            </a:r>
            <a:r>
              <a:rPr lang="en-GB" sz="1200" b="0" i="0" kern="1200" dirty="0">
                <a:solidFill>
                  <a:schemeClr val="tx1"/>
                </a:solidFill>
                <a:effectLst/>
                <a:latin typeface="+mn-lt"/>
                <a:ea typeface="+mn-ea"/>
                <a:cs typeface="+mn-cs"/>
              </a:rPr>
              <a:t>.” It moved away, however, from its previous position that “fleeting or isolated” words were less harmful.</a:t>
            </a:r>
          </a:p>
          <a:p>
            <a:pPr fontAlgn="base"/>
            <a:r>
              <a:rPr lang="en-GB" sz="1200" b="0" i="0" kern="1200" dirty="0">
                <a:solidFill>
                  <a:schemeClr val="tx1"/>
                </a:solidFill>
                <a:effectLst/>
                <a:latin typeface="+mn-lt"/>
                <a:ea typeface="+mn-ea"/>
                <a:cs typeface="+mn-cs"/>
              </a:rPr>
              <a:t>During the 2002 Billboard Music Awards, which Fox broadcast, the singer Cher used the F-word, as did reality-TV star Nicole Richie in 2003. That same year, ABC televised an episode of NYPD Blue, which briefly showed female buttocks and a breast in a shower scene. The FCC found both the fleeting expletives and the fleeting portrays of nudity to be actionable. Although the first decision on Fox found that the new FCC policy was neither arbitrary or capricious, a court of appeals found that it was “unconstitutionally vague” and inconsistent with prior precedents.</a:t>
            </a:r>
          </a:p>
          <a:p>
            <a:endParaRPr lang="en-TR" dirty="0"/>
          </a:p>
        </p:txBody>
      </p:sp>
      <p:sp>
        <p:nvSpPr>
          <p:cNvPr id="4" name="Slide Number Placeholder 3"/>
          <p:cNvSpPr>
            <a:spLocks noGrp="1"/>
          </p:cNvSpPr>
          <p:nvPr>
            <p:ph type="sldNum" sz="quarter" idx="5"/>
          </p:nvPr>
        </p:nvSpPr>
        <p:spPr/>
        <p:txBody>
          <a:bodyPr/>
          <a:lstStyle/>
          <a:p>
            <a:fld id="{F32D65B0-D5BC-8747-AA8A-6D9A1FA9E7FA}" type="slidenum">
              <a:rPr lang="en-TR" smtClean="0"/>
              <a:t>19</a:t>
            </a:fld>
            <a:endParaRPr lang="en-TR"/>
          </a:p>
        </p:txBody>
      </p:sp>
    </p:spTree>
    <p:extLst>
      <p:ext uri="{BB962C8B-B14F-4D97-AF65-F5344CB8AC3E}">
        <p14:creationId xmlns:p14="http://schemas.microsoft.com/office/powerpoint/2010/main" val="452144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tr-TR" sz="1200" dirty="0">
                <a:effectLst/>
                <a:latin typeface="Calibri" panose="020F0502020204030204" pitchFamily="34" charset="0"/>
                <a:ea typeface="Calibri" panose="020F0502020204030204" pitchFamily="34" charset="0"/>
                <a:cs typeface="Times New Roman" panose="02020603050405020304" pitchFamily="18" charset="0"/>
              </a:rPr>
              <a:t>Örneğin Amerika’da bir basın yasası yoktur ama 1791. Tarihli </a:t>
            </a:r>
            <a:r>
              <a:rPr lang="tr-TR" sz="1200" dirty="0" err="1">
                <a:effectLst/>
                <a:latin typeface="Calibri" panose="020F0502020204030204" pitchFamily="34" charset="0"/>
                <a:ea typeface="Calibri" panose="020F0502020204030204" pitchFamily="34" charset="0"/>
                <a:cs typeface="Times New Roman" panose="02020603050405020304" pitchFamily="18" charset="0"/>
              </a:rPr>
              <a:t>anayasa’da</a:t>
            </a:r>
            <a:r>
              <a:rPr lang="tr-TR" sz="1200" dirty="0">
                <a:effectLst/>
                <a:latin typeface="Calibri" panose="020F0502020204030204" pitchFamily="34" charset="0"/>
                <a:ea typeface="Calibri" panose="020F0502020204030204" pitchFamily="34" charset="0"/>
                <a:cs typeface="Times New Roman" panose="02020603050405020304" pitchFamily="18" charset="0"/>
              </a:rPr>
              <a:t> yapılan ilk değişiklik </a:t>
            </a:r>
            <a:r>
              <a:rPr lang="tr-TR" sz="1200" dirty="0" err="1">
                <a:effectLst/>
                <a:latin typeface="Calibri" panose="020F0502020204030204" pitchFamily="34" charset="0"/>
                <a:ea typeface="Calibri" panose="020F0502020204030204" pitchFamily="34" charset="0"/>
                <a:cs typeface="Times New Roman" panose="02020603050405020304" pitchFamily="18" charset="0"/>
              </a:rPr>
              <a:t>first</a:t>
            </a:r>
            <a:r>
              <a:rPr lang="tr-TR" sz="12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dirty="0" err="1">
                <a:effectLst/>
                <a:latin typeface="Calibri" panose="020F0502020204030204" pitchFamily="34" charset="0"/>
                <a:ea typeface="Calibri" panose="020F0502020204030204" pitchFamily="34" charset="0"/>
                <a:cs typeface="Times New Roman" panose="02020603050405020304" pitchFamily="18" charset="0"/>
              </a:rPr>
              <a:t>amendment</a:t>
            </a:r>
            <a:r>
              <a:rPr lang="tr-TR" sz="1200" dirty="0">
                <a:effectLst/>
                <a:latin typeface="Calibri" panose="020F0502020204030204" pitchFamily="34" charset="0"/>
                <a:ea typeface="Calibri" panose="020F0502020204030204" pitchFamily="34" charset="0"/>
                <a:cs typeface="Times New Roman" panose="02020603050405020304" pitchFamily="18" charset="0"/>
              </a:rPr>
              <a:t> ilkesel olarak her türlü düşüncenin serbestçe ifade edilebilmesini garanti altına alır.</a:t>
            </a:r>
            <a:endParaRPr lang="en-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sz="1200" dirty="0">
                <a:effectLst/>
                <a:latin typeface="Calibri" panose="020F0502020204030204" pitchFamily="34" charset="0"/>
                <a:ea typeface="Calibri" panose="020F0502020204030204" pitchFamily="34" charset="0"/>
                <a:cs typeface="Times New Roman" panose="02020603050405020304" pitchFamily="18" charset="0"/>
              </a:rPr>
              <a:t>ABD’de ifade özgürlüğü karşısında devlet negatif bir konumda yer almaktadır, hem ifade özgürlüğü hem de bilgi alma özgürlüğü karşısında tutumu aynıdır. Bu iki özgürlük bir arada bir anlam ifade eder. </a:t>
            </a:r>
            <a:endParaRPr lang="en-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sz="1200" dirty="0">
                <a:effectLst/>
                <a:latin typeface="Calibri" panose="020F0502020204030204" pitchFamily="34" charset="0"/>
                <a:ea typeface="Calibri" panose="020F0502020204030204" pitchFamily="34" charset="0"/>
                <a:cs typeface="Times New Roman" panose="02020603050405020304" pitchFamily="18" charset="0"/>
              </a:rPr>
              <a:t>Eğer basın özgürlüğü ve bağımsızlığı çoğulcu medya politikası anlayışının temel ilkeleriyse, medya içeriklerine önceden müdahale etme arayışında olmak bu ilkelerle örtüşmez. Buradaki temel kontrol aracı mülkiyet düzenlemeleridir. </a:t>
            </a:r>
            <a:endParaRPr lang="en-T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TR" dirty="0"/>
          </a:p>
        </p:txBody>
      </p:sp>
      <p:sp>
        <p:nvSpPr>
          <p:cNvPr id="4" name="Slide Number Placeholder 3"/>
          <p:cNvSpPr>
            <a:spLocks noGrp="1"/>
          </p:cNvSpPr>
          <p:nvPr>
            <p:ph type="sldNum" sz="quarter" idx="5"/>
          </p:nvPr>
        </p:nvSpPr>
        <p:spPr/>
        <p:txBody>
          <a:bodyPr/>
          <a:lstStyle/>
          <a:p>
            <a:fld id="{F32D65B0-D5BC-8747-AA8A-6D9A1FA9E7FA}" type="slidenum">
              <a:rPr lang="en-TR" smtClean="0"/>
              <a:t>2</a:t>
            </a:fld>
            <a:endParaRPr lang="en-TR"/>
          </a:p>
        </p:txBody>
      </p:sp>
    </p:spTree>
    <p:extLst>
      <p:ext uri="{BB962C8B-B14F-4D97-AF65-F5344CB8AC3E}">
        <p14:creationId xmlns:p14="http://schemas.microsoft.com/office/powerpoint/2010/main" val="400340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Law said cable providers could show sexually-oriented programs only late at night</a:t>
            </a:r>
          </a:p>
          <a:p>
            <a:endParaRPr lang="en-TR"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Supreme Court said law violated First Amendment rights of Playboy Channel and viewers</a:t>
            </a:r>
          </a:p>
          <a:p>
            <a:endParaRPr lang="en-TR" dirty="0"/>
          </a:p>
        </p:txBody>
      </p:sp>
      <p:sp>
        <p:nvSpPr>
          <p:cNvPr id="4" name="Slide Number Placeholder 3"/>
          <p:cNvSpPr>
            <a:spLocks noGrp="1"/>
          </p:cNvSpPr>
          <p:nvPr>
            <p:ph type="sldNum" sz="quarter" idx="5"/>
          </p:nvPr>
        </p:nvSpPr>
        <p:spPr/>
        <p:txBody>
          <a:bodyPr/>
          <a:lstStyle/>
          <a:p>
            <a:fld id="{F32D65B0-D5BC-8747-AA8A-6D9A1FA9E7FA}" type="slidenum">
              <a:rPr lang="en-TR" smtClean="0"/>
              <a:t>20</a:t>
            </a:fld>
            <a:endParaRPr lang="en-TR"/>
          </a:p>
        </p:txBody>
      </p:sp>
    </p:spTree>
    <p:extLst>
      <p:ext uri="{BB962C8B-B14F-4D97-AF65-F5344CB8AC3E}">
        <p14:creationId xmlns:p14="http://schemas.microsoft.com/office/powerpoint/2010/main" val="4075566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a:p>
        </p:txBody>
      </p:sp>
      <p:sp>
        <p:nvSpPr>
          <p:cNvPr id="4" name="Slide Number Placeholder 3"/>
          <p:cNvSpPr>
            <a:spLocks noGrp="1"/>
          </p:cNvSpPr>
          <p:nvPr>
            <p:ph type="sldNum" sz="quarter" idx="5"/>
          </p:nvPr>
        </p:nvSpPr>
        <p:spPr/>
        <p:txBody>
          <a:bodyPr/>
          <a:lstStyle/>
          <a:p>
            <a:fld id="{F32D65B0-D5BC-8747-AA8A-6D9A1FA9E7FA}" type="slidenum">
              <a:rPr lang="en-TR" smtClean="0"/>
              <a:t>21</a:t>
            </a:fld>
            <a:endParaRPr lang="en-TR"/>
          </a:p>
        </p:txBody>
      </p:sp>
    </p:spTree>
    <p:extLst>
      <p:ext uri="{BB962C8B-B14F-4D97-AF65-F5344CB8AC3E}">
        <p14:creationId xmlns:p14="http://schemas.microsoft.com/office/powerpoint/2010/main" val="192722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a:p>
        </p:txBody>
      </p:sp>
      <p:sp>
        <p:nvSpPr>
          <p:cNvPr id="4" name="Slide Number Placeholder 3"/>
          <p:cNvSpPr>
            <a:spLocks noGrp="1"/>
          </p:cNvSpPr>
          <p:nvPr>
            <p:ph type="sldNum" sz="quarter" idx="5"/>
          </p:nvPr>
        </p:nvSpPr>
        <p:spPr/>
        <p:txBody>
          <a:bodyPr/>
          <a:lstStyle/>
          <a:p>
            <a:fld id="{F32D65B0-D5BC-8747-AA8A-6D9A1FA9E7FA}" type="slidenum">
              <a:rPr lang="en-TR" smtClean="0"/>
              <a:t>22</a:t>
            </a:fld>
            <a:endParaRPr lang="en-TR"/>
          </a:p>
        </p:txBody>
      </p:sp>
    </p:spTree>
    <p:extLst>
      <p:ext uri="{BB962C8B-B14F-4D97-AF65-F5344CB8AC3E}">
        <p14:creationId xmlns:p14="http://schemas.microsoft.com/office/powerpoint/2010/main" val="1073279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a:p>
        </p:txBody>
      </p:sp>
      <p:sp>
        <p:nvSpPr>
          <p:cNvPr id="4" name="Slide Number Placeholder 3"/>
          <p:cNvSpPr>
            <a:spLocks noGrp="1"/>
          </p:cNvSpPr>
          <p:nvPr>
            <p:ph type="sldNum" sz="quarter" idx="5"/>
          </p:nvPr>
        </p:nvSpPr>
        <p:spPr/>
        <p:txBody>
          <a:bodyPr/>
          <a:lstStyle/>
          <a:p>
            <a:fld id="{F32D65B0-D5BC-8747-AA8A-6D9A1FA9E7FA}" type="slidenum">
              <a:rPr lang="en-TR" smtClean="0"/>
              <a:t>3</a:t>
            </a:fld>
            <a:endParaRPr lang="en-TR"/>
          </a:p>
        </p:txBody>
      </p:sp>
    </p:spTree>
    <p:extLst>
      <p:ext uri="{BB962C8B-B14F-4D97-AF65-F5344CB8AC3E}">
        <p14:creationId xmlns:p14="http://schemas.microsoft.com/office/powerpoint/2010/main" val="2893184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a:p>
        </p:txBody>
      </p:sp>
      <p:sp>
        <p:nvSpPr>
          <p:cNvPr id="4" name="Slide Number Placeholder 3"/>
          <p:cNvSpPr>
            <a:spLocks noGrp="1"/>
          </p:cNvSpPr>
          <p:nvPr>
            <p:ph type="sldNum" sz="quarter" idx="5"/>
          </p:nvPr>
        </p:nvSpPr>
        <p:spPr/>
        <p:txBody>
          <a:bodyPr/>
          <a:lstStyle/>
          <a:p>
            <a:fld id="{F32D65B0-D5BC-8747-AA8A-6D9A1FA9E7FA}" type="slidenum">
              <a:rPr lang="en-TR" smtClean="0"/>
              <a:t>4</a:t>
            </a:fld>
            <a:endParaRPr lang="en-TR"/>
          </a:p>
        </p:txBody>
      </p:sp>
    </p:spTree>
    <p:extLst>
      <p:ext uri="{BB962C8B-B14F-4D97-AF65-F5344CB8AC3E}">
        <p14:creationId xmlns:p14="http://schemas.microsoft.com/office/powerpoint/2010/main" val="234951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a:p>
        </p:txBody>
      </p:sp>
      <p:sp>
        <p:nvSpPr>
          <p:cNvPr id="4" name="Slide Number Placeholder 3"/>
          <p:cNvSpPr>
            <a:spLocks noGrp="1"/>
          </p:cNvSpPr>
          <p:nvPr>
            <p:ph type="sldNum" sz="quarter" idx="5"/>
          </p:nvPr>
        </p:nvSpPr>
        <p:spPr/>
        <p:txBody>
          <a:bodyPr/>
          <a:lstStyle/>
          <a:p>
            <a:fld id="{F32D65B0-D5BC-8747-AA8A-6D9A1FA9E7FA}" type="slidenum">
              <a:rPr lang="en-TR" smtClean="0"/>
              <a:t>5</a:t>
            </a:fld>
            <a:endParaRPr lang="en-TR"/>
          </a:p>
        </p:txBody>
      </p:sp>
    </p:spTree>
    <p:extLst>
      <p:ext uri="{BB962C8B-B14F-4D97-AF65-F5344CB8AC3E}">
        <p14:creationId xmlns:p14="http://schemas.microsoft.com/office/powerpoint/2010/main" val="3662456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a:p>
        </p:txBody>
      </p:sp>
      <p:sp>
        <p:nvSpPr>
          <p:cNvPr id="4" name="Slide Number Placeholder 3"/>
          <p:cNvSpPr>
            <a:spLocks noGrp="1"/>
          </p:cNvSpPr>
          <p:nvPr>
            <p:ph type="sldNum" sz="quarter" idx="5"/>
          </p:nvPr>
        </p:nvSpPr>
        <p:spPr/>
        <p:txBody>
          <a:bodyPr/>
          <a:lstStyle/>
          <a:p>
            <a:fld id="{F32D65B0-D5BC-8747-AA8A-6D9A1FA9E7FA}" type="slidenum">
              <a:rPr lang="en-TR" smtClean="0"/>
              <a:t>6</a:t>
            </a:fld>
            <a:endParaRPr lang="en-TR"/>
          </a:p>
        </p:txBody>
      </p:sp>
    </p:spTree>
    <p:extLst>
      <p:ext uri="{BB962C8B-B14F-4D97-AF65-F5344CB8AC3E}">
        <p14:creationId xmlns:p14="http://schemas.microsoft.com/office/powerpoint/2010/main" val="3547007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a:p>
        </p:txBody>
      </p:sp>
      <p:sp>
        <p:nvSpPr>
          <p:cNvPr id="4" name="Slide Number Placeholder 3"/>
          <p:cNvSpPr>
            <a:spLocks noGrp="1"/>
          </p:cNvSpPr>
          <p:nvPr>
            <p:ph type="sldNum" sz="quarter" idx="5"/>
          </p:nvPr>
        </p:nvSpPr>
        <p:spPr/>
        <p:txBody>
          <a:bodyPr/>
          <a:lstStyle/>
          <a:p>
            <a:fld id="{F32D65B0-D5BC-8747-AA8A-6D9A1FA9E7FA}" type="slidenum">
              <a:rPr lang="en-TR" smtClean="0"/>
              <a:t>7</a:t>
            </a:fld>
            <a:endParaRPr lang="en-TR"/>
          </a:p>
        </p:txBody>
      </p:sp>
    </p:spTree>
    <p:extLst>
      <p:ext uri="{BB962C8B-B14F-4D97-AF65-F5344CB8AC3E}">
        <p14:creationId xmlns:p14="http://schemas.microsoft.com/office/powerpoint/2010/main" val="2411969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a:p>
        </p:txBody>
      </p:sp>
      <p:sp>
        <p:nvSpPr>
          <p:cNvPr id="4" name="Slide Number Placeholder 3"/>
          <p:cNvSpPr>
            <a:spLocks noGrp="1"/>
          </p:cNvSpPr>
          <p:nvPr>
            <p:ph type="sldNum" sz="quarter" idx="5"/>
          </p:nvPr>
        </p:nvSpPr>
        <p:spPr/>
        <p:txBody>
          <a:bodyPr/>
          <a:lstStyle/>
          <a:p>
            <a:fld id="{F32D65B0-D5BC-8747-AA8A-6D9A1FA9E7FA}" type="slidenum">
              <a:rPr lang="en-TR" smtClean="0"/>
              <a:t>8</a:t>
            </a:fld>
            <a:endParaRPr lang="en-TR"/>
          </a:p>
        </p:txBody>
      </p:sp>
    </p:spTree>
    <p:extLst>
      <p:ext uri="{BB962C8B-B14F-4D97-AF65-F5344CB8AC3E}">
        <p14:creationId xmlns:p14="http://schemas.microsoft.com/office/powerpoint/2010/main" val="3430102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a:p>
        </p:txBody>
      </p:sp>
      <p:sp>
        <p:nvSpPr>
          <p:cNvPr id="4" name="Slide Number Placeholder 3"/>
          <p:cNvSpPr>
            <a:spLocks noGrp="1"/>
          </p:cNvSpPr>
          <p:nvPr>
            <p:ph type="sldNum" sz="quarter" idx="5"/>
          </p:nvPr>
        </p:nvSpPr>
        <p:spPr/>
        <p:txBody>
          <a:bodyPr/>
          <a:lstStyle/>
          <a:p>
            <a:fld id="{F32D65B0-D5BC-8747-AA8A-6D9A1FA9E7FA}" type="slidenum">
              <a:rPr lang="en-TR" smtClean="0"/>
              <a:t>9</a:t>
            </a:fld>
            <a:endParaRPr lang="en-TR"/>
          </a:p>
        </p:txBody>
      </p:sp>
    </p:spTree>
    <p:extLst>
      <p:ext uri="{BB962C8B-B14F-4D97-AF65-F5344CB8AC3E}">
        <p14:creationId xmlns:p14="http://schemas.microsoft.com/office/powerpoint/2010/main" val="963293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18936790-D66D-4479-AE82-826766F7FC38}" type="datetimeFigureOut">
              <a:rPr lang="tr-TR" smtClean="0"/>
              <a:t>16.12.2020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EECFB2E-91CB-4EE4-BB0D-757F55E52A74}" type="slidenum">
              <a:rPr lang="tr-TR" smtClean="0"/>
              <a:t>‹#›</a:t>
            </a:fld>
            <a:endParaRPr lang="tr-TR"/>
          </a:p>
        </p:txBody>
      </p:sp>
    </p:spTree>
    <p:extLst>
      <p:ext uri="{BB962C8B-B14F-4D97-AF65-F5344CB8AC3E}">
        <p14:creationId xmlns:p14="http://schemas.microsoft.com/office/powerpoint/2010/main" val="7176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8936790-D66D-4479-AE82-826766F7FC38}" type="datetimeFigureOut">
              <a:rPr lang="tr-TR" smtClean="0"/>
              <a:t>16.12.2020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EECFB2E-91CB-4EE4-BB0D-757F55E52A74}" type="slidenum">
              <a:rPr lang="tr-TR" smtClean="0"/>
              <a:t>‹#›</a:t>
            </a:fld>
            <a:endParaRPr lang="tr-TR"/>
          </a:p>
        </p:txBody>
      </p:sp>
    </p:spTree>
    <p:extLst>
      <p:ext uri="{BB962C8B-B14F-4D97-AF65-F5344CB8AC3E}">
        <p14:creationId xmlns:p14="http://schemas.microsoft.com/office/powerpoint/2010/main" val="267584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8936790-D66D-4479-AE82-826766F7FC38}" type="datetimeFigureOut">
              <a:rPr lang="tr-TR" smtClean="0"/>
              <a:t>16.12.2020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EECFB2E-91CB-4EE4-BB0D-757F55E52A74}" type="slidenum">
              <a:rPr lang="tr-TR" smtClean="0"/>
              <a:t>‹#›</a:t>
            </a:fld>
            <a:endParaRPr lang="tr-TR"/>
          </a:p>
        </p:txBody>
      </p:sp>
    </p:spTree>
    <p:extLst>
      <p:ext uri="{BB962C8B-B14F-4D97-AF65-F5344CB8AC3E}">
        <p14:creationId xmlns:p14="http://schemas.microsoft.com/office/powerpoint/2010/main" val="1621331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8936790-D66D-4479-AE82-826766F7FC38}" type="datetimeFigureOut">
              <a:rPr lang="tr-TR" smtClean="0"/>
              <a:t>16.12.2020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EECFB2E-91CB-4EE4-BB0D-757F55E52A74}" type="slidenum">
              <a:rPr lang="tr-TR" smtClean="0"/>
              <a:t>‹#›</a:t>
            </a:fld>
            <a:endParaRPr lang="tr-TR"/>
          </a:p>
        </p:txBody>
      </p:sp>
    </p:spTree>
    <p:extLst>
      <p:ext uri="{BB962C8B-B14F-4D97-AF65-F5344CB8AC3E}">
        <p14:creationId xmlns:p14="http://schemas.microsoft.com/office/powerpoint/2010/main" val="3863980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18936790-D66D-4479-AE82-826766F7FC38}" type="datetimeFigureOut">
              <a:rPr lang="tr-TR" smtClean="0"/>
              <a:t>16.12.2020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EECFB2E-91CB-4EE4-BB0D-757F55E52A74}" type="slidenum">
              <a:rPr lang="tr-TR" smtClean="0"/>
              <a:t>‹#›</a:t>
            </a:fld>
            <a:endParaRPr lang="tr-TR"/>
          </a:p>
        </p:txBody>
      </p:sp>
    </p:spTree>
    <p:extLst>
      <p:ext uri="{BB962C8B-B14F-4D97-AF65-F5344CB8AC3E}">
        <p14:creationId xmlns:p14="http://schemas.microsoft.com/office/powerpoint/2010/main" val="2474144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18936790-D66D-4479-AE82-826766F7FC38}" type="datetimeFigureOut">
              <a:rPr lang="tr-TR" smtClean="0"/>
              <a:t>16.12.2020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EECFB2E-91CB-4EE4-BB0D-757F55E52A74}" type="slidenum">
              <a:rPr lang="tr-TR" smtClean="0"/>
              <a:t>‹#›</a:t>
            </a:fld>
            <a:endParaRPr lang="tr-TR"/>
          </a:p>
        </p:txBody>
      </p:sp>
    </p:spTree>
    <p:extLst>
      <p:ext uri="{BB962C8B-B14F-4D97-AF65-F5344CB8AC3E}">
        <p14:creationId xmlns:p14="http://schemas.microsoft.com/office/powerpoint/2010/main" val="2621528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18936790-D66D-4479-AE82-826766F7FC38}" type="datetimeFigureOut">
              <a:rPr lang="tr-TR" smtClean="0"/>
              <a:t>16.12.2020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EECFB2E-91CB-4EE4-BB0D-757F55E52A74}" type="slidenum">
              <a:rPr lang="tr-TR" smtClean="0"/>
              <a:t>‹#›</a:t>
            </a:fld>
            <a:endParaRPr lang="tr-TR"/>
          </a:p>
        </p:txBody>
      </p:sp>
    </p:spTree>
    <p:extLst>
      <p:ext uri="{BB962C8B-B14F-4D97-AF65-F5344CB8AC3E}">
        <p14:creationId xmlns:p14="http://schemas.microsoft.com/office/powerpoint/2010/main" val="1280393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8936790-D66D-4479-AE82-826766F7FC38}" type="datetimeFigureOut">
              <a:rPr lang="tr-TR" smtClean="0"/>
              <a:t>16.12.2020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EECFB2E-91CB-4EE4-BB0D-757F55E52A74}" type="slidenum">
              <a:rPr lang="tr-TR" smtClean="0"/>
              <a:t>‹#›</a:t>
            </a:fld>
            <a:endParaRPr lang="tr-TR"/>
          </a:p>
        </p:txBody>
      </p:sp>
    </p:spTree>
    <p:extLst>
      <p:ext uri="{BB962C8B-B14F-4D97-AF65-F5344CB8AC3E}">
        <p14:creationId xmlns:p14="http://schemas.microsoft.com/office/powerpoint/2010/main" val="2604538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8936790-D66D-4479-AE82-826766F7FC38}" type="datetimeFigureOut">
              <a:rPr lang="tr-TR" smtClean="0"/>
              <a:t>16.12.2020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EECFB2E-91CB-4EE4-BB0D-757F55E52A74}" type="slidenum">
              <a:rPr lang="tr-TR" smtClean="0"/>
              <a:t>‹#›</a:t>
            </a:fld>
            <a:endParaRPr lang="tr-TR"/>
          </a:p>
        </p:txBody>
      </p:sp>
    </p:spTree>
    <p:extLst>
      <p:ext uri="{BB962C8B-B14F-4D97-AF65-F5344CB8AC3E}">
        <p14:creationId xmlns:p14="http://schemas.microsoft.com/office/powerpoint/2010/main" val="3491326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18936790-D66D-4479-AE82-826766F7FC38}" type="datetimeFigureOut">
              <a:rPr lang="tr-TR" smtClean="0"/>
              <a:t>16.12.2020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EECFB2E-91CB-4EE4-BB0D-757F55E52A74}" type="slidenum">
              <a:rPr lang="tr-TR" smtClean="0"/>
              <a:t>‹#›</a:t>
            </a:fld>
            <a:endParaRPr lang="tr-TR"/>
          </a:p>
        </p:txBody>
      </p:sp>
    </p:spTree>
    <p:extLst>
      <p:ext uri="{BB962C8B-B14F-4D97-AF65-F5344CB8AC3E}">
        <p14:creationId xmlns:p14="http://schemas.microsoft.com/office/powerpoint/2010/main" val="3972497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18936790-D66D-4479-AE82-826766F7FC38}" type="datetimeFigureOut">
              <a:rPr lang="tr-TR" smtClean="0"/>
              <a:t>16.12.2020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EECFB2E-91CB-4EE4-BB0D-757F55E52A74}" type="slidenum">
              <a:rPr lang="tr-TR" smtClean="0"/>
              <a:t>‹#›</a:t>
            </a:fld>
            <a:endParaRPr lang="tr-TR"/>
          </a:p>
        </p:txBody>
      </p:sp>
    </p:spTree>
    <p:extLst>
      <p:ext uri="{BB962C8B-B14F-4D97-AF65-F5344CB8AC3E}">
        <p14:creationId xmlns:p14="http://schemas.microsoft.com/office/powerpoint/2010/main" val="117668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936790-D66D-4479-AE82-826766F7FC38}" type="datetimeFigureOut">
              <a:rPr lang="tr-TR" smtClean="0"/>
              <a:t>16.12.2020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ECFB2E-91CB-4EE4-BB0D-757F55E52A74}" type="slidenum">
              <a:rPr lang="tr-TR" smtClean="0"/>
              <a:t>‹#›</a:t>
            </a:fld>
            <a:endParaRPr lang="tr-TR"/>
          </a:p>
        </p:txBody>
      </p:sp>
    </p:spTree>
    <p:extLst>
      <p:ext uri="{BB962C8B-B14F-4D97-AF65-F5344CB8AC3E}">
        <p14:creationId xmlns:p14="http://schemas.microsoft.com/office/powerpoint/2010/main" val="2265529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fontScale="90000"/>
          </a:bodyPr>
          <a:lstStyle/>
          <a:p>
            <a:r>
              <a:rPr lang="tr-TR" b="1" dirty="0" err="1">
                <a:solidFill>
                  <a:srgbClr val="FF0000"/>
                </a:solidFill>
              </a:rPr>
              <a:t>Müstechenlik</a:t>
            </a:r>
            <a:r>
              <a:rPr lang="tr-TR" b="1" dirty="0">
                <a:solidFill>
                  <a:srgbClr val="FF0000"/>
                </a:solidFill>
              </a:rPr>
              <a:t> (</a:t>
            </a:r>
            <a:r>
              <a:rPr lang="tr-TR" b="1" dirty="0" err="1">
                <a:solidFill>
                  <a:srgbClr val="FF0000"/>
                </a:solidFill>
              </a:rPr>
              <a:t>obscenity</a:t>
            </a:r>
            <a:r>
              <a:rPr lang="tr-TR" b="1" dirty="0">
                <a:solidFill>
                  <a:srgbClr val="FF0000"/>
                </a:solidFill>
              </a:rPr>
              <a:t>), Uygunsuzluk (</a:t>
            </a:r>
            <a:r>
              <a:rPr lang="tr-TR" b="1" dirty="0" err="1">
                <a:solidFill>
                  <a:srgbClr val="FF0000"/>
                </a:solidFill>
              </a:rPr>
              <a:t>decency</a:t>
            </a:r>
            <a:r>
              <a:rPr lang="tr-TR" b="1" dirty="0">
                <a:solidFill>
                  <a:srgbClr val="FF0000"/>
                </a:solidFill>
              </a:rPr>
              <a:t>), küfür (</a:t>
            </a:r>
            <a:r>
              <a:rPr lang="tr-TR" b="1" dirty="0" err="1">
                <a:solidFill>
                  <a:srgbClr val="FF0000"/>
                </a:solidFill>
              </a:rPr>
              <a:t>profonaity</a:t>
            </a:r>
            <a:r>
              <a:rPr lang="tr-TR" b="1" dirty="0">
                <a:solidFill>
                  <a:srgbClr val="FF0000"/>
                </a:solidFill>
              </a:rPr>
              <a:t>)</a:t>
            </a:r>
          </a:p>
        </p:txBody>
      </p:sp>
      <p:sp>
        <p:nvSpPr>
          <p:cNvPr id="3" name="Alt Başlık 2"/>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2457106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78098"/>
          </a:xfrm>
        </p:spPr>
        <p:txBody>
          <a:bodyPr>
            <a:normAutofit/>
          </a:bodyPr>
          <a:lstStyle/>
          <a:p>
            <a:r>
              <a:rPr lang="en-US" sz="4000" b="1" dirty="0">
                <a:solidFill>
                  <a:srgbClr val="FF0000"/>
                </a:solidFill>
              </a:rPr>
              <a:t>Roth v. United States (1957)</a:t>
            </a:r>
            <a:endParaRPr lang="tr-TR" sz="4000" b="1" dirty="0">
              <a:solidFill>
                <a:srgbClr val="FF0000"/>
              </a:solidFill>
            </a:endParaRPr>
          </a:p>
        </p:txBody>
      </p:sp>
      <p:sp>
        <p:nvSpPr>
          <p:cNvPr id="3" name="İçerik Yer Tutucusu 2"/>
          <p:cNvSpPr>
            <a:spLocks noGrp="1"/>
          </p:cNvSpPr>
          <p:nvPr>
            <p:ph idx="1"/>
          </p:nvPr>
        </p:nvSpPr>
        <p:spPr>
          <a:xfrm>
            <a:off x="467544" y="1484784"/>
            <a:ext cx="8229600" cy="4525963"/>
          </a:xfrm>
        </p:spPr>
        <p:txBody>
          <a:bodyPr/>
          <a:lstStyle/>
          <a:p>
            <a:endParaRPr lang="tr-TR"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752"/>
            <a:ext cx="3051929" cy="46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200" y="2301428"/>
            <a:ext cx="2294260" cy="342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5856" y="2348880"/>
            <a:ext cx="3456384"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1333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solidFill>
                <a:srgbClr val="FF0000"/>
              </a:solidFill>
            </a:endParaRPr>
          </a:p>
        </p:txBody>
      </p:sp>
      <p:sp>
        <p:nvSpPr>
          <p:cNvPr id="3" name="İçerik Yer Tutucusu 2"/>
          <p:cNvSpPr>
            <a:spLocks noGrp="1"/>
          </p:cNvSpPr>
          <p:nvPr>
            <p:ph idx="1"/>
          </p:nvPr>
        </p:nvSpPr>
        <p:spPr/>
        <p:txBody>
          <a:bodyPr/>
          <a:lstStyle/>
          <a:p>
            <a:r>
              <a:rPr lang="tr-TR" dirty="0"/>
              <a:t>«Bütünüyle herhangi bir toplumsal önem gözetmeden  ortalama bir insana, çağdaş toplum standartları uygulandığında, içeriğin baskın temasının  bir bütün olarak şehvet duygusuna hitap etmesi» (1957, </a:t>
            </a:r>
            <a:r>
              <a:rPr lang="tr-TR" dirty="0" err="1"/>
              <a:t>Roth</a:t>
            </a:r>
            <a:r>
              <a:rPr lang="tr-TR" dirty="0"/>
              <a:t> v. United </a:t>
            </a:r>
            <a:r>
              <a:rPr lang="tr-TR" dirty="0" err="1"/>
              <a:t>States</a:t>
            </a:r>
            <a:r>
              <a:rPr lang="tr-TR" dirty="0"/>
              <a:t>)</a:t>
            </a:r>
          </a:p>
          <a:p>
            <a:endParaRPr lang="tr-TR" dirty="0"/>
          </a:p>
        </p:txBody>
      </p:sp>
    </p:spTree>
    <p:extLst>
      <p:ext uri="{BB962C8B-B14F-4D97-AF65-F5344CB8AC3E}">
        <p14:creationId xmlns:p14="http://schemas.microsoft.com/office/powerpoint/2010/main" val="1184052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274638"/>
            <a:ext cx="8075240" cy="562074"/>
          </a:xfrm>
        </p:spPr>
        <p:txBody>
          <a:bodyPr>
            <a:noAutofit/>
          </a:bodyPr>
          <a:lstStyle/>
          <a:p>
            <a:r>
              <a:rPr lang="tr-TR" sz="3600" b="1" dirty="0" err="1">
                <a:solidFill>
                  <a:srgbClr val="FF0000"/>
                </a:solidFill>
              </a:rPr>
              <a:t>Memoirs</a:t>
            </a:r>
            <a:r>
              <a:rPr lang="tr-TR" sz="3600" b="1" dirty="0">
                <a:solidFill>
                  <a:srgbClr val="FF0000"/>
                </a:solidFill>
              </a:rPr>
              <a:t> v. Massachusetts (1966)</a:t>
            </a:r>
          </a:p>
        </p:txBody>
      </p:sp>
      <p:sp>
        <p:nvSpPr>
          <p:cNvPr id="3" name="İçerik Yer Tutucusu 2"/>
          <p:cNvSpPr>
            <a:spLocks noGrp="1"/>
          </p:cNvSpPr>
          <p:nvPr>
            <p:ph idx="1"/>
          </p:nvPr>
        </p:nvSpPr>
        <p:spPr/>
        <p:txBody>
          <a:bodyPr/>
          <a:lstStyle/>
          <a:p>
            <a:endParaRPr lang="tr-TR"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908720"/>
            <a:ext cx="4556596" cy="5756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320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850106"/>
          </a:xfrm>
        </p:spPr>
        <p:txBody>
          <a:bodyPr/>
          <a:lstStyle/>
          <a:p>
            <a:r>
              <a:rPr lang="tr-TR" b="1" dirty="0">
                <a:solidFill>
                  <a:srgbClr val="FF0000"/>
                </a:solidFill>
              </a:rPr>
              <a:t>Miller v. California (1973)</a:t>
            </a:r>
          </a:p>
        </p:txBody>
      </p:sp>
      <p:sp>
        <p:nvSpPr>
          <p:cNvPr id="3" name="İçerik Yer Tutucusu 2"/>
          <p:cNvSpPr>
            <a:spLocks noGrp="1"/>
          </p:cNvSpPr>
          <p:nvPr>
            <p:ph idx="1"/>
          </p:nvPr>
        </p:nvSpPr>
        <p:spPr/>
        <p:txBody>
          <a:bodyPr/>
          <a:lstStyle/>
          <a:p>
            <a:endParaRPr lang="tr-T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196752"/>
            <a:ext cx="5195674" cy="4873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0540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FF0000"/>
                </a:solidFill>
              </a:rPr>
              <a:t>Üçlü test</a:t>
            </a:r>
          </a:p>
        </p:txBody>
      </p:sp>
      <p:sp>
        <p:nvSpPr>
          <p:cNvPr id="3" name="İçerik Yer Tutucusu 2"/>
          <p:cNvSpPr>
            <a:spLocks noGrp="1"/>
          </p:cNvSpPr>
          <p:nvPr>
            <p:ph idx="1"/>
          </p:nvPr>
        </p:nvSpPr>
        <p:spPr/>
        <p:txBody>
          <a:bodyPr>
            <a:normAutofit/>
          </a:bodyPr>
          <a:lstStyle/>
          <a:p>
            <a:r>
              <a:rPr lang="tr-TR" sz="2400" dirty="0">
                <a:ea typeface="Calibri"/>
                <a:cs typeface="Times New Roman"/>
              </a:rPr>
              <a:t>(a) “çağdaş toplum standartları uygulandığında ortalama bir </a:t>
            </a:r>
            <a:r>
              <a:rPr lang="tr-TR" sz="2400" dirty="0" err="1">
                <a:ea typeface="Calibri"/>
                <a:cs typeface="Times New Roman"/>
              </a:rPr>
              <a:t>insan”ın</a:t>
            </a:r>
            <a:r>
              <a:rPr lang="tr-TR" sz="2400" dirty="0">
                <a:ea typeface="Calibri"/>
                <a:cs typeface="Times New Roman"/>
              </a:rPr>
              <a:t> bir bütün olarak ele alınan eseri şehvet uyandırıcı bulup bulmayacağı; </a:t>
            </a:r>
          </a:p>
          <a:p>
            <a:r>
              <a:rPr lang="tr-TR" sz="2400" dirty="0">
                <a:ea typeface="Calibri"/>
                <a:cs typeface="Times New Roman"/>
              </a:rPr>
              <a:t>(b) ilgili eyalet yasası tarafından özel olarak tanımlanmış cinsel davranışın açıkça rahatsız edici bir şekilde tarif veya tasvir etmesi;</a:t>
            </a:r>
          </a:p>
          <a:p>
            <a:r>
              <a:rPr lang="tr-TR" sz="2400" dirty="0">
                <a:ea typeface="Calibri"/>
                <a:cs typeface="Times New Roman"/>
              </a:rPr>
              <a:t> (c) bir bütün olarak ele alınan eserin ciddi edebi, sanatsal, politik veya bilimsel bir değeri bulunup bulunmadığı</a:t>
            </a:r>
            <a:endParaRPr lang="tr-TR" sz="2400" dirty="0"/>
          </a:p>
        </p:txBody>
      </p:sp>
    </p:spTree>
    <p:extLst>
      <p:ext uri="{BB962C8B-B14F-4D97-AF65-F5344CB8AC3E}">
        <p14:creationId xmlns:p14="http://schemas.microsoft.com/office/powerpoint/2010/main" val="2520147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4" name="İçerik Yer Tutucusu 3"/>
          <p:cNvPicPr>
            <a:picLocks noGrp="1" noChangeAspect="1"/>
          </p:cNvPicPr>
          <p:nvPr>
            <p:ph idx="1"/>
          </p:nvPr>
        </p:nvPicPr>
        <p:blipFill>
          <a:blip r:embed="rId3"/>
          <a:stretch>
            <a:fillRect/>
          </a:stretch>
        </p:blipFill>
        <p:spPr>
          <a:xfrm>
            <a:off x="778396" y="4203392"/>
            <a:ext cx="2857500" cy="16002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772816"/>
            <a:ext cx="2736304" cy="1857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8288" y="1615977"/>
            <a:ext cx="3456384"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Resim 4"/>
          <p:cNvPicPr>
            <a:picLocks noChangeAspect="1"/>
          </p:cNvPicPr>
          <p:nvPr/>
        </p:nvPicPr>
        <p:blipFill>
          <a:blip r:embed="rId6"/>
          <a:stretch>
            <a:fillRect/>
          </a:stretch>
        </p:blipFill>
        <p:spPr>
          <a:xfrm>
            <a:off x="5076056" y="4653136"/>
            <a:ext cx="2190750" cy="1981200"/>
          </a:xfrm>
          <a:prstGeom prst="rect">
            <a:avLst/>
          </a:prstGeom>
        </p:spPr>
      </p:pic>
    </p:spTree>
    <p:extLst>
      <p:ext uri="{BB962C8B-B14F-4D97-AF65-F5344CB8AC3E}">
        <p14:creationId xmlns:p14="http://schemas.microsoft.com/office/powerpoint/2010/main" val="1495757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solidFill>
                  <a:srgbClr val="FF0000"/>
                </a:solidFill>
              </a:rPr>
              <a:t>Uygunsuz içerik ve küfür</a:t>
            </a:r>
          </a:p>
        </p:txBody>
      </p:sp>
      <p:sp>
        <p:nvSpPr>
          <p:cNvPr id="3" name="İçerik Yer Tutucusu 2"/>
          <p:cNvSpPr>
            <a:spLocks noGrp="1"/>
          </p:cNvSpPr>
          <p:nvPr>
            <p:ph idx="1"/>
          </p:nvPr>
        </p:nvSpPr>
        <p:spPr/>
        <p:txBody>
          <a:bodyPr>
            <a:normAutofit lnSpcReduction="10000"/>
          </a:bodyPr>
          <a:lstStyle/>
          <a:p>
            <a:r>
              <a:rPr lang="tr-TR" sz="2400" dirty="0"/>
              <a:t>Uygunsuz içerik, üçlü testin kapsamına uygun bir şekilde, cinsel ya da boşaltım organlarının ya da faaliyetlerinin gösterilmesi.</a:t>
            </a:r>
          </a:p>
          <a:p>
            <a:r>
              <a:rPr lang="tr-TR" sz="2400" dirty="0"/>
              <a:t>Küfür, genel olarak rahatsız edici olarak kabul edilen "aşırı derecede saldırgan" bir dilin kullanılması.</a:t>
            </a:r>
          </a:p>
          <a:p>
            <a:r>
              <a:rPr lang="tr-TR" sz="2400" dirty="0"/>
              <a:t>Ne zaman yayınlanabilir? (6am-10pm)</a:t>
            </a:r>
          </a:p>
          <a:p>
            <a:r>
              <a:rPr lang="tr-TR" sz="2400" dirty="0"/>
              <a:t>Ödemeli kanallar?</a:t>
            </a:r>
          </a:p>
          <a:p>
            <a:r>
              <a:rPr lang="tr-TR" sz="2400" dirty="0"/>
              <a:t>Nasıl tespit edilecek?</a:t>
            </a:r>
          </a:p>
          <a:p>
            <a:pPr marL="800100" lvl="3" indent="-342900"/>
            <a:r>
              <a:rPr lang="en-US" dirty="0"/>
              <a:t>F</a:t>
            </a:r>
            <a:r>
              <a:rPr lang="tr-TR" dirty="0"/>
              <a:t>CC</a:t>
            </a:r>
            <a:r>
              <a:rPr lang="en-US" dirty="0"/>
              <a:t> v. Pacifica Foundation (1978)</a:t>
            </a:r>
            <a:endParaRPr lang="tr-TR" dirty="0"/>
          </a:p>
          <a:p>
            <a:pPr lvl="1"/>
            <a:r>
              <a:rPr lang="tr-TR" sz="2400" dirty="0"/>
              <a:t>Federal Communications </a:t>
            </a:r>
            <a:r>
              <a:rPr lang="tr-TR" sz="2400" dirty="0" err="1"/>
              <a:t>Commission</a:t>
            </a:r>
            <a:r>
              <a:rPr lang="tr-TR" sz="2400" dirty="0"/>
              <a:t> v. </a:t>
            </a:r>
            <a:r>
              <a:rPr lang="tr-TR" sz="2400" dirty="0" err="1"/>
              <a:t>Fox</a:t>
            </a:r>
            <a:r>
              <a:rPr lang="tr-TR" sz="2400" dirty="0"/>
              <a:t> (2009)</a:t>
            </a:r>
          </a:p>
          <a:p>
            <a:pPr lvl="1"/>
            <a:r>
              <a:rPr lang="en-US" sz="2400" dirty="0"/>
              <a:t>United States v. Playboy Entertainment Group (2000)</a:t>
            </a:r>
            <a:endParaRPr lang="tr-TR" sz="2400" dirty="0"/>
          </a:p>
          <a:p>
            <a:endParaRPr lang="tr-TR" sz="2400" dirty="0"/>
          </a:p>
        </p:txBody>
      </p:sp>
    </p:spTree>
    <p:extLst>
      <p:ext uri="{BB962C8B-B14F-4D97-AF65-F5344CB8AC3E}">
        <p14:creationId xmlns:p14="http://schemas.microsoft.com/office/powerpoint/2010/main" val="2879994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260648"/>
            <a:ext cx="8301608" cy="432048"/>
          </a:xfrm>
        </p:spPr>
        <p:txBody>
          <a:bodyPr>
            <a:normAutofit fontScale="90000"/>
          </a:bodyPr>
          <a:lstStyle/>
          <a:p>
            <a:pPr lvl="2" algn="ctr" rtl="0">
              <a:spcBef>
                <a:spcPct val="0"/>
              </a:spcBef>
            </a:pPr>
            <a:br>
              <a:rPr lang="tr-TR" sz="2800" dirty="0"/>
            </a:br>
            <a:r>
              <a:rPr lang="en-US" sz="2800" b="1" dirty="0">
                <a:solidFill>
                  <a:srgbClr val="C00000"/>
                </a:solidFill>
              </a:rPr>
              <a:t>F</a:t>
            </a:r>
            <a:r>
              <a:rPr lang="tr-TR" sz="2800" b="1" dirty="0">
                <a:solidFill>
                  <a:srgbClr val="C00000"/>
                </a:solidFill>
              </a:rPr>
              <a:t>CC</a:t>
            </a:r>
            <a:r>
              <a:rPr lang="en-US" sz="2800" b="1" dirty="0">
                <a:solidFill>
                  <a:srgbClr val="C00000"/>
                </a:solidFill>
              </a:rPr>
              <a:t> v. Pacifica Foundation (1978)</a:t>
            </a:r>
            <a:br>
              <a:rPr lang="tr-TR" sz="2800" dirty="0"/>
            </a:br>
            <a:endParaRPr lang="tr-TR" dirty="0">
              <a:solidFill>
                <a:srgbClr val="FF0000"/>
              </a:solidFill>
            </a:endParaRPr>
          </a:p>
        </p:txBody>
      </p:sp>
      <p:sp>
        <p:nvSpPr>
          <p:cNvPr id="3" name="İçerik Yer Tutucusu 2"/>
          <p:cNvSpPr>
            <a:spLocks noGrp="1"/>
          </p:cNvSpPr>
          <p:nvPr>
            <p:ph idx="1"/>
          </p:nvPr>
        </p:nvSpPr>
        <p:spPr>
          <a:xfrm>
            <a:off x="467544" y="908720"/>
            <a:ext cx="8229600" cy="4525963"/>
          </a:xfrm>
        </p:spPr>
        <p:txBody>
          <a:bodyPr/>
          <a:lstStyle/>
          <a:p>
            <a:endParaRPr lang="tr-TR" sz="2800"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908720"/>
            <a:ext cx="5760640" cy="5450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7796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marL="342900" lvl="0" indent="-342900">
              <a:spcBef>
                <a:spcPct val="20000"/>
              </a:spcBef>
            </a:pPr>
            <a:br>
              <a:rPr lang="tr-TR" sz="2800" b="1" dirty="0">
                <a:solidFill>
                  <a:srgbClr val="C00000"/>
                </a:solidFill>
                <a:ea typeface="+mn-ea"/>
                <a:cs typeface="+mn-cs"/>
              </a:rPr>
            </a:br>
            <a:r>
              <a:rPr lang="tr-TR" sz="2800" b="1" dirty="0">
                <a:solidFill>
                  <a:srgbClr val="C00000"/>
                </a:solidFill>
                <a:ea typeface="+mn-ea"/>
                <a:cs typeface="+mn-cs"/>
              </a:rPr>
              <a:t>Federal Communications </a:t>
            </a:r>
            <a:r>
              <a:rPr lang="tr-TR" sz="2800" b="1" dirty="0" err="1">
                <a:solidFill>
                  <a:srgbClr val="C00000"/>
                </a:solidFill>
                <a:ea typeface="+mn-ea"/>
                <a:cs typeface="+mn-cs"/>
              </a:rPr>
              <a:t>Commission</a:t>
            </a:r>
            <a:r>
              <a:rPr lang="tr-TR" sz="2800" b="1" dirty="0">
                <a:solidFill>
                  <a:srgbClr val="C00000"/>
                </a:solidFill>
                <a:ea typeface="+mn-ea"/>
                <a:cs typeface="+mn-cs"/>
              </a:rPr>
              <a:t> v. </a:t>
            </a:r>
            <a:r>
              <a:rPr lang="tr-TR" sz="2800" b="1" dirty="0" err="1">
                <a:solidFill>
                  <a:srgbClr val="C00000"/>
                </a:solidFill>
                <a:ea typeface="+mn-ea"/>
                <a:cs typeface="+mn-cs"/>
              </a:rPr>
              <a:t>Fox</a:t>
            </a:r>
            <a:r>
              <a:rPr lang="tr-TR" sz="2800" b="1" dirty="0">
                <a:solidFill>
                  <a:srgbClr val="C00000"/>
                </a:solidFill>
                <a:ea typeface="+mn-ea"/>
                <a:cs typeface="+mn-cs"/>
              </a:rPr>
              <a:t> (2009)</a:t>
            </a:r>
            <a:br>
              <a:rPr lang="tr-TR" sz="2800" b="1" dirty="0">
                <a:solidFill>
                  <a:srgbClr val="C00000"/>
                </a:solidFill>
                <a:ea typeface="+mn-ea"/>
                <a:cs typeface="+mn-cs"/>
              </a:rPr>
            </a:br>
            <a:endParaRPr lang="tr-TR" b="1" dirty="0">
              <a:solidFill>
                <a:srgbClr val="C00000"/>
              </a:solidFill>
            </a:endParaRPr>
          </a:p>
        </p:txBody>
      </p:sp>
      <p:sp>
        <p:nvSpPr>
          <p:cNvPr id="3" name="İçerik Yer Tutucusu 2"/>
          <p:cNvSpPr>
            <a:spLocks noGrp="1"/>
          </p:cNvSpPr>
          <p:nvPr>
            <p:ph idx="1"/>
          </p:nvPr>
        </p:nvSpPr>
        <p:spPr/>
        <p:txBody>
          <a:bodyPr/>
          <a:lstStyle/>
          <a:p>
            <a:endParaRPr lang="tr-T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340768"/>
            <a:ext cx="56769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1298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2400" dirty="0">
                <a:solidFill>
                  <a:srgbClr val="FF0000"/>
                </a:solidFill>
              </a:rPr>
              <a:t>Federal Communications </a:t>
            </a:r>
            <a:r>
              <a:rPr lang="tr-TR" sz="2400" dirty="0" err="1">
                <a:solidFill>
                  <a:srgbClr val="FF0000"/>
                </a:solidFill>
              </a:rPr>
              <a:t>Commission</a:t>
            </a:r>
            <a:r>
              <a:rPr lang="tr-TR" sz="2400" dirty="0">
                <a:solidFill>
                  <a:srgbClr val="FF0000"/>
                </a:solidFill>
              </a:rPr>
              <a:t> v. </a:t>
            </a:r>
            <a:r>
              <a:rPr lang="tr-TR" sz="2400" dirty="0" err="1">
                <a:solidFill>
                  <a:srgbClr val="FF0000"/>
                </a:solidFill>
              </a:rPr>
              <a:t>Fox</a:t>
            </a:r>
            <a:r>
              <a:rPr lang="tr-TR" sz="2400" dirty="0">
                <a:solidFill>
                  <a:srgbClr val="FF0000"/>
                </a:solidFill>
              </a:rPr>
              <a:t> </a:t>
            </a:r>
            <a:r>
              <a:rPr lang="tr-TR" sz="2400" dirty="0" err="1">
                <a:solidFill>
                  <a:srgbClr val="FF0000"/>
                </a:solidFill>
              </a:rPr>
              <a:t>Television</a:t>
            </a:r>
            <a:r>
              <a:rPr lang="tr-TR" sz="2400" dirty="0">
                <a:solidFill>
                  <a:srgbClr val="FF0000"/>
                </a:solidFill>
              </a:rPr>
              <a:t> </a:t>
            </a:r>
            <a:r>
              <a:rPr lang="tr-TR" sz="2400" dirty="0" err="1">
                <a:solidFill>
                  <a:srgbClr val="FF0000"/>
                </a:solidFill>
              </a:rPr>
              <a:t>Stations</a:t>
            </a:r>
            <a:r>
              <a:rPr lang="tr-TR" sz="2400" dirty="0">
                <a:solidFill>
                  <a:srgbClr val="FF0000"/>
                </a:solidFill>
              </a:rPr>
              <a:t> (2012) </a:t>
            </a:r>
          </a:p>
        </p:txBody>
      </p:sp>
      <p:pic>
        <p:nvPicPr>
          <p:cNvPr id="4" name="İçerik Yer Tutucusu 3"/>
          <p:cNvPicPr>
            <a:picLocks noGrp="1" noChangeAspect="1"/>
          </p:cNvPicPr>
          <p:nvPr>
            <p:ph idx="1"/>
          </p:nvPr>
        </p:nvPicPr>
        <p:blipFill>
          <a:blip r:embed="rId3"/>
          <a:stretch>
            <a:fillRect/>
          </a:stretch>
        </p:blipFill>
        <p:spPr>
          <a:xfrm>
            <a:off x="2195736" y="1608606"/>
            <a:ext cx="3960440" cy="4027393"/>
          </a:xfrm>
          <a:prstGeom prst="rect">
            <a:avLst/>
          </a:prstGeom>
        </p:spPr>
      </p:pic>
    </p:spTree>
    <p:extLst>
      <p:ext uri="{BB962C8B-B14F-4D97-AF65-F5344CB8AC3E}">
        <p14:creationId xmlns:p14="http://schemas.microsoft.com/office/powerpoint/2010/main" val="1744400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FF54A-08ED-B245-BD86-2063CD49126D}"/>
              </a:ext>
            </a:extLst>
          </p:cNvPr>
          <p:cNvSpPr>
            <a:spLocks noGrp="1"/>
          </p:cNvSpPr>
          <p:nvPr>
            <p:ph type="title"/>
          </p:nvPr>
        </p:nvSpPr>
        <p:spPr>
          <a:xfrm>
            <a:off x="457200" y="620687"/>
            <a:ext cx="8229600" cy="720081"/>
          </a:xfrm>
        </p:spPr>
        <p:txBody>
          <a:bodyPr/>
          <a:lstStyle/>
          <a:p>
            <a:br>
              <a:rPr lang="en-TR" sz="3200" dirty="0"/>
            </a:br>
            <a:r>
              <a:rPr lang="en-GB" sz="2400" b="1" dirty="0">
                <a:solidFill>
                  <a:srgbClr val="FF0000"/>
                </a:solidFill>
              </a:rPr>
              <a:t>Amerika </a:t>
            </a:r>
            <a:r>
              <a:rPr lang="en-GB" sz="2400" b="1" dirty="0" err="1">
                <a:solidFill>
                  <a:srgbClr val="FF0000"/>
                </a:solidFill>
              </a:rPr>
              <a:t>Birleşik</a:t>
            </a:r>
            <a:r>
              <a:rPr lang="en-GB" sz="2400" b="1" dirty="0">
                <a:solidFill>
                  <a:srgbClr val="FF0000"/>
                </a:solidFill>
              </a:rPr>
              <a:t> </a:t>
            </a:r>
            <a:r>
              <a:rPr lang="en-GB" sz="2400" b="1" dirty="0" err="1">
                <a:solidFill>
                  <a:srgbClr val="FF0000"/>
                </a:solidFill>
              </a:rPr>
              <a:t>Devletleri</a:t>
            </a:r>
            <a:r>
              <a:rPr lang="en-GB" sz="2400" b="1" dirty="0">
                <a:solidFill>
                  <a:srgbClr val="FF0000"/>
                </a:solidFill>
              </a:rPr>
              <a:t> </a:t>
            </a:r>
            <a:r>
              <a:rPr lang="en-GB" sz="2400" b="1" dirty="0" err="1">
                <a:solidFill>
                  <a:srgbClr val="FF0000"/>
                </a:solidFill>
              </a:rPr>
              <a:t>Anayasası</a:t>
            </a:r>
            <a:r>
              <a:rPr lang="en-GB" sz="2400" b="1" dirty="0">
                <a:solidFill>
                  <a:srgbClr val="FF0000"/>
                </a:solidFill>
              </a:rPr>
              <a:t> </a:t>
            </a:r>
            <a:r>
              <a:rPr lang="en-GB" sz="2400" b="1" dirty="0" err="1">
                <a:solidFill>
                  <a:srgbClr val="FF0000"/>
                </a:solidFill>
              </a:rPr>
              <a:t>Birinci</a:t>
            </a:r>
            <a:r>
              <a:rPr lang="en-GB" sz="2400" b="1" dirty="0">
                <a:solidFill>
                  <a:srgbClr val="FF0000"/>
                </a:solidFill>
              </a:rPr>
              <a:t> </a:t>
            </a:r>
            <a:r>
              <a:rPr lang="en-GB" sz="2400" b="1" dirty="0" err="1">
                <a:solidFill>
                  <a:srgbClr val="FF0000"/>
                </a:solidFill>
              </a:rPr>
              <a:t>Ek</a:t>
            </a:r>
            <a:r>
              <a:rPr lang="en-GB" sz="2400" b="1" dirty="0">
                <a:solidFill>
                  <a:srgbClr val="FF0000"/>
                </a:solidFill>
              </a:rPr>
              <a:t> </a:t>
            </a:r>
            <a:r>
              <a:rPr lang="en-GB" sz="2400" b="1" dirty="0" err="1">
                <a:solidFill>
                  <a:srgbClr val="FF0000"/>
                </a:solidFill>
              </a:rPr>
              <a:t>Maddesi</a:t>
            </a:r>
            <a:endParaRPr lang="en-TR" b="1" dirty="0">
              <a:solidFill>
                <a:srgbClr val="FF0000"/>
              </a:solidFill>
            </a:endParaRPr>
          </a:p>
        </p:txBody>
      </p:sp>
      <p:sp>
        <p:nvSpPr>
          <p:cNvPr id="3" name="Content Placeholder 2">
            <a:extLst>
              <a:ext uri="{FF2B5EF4-FFF2-40B4-BE49-F238E27FC236}">
                <a16:creationId xmlns:a16="http://schemas.microsoft.com/office/drawing/2014/main" id="{C90BD837-EBEA-2F4A-A1C7-0712B0BEC076}"/>
              </a:ext>
            </a:extLst>
          </p:cNvPr>
          <p:cNvSpPr>
            <a:spLocks noGrp="1"/>
          </p:cNvSpPr>
          <p:nvPr>
            <p:ph idx="1"/>
          </p:nvPr>
        </p:nvSpPr>
        <p:spPr/>
        <p:txBody>
          <a:bodyPr/>
          <a:lstStyle/>
          <a:p>
            <a:pPr marL="0" indent="0">
              <a:buNone/>
            </a:pPr>
            <a:r>
              <a:rPr lang="en-GB" dirty="0"/>
              <a:t>“</a:t>
            </a:r>
            <a:r>
              <a:rPr lang="en-GB" dirty="0" err="1"/>
              <a:t>Kongre</a:t>
            </a:r>
            <a:r>
              <a:rPr lang="en-GB" dirty="0"/>
              <a:t>, </a:t>
            </a:r>
            <a:r>
              <a:rPr lang="en-GB" dirty="0" err="1"/>
              <a:t>dini</a:t>
            </a:r>
            <a:r>
              <a:rPr lang="en-GB" dirty="0"/>
              <a:t> </a:t>
            </a:r>
            <a:r>
              <a:rPr lang="en-GB" dirty="0" err="1"/>
              <a:t>bir</a:t>
            </a:r>
            <a:r>
              <a:rPr lang="en-GB" dirty="0"/>
              <a:t> </a:t>
            </a:r>
            <a:r>
              <a:rPr lang="en-GB" dirty="0" err="1"/>
              <a:t>kuruma</a:t>
            </a:r>
            <a:r>
              <a:rPr lang="en-GB" dirty="0"/>
              <a:t> </a:t>
            </a:r>
            <a:r>
              <a:rPr lang="en-GB" dirty="0" err="1"/>
              <a:t>ilişkin</a:t>
            </a:r>
            <a:r>
              <a:rPr lang="en-GB" dirty="0"/>
              <a:t> </a:t>
            </a:r>
            <a:r>
              <a:rPr lang="en-GB" dirty="0" err="1"/>
              <a:t>veya</a:t>
            </a:r>
            <a:r>
              <a:rPr lang="en-GB" dirty="0"/>
              <a:t> </a:t>
            </a:r>
            <a:r>
              <a:rPr lang="en-GB" dirty="0" err="1"/>
              <a:t>serbest</a:t>
            </a:r>
            <a:r>
              <a:rPr lang="en-GB" dirty="0"/>
              <a:t> </a:t>
            </a:r>
            <a:r>
              <a:rPr lang="en-GB" dirty="0" err="1"/>
              <a:t>ibadeti</a:t>
            </a:r>
            <a:r>
              <a:rPr lang="en-GB" dirty="0"/>
              <a:t> </a:t>
            </a:r>
            <a:r>
              <a:rPr lang="en-GB" dirty="0" err="1"/>
              <a:t>yasaklayan</a:t>
            </a:r>
            <a:r>
              <a:rPr lang="en-GB" dirty="0"/>
              <a:t>; </a:t>
            </a:r>
            <a:r>
              <a:rPr lang="en-GB" dirty="0" err="1"/>
              <a:t>ya</a:t>
            </a:r>
            <a:r>
              <a:rPr lang="en-GB" dirty="0"/>
              <a:t> da </a:t>
            </a:r>
            <a:r>
              <a:rPr lang="en-GB" dirty="0" err="1"/>
              <a:t>ifade</a:t>
            </a:r>
            <a:r>
              <a:rPr lang="en-GB" dirty="0"/>
              <a:t> </a:t>
            </a:r>
            <a:r>
              <a:rPr lang="en-GB" dirty="0" err="1"/>
              <a:t>özgürlüğünü</a:t>
            </a:r>
            <a:r>
              <a:rPr lang="en-GB" dirty="0"/>
              <a:t>, </a:t>
            </a:r>
            <a:r>
              <a:rPr lang="en-GB" dirty="0" err="1"/>
              <a:t>basın</a:t>
            </a:r>
            <a:r>
              <a:rPr lang="en-GB" dirty="0"/>
              <a:t> </a:t>
            </a:r>
            <a:r>
              <a:rPr lang="en-GB" dirty="0" err="1"/>
              <a:t>özgürlüğünü</a:t>
            </a:r>
            <a:r>
              <a:rPr lang="en-GB" dirty="0"/>
              <a:t> </a:t>
            </a:r>
            <a:r>
              <a:rPr lang="en-GB" dirty="0" err="1"/>
              <a:t>kısıtlayan</a:t>
            </a:r>
            <a:r>
              <a:rPr lang="en-GB" dirty="0"/>
              <a:t>; </a:t>
            </a:r>
            <a:r>
              <a:rPr lang="en-GB" dirty="0" err="1"/>
              <a:t>ya</a:t>
            </a:r>
            <a:r>
              <a:rPr lang="en-GB" dirty="0"/>
              <a:t> da </a:t>
            </a:r>
            <a:r>
              <a:rPr lang="en-GB" dirty="0" err="1"/>
              <a:t>halkın</a:t>
            </a:r>
            <a:r>
              <a:rPr lang="en-GB" dirty="0"/>
              <a:t> </a:t>
            </a:r>
            <a:r>
              <a:rPr lang="en-GB" dirty="0" err="1"/>
              <a:t>sükûnet</a:t>
            </a:r>
            <a:r>
              <a:rPr lang="en-GB" dirty="0"/>
              <a:t> </a:t>
            </a:r>
            <a:r>
              <a:rPr lang="en-GB" dirty="0" err="1"/>
              <a:t>içinde</a:t>
            </a:r>
            <a:r>
              <a:rPr lang="en-GB" dirty="0"/>
              <a:t> </a:t>
            </a:r>
            <a:r>
              <a:rPr lang="en-GB" dirty="0" err="1"/>
              <a:t>toplanma</a:t>
            </a:r>
            <a:r>
              <a:rPr lang="en-GB" dirty="0"/>
              <a:t> </a:t>
            </a:r>
            <a:r>
              <a:rPr lang="en-GB" dirty="0" err="1"/>
              <a:t>ve</a:t>
            </a:r>
            <a:r>
              <a:rPr lang="en-GB" dirty="0"/>
              <a:t> </a:t>
            </a:r>
            <a:r>
              <a:rPr lang="en-GB" dirty="0" err="1"/>
              <a:t>şikâyete</a:t>
            </a:r>
            <a:r>
              <a:rPr lang="en-GB" dirty="0"/>
              <a:t> </a:t>
            </a:r>
            <a:r>
              <a:rPr lang="en-GB" dirty="0" err="1"/>
              <a:t>neden</a:t>
            </a:r>
            <a:r>
              <a:rPr lang="en-GB" dirty="0"/>
              <a:t> </a:t>
            </a:r>
            <a:r>
              <a:rPr lang="en-GB" dirty="0" err="1"/>
              <a:t>olan</a:t>
            </a:r>
            <a:r>
              <a:rPr lang="en-GB" dirty="0"/>
              <a:t> </a:t>
            </a:r>
            <a:r>
              <a:rPr lang="en-GB" dirty="0" err="1"/>
              <a:t>bir</a:t>
            </a:r>
            <a:r>
              <a:rPr lang="en-GB" dirty="0"/>
              <a:t> </a:t>
            </a:r>
            <a:r>
              <a:rPr lang="en-GB" dirty="0" err="1"/>
              <a:t>halin</a:t>
            </a:r>
            <a:r>
              <a:rPr lang="en-GB" dirty="0"/>
              <a:t> </a:t>
            </a:r>
            <a:r>
              <a:rPr lang="en-GB" dirty="0" err="1"/>
              <a:t>düzeltilmesi</a:t>
            </a:r>
            <a:r>
              <a:rPr lang="en-GB" dirty="0"/>
              <a:t> </a:t>
            </a:r>
            <a:r>
              <a:rPr lang="en-GB" dirty="0" err="1"/>
              <a:t>için</a:t>
            </a:r>
            <a:r>
              <a:rPr lang="en-GB" dirty="0"/>
              <a:t> </a:t>
            </a:r>
            <a:r>
              <a:rPr lang="en-GB" dirty="0" err="1"/>
              <a:t>hükümetten</a:t>
            </a:r>
            <a:r>
              <a:rPr lang="en-GB" dirty="0"/>
              <a:t> </a:t>
            </a:r>
            <a:r>
              <a:rPr lang="en-GB" dirty="0" err="1"/>
              <a:t>talepte</a:t>
            </a:r>
            <a:r>
              <a:rPr lang="en-GB" dirty="0"/>
              <a:t> </a:t>
            </a:r>
            <a:r>
              <a:rPr lang="en-GB" dirty="0" err="1"/>
              <a:t>bulunma</a:t>
            </a:r>
            <a:r>
              <a:rPr lang="en-GB" dirty="0"/>
              <a:t> </a:t>
            </a:r>
            <a:r>
              <a:rPr lang="en-GB" dirty="0" err="1"/>
              <a:t>hakkını</a:t>
            </a:r>
            <a:r>
              <a:rPr lang="en-GB" dirty="0"/>
              <a:t> </a:t>
            </a:r>
            <a:r>
              <a:rPr lang="en-GB" dirty="0" err="1"/>
              <a:t>kısıtlayan</a:t>
            </a:r>
            <a:r>
              <a:rPr lang="en-GB" dirty="0"/>
              <a:t> </a:t>
            </a:r>
            <a:r>
              <a:rPr lang="en-GB" dirty="0" err="1"/>
              <a:t>herhangi</a:t>
            </a:r>
            <a:r>
              <a:rPr lang="en-GB" dirty="0"/>
              <a:t> </a:t>
            </a:r>
            <a:r>
              <a:rPr lang="en-GB" dirty="0" err="1"/>
              <a:t>bir</a:t>
            </a:r>
            <a:r>
              <a:rPr lang="en-GB" dirty="0"/>
              <a:t> </a:t>
            </a:r>
            <a:r>
              <a:rPr lang="en-GB" dirty="0" err="1"/>
              <a:t>yasa</a:t>
            </a:r>
            <a:r>
              <a:rPr lang="en-GB" dirty="0"/>
              <a:t> </a:t>
            </a:r>
            <a:r>
              <a:rPr lang="en-GB" dirty="0" err="1"/>
              <a:t>yapmayacaktır</a:t>
            </a:r>
            <a:r>
              <a:rPr lang="en-GB" dirty="0"/>
              <a:t>.”</a:t>
            </a:r>
            <a:endParaRPr lang="en-TR" dirty="0"/>
          </a:p>
        </p:txBody>
      </p:sp>
    </p:spTree>
    <p:extLst>
      <p:ext uri="{BB962C8B-B14F-4D97-AF65-F5344CB8AC3E}">
        <p14:creationId xmlns:p14="http://schemas.microsoft.com/office/powerpoint/2010/main" val="1687695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sz="2800" b="1" dirty="0">
                <a:solidFill>
                  <a:srgbClr val="C00000"/>
                </a:solidFill>
                <a:ea typeface="+mn-ea"/>
                <a:cs typeface="+mn-cs"/>
              </a:rPr>
              <a:t>United States v. Playboy Entertainment Group (2000)</a:t>
            </a:r>
            <a:endParaRPr lang="tr-TR" b="1" dirty="0">
              <a:solidFill>
                <a:srgbClr val="C00000"/>
              </a:solidFill>
            </a:endParaRPr>
          </a:p>
        </p:txBody>
      </p:sp>
      <p:sp>
        <p:nvSpPr>
          <p:cNvPr id="3" name="İçerik Yer Tutucusu 2"/>
          <p:cNvSpPr>
            <a:spLocks noGrp="1"/>
          </p:cNvSpPr>
          <p:nvPr>
            <p:ph idx="1"/>
          </p:nvPr>
        </p:nvSpPr>
        <p:spPr/>
        <p:txBody>
          <a:bodyPr/>
          <a:lstStyle/>
          <a:p>
            <a:endParaRPr lang="tr-T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438140"/>
            <a:ext cx="4673758" cy="5003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4014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Autofit/>
          </a:bodyPr>
          <a:lstStyle/>
          <a:p>
            <a:r>
              <a:rPr lang="en-US" sz="3200" b="1" dirty="0">
                <a:solidFill>
                  <a:srgbClr val="FF0000"/>
                </a:solidFill>
              </a:rPr>
              <a:t>Broadcast Decency Enforcement Act of 2005</a:t>
            </a:r>
            <a:endParaRPr lang="tr-TR" sz="3200" b="1" dirty="0">
              <a:solidFill>
                <a:srgbClr val="FF0000"/>
              </a:solidFill>
            </a:endParaRPr>
          </a:p>
        </p:txBody>
      </p:sp>
      <p:sp>
        <p:nvSpPr>
          <p:cNvPr id="3" name="İçerik Yer Tutucusu 2"/>
          <p:cNvSpPr>
            <a:spLocks noGrp="1"/>
          </p:cNvSpPr>
          <p:nvPr>
            <p:ph sz="half" idx="1"/>
          </p:nvPr>
        </p:nvSpPr>
        <p:spPr/>
        <p:txBody>
          <a:bodyPr/>
          <a:lstStyle/>
          <a:p>
            <a:endParaRPr lang="tr-TR" dirty="0"/>
          </a:p>
        </p:txBody>
      </p:sp>
      <p:sp>
        <p:nvSpPr>
          <p:cNvPr id="4" name="İçerik Yer Tutucusu 3"/>
          <p:cNvSpPr>
            <a:spLocks noGrp="1"/>
          </p:cNvSpPr>
          <p:nvPr>
            <p:ph sz="half" idx="2"/>
          </p:nvPr>
        </p:nvSpPr>
        <p:spPr/>
        <p:txBody>
          <a:bodyPr/>
          <a:lstStyle/>
          <a:p>
            <a:endParaRPr lang="tr-T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556792"/>
            <a:ext cx="3714750"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342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836712"/>
            <a:ext cx="4606536"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997930"/>
            <a:ext cx="4064566" cy="4358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2997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C8E39-EF52-2644-8C69-8AB20D48D325}"/>
              </a:ext>
            </a:extLst>
          </p:cNvPr>
          <p:cNvSpPr>
            <a:spLocks noGrp="1"/>
          </p:cNvSpPr>
          <p:nvPr>
            <p:ph type="title"/>
          </p:nvPr>
        </p:nvSpPr>
        <p:spPr/>
        <p:txBody>
          <a:bodyPr/>
          <a:lstStyle/>
          <a:p>
            <a:r>
              <a:rPr lang="tr-TR" sz="3200" dirty="0">
                <a:solidFill>
                  <a:srgbClr val="FF0000"/>
                </a:solidFill>
              </a:rPr>
              <a:t>ABD 1936 İletişim Yasası - 326. Bölüm </a:t>
            </a:r>
            <a:br>
              <a:rPr lang="en-TR" sz="3200" dirty="0">
                <a:solidFill>
                  <a:srgbClr val="FF0000"/>
                </a:solidFill>
              </a:rPr>
            </a:br>
            <a:endParaRPr lang="en-TR" dirty="0">
              <a:solidFill>
                <a:srgbClr val="FF0000"/>
              </a:solidFill>
            </a:endParaRPr>
          </a:p>
        </p:txBody>
      </p:sp>
      <p:sp>
        <p:nvSpPr>
          <p:cNvPr id="3" name="Content Placeholder 2">
            <a:extLst>
              <a:ext uri="{FF2B5EF4-FFF2-40B4-BE49-F238E27FC236}">
                <a16:creationId xmlns:a16="http://schemas.microsoft.com/office/drawing/2014/main" id="{936A138A-0E8A-A347-9A0B-4385EC068810}"/>
              </a:ext>
            </a:extLst>
          </p:cNvPr>
          <p:cNvSpPr>
            <a:spLocks noGrp="1"/>
          </p:cNvSpPr>
          <p:nvPr>
            <p:ph idx="1"/>
          </p:nvPr>
        </p:nvSpPr>
        <p:spPr/>
        <p:txBody>
          <a:bodyPr/>
          <a:lstStyle/>
          <a:p>
            <a:pPr marL="0" indent="0">
              <a:buNone/>
            </a:pPr>
            <a:r>
              <a:rPr lang="tr-TR" dirty="0"/>
              <a:t>«Bu bölümdeki hiçbir şey, Komisyon'a, herhangi bir radyo istasyonu tarafından iletilen radyo  iletişimi veya sinyalleri üzerinde sansürleme gücü verecek biçimde anlaşılmayacak veya yorumlanmayacaktır ve Komisyon tarafından radyo iletişimi aracılığıyla ifade özgürlüğü hakkına müdahale edecek herhangi bir düzenleme veya durum öngörülemez. «</a:t>
            </a:r>
            <a:endParaRPr lang="en-TR" dirty="0"/>
          </a:p>
          <a:p>
            <a:endParaRPr lang="en-TR" sz="2400" dirty="0"/>
          </a:p>
        </p:txBody>
      </p:sp>
    </p:spTree>
    <p:extLst>
      <p:ext uri="{BB962C8B-B14F-4D97-AF65-F5344CB8AC3E}">
        <p14:creationId xmlns:p14="http://schemas.microsoft.com/office/powerpoint/2010/main" val="3963154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772816"/>
            <a:ext cx="6096000"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0828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Federal İletişim Komisyonu (FCC)</a:t>
            </a:r>
          </a:p>
        </p:txBody>
      </p:sp>
      <p:sp>
        <p:nvSpPr>
          <p:cNvPr id="3" name="İçerik Yer Tutucusu 2"/>
          <p:cNvSpPr>
            <a:spLocks noGrp="1"/>
          </p:cNvSpPr>
          <p:nvPr>
            <p:ph idx="1"/>
          </p:nvPr>
        </p:nvSpPr>
        <p:spPr>
          <a:xfrm>
            <a:off x="457200" y="1340768"/>
            <a:ext cx="8229600" cy="4785395"/>
          </a:xfrm>
        </p:spPr>
        <p:txBody>
          <a:bodyPr>
            <a:normAutofit fontScale="92500" lnSpcReduction="20000"/>
          </a:bodyPr>
          <a:lstStyle/>
          <a:p>
            <a:r>
              <a:rPr lang="tr-TR" dirty="0"/>
              <a:t>1934 İletişim Yasası</a:t>
            </a:r>
          </a:p>
          <a:p>
            <a:r>
              <a:rPr lang="tr-TR" dirty="0"/>
              <a:t>7 üyeli bir üst kurul olarak başladı, 1983’te üye sayısı 5’e düştü</a:t>
            </a:r>
          </a:p>
          <a:p>
            <a:r>
              <a:rPr lang="tr-TR" dirty="0"/>
              <a:t>Üyeleri Başkan atıyor, Kongre tarafından da onaylanıyor</a:t>
            </a:r>
          </a:p>
          <a:p>
            <a:r>
              <a:rPr lang="tr-TR" dirty="0"/>
              <a:t>Üst kurul başkanı 5 yıllığına Amerikan Başkanı tarafından atanıyor</a:t>
            </a:r>
          </a:p>
          <a:p>
            <a:r>
              <a:rPr lang="tr-TR" dirty="0"/>
              <a:t>En fazla üç üye aynı siyasal partinin üyesi olabilir</a:t>
            </a:r>
          </a:p>
          <a:p>
            <a:r>
              <a:rPr lang="tr-TR" dirty="0"/>
              <a:t>7 alt bürosu var</a:t>
            </a:r>
          </a:p>
          <a:p>
            <a:r>
              <a:rPr lang="tr-TR" dirty="0"/>
              <a:t>1980’ler </a:t>
            </a:r>
            <a:r>
              <a:rPr lang="tr-TR" dirty="0" err="1"/>
              <a:t>deregülasyon</a:t>
            </a:r>
            <a:endParaRPr lang="tr-TR" dirty="0"/>
          </a:p>
          <a:p>
            <a:r>
              <a:rPr lang="tr-TR" dirty="0"/>
              <a:t>«</a:t>
            </a:r>
            <a:r>
              <a:rPr lang="tr-TR" dirty="0" err="1"/>
              <a:t>Fairness</a:t>
            </a:r>
            <a:r>
              <a:rPr lang="tr-TR" dirty="0"/>
              <a:t> </a:t>
            </a:r>
            <a:r>
              <a:rPr lang="tr-TR" dirty="0" err="1"/>
              <a:t>doctrine</a:t>
            </a:r>
            <a:r>
              <a:rPr lang="tr-TR" dirty="0"/>
              <a:t>» </a:t>
            </a:r>
          </a:p>
        </p:txBody>
      </p:sp>
    </p:spTree>
    <p:extLst>
      <p:ext uri="{BB962C8B-B14F-4D97-AF65-F5344CB8AC3E}">
        <p14:creationId xmlns:p14="http://schemas.microsoft.com/office/powerpoint/2010/main" val="1794489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a:xfrm>
            <a:off x="457200" y="274638"/>
            <a:ext cx="8229600" cy="706090"/>
          </a:xfrm>
        </p:spPr>
        <p:txBody>
          <a:bodyPr>
            <a:normAutofit/>
          </a:bodyPr>
          <a:lstStyle/>
          <a:p>
            <a:r>
              <a:rPr lang="tr-TR" sz="3600" b="1" dirty="0">
                <a:solidFill>
                  <a:srgbClr val="FF0000"/>
                </a:solidFill>
              </a:rPr>
              <a:t>Hakkaniyet </a:t>
            </a:r>
            <a:r>
              <a:rPr lang="tr-TR" sz="3600" b="1" dirty="0" err="1">
                <a:solidFill>
                  <a:srgbClr val="FF0000"/>
                </a:solidFill>
              </a:rPr>
              <a:t>Doktirini</a:t>
            </a:r>
            <a:endParaRPr lang="tr-TR" sz="3600" b="1" dirty="0">
              <a:solidFill>
                <a:srgbClr val="FF0000"/>
              </a:solidFill>
            </a:endParaRPr>
          </a:p>
        </p:txBody>
      </p:sp>
      <p:sp>
        <p:nvSpPr>
          <p:cNvPr id="8" name="İçerik Yer Tutucusu 7"/>
          <p:cNvSpPr>
            <a:spLocks noGrp="1"/>
          </p:cNvSpPr>
          <p:nvPr>
            <p:ph sz="half" idx="1"/>
          </p:nvPr>
        </p:nvSpPr>
        <p:spPr>
          <a:xfrm>
            <a:off x="539552" y="1196752"/>
            <a:ext cx="3956248" cy="4929411"/>
          </a:xfrm>
        </p:spPr>
        <p:txBody>
          <a:bodyPr>
            <a:normAutofit/>
          </a:bodyPr>
          <a:lstStyle/>
          <a:p>
            <a:endParaRPr lang="tr-TR"/>
          </a:p>
        </p:txBody>
      </p:sp>
      <p:sp>
        <p:nvSpPr>
          <p:cNvPr id="9" name="İçerik Yer Tutucusu 8"/>
          <p:cNvSpPr>
            <a:spLocks noGrp="1"/>
          </p:cNvSpPr>
          <p:nvPr>
            <p:ph sz="half" idx="2"/>
          </p:nvPr>
        </p:nvSpPr>
        <p:spPr>
          <a:xfrm>
            <a:off x="4644008" y="1200461"/>
            <a:ext cx="4038600" cy="4525963"/>
          </a:xfrm>
        </p:spPr>
        <p:txBody>
          <a:bodyPr>
            <a:normAutofit/>
          </a:bodyPr>
          <a:lstStyle/>
          <a:p>
            <a:r>
              <a:rPr lang="tr-TR" sz="2400" dirty="0"/>
              <a:t>1949-1987</a:t>
            </a:r>
          </a:p>
          <a:p>
            <a:r>
              <a:rPr lang="tr-TR" sz="2400" dirty="0"/>
              <a:t>Radyo ve televizyon kanalları kamusal öneme sahip tartışmalı konularda program üretmeli</a:t>
            </a:r>
          </a:p>
          <a:p>
            <a:r>
              <a:rPr lang="tr-TR" sz="2400" dirty="0"/>
              <a:t>Dürüst, eşitlikçi, dengeli</a:t>
            </a:r>
          </a:p>
          <a:p>
            <a:r>
              <a:rPr lang="en-US" sz="2000" i="1" dirty="0"/>
              <a:t>Red Lion Broadcasting Co. v. Federal Communications Commission (1969)</a:t>
            </a:r>
            <a:endParaRPr lang="tr-TR" sz="2000" i="1" dirty="0"/>
          </a:p>
          <a:p>
            <a:r>
              <a:rPr lang="tr-TR" sz="2400" dirty="0"/>
              <a:t>1980’ler</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1" y="1628800"/>
            <a:ext cx="3315137"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7558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88640"/>
            <a:ext cx="8229600" cy="1296144"/>
          </a:xfrm>
        </p:spPr>
        <p:txBody>
          <a:bodyPr>
            <a:normAutofit fontScale="90000"/>
          </a:bodyPr>
          <a:lstStyle/>
          <a:p>
            <a:pPr fontAlgn="base"/>
            <a:r>
              <a:rPr lang="en-US" sz="2700" b="1" i="1" dirty="0">
                <a:solidFill>
                  <a:srgbClr val="FF0000"/>
                </a:solidFill>
                <a:latin typeface="Open Sans"/>
              </a:rPr>
              <a:t>Red Lion Broadcasting Co. v. Federal Communications Commission</a:t>
            </a:r>
            <a:r>
              <a:rPr lang="en-US" sz="2700" b="1" dirty="0">
                <a:solidFill>
                  <a:srgbClr val="FF0000"/>
                </a:solidFill>
                <a:latin typeface="Open Sans"/>
              </a:rPr>
              <a:t> (1969)</a:t>
            </a:r>
            <a:br>
              <a:rPr lang="en-US" b="1" dirty="0">
                <a:solidFill>
                  <a:srgbClr val="000000"/>
                </a:solidFill>
                <a:latin typeface="Open Sans"/>
              </a:rPr>
            </a:br>
            <a:endParaRPr lang="tr-TR" dirty="0"/>
          </a:p>
        </p:txBody>
      </p:sp>
      <p:pic>
        <p:nvPicPr>
          <p:cNvPr id="6" name="İçerik Yer Tutucusu 5"/>
          <p:cNvPicPr>
            <a:picLocks noGrp="1" noChangeAspect="1"/>
          </p:cNvPicPr>
          <p:nvPr>
            <p:ph sz="half" idx="1"/>
          </p:nvPr>
        </p:nvPicPr>
        <p:blipFill>
          <a:blip r:embed="rId3"/>
          <a:stretch>
            <a:fillRect/>
          </a:stretch>
        </p:blipFill>
        <p:spPr>
          <a:xfrm>
            <a:off x="539552" y="909336"/>
            <a:ext cx="3420870" cy="5216828"/>
          </a:xfrm>
          <a:prstGeom prst="rect">
            <a:avLst/>
          </a:prstGeom>
        </p:spPr>
      </p:pic>
      <p:pic>
        <p:nvPicPr>
          <p:cNvPr id="7" name="İçerik Yer Tutucusu 6"/>
          <p:cNvPicPr>
            <a:picLocks noGrp="1" noChangeAspect="1"/>
          </p:cNvPicPr>
          <p:nvPr>
            <p:ph sz="half" idx="2"/>
          </p:nvPr>
        </p:nvPicPr>
        <p:blipFill>
          <a:blip r:embed="rId4"/>
          <a:stretch>
            <a:fillRect/>
          </a:stretch>
        </p:blipFill>
        <p:spPr>
          <a:xfrm>
            <a:off x="4050829" y="1700808"/>
            <a:ext cx="4560513" cy="3492959"/>
          </a:xfrm>
          <a:prstGeom prst="rect">
            <a:avLst/>
          </a:prstGeom>
        </p:spPr>
      </p:pic>
    </p:spTree>
    <p:extLst>
      <p:ext uri="{BB962C8B-B14F-4D97-AF65-F5344CB8AC3E}">
        <p14:creationId xmlns:p14="http://schemas.microsoft.com/office/powerpoint/2010/main" val="405415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l"/>
            <a:br>
              <a:rPr lang="tr-TR" sz="3100" b="0" i="0" dirty="0">
                <a:solidFill>
                  <a:srgbClr val="333333"/>
                </a:solidFill>
                <a:effectLst/>
                <a:latin typeface="Verdana"/>
              </a:rPr>
            </a:br>
            <a:r>
              <a:rPr lang="en-US" sz="3100" b="0" i="0" dirty="0">
                <a:solidFill>
                  <a:srgbClr val="FF0000"/>
                </a:solidFill>
                <a:effectLst/>
                <a:latin typeface="Verdana"/>
              </a:rPr>
              <a:t>18 U.S. Code § 1464.</a:t>
            </a:r>
            <a:br>
              <a:rPr lang="tr-TR" sz="3100" b="0" i="0" dirty="0">
                <a:solidFill>
                  <a:srgbClr val="FF0000"/>
                </a:solidFill>
                <a:effectLst/>
                <a:latin typeface="Verdana"/>
              </a:rPr>
            </a:br>
            <a:r>
              <a:rPr lang="en-US" sz="3100" b="0" i="0" dirty="0">
                <a:solidFill>
                  <a:srgbClr val="FF0000"/>
                </a:solidFill>
                <a:effectLst/>
                <a:latin typeface="Verdana"/>
              </a:rPr>
              <a:t>Broadcasting obscene language</a:t>
            </a:r>
            <a:br>
              <a:rPr lang="en-US" b="0" i="0" dirty="0">
                <a:solidFill>
                  <a:srgbClr val="333333"/>
                </a:solidFill>
                <a:effectLst/>
                <a:latin typeface="Verdana"/>
              </a:rPr>
            </a:br>
            <a:endParaRPr lang="tr-TR" dirty="0"/>
          </a:p>
        </p:txBody>
      </p:sp>
      <p:sp>
        <p:nvSpPr>
          <p:cNvPr id="3" name="İçerik Yer Tutucusu 2"/>
          <p:cNvSpPr>
            <a:spLocks noGrp="1"/>
          </p:cNvSpPr>
          <p:nvPr>
            <p:ph idx="1"/>
          </p:nvPr>
        </p:nvSpPr>
        <p:spPr/>
        <p:txBody>
          <a:bodyPr>
            <a:normAutofit/>
          </a:bodyPr>
          <a:lstStyle/>
          <a:p>
            <a:r>
              <a:rPr lang="tr-TR" sz="2400" dirty="0"/>
              <a:t>Radyo iletişimi yoluyla müstehcen, uygunsuz veya küfürlü bir dil kullanan kişi bu başlık altında para cezasına çarptırılır veya iki yıldan uzun olmayacak şekilde hapis cezasına çarptırılır veya her ikisi de uygulanır.</a:t>
            </a:r>
          </a:p>
          <a:p>
            <a:pPr marL="0" indent="0">
              <a:buNone/>
            </a:pPr>
            <a:endParaRPr lang="tr-TR" sz="2400" dirty="0"/>
          </a:p>
        </p:txBody>
      </p:sp>
    </p:spTree>
    <p:extLst>
      <p:ext uri="{BB962C8B-B14F-4D97-AF65-F5344CB8AC3E}">
        <p14:creationId xmlns:p14="http://schemas.microsoft.com/office/powerpoint/2010/main" val="3782935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err="1">
                <a:solidFill>
                  <a:srgbClr val="FF0000"/>
                </a:solidFill>
              </a:rPr>
              <a:t>Regina</a:t>
            </a:r>
            <a:r>
              <a:rPr lang="tr-TR" sz="3600" b="1" dirty="0">
                <a:solidFill>
                  <a:srgbClr val="FF0000"/>
                </a:solidFill>
              </a:rPr>
              <a:t> v. </a:t>
            </a:r>
            <a:r>
              <a:rPr lang="tr-TR" sz="3600" b="1" dirty="0" err="1">
                <a:solidFill>
                  <a:srgbClr val="FF0000"/>
                </a:solidFill>
              </a:rPr>
              <a:t>Hicklin</a:t>
            </a:r>
            <a:r>
              <a:rPr lang="tr-TR" sz="3600" b="1" dirty="0">
                <a:solidFill>
                  <a:srgbClr val="FF0000"/>
                </a:solidFill>
              </a:rPr>
              <a:t> 1868 (</a:t>
            </a:r>
            <a:r>
              <a:rPr lang="tr-TR" sz="3600" b="1" dirty="0" err="1">
                <a:solidFill>
                  <a:srgbClr val="FF0000"/>
                </a:solidFill>
              </a:rPr>
              <a:t>Hicklin</a:t>
            </a:r>
            <a:r>
              <a:rPr lang="tr-TR" sz="3600" b="1" dirty="0">
                <a:solidFill>
                  <a:srgbClr val="FF0000"/>
                </a:solidFill>
              </a:rPr>
              <a:t> Test)</a:t>
            </a:r>
          </a:p>
        </p:txBody>
      </p:sp>
      <p:sp>
        <p:nvSpPr>
          <p:cNvPr id="5" name="Metin Yer Tutucusu 4"/>
          <p:cNvSpPr>
            <a:spLocks noGrp="1"/>
          </p:cNvSpPr>
          <p:nvPr>
            <p:ph type="body" idx="1"/>
          </p:nvPr>
        </p:nvSpPr>
        <p:spPr/>
        <p:txBody>
          <a:bodyPr/>
          <a:lstStyle/>
          <a:p>
            <a:endParaRPr lang="tr-TR"/>
          </a:p>
        </p:txBody>
      </p:sp>
      <p:sp>
        <p:nvSpPr>
          <p:cNvPr id="6" name="İçerik Yer Tutucusu 5"/>
          <p:cNvSpPr>
            <a:spLocks noGrp="1"/>
          </p:cNvSpPr>
          <p:nvPr>
            <p:ph sz="half" idx="2"/>
          </p:nvPr>
        </p:nvSpPr>
        <p:spPr/>
        <p:txBody>
          <a:bodyPr/>
          <a:lstStyle/>
          <a:p>
            <a:endParaRPr lang="tr-TR"/>
          </a:p>
        </p:txBody>
      </p:sp>
      <p:sp>
        <p:nvSpPr>
          <p:cNvPr id="7" name="Metin Yer Tutucusu 6"/>
          <p:cNvSpPr>
            <a:spLocks noGrp="1"/>
          </p:cNvSpPr>
          <p:nvPr>
            <p:ph type="body" sz="quarter" idx="3"/>
          </p:nvPr>
        </p:nvSpPr>
        <p:spPr/>
        <p:txBody>
          <a:bodyPr/>
          <a:lstStyle/>
          <a:p>
            <a:endParaRPr lang="tr-TR"/>
          </a:p>
        </p:txBody>
      </p:sp>
      <p:sp>
        <p:nvSpPr>
          <p:cNvPr id="8" name="İçerik Yer Tutucusu 7"/>
          <p:cNvSpPr>
            <a:spLocks noGrp="1"/>
          </p:cNvSpPr>
          <p:nvPr>
            <p:ph sz="quarter" idx="4"/>
          </p:nvPr>
        </p:nvSpPr>
        <p:spPr>
          <a:xfrm>
            <a:off x="4645025" y="1844824"/>
            <a:ext cx="4041775" cy="4281339"/>
          </a:xfrm>
        </p:spPr>
        <p:txBody>
          <a:bodyPr/>
          <a:lstStyle/>
          <a:p>
            <a:endParaRPr lang="tr-TR" dirty="0"/>
          </a:p>
        </p:txBody>
      </p:sp>
      <p:pic>
        <p:nvPicPr>
          <p:cNvPr id="4" name="İçerik Yer Tutucusu 3"/>
          <p:cNvPicPr>
            <a:picLocks noGrp="1" noChangeAspect="1"/>
          </p:cNvPicPr>
          <p:nvPr>
            <p:ph idx="4294967295"/>
          </p:nvPr>
        </p:nvPicPr>
        <p:blipFill>
          <a:blip r:embed="rId3"/>
          <a:stretch>
            <a:fillRect/>
          </a:stretch>
        </p:blipFill>
        <p:spPr>
          <a:xfrm>
            <a:off x="755576" y="1196752"/>
            <a:ext cx="3312368" cy="5088125"/>
          </a:xfrm>
          <a:prstGeom prst="rect">
            <a:avLst/>
          </a:prstGeom>
        </p:spPr>
      </p:pic>
    </p:spTree>
    <p:extLst>
      <p:ext uri="{BB962C8B-B14F-4D97-AF65-F5344CB8AC3E}">
        <p14:creationId xmlns:p14="http://schemas.microsoft.com/office/powerpoint/2010/main" val="512524730"/>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495</TotalTime>
  <Words>1750</Words>
  <Application>Microsoft Macintosh PowerPoint</Application>
  <PresentationFormat>On-screen Show (4:3)</PresentationFormat>
  <Paragraphs>96</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Open Sans</vt:lpstr>
      <vt:lpstr>Verdana</vt:lpstr>
      <vt:lpstr>Ofis Teması</vt:lpstr>
      <vt:lpstr>Müstechenlik (obscenity), Uygunsuzluk (decency), küfür (profonaity)</vt:lpstr>
      <vt:lpstr> Amerika Birleşik Devletleri Anayasası Birinci Ek Maddesi</vt:lpstr>
      <vt:lpstr>ABD 1936 İletişim Yasası - 326. Bölüm  </vt:lpstr>
      <vt:lpstr>PowerPoint Presentation</vt:lpstr>
      <vt:lpstr>Federal İletişim Komisyonu (FCC)</vt:lpstr>
      <vt:lpstr>Hakkaniyet Doktirini</vt:lpstr>
      <vt:lpstr>Red Lion Broadcasting Co. v. Federal Communications Commission (1969) </vt:lpstr>
      <vt:lpstr> 18 U.S. Code § 1464. Broadcasting obscene language </vt:lpstr>
      <vt:lpstr>Regina v. Hicklin 1868 (Hicklin Test)</vt:lpstr>
      <vt:lpstr>Roth v. United States (1957)</vt:lpstr>
      <vt:lpstr>PowerPoint Presentation</vt:lpstr>
      <vt:lpstr>Memoirs v. Massachusetts (1966)</vt:lpstr>
      <vt:lpstr>Miller v. California (1973)</vt:lpstr>
      <vt:lpstr>Üçlü test</vt:lpstr>
      <vt:lpstr>PowerPoint Presentation</vt:lpstr>
      <vt:lpstr>Uygunsuz içerik ve küfür</vt:lpstr>
      <vt:lpstr> FCC v. Pacifica Foundation (1978) </vt:lpstr>
      <vt:lpstr> Federal Communications Commission v. Fox (2009) </vt:lpstr>
      <vt:lpstr>Federal Communications Commission v. Fox Television Stations (2012) </vt:lpstr>
      <vt:lpstr>United States v. Playboy Entertainment Group (2000)</vt:lpstr>
      <vt:lpstr>Broadcast Decency Enforcement Act of 2005</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Asus</dc:creator>
  <cp:lastModifiedBy>Burcu Sümer</cp:lastModifiedBy>
  <cp:revision>32</cp:revision>
  <cp:lastPrinted>2020-12-16T09:23:43Z</cp:lastPrinted>
  <dcterms:created xsi:type="dcterms:W3CDTF">2019-12-09T15:42:38Z</dcterms:created>
  <dcterms:modified xsi:type="dcterms:W3CDTF">2020-12-16T10:20:36Z</dcterms:modified>
</cp:coreProperties>
</file>