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4" r:id="rId15"/>
    <p:sldId id="275" r:id="rId16"/>
    <p:sldId id="276" r:id="rId17"/>
    <p:sldId id="277" r:id="rId18"/>
    <p:sldId id="280" r:id="rId19"/>
    <p:sldId id="283" r:id="rId20"/>
    <p:sldId id="284" r:id="rId21"/>
    <p:sldId id="285" r:id="rId22"/>
    <p:sldId id="286" r:id="rId23"/>
    <p:sldId id="288" r:id="rId24"/>
    <p:sldId id="289" r:id="rId25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8503" y="549656"/>
            <a:ext cx="757935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2146" y="1619503"/>
            <a:ext cx="8174107" cy="368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9215" y="612139"/>
            <a:ext cx="24695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10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851916" y="1216151"/>
            <a:ext cx="2464435" cy="70485"/>
            <a:chOff x="851916" y="1216151"/>
            <a:chExt cx="2464435" cy="70485"/>
          </a:xfrm>
        </p:grpSpPr>
        <p:sp>
          <p:nvSpPr>
            <p:cNvPr id="4" name="object 4"/>
            <p:cNvSpPr/>
            <p:nvPr/>
          </p:nvSpPr>
          <p:spPr>
            <a:xfrm>
              <a:off x="873252" y="1237487"/>
              <a:ext cx="2443480" cy="48895"/>
            </a:xfrm>
            <a:custGeom>
              <a:avLst/>
              <a:gdLst/>
              <a:ahLst/>
              <a:cxnLst/>
              <a:rect l="l" t="t" r="r" b="b"/>
              <a:pathLst>
                <a:path w="2443479" h="48894">
                  <a:moveTo>
                    <a:pt x="2442971" y="48767"/>
                  </a:moveTo>
                  <a:lnTo>
                    <a:pt x="24429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4429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51916" y="1216151"/>
              <a:ext cx="2443480" cy="48895"/>
            </a:xfrm>
            <a:custGeom>
              <a:avLst/>
              <a:gdLst/>
              <a:ahLst/>
              <a:cxnLst/>
              <a:rect l="l" t="t" r="r" b="b"/>
              <a:pathLst>
                <a:path w="2443479" h="48894">
                  <a:moveTo>
                    <a:pt x="2442971" y="48767"/>
                  </a:moveTo>
                  <a:lnTo>
                    <a:pt x="24429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4429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39215" y="1447291"/>
            <a:ext cx="8570595" cy="312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35" dirty="0">
                <a:solidFill>
                  <a:srgbClr val="FAFD00"/>
                </a:solidFill>
                <a:latin typeface="Times New Roman"/>
                <a:cs typeface="Times New Roman"/>
              </a:rPr>
              <a:t>Evolutionary</a:t>
            </a:r>
            <a:r>
              <a:rPr sz="42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70" dirty="0">
                <a:solidFill>
                  <a:srgbClr val="FAFD00"/>
                </a:solidFill>
                <a:latin typeface="Times New Roman"/>
                <a:cs typeface="Times New Roman"/>
              </a:rPr>
              <a:t>Computation:</a:t>
            </a:r>
            <a:endParaRPr sz="4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400" spc="80" dirty="0">
                <a:solidFill>
                  <a:srgbClr val="FAFD00"/>
                </a:solidFill>
                <a:latin typeface="Times New Roman"/>
                <a:cs typeface="Times New Roman"/>
              </a:rPr>
              <a:t>Evolution</a:t>
            </a:r>
            <a:r>
              <a:rPr sz="34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90" dirty="0">
                <a:solidFill>
                  <a:srgbClr val="FAFD00"/>
                </a:solidFill>
                <a:latin typeface="Times New Roman"/>
                <a:cs typeface="Times New Roman"/>
              </a:rPr>
              <a:t>strategies</a:t>
            </a:r>
            <a:r>
              <a:rPr sz="34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8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4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50" dirty="0">
                <a:solidFill>
                  <a:srgbClr val="FAFD00"/>
                </a:solidFill>
                <a:latin typeface="Times New Roman"/>
                <a:cs typeface="Times New Roman"/>
              </a:rPr>
              <a:t>genetic</a:t>
            </a:r>
            <a:r>
              <a:rPr sz="34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50" dirty="0">
                <a:solidFill>
                  <a:srgbClr val="FAFD00"/>
                </a:solidFill>
                <a:latin typeface="Times New Roman"/>
                <a:cs typeface="Times New Roman"/>
              </a:rPr>
              <a:t>programming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5"/>
              </a:spcBef>
              <a:buClr>
                <a:srgbClr val="FAFD00"/>
              </a:buClr>
              <a:buSzPct val="75757"/>
              <a:buFont typeface="Lucida Sans Unicode"/>
              <a:buChar char="■"/>
              <a:tabLst>
                <a:tab pos="355600" algn="l"/>
              </a:tabLst>
            </a:pPr>
            <a:r>
              <a:rPr sz="3300" spc="7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3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90" dirty="0">
                <a:solidFill>
                  <a:srgbClr val="FFFFFF"/>
                </a:solidFill>
                <a:latin typeface="Times New Roman"/>
                <a:cs typeface="Times New Roman"/>
              </a:rPr>
              <a:t>strategies</a:t>
            </a:r>
            <a:endParaRPr sz="3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lr>
                <a:srgbClr val="FAFD00"/>
              </a:buClr>
              <a:buSzPct val="75757"/>
              <a:buFont typeface="Lucida Sans Unicode"/>
              <a:buChar char="■"/>
              <a:tabLst>
                <a:tab pos="355600" algn="l"/>
              </a:tabLst>
            </a:pPr>
            <a:r>
              <a:rPr sz="3300" spc="7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3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145" dirty="0">
                <a:solidFill>
                  <a:srgbClr val="FFFFFF"/>
                </a:solidFill>
                <a:latin typeface="Times New Roman"/>
                <a:cs typeface="Times New Roman"/>
              </a:rPr>
              <a:t>programming</a:t>
            </a:r>
            <a:endParaRPr sz="3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FAFD00"/>
              </a:buClr>
              <a:buSzPct val="75757"/>
              <a:buFont typeface="Lucida Sans Unicode"/>
              <a:buChar char="■"/>
              <a:tabLst>
                <a:tab pos="355600" algn="l"/>
              </a:tabLst>
            </a:pPr>
            <a:r>
              <a:rPr sz="3300" spc="155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895" marR="5080">
              <a:lnSpc>
                <a:spcPct val="100000"/>
              </a:lnSpc>
              <a:spcBef>
                <a:spcPts val="100"/>
              </a:spcBef>
              <a:tabLst>
                <a:tab pos="1076960" algn="l"/>
                <a:tab pos="1457960" algn="l"/>
                <a:tab pos="6563359" algn="l"/>
                <a:tab pos="7209790" algn="l"/>
                <a:tab pos="7554595" algn="l"/>
              </a:tabLst>
            </a:pPr>
            <a:r>
              <a:rPr dirty="0"/>
              <a:t>LISP</a:t>
            </a:r>
            <a:r>
              <a:rPr spc="20" dirty="0"/>
              <a:t> </a:t>
            </a:r>
            <a:r>
              <a:rPr spc="-5" dirty="0"/>
              <a:t>has</a:t>
            </a:r>
            <a:r>
              <a:rPr spc="10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highly</a:t>
            </a:r>
            <a:r>
              <a:rPr spc="25" dirty="0"/>
              <a:t> </a:t>
            </a:r>
            <a:r>
              <a:rPr spc="-5" dirty="0"/>
              <a:t>symbol-oriented</a:t>
            </a:r>
            <a:r>
              <a:rPr spc="20" dirty="0"/>
              <a:t> </a:t>
            </a:r>
            <a:r>
              <a:rPr spc="-5" dirty="0"/>
              <a:t>structure.	Its </a:t>
            </a:r>
            <a:r>
              <a:rPr dirty="0"/>
              <a:t> </a:t>
            </a:r>
            <a:r>
              <a:rPr spc="-5" dirty="0"/>
              <a:t>basic</a:t>
            </a:r>
            <a:r>
              <a:rPr spc="15" dirty="0"/>
              <a:t> </a:t>
            </a:r>
            <a:r>
              <a:rPr dirty="0"/>
              <a:t>data</a:t>
            </a:r>
            <a:r>
              <a:rPr spc="30" dirty="0"/>
              <a:t> </a:t>
            </a:r>
            <a:r>
              <a:rPr dirty="0"/>
              <a:t>structures</a:t>
            </a:r>
            <a:r>
              <a:rPr spc="10" dirty="0"/>
              <a:t> </a:t>
            </a:r>
            <a:r>
              <a:rPr spc="-5" dirty="0"/>
              <a:t>are</a:t>
            </a:r>
            <a:r>
              <a:rPr spc="20" dirty="0"/>
              <a:t> </a:t>
            </a:r>
            <a:r>
              <a:rPr spc="95" dirty="0">
                <a:solidFill>
                  <a:srgbClr val="FAFD00"/>
                </a:solidFill>
              </a:rPr>
              <a:t>atoms</a:t>
            </a:r>
            <a:r>
              <a:rPr spc="15" dirty="0">
                <a:solidFill>
                  <a:srgbClr val="FAFD00"/>
                </a:solidFill>
              </a:rPr>
              <a:t> </a:t>
            </a:r>
            <a:r>
              <a:rPr spc="-5" dirty="0"/>
              <a:t>and</a:t>
            </a:r>
            <a:r>
              <a:rPr spc="15" dirty="0"/>
              <a:t> </a:t>
            </a:r>
            <a:r>
              <a:rPr spc="20" dirty="0">
                <a:solidFill>
                  <a:srgbClr val="FAFD00"/>
                </a:solidFill>
              </a:rPr>
              <a:t>lists</a:t>
            </a:r>
            <a:r>
              <a:rPr spc="20" dirty="0"/>
              <a:t>.	</a:t>
            </a:r>
            <a:r>
              <a:rPr dirty="0"/>
              <a:t>An</a:t>
            </a:r>
            <a:r>
              <a:rPr spc="185" dirty="0"/>
              <a:t> </a:t>
            </a:r>
            <a:r>
              <a:rPr dirty="0"/>
              <a:t>atom </a:t>
            </a:r>
            <a:r>
              <a:rPr spc="5" dirty="0"/>
              <a:t> </a:t>
            </a:r>
            <a:r>
              <a:rPr spc="-5" dirty="0"/>
              <a:t>is the</a:t>
            </a:r>
            <a:r>
              <a:rPr dirty="0"/>
              <a:t> smallest</a:t>
            </a:r>
            <a:r>
              <a:rPr spc="-5" dirty="0"/>
              <a:t> indivisible</a:t>
            </a:r>
            <a:r>
              <a:rPr dirty="0"/>
              <a:t> element</a:t>
            </a:r>
            <a:r>
              <a:rPr spc="-5" dirty="0"/>
              <a:t> of</a:t>
            </a:r>
            <a:r>
              <a:rPr spc="5" dirty="0"/>
              <a:t> </a:t>
            </a:r>
            <a:r>
              <a:rPr dirty="0"/>
              <a:t>the LISP </a:t>
            </a:r>
            <a:r>
              <a:rPr spc="5" dirty="0"/>
              <a:t> </a:t>
            </a:r>
            <a:r>
              <a:rPr spc="-5" dirty="0"/>
              <a:t>syntax.	</a:t>
            </a:r>
            <a:r>
              <a:rPr dirty="0"/>
              <a:t>The</a:t>
            </a:r>
            <a:r>
              <a:rPr spc="-5" dirty="0"/>
              <a:t> number </a:t>
            </a:r>
            <a:r>
              <a:rPr i="1" spc="-5" dirty="0">
                <a:latin typeface="Times New Roman"/>
                <a:cs typeface="Times New Roman"/>
              </a:rPr>
              <a:t>21</a:t>
            </a:r>
            <a:r>
              <a:rPr spc="-5" dirty="0"/>
              <a:t>,</a:t>
            </a:r>
            <a:r>
              <a:rPr spc="10"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5" dirty="0"/>
              <a:t>symbol </a:t>
            </a:r>
            <a:r>
              <a:rPr i="1" dirty="0">
                <a:latin typeface="Times New Roman"/>
                <a:cs typeface="Times New Roman"/>
              </a:rPr>
              <a:t>X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spc="-5" dirty="0"/>
              <a:t>and</a:t>
            </a:r>
            <a:r>
              <a:rPr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5" dirty="0"/>
              <a:t>string </a:t>
            </a:r>
            <a:r>
              <a:rPr spc="-735" dirty="0"/>
              <a:t> </a:t>
            </a:r>
            <a:r>
              <a:rPr i="1" spc="-5" dirty="0">
                <a:latin typeface="Times New Roman"/>
                <a:cs typeface="Times New Roman"/>
              </a:rPr>
              <a:t>“This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i="1" spc="-5" dirty="0">
                <a:latin typeface="Times New Roman"/>
                <a:cs typeface="Times New Roman"/>
              </a:rPr>
              <a:t>is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a</a:t>
            </a:r>
            <a:r>
              <a:rPr i="1" spc="-5" dirty="0">
                <a:latin typeface="Times New Roman"/>
                <a:cs typeface="Times New Roman"/>
              </a:rPr>
              <a:t> string”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spc="-5" dirty="0"/>
              <a:t>are</a:t>
            </a:r>
            <a:r>
              <a:rPr spc="5" dirty="0"/>
              <a:t> </a:t>
            </a:r>
            <a:r>
              <a:rPr dirty="0"/>
              <a:t>examples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5" dirty="0"/>
              <a:t> </a:t>
            </a:r>
            <a:r>
              <a:rPr dirty="0"/>
              <a:t>LISP</a:t>
            </a:r>
            <a:r>
              <a:rPr spc="10" dirty="0"/>
              <a:t> </a:t>
            </a:r>
            <a:r>
              <a:rPr spc="-5" dirty="0"/>
              <a:t>atoms.	</a:t>
            </a:r>
            <a:r>
              <a:rPr dirty="0"/>
              <a:t>A </a:t>
            </a:r>
            <a:r>
              <a:rPr spc="5" dirty="0"/>
              <a:t> </a:t>
            </a:r>
            <a:r>
              <a:rPr spc="-5" dirty="0"/>
              <a:t>list</a:t>
            </a:r>
            <a:r>
              <a:rPr spc="15" dirty="0"/>
              <a:t> </a:t>
            </a:r>
            <a:r>
              <a:rPr spc="-5" dirty="0"/>
              <a:t>is</a:t>
            </a:r>
            <a:r>
              <a:rPr dirty="0"/>
              <a:t> an</a:t>
            </a:r>
            <a:r>
              <a:rPr spc="10" dirty="0"/>
              <a:t> </a:t>
            </a:r>
            <a:r>
              <a:rPr spc="-5" dirty="0"/>
              <a:t>object</a:t>
            </a:r>
            <a:r>
              <a:rPr dirty="0"/>
              <a:t> </a:t>
            </a:r>
            <a:r>
              <a:rPr spc="-5" dirty="0"/>
              <a:t>composed</a:t>
            </a:r>
            <a:r>
              <a:rPr spc="10" dirty="0"/>
              <a:t> </a:t>
            </a:r>
            <a:r>
              <a:rPr spc="-5" dirty="0"/>
              <a:t>of</a:t>
            </a:r>
            <a:r>
              <a:rPr spc="5" dirty="0"/>
              <a:t> </a:t>
            </a:r>
            <a:r>
              <a:rPr spc="-5" dirty="0"/>
              <a:t>atoms</a:t>
            </a:r>
            <a:r>
              <a:rPr dirty="0"/>
              <a:t> </a:t>
            </a:r>
            <a:r>
              <a:rPr spc="-5" dirty="0"/>
              <a:t>and/or</a:t>
            </a:r>
            <a:r>
              <a:rPr spc="10" dirty="0"/>
              <a:t> </a:t>
            </a:r>
            <a:r>
              <a:rPr spc="-5" dirty="0"/>
              <a:t>other </a:t>
            </a:r>
            <a:r>
              <a:rPr dirty="0"/>
              <a:t> </a:t>
            </a:r>
            <a:r>
              <a:rPr spc="-5" dirty="0"/>
              <a:t>lists.	</a:t>
            </a:r>
            <a:r>
              <a:rPr dirty="0"/>
              <a:t>LISP</a:t>
            </a:r>
            <a:r>
              <a:rPr spc="-5" dirty="0"/>
              <a:t> </a:t>
            </a:r>
            <a:r>
              <a:rPr spc="-10" dirty="0"/>
              <a:t>lists</a:t>
            </a:r>
            <a:r>
              <a:rPr spc="-5" dirty="0"/>
              <a:t> </a:t>
            </a:r>
            <a:r>
              <a:rPr dirty="0"/>
              <a:t>are</a:t>
            </a:r>
            <a:r>
              <a:rPr spc="15" dirty="0"/>
              <a:t> </a:t>
            </a:r>
            <a:r>
              <a:rPr spc="-5" dirty="0"/>
              <a:t>written </a:t>
            </a:r>
            <a:r>
              <a:rPr spc="5" dirty="0"/>
              <a:t>as</a:t>
            </a:r>
            <a:r>
              <a:rPr spc="-5" dirty="0"/>
              <a:t> </a:t>
            </a:r>
            <a:r>
              <a:rPr dirty="0"/>
              <a:t>an </a:t>
            </a:r>
            <a:r>
              <a:rPr spc="-5" dirty="0"/>
              <a:t>ordered</a:t>
            </a:r>
            <a:r>
              <a:rPr dirty="0"/>
              <a:t> collection </a:t>
            </a:r>
            <a:r>
              <a:rPr spc="5" dirty="0"/>
              <a:t> </a:t>
            </a:r>
            <a:r>
              <a:rPr spc="-5" dirty="0"/>
              <a:t>of</a:t>
            </a:r>
            <a:r>
              <a:rPr dirty="0"/>
              <a:t> items</a:t>
            </a:r>
            <a:r>
              <a:rPr spc="-5" dirty="0"/>
              <a:t> inside</a:t>
            </a:r>
            <a:r>
              <a:rPr dirty="0"/>
              <a:t> a pair </a:t>
            </a:r>
            <a:r>
              <a:rPr spc="-5" dirty="0"/>
              <a:t>of parentheses.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2394" y="732535"/>
            <a:ext cx="32873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60" dirty="0"/>
              <a:t>LISP</a:t>
            </a:r>
            <a:r>
              <a:rPr spc="-70" dirty="0"/>
              <a:t> </a:t>
            </a:r>
            <a:r>
              <a:rPr spc="195" dirty="0"/>
              <a:t>structure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3215" y="1232407"/>
            <a:ext cx="8062595" cy="2324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 marR="4890770">
              <a:lnSpc>
                <a:spcPct val="134700"/>
              </a:lnSpc>
              <a:spcBef>
                <a:spcPts val="95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example,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list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r>
              <a:rPr sz="3000" spc="382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B)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C)</a:t>
            </a:r>
            <a:endParaRPr sz="3000">
              <a:latin typeface="Times New Roman"/>
              <a:cs typeface="Times New Roman"/>
            </a:endParaRPr>
          </a:p>
          <a:p>
            <a:pPr marL="25400" marR="17780">
              <a:lnSpc>
                <a:spcPct val="101299"/>
              </a:lnSpc>
              <a:spcBef>
                <a:spcPts val="1105"/>
              </a:spcBef>
              <a:tabLst>
                <a:tab pos="643890" algn="l"/>
                <a:tab pos="1097915" algn="l"/>
                <a:tab pos="1828164" algn="l"/>
                <a:tab pos="3669029" algn="l"/>
                <a:tab pos="4949825" algn="l"/>
                <a:tab pos="5572760" algn="l"/>
                <a:tab pos="6199505" algn="l"/>
                <a:tab pos="6947534" algn="l"/>
                <a:tab pos="748538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calls</a:t>
            </a:r>
            <a:r>
              <a:rPr sz="3000" spc="3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3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</a:t>
            </a:r>
            <a:r>
              <a:rPr sz="3000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subtraction</a:t>
            </a:r>
            <a:r>
              <a:rPr sz="30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spc="-1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)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wo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argu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	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(*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)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05915" y="3524502"/>
            <a:ext cx="80391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2300" algn="l"/>
                <a:tab pos="1532255" algn="l"/>
                <a:tab pos="2172335" algn="l"/>
                <a:tab pos="3112135" algn="l"/>
                <a:tab pos="4042410" algn="l"/>
                <a:tab pos="5269230" algn="l"/>
                <a:tab pos="58820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atom	C.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First,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LISP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applies	the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multiplication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0515" y="3829302"/>
            <a:ext cx="7787640" cy="277495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8100" algn="just">
              <a:lnSpc>
                <a:spcPct val="100000"/>
              </a:lnSpc>
              <a:spcBef>
                <a:spcPts val="13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(*)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atoms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B.</a:t>
            </a:r>
            <a:endParaRPr sz="30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00000"/>
              </a:lnSpc>
              <a:spcBef>
                <a:spcPts val="12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list (*A B)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evaluated, LISP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applies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subtraction function (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 arguments, 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entire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list</a:t>
            </a:r>
            <a:endParaRPr sz="3000">
              <a:latin typeface="Times New Roman"/>
              <a:cs typeface="Times New Roman"/>
            </a:endParaRPr>
          </a:p>
          <a:p>
            <a:pPr marL="38100" algn="just">
              <a:lnSpc>
                <a:spcPct val="100000"/>
              </a:lnSpc>
              <a:spcBef>
                <a:spcPts val="1245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r>
              <a:rPr sz="3000" spc="3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B)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C).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22394" y="656335"/>
            <a:ext cx="32873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60" dirty="0"/>
              <a:t>LISP</a:t>
            </a:r>
            <a:r>
              <a:rPr spc="-70" dirty="0"/>
              <a:t> </a:t>
            </a:r>
            <a:r>
              <a:rPr spc="195" dirty="0"/>
              <a:t>structure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1219" y="793495"/>
            <a:ext cx="83134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35" dirty="0"/>
              <a:t>Graphical</a:t>
            </a:r>
            <a:r>
              <a:rPr sz="3200" dirty="0"/>
              <a:t> </a:t>
            </a:r>
            <a:r>
              <a:rPr sz="3200" spc="125" dirty="0"/>
              <a:t>representation</a:t>
            </a:r>
            <a:r>
              <a:rPr sz="3200" spc="-15" dirty="0"/>
              <a:t> </a:t>
            </a:r>
            <a:r>
              <a:rPr sz="3200" dirty="0"/>
              <a:t>of </a:t>
            </a:r>
            <a:r>
              <a:rPr sz="3200" spc="125" dirty="0"/>
              <a:t>LISP</a:t>
            </a:r>
            <a:r>
              <a:rPr sz="3200" spc="-10" dirty="0"/>
              <a:t> </a:t>
            </a:r>
            <a:r>
              <a:rPr sz="3200" spc="50" dirty="0"/>
              <a:t>S-expressions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1615" y="1543303"/>
            <a:ext cx="8184515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4257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082164" algn="l"/>
                <a:tab pos="2115185" algn="l"/>
                <a:tab pos="5128260" algn="l"/>
                <a:tab pos="597979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atoms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lists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called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symbolic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expressions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 S-expressions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LISP, all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S-expressions.	This gives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LISP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 as 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data.	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other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LISP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modify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themselves 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write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LISP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programs.	This remarkable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LISP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attractive for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LISP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S-expression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depicted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rooted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point-labelled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tree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ordered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branches.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4015" y="756919"/>
            <a:ext cx="77120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65" dirty="0"/>
              <a:t>How</a:t>
            </a:r>
            <a:r>
              <a:rPr sz="3600" spc="-10" dirty="0"/>
              <a:t> </a:t>
            </a:r>
            <a:r>
              <a:rPr sz="3600" spc="100" dirty="0"/>
              <a:t>do</a:t>
            </a:r>
            <a:r>
              <a:rPr sz="3600" spc="-5" dirty="0"/>
              <a:t> </a:t>
            </a:r>
            <a:r>
              <a:rPr sz="3600" dirty="0"/>
              <a:t>we</a:t>
            </a:r>
            <a:r>
              <a:rPr sz="3600" spc="-5" dirty="0"/>
              <a:t> </a:t>
            </a:r>
            <a:r>
              <a:rPr sz="3600" spc="114" dirty="0"/>
              <a:t>apply</a:t>
            </a:r>
            <a:r>
              <a:rPr sz="3600" spc="-10" dirty="0"/>
              <a:t> </a:t>
            </a:r>
            <a:r>
              <a:rPr sz="3600" spc="55" dirty="0"/>
              <a:t>genetic</a:t>
            </a:r>
            <a:r>
              <a:rPr sz="3600" spc="-5" dirty="0"/>
              <a:t> </a:t>
            </a:r>
            <a:r>
              <a:rPr sz="3600" spc="160" dirty="0"/>
              <a:t>programming </a:t>
            </a:r>
            <a:r>
              <a:rPr sz="3600" spc="-885" dirty="0"/>
              <a:t> </a:t>
            </a:r>
            <a:r>
              <a:rPr sz="3600" spc="95" dirty="0"/>
              <a:t>to</a:t>
            </a:r>
            <a:r>
              <a:rPr sz="3600" spc="-10" dirty="0"/>
              <a:t> </a:t>
            </a:r>
            <a:r>
              <a:rPr sz="3600" spc="204" dirty="0"/>
              <a:t>a</a:t>
            </a:r>
            <a:r>
              <a:rPr sz="3600" spc="-5" dirty="0"/>
              <a:t> </a:t>
            </a:r>
            <a:r>
              <a:rPr sz="3600" spc="145" dirty="0"/>
              <a:t>problem?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82115" y="2076703"/>
            <a:ext cx="8057515" cy="4051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9375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Before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 programming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must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accomplish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five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preparatory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steps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terminals.</a:t>
            </a:r>
            <a:endParaRPr sz="300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primitive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functions.</a:t>
            </a:r>
            <a:endParaRPr sz="300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fitness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function.</a:t>
            </a:r>
            <a:endParaRPr sz="300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Decide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parameters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controlling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run.</a:t>
            </a:r>
            <a:endParaRPr sz="3000">
              <a:latin typeface="Times New Roman"/>
              <a:cs typeface="Times New Roman"/>
            </a:endParaRPr>
          </a:p>
          <a:p>
            <a:pPr marL="583565" marR="508000" indent="-571500">
              <a:lnSpc>
                <a:spcPct val="100000"/>
              </a:lnSpc>
              <a:buAutoNum type="arabicPeriod"/>
              <a:tabLst>
                <a:tab pos="583565" algn="l"/>
                <a:tab pos="5842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designating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run.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4316" y="1292351"/>
            <a:ext cx="1021080" cy="50800"/>
            <a:chOff x="1004316" y="12923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19556" y="1307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4316" y="1292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04316" y="3425951"/>
            <a:ext cx="1021080" cy="50800"/>
            <a:chOff x="1004316" y="3425951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019556" y="3441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4316" y="3425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91615" y="857503"/>
            <a:ext cx="7499350" cy="581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4770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	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Determine</a:t>
            </a:r>
            <a:r>
              <a:rPr sz="30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set</a:t>
            </a:r>
            <a:r>
              <a:rPr sz="3000" i="1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8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terminals.</a:t>
            </a:r>
            <a:endParaRPr sz="3000">
              <a:latin typeface="Times New Roman"/>
              <a:cs typeface="Times New Roman"/>
            </a:endParaRPr>
          </a:p>
          <a:p>
            <a:pPr marL="354965" marR="282575">
              <a:lnSpc>
                <a:spcPct val="100000"/>
              </a:lnSpc>
              <a:tabLst>
                <a:tab pos="606615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terminals correspond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the inputs of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discovered.	Our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takes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2400"/>
              </a:spcBef>
              <a:tabLst>
                <a:tab pos="1334770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2:	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Select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set </a:t>
            </a:r>
            <a:r>
              <a:rPr sz="3000" i="1" spc="80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primitive </a:t>
            </a:r>
            <a:r>
              <a:rPr sz="3000" i="1" spc="65" dirty="0">
                <a:solidFill>
                  <a:srgbClr val="FAFD00"/>
                </a:solidFill>
                <a:latin typeface="Times New Roman"/>
                <a:cs typeface="Times New Roman"/>
              </a:rPr>
              <a:t>functions. </a:t>
            </a:r>
            <a:r>
              <a:rPr sz="3000" i="1" spc="7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functions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presented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standard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arithmetic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operations,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standard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operations,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standard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mathematical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functions,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logical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domain-specific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program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standard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arithmetic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operations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+,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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mathematical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sqrt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4316" y="1444751"/>
            <a:ext cx="1021080" cy="50800"/>
            <a:chOff x="1004316" y="14447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19556" y="14599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4316" y="14447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91615" y="1009903"/>
            <a:ext cx="8019415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tabLst>
                <a:tab pos="1334770" algn="l"/>
                <a:tab pos="4371340" algn="l"/>
                <a:tab pos="5248910" algn="l"/>
                <a:tab pos="580199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3:	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Define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fitness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70" dirty="0">
                <a:solidFill>
                  <a:srgbClr val="FAFD00"/>
                </a:solidFill>
                <a:latin typeface="Times New Roman"/>
                <a:cs typeface="Times New Roman"/>
              </a:rPr>
              <a:t>function.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how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particular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 can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problem.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our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problem,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measured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error between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actual result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correct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result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case.	Typically,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measured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 just one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case,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instead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calculated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sum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absolute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errors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cases.	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closer 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sum is to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zero,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better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4316" y="1444751"/>
            <a:ext cx="1021080" cy="50800"/>
            <a:chOff x="1004316" y="14447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19556" y="14599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4316" y="14447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04316" y="4645151"/>
            <a:ext cx="1021080" cy="50800"/>
            <a:chOff x="1004316" y="4645151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019556" y="46603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4316" y="46451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91615" y="1009903"/>
            <a:ext cx="7860030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09855" indent="-342900">
              <a:lnSpc>
                <a:spcPct val="100000"/>
              </a:lnSpc>
              <a:spcBef>
                <a:spcPts val="100"/>
              </a:spcBef>
              <a:tabLst>
                <a:tab pos="1334770" algn="l"/>
                <a:tab pos="179387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	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Decide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85" dirty="0">
                <a:solidFill>
                  <a:srgbClr val="FAFD00"/>
                </a:solidFill>
                <a:latin typeface="Times New Roman"/>
                <a:cs typeface="Times New Roman"/>
              </a:rPr>
              <a:t>on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parameters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for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controlling </a:t>
            </a:r>
            <a:r>
              <a:rPr sz="3000" i="1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80" dirty="0">
                <a:solidFill>
                  <a:srgbClr val="FAFD00"/>
                </a:solidFill>
                <a:latin typeface="Times New Roman"/>
                <a:cs typeface="Times New Roman"/>
              </a:rPr>
              <a:t>run.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controlling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run,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uses the same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primary parameters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GAs.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size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maximum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number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generations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run.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tabLst>
                <a:tab pos="1335405" algn="l"/>
                <a:tab pos="3191510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5:	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Choose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method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for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designating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a 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result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80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75" dirty="0">
                <a:solidFill>
                  <a:srgbClr val="FAFD00"/>
                </a:solidFill>
                <a:latin typeface="Times New Roman"/>
                <a:cs typeface="Times New Roman"/>
              </a:rPr>
              <a:t>run.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common practice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genetic 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best-so-far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result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0515" y="1009903"/>
            <a:ext cx="8024495" cy="55118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160655">
              <a:lnSpc>
                <a:spcPct val="100299"/>
              </a:lnSpc>
              <a:spcBef>
                <a:spcPts val="90"/>
              </a:spcBef>
              <a:tabLst>
                <a:tab pos="1151890" algn="l"/>
                <a:tab pos="3300729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steps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complete,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made.	The run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 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starts with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random generation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initial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program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composed 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+,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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sqrt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terminals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8100" marR="30480">
              <a:lnSpc>
                <a:spcPct val="100000"/>
              </a:lnSpc>
              <a:spcBef>
                <a:spcPts val="3550"/>
              </a:spcBef>
              <a:tabLst>
                <a:tab pos="332359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initial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computer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have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 fit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others.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 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fitter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more likely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reproduction,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fitter computer program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 likely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survive by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copying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itself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next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3847" y="808735"/>
            <a:ext cx="74079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65" dirty="0"/>
              <a:t>Mutation</a:t>
            </a:r>
            <a:r>
              <a:rPr spc="-25" dirty="0"/>
              <a:t> </a:t>
            </a:r>
            <a:r>
              <a:rPr spc="110" dirty="0"/>
              <a:t>in</a:t>
            </a:r>
            <a:r>
              <a:rPr spc="-25" dirty="0"/>
              <a:t> </a:t>
            </a:r>
            <a:r>
              <a:rPr spc="60" dirty="0"/>
              <a:t>genetic</a:t>
            </a:r>
            <a:r>
              <a:rPr dirty="0"/>
              <a:t> </a:t>
            </a:r>
            <a:r>
              <a:rPr spc="175" dirty="0"/>
              <a:t>programming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095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mutation</a:t>
            </a:r>
            <a:r>
              <a:rPr spc="5" dirty="0"/>
              <a:t> </a:t>
            </a:r>
            <a:r>
              <a:rPr spc="-5" dirty="0"/>
              <a:t>operator</a:t>
            </a:r>
            <a:r>
              <a:rPr spc="10" dirty="0"/>
              <a:t> </a:t>
            </a:r>
            <a:r>
              <a:rPr spc="-5" dirty="0"/>
              <a:t>can</a:t>
            </a:r>
            <a:r>
              <a:rPr spc="5" dirty="0"/>
              <a:t> </a:t>
            </a:r>
            <a:r>
              <a:rPr spc="-5" dirty="0"/>
              <a:t>randomly</a:t>
            </a:r>
            <a:r>
              <a:rPr dirty="0"/>
              <a:t> change</a:t>
            </a:r>
            <a:r>
              <a:rPr spc="5" dirty="0"/>
              <a:t> </a:t>
            </a:r>
            <a:r>
              <a:rPr spc="-5" dirty="0"/>
              <a:t>any </a:t>
            </a:r>
            <a:r>
              <a:rPr dirty="0"/>
              <a:t> </a:t>
            </a:r>
            <a:r>
              <a:rPr spc="-5" dirty="0"/>
              <a:t>function </a:t>
            </a:r>
            <a:r>
              <a:rPr dirty="0"/>
              <a:t>or </a:t>
            </a:r>
            <a:r>
              <a:rPr spc="-5" dirty="0"/>
              <a:t>any</a:t>
            </a:r>
            <a:r>
              <a:rPr dirty="0"/>
              <a:t> terminal</a:t>
            </a:r>
            <a:r>
              <a:rPr spc="-5" dirty="0"/>
              <a:t> in</a:t>
            </a:r>
            <a:r>
              <a:rPr dirty="0"/>
              <a:t> the LISP </a:t>
            </a:r>
            <a:r>
              <a:rPr spc="-5" dirty="0"/>
              <a:t>S-expression. </a:t>
            </a:r>
            <a:r>
              <a:rPr dirty="0"/>
              <a:t> </a:t>
            </a:r>
            <a:r>
              <a:rPr spc="-5" dirty="0"/>
              <a:t>Under</a:t>
            </a:r>
            <a:r>
              <a:rPr dirty="0"/>
              <a:t> </a:t>
            </a:r>
            <a:r>
              <a:rPr spc="-5" dirty="0"/>
              <a:t>mutation,</a:t>
            </a:r>
            <a:r>
              <a:rPr spc="15" dirty="0"/>
              <a:t> </a:t>
            </a:r>
            <a:r>
              <a:rPr dirty="0"/>
              <a:t>a </a:t>
            </a:r>
            <a:r>
              <a:rPr spc="-5" dirty="0"/>
              <a:t>function</a:t>
            </a:r>
            <a:r>
              <a:rPr spc="5" dirty="0"/>
              <a:t> </a:t>
            </a:r>
            <a:r>
              <a:rPr dirty="0"/>
              <a:t>can</a:t>
            </a:r>
            <a:r>
              <a:rPr spc="5" dirty="0"/>
              <a:t> </a:t>
            </a:r>
            <a:r>
              <a:rPr spc="-5" dirty="0"/>
              <a:t>only</a:t>
            </a:r>
            <a:r>
              <a:rPr dirty="0"/>
              <a:t> be</a:t>
            </a:r>
            <a:r>
              <a:rPr spc="5" dirty="0"/>
              <a:t> </a:t>
            </a:r>
            <a:r>
              <a:rPr dirty="0"/>
              <a:t>replaced</a:t>
            </a:r>
            <a:r>
              <a:rPr spc="10" dirty="0"/>
              <a:t> </a:t>
            </a:r>
            <a:r>
              <a:rPr dirty="0"/>
              <a:t>by </a:t>
            </a:r>
            <a:r>
              <a:rPr spc="-735" dirty="0"/>
              <a:t> </a:t>
            </a:r>
            <a:r>
              <a:rPr dirty="0"/>
              <a:t>a</a:t>
            </a:r>
            <a:r>
              <a:rPr spc="-5" dirty="0"/>
              <a:t> function</a:t>
            </a:r>
            <a:r>
              <a:rPr spc="15" dirty="0"/>
              <a:t> </a:t>
            </a:r>
            <a:r>
              <a:rPr spc="-5" dirty="0"/>
              <a:t>and</a:t>
            </a:r>
            <a:r>
              <a:rPr dirty="0"/>
              <a:t> a terminal</a:t>
            </a:r>
            <a:r>
              <a:rPr spc="-10" dirty="0"/>
              <a:t> </a:t>
            </a:r>
            <a:r>
              <a:rPr spc="-5" dirty="0"/>
              <a:t>can</a:t>
            </a:r>
            <a:r>
              <a:rPr spc="15" dirty="0"/>
              <a:t> </a:t>
            </a:r>
            <a:r>
              <a:rPr spc="-5" dirty="0"/>
              <a:t>only</a:t>
            </a:r>
            <a:r>
              <a:rPr dirty="0"/>
              <a:t> be replaced</a:t>
            </a:r>
            <a:r>
              <a:rPr spc="-5" dirty="0"/>
              <a:t> </a:t>
            </a:r>
            <a:r>
              <a:rPr dirty="0"/>
              <a:t>by a </a:t>
            </a:r>
            <a:r>
              <a:rPr spc="-735" dirty="0"/>
              <a:t> </a:t>
            </a:r>
            <a:r>
              <a:rPr spc="-5" dirty="0"/>
              <a:t>terminal.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8116" y="2435351"/>
            <a:ext cx="1021080" cy="50800"/>
            <a:chOff x="928116" y="24353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943356" y="2450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28116" y="2435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928116" y="5026151"/>
            <a:ext cx="1021080" cy="50800"/>
            <a:chOff x="928116" y="5026151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943356" y="50413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28116" y="50261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77128" y="781303"/>
            <a:ext cx="8177530" cy="520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4465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summary,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 programming creates computer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executing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steps:</a:t>
            </a:r>
            <a:endParaRPr sz="3000">
              <a:latin typeface="Times New Roman"/>
              <a:cs typeface="Times New Roman"/>
            </a:endParaRPr>
          </a:p>
          <a:p>
            <a:pPr marL="393065" marR="5080" indent="-342900">
              <a:lnSpc>
                <a:spcPct val="100000"/>
              </a:lnSpc>
              <a:spcBef>
                <a:spcPts val="2400"/>
              </a:spcBef>
              <a:tabLst>
                <a:tab pos="1373505" algn="l"/>
                <a:tab pos="2682240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Assign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maximum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generations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probabilities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cloning,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crossover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mutation.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sum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probability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cloning,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probability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crossover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probability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mutation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must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equal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one.</a:t>
            </a:r>
            <a:endParaRPr sz="3000">
              <a:latin typeface="Times New Roman"/>
              <a:cs typeface="Times New Roman"/>
            </a:endParaRPr>
          </a:p>
          <a:p>
            <a:pPr marL="393065" marR="274320" indent="-342900">
              <a:lnSpc>
                <a:spcPct val="100000"/>
              </a:lnSpc>
              <a:spcBef>
                <a:spcPts val="2400"/>
              </a:spcBef>
              <a:tabLst>
                <a:tab pos="13735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2:	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Generate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initial population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terminals.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0715" y="1543303"/>
            <a:ext cx="741997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084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 approach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simulating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proposed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Germany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early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1960s.	Unlike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algorithms,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approach</a:t>
            </a:r>
            <a:endParaRPr sz="3000">
              <a:latin typeface="Times New Roman"/>
              <a:cs typeface="Times New Roman"/>
            </a:endParaRPr>
          </a:p>
          <a:p>
            <a:pPr marL="12700" marR="276860">
              <a:lnSpc>
                <a:spcPts val="3550"/>
              </a:lnSpc>
              <a:spcBef>
                <a:spcPts val="200"/>
              </a:spcBef>
              <a:buFont typeface="Symbol"/>
              <a:buChar char=""/>
              <a:tabLst>
                <a:tab pos="3175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evolution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strategy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solve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technical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optimisation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80790" y="656335"/>
            <a:ext cx="44176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95" dirty="0"/>
              <a:t>Evolution</a:t>
            </a:r>
            <a:r>
              <a:rPr spc="-75" dirty="0"/>
              <a:t> </a:t>
            </a:r>
            <a:r>
              <a:rPr spc="110" dirty="0"/>
              <a:t>Strategies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4316" y="1444751"/>
            <a:ext cx="1021080" cy="50800"/>
            <a:chOff x="1004316" y="14447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19556" y="14599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4316" y="14447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04316" y="3578351"/>
            <a:ext cx="1021080" cy="50800"/>
            <a:chOff x="1004316" y="3578351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019556" y="3593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4316" y="3578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91615" y="1009903"/>
            <a:ext cx="7857490" cy="3530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89535" indent="-342900">
              <a:lnSpc>
                <a:spcPct val="100000"/>
              </a:lnSpc>
              <a:spcBef>
                <a:spcPts val="100"/>
              </a:spcBef>
              <a:tabLst>
                <a:tab pos="1336675" algn="l"/>
                <a:tab pos="4836160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3: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Execute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calculate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 with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appropriate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function.	Designate the best-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so-far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 as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run.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24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assigned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probabilities,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select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cloning,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crossover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80516" y="1520951"/>
            <a:ext cx="1021080" cy="50800"/>
            <a:chOff x="1080516" y="15209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95756" y="1536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80516" y="1520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067815" y="1086103"/>
            <a:ext cx="7981950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 5: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cloning operator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chosen, select one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 from the current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 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copy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population.</a:t>
            </a:r>
            <a:endParaRPr sz="3000">
              <a:latin typeface="Times New Roman"/>
              <a:cs typeface="Times New Roman"/>
            </a:endParaRPr>
          </a:p>
          <a:p>
            <a:pPr marL="354965" marR="361315" indent="-342900">
              <a:lnSpc>
                <a:spcPct val="100000"/>
              </a:lnSpc>
              <a:spcBef>
                <a:spcPts val="1800"/>
              </a:spcBef>
              <a:buClr>
                <a:srgbClr val="FAFD00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crossover operator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chosen,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pair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programs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current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population,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create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pair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offspring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place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population.</a:t>
            </a:r>
            <a:endParaRPr sz="3000">
              <a:latin typeface="Times New Roman"/>
              <a:cs typeface="Times New Roman"/>
            </a:endParaRPr>
          </a:p>
          <a:p>
            <a:pPr marL="354965" marR="392430" indent="-342900">
              <a:lnSpc>
                <a:spcPct val="100000"/>
              </a:lnSpc>
              <a:spcBef>
                <a:spcPts val="1800"/>
              </a:spcBef>
              <a:buClr>
                <a:srgbClr val="FAFD00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mutation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chosen,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 from the current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mutation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place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4316" y="1444751"/>
            <a:ext cx="1021080" cy="50800"/>
            <a:chOff x="1004316" y="14447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19556" y="14599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4316" y="14447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04316" y="3121151"/>
            <a:ext cx="1021080" cy="50800"/>
            <a:chOff x="1004316" y="3121151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019556" y="31363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4316" y="31211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004316" y="4340351"/>
            <a:ext cx="1021080" cy="50800"/>
            <a:chOff x="1004316" y="4340351"/>
            <a:chExt cx="1021080" cy="50800"/>
          </a:xfrm>
        </p:grpSpPr>
        <p:sp>
          <p:nvSpPr>
            <p:cNvPr id="9" name="object 9"/>
            <p:cNvSpPr/>
            <p:nvPr/>
          </p:nvSpPr>
          <p:spPr>
            <a:xfrm>
              <a:off x="1019556" y="4355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316" y="4340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91615" y="1009903"/>
            <a:ext cx="7839709" cy="383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6: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Repeat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Step 4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population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becomes equal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initial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population,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494030" indent="-342900">
              <a:lnSpc>
                <a:spcPct val="100000"/>
              </a:lnSpc>
              <a:spcBef>
                <a:spcPts val="24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7: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Replace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current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(parent)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(offspring)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population.</a:t>
            </a:r>
            <a:endParaRPr sz="3000">
              <a:latin typeface="Times New Roman"/>
              <a:cs typeface="Times New Roman"/>
            </a:endParaRPr>
          </a:p>
          <a:p>
            <a:pPr marL="354965" marR="329565" indent="-342900">
              <a:lnSpc>
                <a:spcPct val="100000"/>
              </a:lnSpc>
              <a:spcBef>
                <a:spcPts val="24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8: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Step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3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repeat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until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termination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criterion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satisfied.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7815" y="804163"/>
            <a:ext cx="8220075" cy="102425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4020"/>
              </a:lnSpc>
              <a:spcBef>
                <a:spcPts val="25"/>
              </a:spcBef>
            </a:pPr>
            <a:r>
              <a:rPr sz="3200" spc="175" dirty="0"/>
              <a:t>What are </a:t>
            </a:r>
            <a:r>
              <a:rPr sz="3200" spc="114" dirty="0"/>
              <a:t>the </a:t>
            </a:r>
            <a:r>
              <a:rPr sz="3200" spc="125" dirty="0"/>
              <a:t>main </a:t>
            </a:r>
            <a:r>
              <a:rPr sz="3200" spc="100" dirty="0"/>
              <a:t>advantages </a:t>
            </a:r>
            <a:r>
              <a:rPr sz="3200" dirty="0"/>
              <a:t>of </a:t>
            </a:r>
            <a:r>
              <a:rPr sz="3200" spc="50" dirty="0"/>
              <a:t>genetic </a:t>
            </a:r>
            <a:r>
              <a:rPr sz="3200" spc="55" dirty="0"/>
              <a:t> </a:t>
            </a:r>
            <a:r>
              <a:rPr sz="3200" spc="140" dirty="0"/>
              <a:t>programming</a:t>
            </a:r>
            <a:r>
              <a:rPr sz="3200" spc="-15" dirty="0"/>
              <a:t> </a:t>
            </a:r>
            <a:r>
              <a:rPr sz="3200" spc="135" dirty="0"/>
              <a:t>compared</a:t>
            </a:r>
            <a:r>
              <a:rPr sz="3200" spc="-30" dirty="0"/>
              <a:t> </a:t>
            </a:r>
            <a:r>
              <a:rPr sz="3200" spc="90" dirty="0"/>
              <a:t>to</a:t>
            </a:r>
            <a:r>
              <a:rPr sz="3200" spc="-15" dirty="0"/>
              <a:t> </a:t>
            </a:r>
            <a:r>
              <a:rPr sz="3200" spc="45" dirty="0"/>
              <a:t>genetic</a:t>
            </a:r>
            <a:r>
              <a:rPr sz="3200" dirty="0"/>
              <a:t> </a:t>
            </a:r>
            <a:r>
              <a:rPr sz="3200" spc="110" dirty="0"/>
              <a:t>algorithms?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67815" y="1924303"/>
            <a:ext cx="8047990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06463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approach.	However,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longer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breeding bit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strings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coded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complete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solve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particular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problem.</a:t>
            </a:r>
            <a:endParaRPr sz="3000">
              <a:latin typeface="Times New Roman"/>
              <a:cs typeface="Times New Roman"/>
            </a:endParaRPr>
          </a:p>
          <a:p>
            <a:pPr marL="354965" marR="3175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67957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fundamental difficulty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GAs lies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representation,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fixed-length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coding.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limits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GA,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worse,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lead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false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1086103"/>
            <a:ext cx="788225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3556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616710" algn="l"/>
                <a:tab pos="673735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fixed-length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coding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rather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artificial.	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cannot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provide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dynamic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variability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length,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coding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causes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considerable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redundancy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reduces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efficiency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search.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contrast,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programming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uses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high-level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blocks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length.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Their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complexity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during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breeding.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works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large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cases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potential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0215" y="1009903"/>
            <a:ext cx="7637780" cy="569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95681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1963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students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Technical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University of Berlin,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Ingo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Rechenberg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Hans-Paul 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Schwefel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 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optimal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shapes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bodies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flow.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decided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random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changes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parameters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shape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mutation.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result,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 strategy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born.</a:t>
            </a:r>
            <a:endParaRPr sz="3000">
              <a:latin typeface="Times New Roman"/>
              <a:cs typeface="Times New Roman"/>
            </a:endParaRPr>
          </a:p>
          <a:p>
            <a:pPr marL="354965" marR="86423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strategies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alternative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engineer’s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intuition.</a:t>
            </a:r>
            <a:endParaRPr sz="3000">
              <a:latin typeface="Times New Roman"/>
              <a:cs typeface="Times New Roman"/>
            </a:endParaRPr>
          </a:p>
          <a:p>
            <a:pPr marL="354965" marR="63436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Unlike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GAs,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strategies use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operator.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4316" y="1673351"/>
            <a:ext cx="1021080" cy="50800"/>
            <a:chOff x="1004316" y="16733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19556" y="1688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4316" y="1673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04316" y="4357115"/>
            <a:ext cx="1021080" cy="50800"/>
            <a:chOff x="1004316" y="4357115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019556" y="43723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4316" y="435711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40815" y="1238503"/>
            <a:ext cx="8145145" cy="4081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765" marR="55880" indent="-342900">
              <a:lnSpc>
                <a:spcPct val="100000"/>
              </a:lnSpc>
              <a:spcBef>
                <a:spcPts val="100"/>
              </a:spcBef>
              <a:tabLst>
                <a:tab pos="1386205" algn="l"/>
                <a:tab pos="7487920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2: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Randomly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fea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si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these parameters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constitute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initial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parent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parameters:</a:t>
            </a:r>
            <a:endParaRPr sz="3000">
              <a:latin typeface="Times New Roman"/>
              <a:cs typeface="Times New Roman"/>
            </a:endParaRPr>
          </a:p>
          <a:p>
            <a:pPr marL="3257550">
              <a:lnSpc>
                <a:spcPct val="100000"/>
              </a:lnSpc>
              <a:spcBef>
                <a:spcPts val="730"/>
              </a:spcBef>
            </a:pP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3000" baseline="-22222">
              <a:latin typeface="Times New Roman"/>
              <a:cs typeface="Times New Roman"/>
            </a:endParaRPr>
          </a:p>
          <a:p>
            <a:pPr marL="405765" marR="424815" indent="-342900">
              <a:lnSpc>
                <a:spcPct val="100000"/>
              </a:lnSpc>
              <a:spcBef>
                <a:spcPts val="2400"/>
              </a:spcBef>
              <a:tabLst>
                <a:tab pos="13862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3: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Calculate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solution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associated with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parameters:</a:t>
            </a:r>
            <a:endParaRPr sz="3000">
              <a:latin typeface="Times New Roman"/>
              <a:cs typeface="Times New Roman"/>
            </a:endParaRPr>
          </a:p>
          <a:p>
            <a:pPr marL="2690495">
              <a:lnSpc>
                <a:spcPct val="100000"/>
              </a:lnSpc>
            </a:pP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 =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spc="-15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4316" y="1597151"/>
            <a:ext cx="1021080" cy="50800"/>
            <a:chOff x="1004316" y="15971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19556" y="16123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4316" y="15971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04316" y="5254751"/>
            <a:ext cx="1021080" cy="50800"/>
            <a:chOff x="1004316" y="5254751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019556" y="52699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4316" y="52547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91615" y="1162303"/>
            <a:ext cx="8091170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tabLst>
                <a:tab pos="1335405" algn="l"/>
                <a:tab pos="2273935" algn="l"/>
                <a:tab pos="3929379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6: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solution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offspring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parameters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with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parent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parameters.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the solution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offspring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better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than 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replace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offspring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population.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Otherwise,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keep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parent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parameters.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354965" marR="202565" indent="-342900">
              <a:lnSpc>
                <a:spcPct val="100000"/>
              </a:lnSpc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7: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Step 4,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repeat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 until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satisfactory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reached,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generations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considered.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162303"/>
            <a:ext cx="808482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90805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strategy reflects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chromosome.</a:t>
            </a:r>
            <a:endParaRPr sz="3000">
              <a:latin typeface="Times New Roman"/>
              <a:cs typeface="Times New Roman"/>
            </a:endParaRPr>
          </a:p>
          <a:p>
            <a:pPr marL="354965" marR="32321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simultaneously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affect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several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characteristics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living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organism.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other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characteristic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simultaneous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interactions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several genes.</a:t>
            </a:r>
            <a:endParaRPr sz="3000">
              <a:latin typeface="Times New Roman"/>
              <a:cs typeface="Times New Roman"/>
            </a:endParaRPr>
          </a:p>
          <a:p>
            <a:pPr marL="354965" marR="1524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natural selection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a collection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genes,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isolation.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1467103"/>
            <a:ext cx="8157845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3492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central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science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solve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explicitly programmed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so.</a:t>
            </a:r>
            <a:endParaRPr sz="3000">
              <a:latin typeface="Times New Roman"/>
              <a:cs typeface="Times New Roman"/>
            </a:endParaRPr>
          </a:p>
          <a:p>
            <a:pPr marL="354965" marR="1841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programming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offers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natural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selection.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programming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extension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conventional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algorithm,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 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genetic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not just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bit-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 but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code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46678" y="732535"/>
            <a:ext cx="48399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Genetic</a:t>
            </a:r>
            <a:r>
              <a:rPr spc="-60" dirty="0"/>
              <a:t> </a:t>
            </a:r>
            <a:r>
              <a:rPr spc="180" dirty="0"/>
              <a:t>programming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933703"/>
            <a:ext cx="8241030" cy="569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1719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2814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recent development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computation.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greatly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stimulated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1990s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John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Koza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According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Koza,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programming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space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possible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programs 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highly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hand.</a:t>
            </a:r>
            <a:endParaRPr sz="3000">
              <a:latin typeface="Times New Roman"/>
              <a:cs typeface="Times New Roman"/>
            </a:endParaRPr>
          </a:p>
          <a:p>
            <a:pPr marL="354965" marR="9080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sequence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operations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(functions)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applied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values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(arguments),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types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statements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operations,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syntactic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restrictions.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238503"/>
            <a:ext cx="8061959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52056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 programming manipulates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applying genetic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operators,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permit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manipulated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as data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created data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executed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program.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these reasons,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LISP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chosen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main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genetic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1999</Words>
  <Application>Microsoft Office PowerPoint</Application>
  <PresentationFormat>Özel</PresentationFormat>
  <Paragraphs>125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0" baseType="lpstr">
      <vt:lpstr>Arial MT</vt:lpstr>
      <vt:lpstr>Calibri</vt:lpstr>
      <vt:lpstr>Lucida Sans Unicode</vt:lpstr>
      <vt:lpstr>Symbol</vt:lpstr>
      <vt:lpstr>Times New Roman</vt:lpstr>
      <vt:lpstr>Office Theme</vt:lpstr>
      <vt:lpstr>Lecture 10</vt:lpstr>
      <vt:lpstr>Evolution Strategies</vt:lpstr>
      <vt:lpstr>PowerPoint Sunusu</vt:lpstr>
      <vt:lpstr>PowerPoint Sunusu</vt:lpstr>
      <vt:lpstr>PowerPoint Sunusu</vt:lpstr>
      <vt:lpstr>PowerPoint Sunusu</vt:lpstr>
      <vt:lpstr>Genetic programming</vt:lpstr>
      <vt:lpstr>PowerPoint Sunusu</vt:lpstr>
      <vt:lpstr>PowerPoint Sunusu</vt:lpstr>
      <vt:lpstr>LISP structure</vt:lpstr>
      <vt:lpstr>LISP structure</vt:lpstr>
      <vt:lpstr>Graphical representation of LISP S-expressions</vt:lpstr>
      <vt:lpstr>How do we apply genetic programming  to a problem?</vt:lpstr>
      <vt:lpstr>PowerPoint Sunusu</vt:lpstr>
      <vt:lpstr>PowerPoint Sunusu</vt:lpstr>
      <vt:lpstr>PowerPoint Sunusu</vt:lpstr>
      <vt:lpstr>PowerPoint Sunusu</vt:lpstr>
      <vt:lpstr>Mutation in genetic programming</vt:lpstr>
      <vt:lpstr>PowerPoint Sunusu</vt:lpstr>
      <vt:lpstr>PowerPoint Sunusu</vt:lpstr>
      <vt:lpstr>PowerPoint Sunusu</vt:lpstr>
      <vt:lpstr>PowerPoint Sunusu</vt:lpstr>
      <vt:lpstr>What are the main advantages of genetic  programming compared to genetic algorithms?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10.ppt</dc:title>
  <dc:creator>michaeln</dc:creator>
  <cp:lastModifiedBy>irem</cp:lastModifiedBy>
  <cp:revision>2</cp:revision>
  <dcterms:created xsi:type="dcterms:W3CDTF">2022-10-07T12:21:29Z</dcterms:created>
  <dcterms:modified xsi:type="dcterms:W3CDTF">2022-10-07T12:42:26Z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