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FB44-34D2-47E7-A398-144A4E113172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1A71-9B9F-4C34-9C23-361C01C8CA7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FB44-34D2-47E7-A398-144A4E113172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1A71-9B9F-4C34-9C23-361C01C8CA7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FB44-34D2-47E7-A398-144A4E113172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1A71-9B9F-4C34-9C23-361C01C8CA7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FB44-34D2-47E7-A398-144A4E113172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1A71-9B9F-4C34-9C23-361C01C8CA7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FB44-34D2-47E7-A398-144A4E113172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1A71-9B9F-4C34-9C23-361C01C8CA7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FB44-34D2-47E7-A398-144A4E113172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1A71-9B9F-4C34-9C23-361C01C8CA7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FB44-34D2-47E7-A398-144A4E113172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1A71-9B9F-4C34-9C23-361C01C8CA7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FB44-34D2-47E7-A398-144A4E113172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1A71-9B9F-4C34-9C23-361C01C8CA7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FB44-34D2-47E7-A398-144A4E113172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1A71-9B9F-4C34-9C23-361C01C8CA7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FB44-34D2-47E7-A398-144A4E113172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1A71-9B9F-4C34-9C23-361C01C8CA7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FB44-34D2-47E7-A398-144A4E113172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1A71-9B9F-4C34-9C23-361C01C8CA7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9FB44-34D2-47E7-A398-144A4E113172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01A71-9B9F-4C34-9C23-361C01C8CA7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557808"/>
            <a:ext cx="8229600" cy="1143000"/>
          </a:xfrm>
        </p:spPr>
        <p:txBody>
          <a:bodyPr>
            <a:normAutofit/>
          </a:bodyPr>
          <a:lstStyle/>
          <a:p>
            <a:r>
              <a:rPr lang="tr-TR" b="1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Mastitis</a:t>
            </a:r>
            <a:r>
              <a:rPr lang="tr-TR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Çeşitleri</a:t>
            </a:r>
            <a:endParaRPr lang="tr-TR" b="1" dirty="0">
              <a:solidFill>
                <a:schemeClr val="bg2">
                  <a:lumMod val="25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2852936"/>
            <a:ext cx="8075240" cy="3505022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Mastitis</a:t>
            </a:r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, 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şekillenen yangının derecesine göre </a:t>
            </a:r>
            <a:r>
              <a:rPr lang="tr-TR" sz="2800" b="1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subklinik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ve </a:t>
            </a:r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klinik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 diye 2’ye ayrılır. </a:t>
            </a:r>
          </a:p>
          <a:p>
            <a:endParaRPr lang="tr-TR" sz="2800" dirty="0" smtClean="0">
              <a:solidFill>
                <a:schemeClr val="bg2">
                  <a:lumMod val="25000"/>
                </a:schemeClr>
              </a:solidFill>
              <a:latin typeface="Gill Sans MT Condensed" pitchFamily="34" charset="0"/>
            </a:endParaRPr>
          </a:p>
          <a:p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Subklinik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</a:t>
            </a:r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mastitiste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, süt ve meme dokusunda gözle görülebilen semptomlar yoktur. </a:t>
            </a:r>
          </a:p>
          <a:p>
            <a:endParaRPr lang="tr-TR" sz="2800" dirty="0" smtClean="0">
              <a:solidFill>
                <a:schemeClr val="accent6">
                  <a:lumMod val="50000"/>
                </a:schemeClr>
              </a:solidFill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5"/>
            <a:ext cx="3214710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6" name="Resim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017" y="142876"/>
            <a:ext cx="491270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285720" y="157161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             Kronik </a:t>
            </a:r>
            <a:r>
              <a:rPr lang="tr-TR" b="1" dirty="0" err="1" smtClean="0"/>
              <a:t>Mastitis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5663956" y="5572140"/>
            <a:ext cx="162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Kronik </a:t>
            </a:r>
            <a:r>
              <a:rPr lang="tr-TR" b="1" dirty="0" err="1" smtClean="0"/>
              <a:t>Mastitis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Klinik </a:t>
            </a:r>
            <a:r>
              <a:rPr lang="tr-TR" sz="4000" b="1" dirty="0" err="1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Mastitislerin</a:t>
            </a:r>
            <a:r>
              <a:rPr lang="tr-TR" sz="4000" b="1" dirty="0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 Tanısı</a:t>
            </a:r>
            <a:endParaRPr lang="tr-TR" sz="4000" b="1" dirty="0">
              <a:solidFill>
                <a:schemeClr val="accent6">
                  <a:lumMod val="50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435280" cy="365587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sz="4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</a:t>
            </a:r>
            <a:r>
              <a:rPr lang="tr-TR" sz="4500" b="1" dirty="0" smtClean="0">
                <a:solidFill>
                  <a:schemeClr val="bg2">
                    <a:lumMod val="25000"/>
                  </a:schemeClr>
                </a:solidFill>
              </a:rPr>
              <a:t>1. </a:t>
            </a:r>
            <a:r>
              <a:rPr lang="tr-TR" sz="4500" b="1" dirty="0" err="1" smtClean="0">
                <a:solidFill>
                  <a:schemeClr val="bg2">
                    <a:lumMod val="25000"/>
                  </a:schemeClr>
                </a:solidFill>
              </a:rPr>
              <a:t>İnspeksiyon</a:t>
            </a:r>
            <a:endParaRPr lang="tr-TR" sz="4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tr-TR" sz="4500" b="1" dirty="0" smtClean="0"/>
          </a:p>
          <a:p>
            <a:pPr>
              <a:buNone/>
            </a:pPr>
            <a:r>
              <a:rPr lang="tr-TR" dirty="0" smtClean="0">
                <a:latin typeface="Gill Sans MT Condensed" pitchFamily="34" charset="0"/>
              </a:rPr>
              <a:t>    </a:t>
            </a:r>
            <a:r>
              <a:rPr lang="tr-TR" sz="3400" b="1" dirty="0" smtClean="0">
                <a:solidFill>
                  <a:schemeClr val="accent2">
                    <a:lumMod val="75000"/>
                  </a:schemeClr>
                </a:solidFill>
                <a:latin typeface="Gill Sans MT Condensed" pitchFamily="34" charset="0"/>
              </a:rPr>
              <a:t>Memenin </a:t>
            </a:r>
            <a:r>
              <a:rPr lang="tr-TR" sz="3400" b="1" dirty="0" err="1" smtClean="0">
                <a:solidFill>
                  <a:schemeClr val="accent2">
                    <a:lumMod val="75000"/>
                  </a:schemeClr>
                </a:solidFill>
                <a:latin typeface="Gill Sans MT Condensed" pitchFamily="34" charset="0"/>
              </a:rPr>
              <a:t>inspeksiyonunda</a:t>
            </a:r>
            <a:r>
              <a:rPr lang="tr-TR" sz="3400" b="1" dirty="0" smtClean="0">
                <a:solidFill>
                  <a:schemeClr val="accent2">
                    <a:lumMod val="75000"/>
                  </a:schemeClr>
                </a:solidFill>
                <a:latin typeface="Gill Sans MT Condensed" pitchFamily="34" charset="0"/>
              </a:rPr>
              <a:t>;</a:t>
            </a:r>
          </a:p>
          <a:p>
            <a:pPr>
              <a:buNone/>
            </a:pPr>
            <a:endParaRPr lang="tr-TR" sz="3400" dirty="0" smtClean="0">
              <a:solidFill>
                <a:schemeClr val="accent2">
                  <a:lumMod val="75000"/>
                </a:schemeClr>
              </a:solidFill>
              <a:latin typeface="Gill Sans MT Condensed" pitchFamily="34" charset="0"/>
            </a:endParaRPr>
          </a:p>
          <a:p>
            <a:pPr>
              <a:buNone/>
            </a:pPr>
            <a:r>
              <a:rPr lang="tr-TR" sz="3400" dirty="0" smtClean="0">
                <a:solidFill>
                  <a:schemeClr val="accent2">
                    <a:lumMod val="75000"/>
                  </a:schemeClr>
                </a:solidFill>
                <a:latin typeface="Gill Sans MT Condensed" pitchFamily="34" charset="0"/>
              </a:rPr>
              <a:t>    Meme bölümlerinin ve başlarının büyüklükleri (birbirine oranla), </a:t>
            </a:r>
          </a:p>
          <a:p>
            <a:pPr>
              <a:buNone/>
            </a:pPr>
            <a:r>
              <a:rPr lang="tr-TR" sz="3400" dirty="0" smtClean="0">
                <a:solidFill>
                  <a:schemeClr val="accent2">
                    <a:lumMod val="75000"/>
                  </a:schemeClr>
                </a:solidFill>
                <a:latin typeface="Gill Sans MT Condensed" pitchFamily="34" charset="0"/>
              </a:rPr>
              <a:t>    </a:t>
            </a:r>
          </a:p>
          <a:p>
            <a:pPr>
              <a:buNone/>
            </a:pPr>
            <a:r>
              <a:rPr lang="tr-TR" sz="3400" dirty="0" smtClean="0">
                <a:solidFill>
                  <a:schemeClr val="accent2">
                    <a:lumMod val="75000"/>
                  </a:schemeClr>
                </a:solidFill>
                <a:latin typeface="Gill Sans MT Condensed" pitchFamily="34" charset="0"/>
              </a:rPr>
              <a:t>    Memenin şekli (sarkık, çarpık), </a:t>
            </a:r>
          </a:p>
          <a:p>
            <a:pPr>
              <a:buNone/>
            </a:pPr>
            <a:endParaRPr lang="tr-TR" sz="3400" dirty="0" smtClean="0">
              <a:solidFill>
                <a:schemeClr val="accent2">
                  <a:lumMod val="75000"/>
                </a:schemeClr>
              </a:solidFill>
              <a:latin typeface="Gill Sans MT Condensed" pitchFamily="34" charset="0"/>
            </a:endParaRPr>
          </a:p>
          <a:p>
            <a:pPr>
              <a:buNone/>
            </a:pPr>
            <a:r>
              <a:rPr lang="tr-TR" sz="3400" dirty="0" smtClean="0">
                <a:solidFill>
                  <a:schemeClr val="accent2">
                    <a:lumMod val="75000"/>
                  </a:schemeClr>
                </a:solidFill>
                <a:latin typeface="Gill Sans MT Condensed" pitchFamily="34" charset="0"/>
              </a:rPr>
              <a:t>    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469" y="4313026"/>
            <a:ext cx="2980707" cy="24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Klinik </a:t>
            </a:r>
            <a:r>
              <a:rPr lang="tr-TR" sz="4000" b="1" dirty="0" err="1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Mastitislerin</a:t>
            </a:r>
            <a:r>
              <a:rPr lang="tr-TR" sz="4000" b="1" dirty="0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 Tanısı</a:t>
            </a:r>
            <a:endParaRPr lang="tr-TR" sz="4000" b="1" dirty="0">
              <a:solidFill>
                <a:schemeClr val="accent6">
                  <a:lumMod val="50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77378"/>
            <a:ext cx="8507288" cy="30798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500" b="1" dirty="0" smtClean="0">
                <a:solidFill>
                  <a:schemeClr val="bg2">
                    <a:lumMod val="25000"/>
                  </a:schemeClr>
                </a:solidFill>
              </a:rPr>
              <a:t>   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Meme başı ve derisinin görünümü, (gergin, buruşuk, renk </a:t>
            </a:r>
          </a:p>
          <a:p>
            <a:pPr>
              <a:buNone/>
            </a:pP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  değişimleri),</a:t>
            </a:r>
          </a:p>
          <a:p>
            <a:pPr>
              <a:buNone/>
            </a:pPr>
            <a:endParaRPr lang="tr-TR" sz="2800" dirty="0" smtClean="0">
              <a:solidFill>
                <a:schemeClr val="bg2">
                  <a:lumMod val="25000"/>
                </a:schemeClr>
              </a:solidFill>
              <a:latin typeface="Gill Sans MT Condensed" pitchFamily="34" charset="0"/>
            </a:endParaRPr>
          </a:p>
          <a:p>
            <a:pPr>
              <a:buNone/>
            </a:pP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  Meme ve meme başı derisi lezyonları, (yırtık, ezik veya kesik yaraları)</a:t>
            </a:r>
          </a:p>
          <a:p>
            <a:pPr>
              <a:buNone/>
            </a:pP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  kabuklaşma, nekroz, fistül, ülser ve ödem durumu değerlendirilir. </a:t>
            </a:r>
          </a:p>
          <a:p>
            <a:pPr>
              <a:buNone/>
            </a:pP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004132"/>
            <a:ext cx="1914544" cy="180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013176"/>
            <a:ext cx="215023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5298" name="Picture 2" descr="M başı ucunda kızarıklı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030108"/>
            <a:ext cx="2331467" cy="178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713"/>
            <a:ext cx="8219256" cy="4032448"/>
          </a:xfrm>
        </p:spPr>
        <p:txBody>
          <a:bodyPr/>
          <a:lstStyle/>
          <a:p>
            <a:pPr>
              <a:buNone/>
            </a:pPr>
            <a:r>
              <a:rPr lang="tr-TR" b="1" dirty="0" smtClean="0"/>
              <a:t>    </a:t>
            </a:r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2. </a:t>
            </a:r>
            <a:r>
              <a:rPr lang="tr-TR" sz="2800" b="1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Palpasyon</a:t>
            </a:r>
            <a:endParaRPr lang="tr-TR" sz="2800" b="1" dirty="0" smtClean="0">
              <a:solidFill>
                <a:schemeClr val="bg2">
                  <a:lumMod val="25000"/>
                </a:schemeClr>
              </a:solidFill>
              <a:latin typeface="Gill Sans MT Condensed" pitchFamily="34" charset="0"/>
            </a:endParaRPr>
          </a:p>
          <a:p>
            <a:pPr>
              <a:buNone/>
            </a:pPr>
            <a:endParaRPr lang="tr-TR" sz="4000" b="1" dirty="0" smtClean="0"/>
          </a:p>
          <a:p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Memelerin el ile muayenesi yapılmadan önce meme loblarının boşaltılması gereklidir. </a:t>
            </a:r>
          </a:p>
          <a:p>
            <a:endParaRPr lang="tr-TR" sz="2800" dirty="0" smtClean="0">
              <a:solidFill>
                <a:schemeClr val="bg2">
                  <a:lumMod val="25000"/>
                </a:schemeClr>
              </a:solidFill>
              <a:latin typeface="Gill Sans MT Condensed" pitchFamily="34" charset="0"/>
            </a:endParaRPr>
          </a:p>
          <a:p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Meme lobları içerisinde süt bulunması, meme içindeki patolojik yapıların </a:t>
            </a:r>
            <a:r>
              <a:rPr lang="tr-TR" sz="2800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tesbitini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güçleştirir.</a:t>
            </a:r>
          </a:p>
          <a:p>
            <a:endParaRPr lang="tr-TR" dirty="0"/>
          </a:p>
        </p:txBody>
      </p:sp>
      <p:pic>
        <p:nvPicPr>
          <p:cNvPr id="4" name="Picture 1" descr="DSCN1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674754"/>
            <a:ext cx="2520280" cy="209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363272" cy="2788362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Condensed" pitchFamily="34" charset="0"/>
              </a:rPr>
              <a:t>Meme loblarının ayrıntılı muayenesine ilk önce meme başı deliğinden başlanır ve tüm meme dikkatlice muayene edilir. </a:t>
            </a:r>
          </a:p>
          <a:p>
            <a:endParaRPr lang="tr-T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Gill Sans MT Condensed" pitchFamily="34" charset="0"/>
            </a:endParaRPr>
          </a:p>
          <a:p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Condensed" pitchFamily="34" charset="0"/>
              </a:rPr>
              <a:t>Meme başları baş ve işaret parmağı arasında yuvarlanarak doku kalınlaşmaları ve </a:t>
            </a:r>
            <a:r>
              <a:rPr lang="tr-TR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Condensed" pitchFamily="34" charset="0"/>
              </a:rPr>
              <a:t>fibrozis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 Condensed" pitchFamily="34" charset="0"/>
              </a:rPr>
              <a:t> yönünden değerlendirilir. 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6" name="Picture 3" descr="DSCN10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920" y="3944912"/>
            <a:ext cx="2790072" cy="27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DSCN1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27146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928670"/>
            <a:ext cx="8136904" cy="278836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Gill Sans MT Condensed" pitchFamily="34" charset="0"/>
              </a:rPr>
              <a:t>Daha sonra meme </a:t>
            </a:r>
            <a:r>
              <a:rPr lang="tr-TR" sz="2800" dirty="0" err="1" smtClean="0">
                <a:latin typeface="Gill Sans MT Condensed" pitchFamily="34" charset="0"/>
              </a:rPr>
              <a:t>sinusu</a:t>
            </a:r>
            <a:r>
              <a:rPr lang="tr-TR" sz="2800" dirty="0" smtClean="0">
                <a:latin typeface="Gill Sans MT Condensed" pitchFamily="34" charset="0"/>
              </a:rPr>
              <a:t> kontrol edilir ve eş meme bölümlerinin </a:t>
            </a:r>
            <a:r>
              <a:rPr lang="tr-TR" sz="2800" dirty="0" err="1" smtClean="0">
                <a:latin typeface="Gill Sans MT Condensed" pitchFamily="34" charset="0"/>
              </a:rPr>
              <a:t>sinusları</a:t>
            </a:r>
            <a:r>
              <a:rPr lang="tr-TR" sz="2800" dirty="0" smtClean="0">
                <a:latin typeface="Gill Sans MT Condensed" pitchFamily="34" charset="0"/>
              </a:rPr>
              <a:t> birbiriyle karşılaştırılır.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Meme </a:t>
            </a:r>
            <a:r>
              <a:rPr lang="tr-TR" sz="2800" dirty="0" err="1" smtClean="0">
                <a:latin typeface="Gill Sans MT Condensed" pitchFamily="34" charset="0"/>
              </a:rPr>
              <a:t>sinusunun</a:t>
            </a:r>
            <a:r>
              <a:rPr lang="tr-TR" sz="2800" dirty="0" smtClean="0">
                <a:latin typeface="Gill Sans MT Condensed" pitchFamily="34" charset="0"/>
              </a:rPr>
              <a:t> muayenesi, meme başı aşağı doğru çekilerek dokuların gerilmesi sağlandıktan sonra yapılmalıdır.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endParaRPr lang="tr-TR" dirty="0"/>
          </a:p>
        </p:txBody>
      </p:sp>
      <p:pic>
        <p:nvPicPr>
          <p:cNvPr id="4" name="Picture 2" descr="DSCN1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02977"/>
            <a:ext cx="3456384" cy="301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DSCN1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704" y="3573017"/>
            <a:ext cx="3626296" cy="307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DSCN1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573016"/>
            <a:ext cx="337476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Metin kutusu"/>
          <p:cNvSpPr txBox="1"/>
          <p:nvPr/>
        </p:nvSpPr>
        <p:spPr>
          <a:xfrm>
            <a:off x="2442737" y="1484784"/>
            <a:ext cx="4577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latin typeface="Gill Sans MT Condensed" pitchFamily="34" charset="0"/>
              </a:rPr>
              <a:t>En sonunda meme lobları değerlendirilir.</a:t>
            </a:r>
            <a:endParaRPr lang="tr-TR" sz="28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075240" cy="2428322"/>
          </a:xfrm>
        </p:spPr>
        <p:txBody>
          <a:bodyPr/>
          <a:lstStyle/>
          <a:p>
            <a:pPr>
              <a:buNone/>
            </a:pPr>
            <a:r>
              <a:rPr lang="tr-TR" sz="2800" b="1" dirty="0" smtClean="0">
                <a:solidFill>
                  <a:schemeClr val="accent6"/>
                </a:solidFill>
                <a:latin typeface="Gill Sans MT Condensed" pitchFamily="34" charset="0"/>
              </a:rPr>
              <a:t>  </a:t>
            </a:r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3. Sütün Fiziksel Görünümüne Bakılması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tr-TR" dirty="0" smtClean="0"/>
              <a:t>  </a:t>
            </a:r>
            <a:r>
              <a:rPr lang="tr-TR" sz="2800" b="1" dirty="0" smtClean="0">
                <a:latin typeface="Gill Sans MT Condensed" pitchFamily="34" charset="0"/>
              </a:rPr>
              <a:t>Sütün muayenesinde </a:t>
            </a:r>
            <a:r>
              <a:rPr lang="tr-TR" sz="2800" dirty="0" smtClean="0">
                <a:latin typeface="Gill Sans MT Condensed" pitchFamily="34" charset="0"/>
              </a:rPr>
              <a:t>renk değişikliği, sulanma, </a:t>
            </a:r>
            <a:r>
              <a:rPr lang="tr-TR" sz="2800" dirty="0" err="1" smtClean="0">
                <a:latin typeface="Gill Sans MT Condensed" pitchFamily="34" charset="0"/>
              </a:rPr>
              <a:t>flakon</a:t>
            </a:r>
            <a:r>
              <a:rPr lang="tr-TR" sz="2800" dirty="0" smtClean="0">
                <a:latin typeface="Gill Sans MT Condensed" pitchFamily="34" charset="0"/>
              </a:rPr>
              <a:t> veya pıhtılar </a:t>
            </a:r>
          </a:p>
          <a:p>
            <a:pPr>
              <a:buNone/>
            </a:pPr>
            <a:r>
              <a:rPr lang="tr-TR" sz="2800" dirty="0" smtClean="0">
                <a:latin typeface="Gill Sans MT Condensed" pitchFamily="34" charset="0"/>
              </a:rPr>
              <a:t>  görülebilir. </a:t>
            </a:r>
          </a:p>
          <a:p>
            <a:pPr>
              <a:buNone/>
            </a:pPr>
            <a:endParaRPr lang="tr-TR" b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5121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046" y="4295764"/>
            <a:ext cx="3296946" cy="2471162"/>
          </a:xfrm>
          <a:prstGeom prst="rect">
            <a:avLst/>
          </a:prstGeom>
          <a:noFill/>
        </p:spPr>
      </p:pic>
      <p:pic>
        <p:nvPicPr>
          <p:cNvPr id="468993" name="Picture 1" descr="Resim 0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2" y="4293096"/>
            <a:ext cx="3275856" cy="245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147248" cy="1800200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>
                <a:latin typeface="Gill Sans MT Condensed" pitchFamily="34" charset="0"/>
              </a:rPr>
              <a:t>Sütün fiziksel muayenesi sırasında  süt diğer memelere, bacaklara ve kuyruğa  sıçratılmamalıdır.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b="1" dirty="0" smtClean="0">
                <a:latin typeface="Gill Sans MT Condensed" pitchFamily="34" charset="0"/>
              </a:rPr>
              <a:t>Muayeneyi yapacak kişi sütü avuç içine sağmamalıdır</a:t>
            </a:r>
            <a:r>
              <a:rPr lang="tr-TR" sz="2800" dirty="0" smtClean="0">
                <a:latin typeface="Gill Sans MT Condensed" pitchFamily="34" charset="0"/>
              </a:rPr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097" name="Picture 1" descr="104_00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409" y="4026748"/>
            <a:ext cx="3610591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104_00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26725"/>
            <a:ext cx="3571868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88710"/>
            <a:ext cx="8219256" cy="2068282"/>
          </a:xfrm>
        </p:spPr>
        <p:txBody>
          <a:bodyPr/>
          <a:lstStyle/>
          <a:p>
            <a:r>
              <a:rPr lang="tr-TR" sz="2800" b="1" dirty="0" smtClean="0">
                <a:latin typeface="Gill Sans MT Condensed" pitchFamily="34" charset="0"/>
              </a:rPr>
              <a:t>Muayene edilen süt, ineklerin altlarına dökülmemelidir</a:t>
            </a:r>
            <a:r>
              <a:rPr lang="tr-TR" sz="2800" dirty="0" smtClean="0">
                <a:latin typeface="Gill Sans MT Condensed" pitchFamily="34" charset="0"/>
              </a:rPr>
              <a:t>.</a:t>
            </a:r>
          </a:p>
          <a:p>
            <a:r>
              <a:rPr lang="tr-TR" sz="2800" dirty="0" err="1" smtClean="0">
                <a:latin typeface="Gill Sans MT Condensed" pitchFamily="34" charset="0"/>
              </a:rPr>
              <a:t>Strip</a:t>
            </a:r>
            <a:r>
              <a:rPr lang="tr-TR" sz="2800" dirty="0" smtClean="0">
                <a:latin typeface="Gill Sans MT Condensed" pitchFamily="34" charset="0"/>
              </a:rPr>
              <a:t> kap muayenesi tamamlandıktan sonra temizlenip, dezenfekte edilmelidir. </a:t>
            </a:r>
          </a:p>
          <a:p>
            <a:endParaRPr lang="tr-TR" dirty="0"/>
          </a:p>
        </p:txBody>
      </p:sp>
      <p:pic>
        <p:nvPicPr>
          <p:cNvPr id="3073" name="Resim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290" y="3786190"/>
            <a:ext cx="448872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Klinik </a:t>
            </a:r>
            <a:r>
              <a:rPr lang="tr-TR" b="1" dirty="0" err="1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Mastitisler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/>
            </a:r>
            <a:br>
              <a:rPr lang="tr-TR" dirty="0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</a:br>
            <a:endParaRPr lang="tr-TR" dirty="0">
              <a:solidFill>
                <a:schemeClr val="accent6">
                  <a:lumMod val="50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28803"/>
            <a:ext cx="8186766" cy="2643206"/>
          </a:xfrm>
        </p:spPr>
        <p:txBody>
          <a:bodyPr/>
          <a:lstStyle/>
          <a:p>
            <a:r>
              <a:rPr lang="tr-TR" b="1" dirty="0" smtClean="0">
                <a:latin typeface="Gill Sans MT Condensed" pitchFamily="34" charset="0"/>
              </a:rPr>
              <a:t>Klinik </a:t>
            </a:r>
            <a:r>
              <a:rPr lang="tr-TR" b="1" dirty="0" err="1" smtClean="0">
                <a:latin typeface="Gill Sans MT Condensed" pitchFamily="34" charset="0"/>
              </a:rPr>
              <a:t>mastitisler</a:t>
            </a:r>
            <a:r>
              <a:rPr lang="tr-TR" dirty="0" smtClean="0">
                <a:latin typeface="Gill Sans MT Condensed" pitchFamily="34" charset="0"/>
              </a:rPr>
              <a:t>, </a:t>
            </a:r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sütte</a:t>
            </a:r>
            <a:r>
              <a:rPr lang="tr-TR" sz="2800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 (renk ve akışkanlıkta değişiklik, koku) </a:t>
            </a:r>
            <a:r>
              <a:rPr lang="tr-TR" sz="2800" dirty="0" smtClean="0">
                <a:latin typeface="Gill Sans MT Condensed" pitchFamily="34" charset="0"/>
              </a:rPr>
              <a:t>ve </a:t>
            </a:r>
            <a:r>
              <a:rPr lang="tr-TR" sz="2800" b="1" dirty="0" smtClean="0">
                <a:solidFill>
                  <a:schemeClr val="accent1"/>
                </a:solidFill>
                <a:latin typeface="Gill Sans MT Condensed" pitchFamily="34" charset="0"/>
              </a:rPr>
              <a:t>meme dokusunda </a:t>
            </a:r>
            <a:r>
              <a:rPr lang="tr-TR" sz="2800" dirty="0" smtClean="0">
                <a:latin typeface="Gill Sans MT Condensed" pitchFamily="34" charset="0"/>
              </a:rPr>
              <a:t>önemli yangısal belirtiler ile (</a:t>
            </a:r>
            <a:r>
              <a:rPr lang="tr-TR" sz="2800" b="1" dirty="0" smtClean="0">
                <a:latin typeface="Gill Sans MT Condensed" pitchFamily="34" charset="0"/>
              </a:rPr>
              <a:t>şişlik</a:t>
            </a:r>
            <a:r>
              <a:rPr lang="tr-TR" sz="2800" dirty="0" smtClean="0">
                <a:latin typeface="Gill Sans MT Condensed" pitchFamily="34" charset="0"/>
              </a:rPr>
              <a:t>, </a:t>
            </a:r>
            <a:r>
              <a:rPr lang="tr-TR" sz="2800" b="1" dirty="0" smtClean="0">
                <a:latin typeface="Gill Sans MT Condensed" pitchFamily="34" charset="0"/>
              </a:rPr>
              <a:t>ısı artışı</a:t>
            </a:r>
            <a:r>
              <a:rPr lang="tr-TR" sz="2800" dirty="0" smtClean="0">
                <a:latin typeface="Gill Sans MT Condensed" pitchFamily="34" charset="0"/>
              </a:rPr>
              <a:t>, </a:t>
            </a:r>
            <a:r>
              <a:rPr lang="tr-TR" sz="2800" b="1" dirty="0" smtClean="0">
                <a:latin typeface="Gill Sans MT Condensed" pitchFamily="34" charset="0"/>
              </a:rPr>
              <a:t>kızarıklık</a:t>
            </a:r>
            <a:r>
              <a:rPr lang="tr-TR" sz="2800" dirty="0" smtClean="0">
                <a:latin typeface="Gill Sans MT Condensed" pitchFamily="34" charset="0"/>
              </a:rPr>
              <a:t> ve </a:t>
            </a:r>
            <a:r>
              <a:rPr lang="tr-TR" sz="2800" b="1" dirty="0" smtClean="0">
                <a:latin typeface="Gill Sans MT Condensed" pitchFamily="34" charset="0"/>
              </a:rPr>
              <a:t>ağr</a:t>
            </a:r>
            <a:r>
              <a:rPr lang="tr-TR" sz="2800" dirty="0" smtClean="0">
                <a:latin typeface="Gill Sans MT Condensed" pitchFamily="34" charset="0"/>
              </a:rPr>
              <a:t>ı) karakterize olan </a:t>
            </a:r>
            <a:r>
              <a:rPr lang="tr-TR" sz="2800" dirty="0" err="1" smtClean="0">
                <a:latin typeface="Gill Sans MT Condensed" pitchFamily="34" charset="0"/>
              </a:rPr>
              <a:t>mastitis</a:t>
            </a:r>
            <a:r>
              <a:rPr lang="tr-TR" sz="2800" dirty="0" smtClean="0">
                <a:latin typeface="Gill Sans MT Condensed" pitchFamily="34" charset="0"/>
              </a:rPr>
              <a:t> formudur.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Bazı ineklerde sistemik belirtiler de şekillenmektedir.</a:t>
            </a:r>
          </a:p>
          <a:p>
            <a:endParaRPr lang="tr-TR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984749"/>
            <a:ext cx="2161765" cy="173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258204" cy="2471742"/>
          </a:xfrm>
        </p:spPr>
        <p:txBody>
          <a:bodyPr/>
          <a:lstStyle/>
          <a:p>
            <a:r>
              <a:rPr lang="tr-TR" sz="2800" dirty="0" smtClean="0">
                <a:latin typeface="Gill Sans MT Condensed" pitchFamily="34" charset="0"/>
              </a:rPr>
              <a:t>Normal görünümlü bir meme lobundan sağılan süt </a:t>
            </a:r>
            <a:r>
              <a:rPr lang="tr-TR" sz="2800" dirty="0" err="1" smtClean="0">
                <a:latin typeface="Gill Sans MT Condensed" pitchFamily="34" charset="0"/>
              </a:rPr>
              <a:t>strip</a:t>
            </a:r>
            <a:r>
              <a:rPr lang="tr-TR" sz="2800" dirty="0" smtClean="0">
                <a:latin typeface="Gill Sans MT Condensed" pitchFamily="34" charset="0"/>
              </a:rPr>
              <a:t> kap üzerinde ince tabaka yapar.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Sütün grimsi-beyaz halka yapması, kronik </a:t>
            </a:r>
            <a:r>
              <a:rPr lang="tr-TR" sz="2800" dirty="0" err="1" smtClean="0">
                <a:latin typeface="Gill Sans MT Condensed" pitchFamily="34" charset="0"/>
              </a:rPr>
              <a:t>mastitis</a:t>
            </a:r>
            <a:r>
              <a:rPr lang="tr-TR" sz="2800" dirty="0" smtClean="0">
                <a:latin typeface="Gill Sans MT Condensed" pitchFamily="34" charset="0"/>
              </a:rPr>
              <a:t> veya memenin </a:t>
            </a:r>
            <a:r>
              <a:rPr lang="tr-TR" sz="2800" dirty="0" err="1" smtClean="0">
                <a:latin typeface="Gill Sans MT Condensed" pitchFamily="34" charset="0"/>
              </a:rPr>
              <a:t>irritasyonları</a:t>
            </a:r>
            <a:r>
              <a:rPr lang="tr-TR" sz="2800" dirty="0" smtClean="0">
                <a:latin typeface="Gill Sans MT Condensed" pitchFamily="34" charset="0"/>
              </a:rPr>
              <a:t> sonucu sütün sulandığının kanıtıdır. </a:t>
            </a:r>
          </a:p>
          <a:p>
            <a:endParaRPr lang="tr-TR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206" y="3892204"/>
            <a:ext cx="3857620" cy="2894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33706" y="3035800"/>
            <a:ext cx="8186766" cy="1257296"/>
          </a:xfrm>
        </p:spPr>
        <p:txBody>
          <a:bodyPr/>
          <a:lstStyle/>
          <a:p>
            <a:r>
              <a:rPr lang="tr-TR" sz="2800" b="1" dirty="0" smtClean="0">
                <a:latin typeface="Gill Sans MT Condensed" pitchFamily="34" charset="0"/>
              </a:rPr>
              <a:t>Sütün fiziksel muayenesinde sütte pıhtı, </a:t>
            </a:r>
            <a:r>
              <a:rPr lang="tr-TR" sz="2800" b="1" dirty="0" err="1" smtClean="0">
                <a:latin typeface="Gill Sans MT Condensed" pitchFamily="34" charset="0"/>
              </a:rPr>
              <a:t>flakon</a:t>
            </a:r>
            <a:r>
              <a:rPr lang="tr-TR" sz="2800" b="1" dirty="0" smtClean="0">
                <a:latin typeface="Gill Sans MT Condensed" pitchFamily="34" charset="0"/>
              </a:rPr>
              <a:t> veya renk değişikliği görülmesi </a:t>
            </a:r>
            <a:r>
              <a:rPr lang="tr-TR" sz="2800" b="1" dirty="0" err="1" smtClean="0">
                <a:latin typeface="Gill Sans MT Condensed" pitchFamily="34" charset="0"/>
              </a:rPr>
              <a:t>mastitislere</a:t>
            </a:r>
            <a:r>
              <a:rPr lang="tr-TR" sz="2800" b="1" dirty="0" smtClean="0">
                <a:latin typeface="Gill Sans MT Condensed" pitchFamily="34" charset="0"/>
              </a:rPr>
              <a:t> işarettir</a:t>
            </a:r>
            <a:r>
              <a:rPr lang="tr-TR" sz="2800" dirty="0" smtClean="0">
                <a:latin typeface="Gill Sans MT Condensed" pitchFamily="34" charset="0"/>
              </a:rPr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57224" y="1600200"/>
            <a:ext cx="7358114" cy="4525963"/>
          </a:xfrm>
        </p:spPr>
        <p:txBody>
          <a:bodyPr/>
          <a:lstStyle/>
          <a:p>
            <a:pPr algn="ctr">
              <a:buNone/>
            </a:pPr>
            <a:r>
              <a:rPr lang="tr-TR" sz="3600" b="1" dirty="0" smtClean="0"/>
              <a:t>    </a:t>
            </a:r>
            <a:r>
              <a:rPr lang="tr-TR" sz="3600" b="1" dirty="0" smtClean="0">
                <a:latin typeface="Gill Sans MT Condensed" pitchFamily="34" charset="0"/>
              </a:rPr>
              <a:t>Klinik </a:t>
            </a:r>
            <a:r>
              <a:rPr lang="tr-TR" sz="3600" b="1" dirty="0" err="1" smtClean="0">
                <a:latin typeface="Gill Sans MT Condensed" pitchFamily="34" charset="0"/>
              </a:rPr>
              <a:t>Mastitisler</a:t>
            </a:r>
            <a:r>
              <a:rPr lang="tr-TR" b="1" dirty="0" smtClean="0">
                <a:latin typeface="Gill Sans MT Condensed" pitchFamily="34" charset="0"/>
              </a:rPr>
              <a:t>; </a:t>
            </a:r>
          </a:p>
          <a:p>
            <a:pPr>
              <a:buNone/>
            </a:pPr>
            <a:endParaRPr lang="tr-TR" dirty="0" smtClean="0">
              <a:latin typeface="Gill Sans MT Condense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dirty="0" err="1" smtClean="0">
                <a:latin typeface="Gill Sans MT Condensed" pitchFamily="34" charset="0"/>
              </a:rPr>
              <a:t>Perakut</a:t>
            </a:r>
            <a:endParaRPr lang="tr-TR" dirty="0" smtClean="0">
              <a:latin typeface="Gill Sans MT Condense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latin typeface="Gill Sans MT Condensed" pitchFamily="34" charset="0"/>
              </a:rPr>
              <a:t>Akut</a:t>
            </a:r>
          </a:p>
          <a:p>
            <a:pPr>
              <a:buFont typeface="Wingdings" pitchFamily="2" charset="2"/>
              <a:buChar char="ü"/>
            </a:pPr>
            <a:r>
              <a:rPr lang="tr-TR" dirty="0" err="1" smtClean="0">
                <a:latin typeface="Gill Sans MT Condensed" pitchFamily="34" charset="0"/>
              </a:rPr>
              <a:t>Subakut</a:t>
            </a:r>
            <a:endParaRPr lang="tr-TR" dirty="0" smtClean="0">
              <a:latin typeface="Gill Sans MT Condense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dirty="0" smtClean="0">
                <a:latin typeface="Gill Sans MT Condensed" pitchFamily="34" charset="0"/>
              </a:rPr>
              <a:t>Kronik </a:t>
            </a:r>
            <a:r>
              <a:rPr lang="tr-TR" dirty="0" err="1" smtClean="0">
                <a:latin typeface="Gill Sans MT Condensed" pitchFamily="34" charset="0"/>
              </a:rPr>
              <a:t>mastitisler</a:t>
            </a:r>
            <a:r>
              <a:rPr lang="tr-TR" dirty="0" smtClean="0">
                <a:latin typeface="Gill Sans MT Condensed" pitchFamily="34" charset="0"/>
              </a:rPr>
              <a:t> diye alt gruplara ayrılır.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68760"/>
            <a:ext cx="8263230" cy="2864360"/>
          </a:xfrm>
        </p:spPr>
        <p:txBody>
          <a:bodyPr>
            <a:normAutofit/>
          </a:bodyPr>
          <a:lstStyle/>
          <a:p>
            <a:r>
              <a:rPr lang="tr-TR" sz="3000" b="1" dirty="0" err="1" smtClean="0">
                <a:latin typeface="Gill Sans MT Condensed" pitchFamily="34" charset="0"/>
              </a:rPr>
              <a:t>Perakut</a:t>
            </a:r>
            <a:r>
              <a:rPr lang="tr-TR" sz="3000" b="1" dirty="0" smtClean="0">
                <a:latin typeface="Gill Sans MT Condensed" pitchFamily="34" charset="0"/>
              </a:rPr>
              <a:t> </a:t>
            </a:r>
            <a:r>
              <a:rPr lang="tr-TR" sz="3000" b="1" dirty="0" err="1" smtClean="0">
                <a:latin typeface="Gill Sans MT Condensed" pitchFamily="34" charset="0"/>
              </a:rPr>
              <a:t>mastitisler</a:t>
            </a:r>
            <a:r>
              <a:rPr lang="tr-TR" sz="3000" b="1" dirty="0" smtClean="0">
                <a:latin typeface="Gill Sans MT Condensed" pitchFamily="34" charset="0"/>
              </a:rPr>
              <a:t> </a:t>
            </a:r>
            <a:r>
              <a:rPr lang="tr-TR" sz="3000" dirty="0" smtClean="0">
                <a:latin typeface="Gill Sans MT Condensed" pitchFamily="34" charset="0"/>
              </a:rPr>
              <a:t>inek yaşamı açısından tehlikelidir ve bazı inekler </a:t>
            </a:r>
            <a:r>
              <a:rPr lang="tr-TR" sz="3000" dirty="0" err="1" smtClean="0">
                <a:latin typeface="Gill Sans MT Condensed" pitchFamily="34" charset="0"/>
              </a:rPr>
              <a:t>perakut</a:t>
            </a:r>
            <a:r>
              <a:rPr lang="tr-TR" sz="3000" dirty="0" smtClean="0">
                <a:latin typeface="Gill Sans MT Condensed" pitchFamily="34" charset="0"/>
              </a:rPr>
              <a:t> </a:t>
            </a:r>
            <a:r>
              <a:rPr lang="tr-TR" sz="3000" dirty="0" err="1" smtClean="0">
                <a:latin typeface="Gill Sans MT Condensed" pitchFamily="34" charset="0"/>
              </a:rPr>
              <a:t>mastitis</a:t>
            </a:r>
            <a:r>
              <a:rPr lang="tr-TR" sz="3000" dirty="0" smtClean="0">
                <a:latin typeface="Gill Sans MT Condensed" pitchFamily="34" charset="0"/>
              </a:rPr>
              <a:t> sonrası ölmektedir. </a:t>
            </a:r>
          </a:p>
          <a:p>
            <a:endParaRPr lang="tr-TR" sz="3000" dirty="0" smtClean="0">
              <a:latin typeface="Gill Sans MT Condensed" pitchFamily="34" charset="0"/>
            </a:endParaRPr>
          </a:p>
          <a:p>
            <a:r>
              <a:rPr lang="tr-TR" sz="3000" dirty="0" smtClean="0">
                <a:latin typeface="Gill Sans MT Condensed" pitchFamily="34" charset="0"/>
              </a:rPr>
              <a:t>Özellikle sistemik belirtiler oldukça ciddidir ve o nedenle ineklerde acil tedavi gereklidir.</a:t>
            </a:r>
          </a:p>
          <a:p>
            <a:endParaRPr lang="tr-TR" sz="3000" dirty="0" smtClean="0">
              <a:latin typeface="Gill Sans MT Condensed" pitchFamily="34" charset="0"/>
            </a:endParaRPr>
          </a:p>
          <a:p>
            <a:endParaRPr lang="tr-TR" dirty="0"/>
          </a:p>
        </p:txBody>
      </p:sp>
      <p:pic>
        <p:nvPicPr>
          <p:cNvPr id="6" name="Resim 5" descr="DSCN0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725144"/>
            <a:ext cx="2734104" cy="206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068960"/>
            <a:ext cx="8258204" cy="1614486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Perakut</a:t>
            </a:r>
            <a:r>
              <a:rPr lang="tr-TR" sz="2800" b="1" dirty="0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 </a:t>
            </a:r>
            <a:r>
              <a:rPr lang="tr-TR" sz="2800" b="1" dirty="0" err="1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mastitise</a:t>
            </a:r>
            <a:r>
              <a:rPr lang="tr-TR" sz="2800" b="1" dirty="0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 </a:t>
            </a: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genelde </a:t>
            </a:r>
            <a:r>
              <a:rPr lang="tr-TR" sz="2800" b="1" dirty="0" err="1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koliformlar</a:t>
            </a: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 ve bazen </a:t>
            </a:r>
            <a:r>
              <a:rPr lang="tr-TR" sz="2800" b="1" dirty="0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S. </a:t>
            </a:r>
            <a:r>
              <a:rPr lang="tr-TR" sz="2800" b="1" dirty="0" err="1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aureus</a:t>
            </a:r>
            <a:r>
              <a:rPr lang="tr-TR" sz="2800" dirty="0" smtClean="0">
                <a:solidFill>
                  <a:schemeClr val="accent6">
                    <a:lumMod val="50000"/>
                  </a:schemeClr>
                </a:solidFill>
                <a:latin typeface="Gill Sans MT Condensed" pitchFamily="34" charset="0"/>
              </a:rPr>
              <a:t> neden olur.</a:t>
            </a:r>
            <a:endParaRPr lang="tr-TR" sz="2800" dirty="0">
              <a:solidFill>
                <a:schemeClr val="accent6">
                  <a:lumMod val="50000"/>
                </a:schemeClr>
              </a:solidFill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680" y="2060848"/>
            <a:ext cx="8191792" cy="3312368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Gill Sans MT Condensed" pitchFamily="34" charset="0"/>
              </a:rPr>
              <a:t>Akut </a:t>
            </a:r>
            <a:r>
              <a:rPr lang="tr-TR" sz="2800" dirty="0" err="1" smtClean="0">
                <a:latin typeface="Gill Sans MT Condensed" pitchFamily="34" charset="0"/>
              </a:rPr>
              <a:t>mastitisin</a:t>
            </a:r>
            <a:r>
              <a:rPr lang="tr-TR" sz="2800" dirty="0" smtClean="0">
                <a:latin typeface="Gill Sans MT Condensed" pitchFamily="34" charset="0"/>
              </a:rPr>
              <a:t> semptomları </a:t>
            </a:r>
            <a:r>
              <a:rPr lang="tr-TR" sz="2800" dirty="0" err="1" smtClean="0">
                <a:latin typeface="Gill Sans MT Condensed" pitchFamily="34" charset="0"/>
              </a:rPr>
              <a:t>perakut</a:t>
            </a:r>
            <a:r>
              <a:rPr lang="tr-TR" sz="2800" dirty="0" smtClean="0">
                <a:latin typeface="Gill Sans MT Condensed" pitchFamily="34" charset="0"/>
              </a:rPr>
              <a:t> </a:t>
            </a:r>
            <a:r>
              <a:rPr lang="tr-TR" sz="2800" dirty="0" err="1" smtClean="0">
                <a:latin typeface="Gill Sans MT Condensed" pitchFamily="34" charset="0"/>
              </a:rPr>
              <a:t>mastitisinkine</a:t>
            </a:r>
            <a:r>
              <a:rPr lang="tr-TR" sz="2800" dirty="0" smtClean="0">
                <a:latin typeface="Gill Sans MT Condensed" pitchFamily="34" charset="0"/>
              </a:rPr>
              <a:t> benzer fakat sistemik bulgular  (ateş, orta şiddetli halsizlik) daha azdır.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b="1" dirty="0" smtClean="0">
                <a:latin typeface="Gill Sans MT Condensed" pitchFamily="34" charset="0"/>
              </a:rPr>
              <a:t>Akut </a:t>
            </a:r>
            <a:r>
              <a:rPr lang="tr-TR" sz="2800" b="1" dirty="0" err="1" smtClean="0">
                <a:latin typeface="Gill Sans MT Condensed" pitchFamily="34" charset="0"/>
              </a:rPr>
              <a:t>mastitisler</a:t>
            </a:r>
            <a:r>
              <a:rPr lang="tr-TR" sz="2800" b="1" dirty="0" smtClean="0">
                <a:latin typeface="Gill Sans MT Condensed" pitchFamily="34" charset="0"/>
              </a:rPr>
              <a:t> ani gelişir</a:t>
            </a:r>
            <a:r>
              <a:rPr lang="tr-TR" sz="2800" dirty="0" smtClean="0">
                <a:latin typeface="Gill Sans MT Condensed" pitchFamily="34" charset="0"/>
              </a:rPr>
              <a:t>, yangının derecesi orta dereceliden şiddetliye kadar değişir, süt verimi azalır ve süt </a:t>
            </a:r>
            <a:r>
              <a:rPr lang="tr-TR" sz="2800" dirty="0" err="1" smtClean="0">
                <a:latin typeface="Gill Sans MT Condensed" pitchFamily="34" charset="0"/>
              </a:rPr>
              <a:t>seröz</a:t>
            </a:r>
            <a:r>
              <a:rPr lang="tr-TR" sz="2800" dirty="0" smtClean="0">
                <a:latin typeface="Gill Sans MT Condensed" pitchFamily="34" charset="0"/>
              </a:rPr>
              <a:t> görünümde ve içerisinde fibrin veya pıhtılar vardır.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42910" y="1844824"/>
            <a:ext cx="8086724" cy="4000528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latin typeface="Gill Sans MT Condensed" pitchFamily="34" charset="0"/>
              </a:rPr>
              <a:t>Subakut</a:t>
            </a:r>
            <a:r>
              <a:rPr lang="tr-TR" sz="2800" b="1" dirty="0" smtClean="0">
                <a:latin typeface="Gill Sans MT Condensed" pitchFamily="34" charset="0"/>
              </a:rPr>
              <a:t> </a:t>
            </a:r>
            <a:r>
              <a:rPr lang="tr-TR" sz="2800" b="1" dirty="0" err="1" smtClean="0">
                <a:latin typeface="Gill Sans MT Condensed" pitchFamily="34" charset="0"/>
              </a:rPr>
              <a:t>mastitiste</a:t>
            </a:r>
            <a:r>
              <a:rPr lang="tr-TR" sz="2800" b="1" dirty="0" smtClean="0">
                <a:latin typeface="Gill Sans MT Condensed" pitchFamily="34" charset="0"/>
              </a:rPr>
              <a:t> </a:t>
            </a:r>
            <a:r>
              <a:rPr lang="tr-TR" sz="2800" dirty="0" smtClean="0">
                <a:latin typeface="Gill Sans MT Condensed" pitchFamily="34" charset="0"/>
              </a:rPr>
              <a:t>yangı, orta şiddetlidir ve memede gözle görülebilen değişiklikler yoktur.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Sütte genellikle küçük pıhtı ve </a:t>
            </a:r>
            <a:r>
              <a:rPr lang="tr-TR" sz="2800" dirty="0" err="1" smtClean="0">
                <a:latin typeface="Gill Sans MT Condensed" pitchFamily="34" charset="0"/>
              </a:rPr>
              <a:t>flakon</a:t>
            </a:r>
            <a:r>
              <a:rPr lang="tr-TR" sz="2800" dirty="0" smtClean="0">
                <a:latin typeface="Gill Sans MT Condensed" pitchFamily="34" charset="0"/>
              </a:rPr>
              <a:t> bulunur.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b="1" dirty="0" smtClean="0">
                <a:latin typeface="Gill Sans MT Condensed" pitchFamily="34" charset="0"/>
              </a:rPr>
              <a:t>Bu tip </a:t>
            </a:r>
            <a:r>
              <a:rPr lang="tr-TR" sz="2800" b="1" dirty="0" err="1" smtClean="0">
                <a:latin typeface="Gill Sans MT Condensed" pitchFamily="34" charset="0"/>
              </a:rPr>
              <a:t>mastitiste</a:t>
            </a:r>
            <a:r>
              <a:rPr lang="tr-TR" sz="2800" dirty="0" smtClean="0">
                <a:latin typeface="Gill Sans MT Condensed" pitchFamily="34" charset="0"/>
              </a:rPr>
              <a:t>, </a:t>
            </a:r>
            <a:r>
              <a:rPr lang="tr-TR" sz="2800" b="1" dirty="0" smtClean="0">
                <a:latin typeface="Gill Sans MT Condensed" pitchFamily="34" charset="0"/>
              </a:rPr>
              <a:t>yangı</a:t>
            </a:r>
            <a:r>
              <a:rPr lang="tr-TR" sz="2800" dirty="0" smtClean="0">
                <a:latin typeface="Gill Sans MT Condensed" pitchFamily="34" charset="0"/>
              </a:rPr>
              <a:t> sadece </a:t>
            </a:r>
            <a:r>
              <a:rPr lang="tr-TR" sz="2800" b="1" dirty="0" smtClean="0">
                <a:latin typeface="Gill Sans MT Condensed" pitchFamily="34" charset="0"/>
              </a:rPr>
              <a:t>meme ile sınırlıdır</a:t>
            </a:r>
            <a:r>
              <a:rPr lang="tr-TR" sz="2800" dirty="0" smtClean="0">
                <a:latin typeface="Gill Sans MT Condensed" pitchFamily="34" charset="0"/>
              </a:rPr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8638" y="785794"/>
            <a:ext cx="8186766" cy="3829064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Gill Sans MT Condensed" pitchFamily="34" charset="0"/>
              </a:rPr>
              <a:t>Kronik </a:t>
            </a:r>
            <a:r>
              <a:rPr lang="tr-TR" sz="2400" b="1" dirty="0" err="1" smtClean="0">
                <a:latin typeface="Gill Sans MT Condensed" pitchFamily="34" charset="0"/>
              </a:rPr>
              <a:t>mastitislerde</a:t>
            </a:r>
            <a:r>
              <a:rPr lang="tr-TR" sz="2400" dirty="0" smtClean="0">
                <a:latin typeface="Gill Sans MT Condensed" pitchFamily="34" charset="0"/>
              </a:rPr>
              <a:t>, klinik yangı belirtileri aylarca mevcuttur ve bir </a:t>
            </a:r>
            <a:r>
              <a:rPr lang="tr-TR" sz="2400" dirty="0" err="1" smtClean="0">
                <a:latin typeface="Gill Sans MT Condensed" pitchFamily="34" charset="0"/>
              </a:rPr>
              <a:t>laktasyon</a:t>
            </a:r>
            <a:r>
              <a:rPr lang="tr-TR" sz="2400" dirty="0" smtClean="0">
                <a:latin typeface="Gill Sans MT Condensed" pitchFamily="34" charset="0"/>
              </a:rPr>
              <a:t> döneminden diğerine kadar devam edebilir. </a:t>
            </a:r>
          </a:p>
          <a:p>
            <a:endParaRPr lang="tr-TR" sz="2400" dirty="0" smtClean="0">
              <a:latin typeface="Gill Sans MT Condensed" pitchFamily="34" charset="0"/>
            </a:endParaRPr>
          </a:p>
          <a:p>
            <a:r>
              <a:rPr lang="tr-TR" sz="2400" b="1" dirty="0" smtClean="0">
                <a:latin typeface="Gill Sans MT Condensed" pitchFamily="34" charset="0"/>
              </a:rPr>
              <a:t>Kronik </a:t>
            </a:r>
            <a:r>
              <a:rPr lang="tr-TR" sz="2400" b="1" dirty="0" err="1" smtClean="0">
                <a:latin typeface="Gill Sans MT Condensed" pitchFamily="34" charset="0"/>
              </a:rPr>
              <a:t>mastitislerin</a:t>
            </a:r>
            <a:r>
              <a:rPr lang="tr-TR" sz="2400" b="1" dirty="0" smtClean="0">
                <a:latin typeface="Gill Sans MT Condensed" pitchFamily="34" charset="0"/>
              </a:rPr>
              <a:t> bir özelliği de </a:t>
            </a:r>
            <a:r>
              <a:rPr lang="tr-TR" sz="2400" b="1" dirty="0" err="1" smtClean="0">
                <a:latin typeface="Gill Sans MT Condensed" pitchFamily="34" charset="0"/>
              </a:rPr>
              <a:t>paranşim</a:t>
            </a:r>
            <a:r>
              <a:rPr lang="tr-TR" sz="2400" b="1" dirty="0" smtClean="0">
                <a:latin typeface="Gill Sans MT Condensed" pitchFamily="34" charset="0"/>
              </a:rPr>
              <a:t> dokunun yerini bağ dokunun almasıdır.</a:t>
            </a:r>
            <a:r>
              <a:rPr lang="tr-TR" sz="2400" dirty="0" smtClean="0">
                <a:latin typeface="Gill Sans MT Condensed" pitchFamily="34" charset="0"/>
              </a:rPr>
              <a:t> </a:t>
            </a:r>
          </a:p>
          <a:p>
            <a:endParaRPr lang="tr-TR" sz="2400" dirty="0" smtClean="0">
              <a:latin typeface="Gill Sans MT Condensed" pitchFamily="34" charset="0"/>
            </a:endParaRPr>
          </a:p>
          <a:p>
            <a:r>
              <a:rPr lang="tr-TR" sz="2400" dirty="0" smtClean="0">
                <a:latin typeface="Gill Sans MT Condensed" pitchFamily="34" charset="0"/>
              </a:rPr>
              <a:t>Kronik </a:t>
            </a:r>
            <a:r>
              <a:rPr lang="tr-TR" sz="2400" dirty="0" err="1" smtClean="0">
                <a:latin typeface="Gill Sans MT Condensed" pitchFamily="34" charset="0"/>
              </a:rPr>
              <a:t>mastitis</a:t>
            </a:r>
            <a:r>
              <a:rPr lang="tr-TR" sz="2400" dirty="0" smtClean="0">
                <a:latin typeface="Gill Sans MT Condensed" pitchFamily="34" charset="0"/>
              </a:rPr>
              <a:t> gelişen meme lobu sert ve </a:t>
            </a:r>
            <a:r>
              <a:rPr lang="tr-TR" sz="2400" dirty="0" err="1" smtClean="0">
                <a:latin typeface="Gill Sans MT Condensed" pitchFamily="34" charset="0"/>
              </a:rPr>
              <a:t>atrofiktir</a:t>
            </a:r>
            <a:r>
              <a:rPr lang="tr-TR" sz="2400" dirty="0" smtClean="0">
                <a:latin typeface="Gill Sans MT Condensed" pitchFamily="34" charset="0"/>
              </a:rPr>
              <a:t>. </a:t>
            </a:r>
          </a:p>
          <a:p>
            <a:endParaRPr lang="tr-TR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4337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230" y="4645064"/>
            <a:ext cx="2857488" cy="2141522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03689"/>
            <a:ext cx="2643206" cy="198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5743" y="4699021"/>
            <a:ext cx="2156389" cy="201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>
                <a:latin typeface="Gill Sans MT Condensed" pitchFamily="34" charset="0"/>
              </a:rPr>
              <a:t>İneklerde genellikle </a:t>
            </a:r>
            <a:r>
              <a:rPr lang="tr-TR" sz="2800" b="1" dirty="0" smtClean="0">
                <a:latin typeface="Gill Sans MT Condensed" pitchFamily="34" charset="0"/>
              </a:rPr>
              <a:t>S. </a:t>
            </a:r>
            <a:r>
              <a:rPr lang="tr-TR" sz="2800" b="1" dirty="0" err="1" smtClean="0">
                <a:latin typeface="Gill Sans MT Condensed" pitchFamily="34" charset="0"/>
              </a:rPr>
              <a:t>aureus</a:t>
            </a:r>
            <a:r>
              <a:rPr lang="tr-TR" sz="2800" b="1" dirty="0" smtClean="0">
                <a:latin typeface="Gill Sans MT Condensed" pitchFamily="34" charset="0"/>
              </a:rPr>
              <a:t> kronik </a:t>
            </a:r>
            <a:r>
              <a:rPr lang="tr-TR" sz="2800" b="1" dirty="0" err="1" smtClean="0">
                <a:latin typeface="Gill Sans MT Condensed" pitchFamily="34" charset="0"/>
              </a:rPr>
              <a:t>mastitis</a:t>
            </a:r>
            <a:r>
              <a:rPr lang="tr-TR" sz="2800" dirty="0" err="1" smtClean="0">
                <a:latin typeface="Gill Sans MT Condensed" pitchFamily="34" charset="0"/>
              </a:rPr>
              <a:t>lere</a:t>
            </a:r>
            <a:r>
              <a:rPr lang="tr-TR" sz="2800" dirty="0" smtClean="0">
                <a:latin typeface="Gill Sans MT Condensed" pitchFamily="34" charset="0"/>
              </a:rPr>
              <a:t> neden olur.</a:t>
            </a:r>
            <a:endParaRPr lang="tr-TR" sz="2800" dirty="0">
              <a:latin typeface="Gill Sans MT Condensed" pitchFamily="34" charset="0"/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701" y="3610665"/>
            <a:ext cx="3606109" cy="303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16984"/>
            <a:ext cx="3357586" cy="302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528</Words>
  <Application>Microsoft Office PowerPoint</Application>
  <PresentationFormat>Ekran Gösterisi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Mastitis Çeşitleri</vt:lpstr>
      <vt:lpstr> Klinik Mastitisler 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Klinik Mastitislerin Tanısı</vt:lpstr>
      <vt:lpstr>Klinik Mastitislerin Tanısı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Mastitis Çeşitleri</dc:title>
  <dc:creator>Ayhan Bastan</dc:creator>
  <cp:lastModifiedBy>Ayhan Bastan</cp:lastModifiedBy>
  <cp:revision>1</cp:revision>
  <dcterms:created xsi:type="dcterms:W3CDTF">2017-10-25T14:07:56Z</dcterms:created>
  <dcterms:modified xsi:type="dcterms:W3CDTF">2017-10-25T14:09:07Z</dcterms:modified>
</cp:coreProperties>
</file>