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1" r:id="rId3"/>
    <p:sldId id="302" r:id="rId4"/>
    <p:sldId id="257" r:id="rId5"/>
    <p:sldId id="320" r:id="rId6"/>
    <p:sldId id="321" r:id="rId7"/>
    <p:sldId id="323" r:id="rId8"/>
    <p:sldId id="322" r:id="rId9"/>
    <p:sldId id="264" r:id="rId10"/>
    <p:sldId id="303" r:id="rId11"/>
    <p:sldId id="260" r:id="rId12"/>
    <p:sldId id="268" r:id="rId13"/>
    <p:sldId id="265" r:id="rId14"/>
    <p:sldId id="266" r:id="rId15"/>
    <p:sldId id="314" r:id="rId16"/>
    <p:sldId id="315" r:id="rId17"/>
    <p:sldId id="316" r:id="rId18"/>
    <p:sldId id="317" r:id="rId19"/>
    <p:sldId id="318" r:id="rId20"/>
    <p:sldId id="319" r:id="rId21"/>
    <p:sldId id="269" r:id="rId22"/>
    <p:sldId id="304" r:id="rId23"/>
    <p:sldId id="305" r:id="rId24"/>
    <p:sldId id="306" r:id="rId25"/>
    <p:sldId id="307" r:id="rId26"/>
    <p:sldId id="309" r:id="rId27"/>
    <p:sldId id="308" r:id="rId28"/>
    <p:sldId id="270" r:id="rId29"/>
    <p:sldId id="310" r:id="rId30"/>
    <p:sldId id="311" r:id="rId31"/>
    <p:sldId id="312" r:id="rId32"/>
    <p:sldId id="271" r:id="rId33"/>
    <p:sldId id="274" r:id="rId34"/>
    <p:sldId id="276" r:id="rId35"/>
    <p:sldId id="282" r:id="rId36"/>
    <p:sldId id="283" r:id="rId37"/>
    <p:sldId id="284" r:id="rId38"/>
    <p:sldId id="285"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9DA3A340-7780-44E0-A225-701FF0B7A682}"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08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6D3B921-86DA-4FDB-A127-24A638E2B6E8}" type="datetimeFigureOut">
              <a:rPr lang="tr-TR" smtClean="0"/>
              <a:t>4 Eki 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A3A340-7780-44E0-A225-701FF0B7A682}" type="slidenum">
              <a:rPr lang="tr-TR" smtClean="0"/>
              <a:t>‹#›</a:t>
            </a:fld>
            <a:endParaRPr lang="tr-TR"/>
          </a:p>
        </p:txBody>
      </p:sp>
    </p:spTree>
    <p:extLst>
      <p:ext uri="{BB962C8B-B14F-4D97-AF65-F5344CB8AC3E}">
        <p14:creationId xmlns:p14="http://schemas.microsoft.com/office/powerpoint/2010/main" val="244029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62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06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spTree>
    <p:extLst>
      <p:ext uri="{BB962C8B-B14F-4D97-AF65-F5344CB8AC3E}">
        <p14:creationId xmlns:p14="http://schemas.microsoft.com/office/powerpoint/2010/main" val="424800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86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420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522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41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spTree>
    <p:extLst>
      <p:ext uri="{BB962C8B-B14F-4D97-AF65-F5344CB8AC3E}">
        <p14:creationId xmlns:p14="http://schemas.microsoft.com/office/powerpoint/2010/main" val="177803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D3B921-86DA-4FDB-A127-24A638E2B6E8}" type="datetimeFigureOut">
              <a:rPr lang="tr-TR" smtClean="0"/>
              <a:t>4 Eki 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A3A340-7780-44E0-A225-701FF0B7A682}"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30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6D3B921-86DA-4FDB-A127-24A638E2B6E8}" type="datetimeFigureOut">
              <a:rPr lang="tr-TR" smtClean="0"/>
              <a:t>4 Eki 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A3A340-7780-44E0-A225-701FF0B7A682}" type="slidenum">
              <a:rPr lang="tr-TR" smtClean="0"/>
              <a:t>‹#›</a:t>
            </a:fld>
            <a:endParaRPr lang="tr-TR"/>
          </a:p>
        </p:txBody>
      </p:sp>
    </p:spTree>
    <p:extLst>
      <p:ext uri="{BB962C8B-B14F-4D97-AF65-F5344CB8AC3E}">
        <p14:creationId xmlns:p14="http://schemas.microsoft.com/office/powerpoint/2010/main" val="181981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6D3B921-86DA-4FDB-A127-24A638E2B6E8}" type="datetimeFigureOut">
              <a:rPr lang="tr-TR" smtClean="0"/>
              <a:t>4 Eki 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A3A340-7780-44E0-A225-701FF0B7A682}"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6D3B921-86DA-4FDB-A127-24A638E2B6E8}" type="datetimeFigureOut">
              <a:rPr lang="tr-TR" smtClean="0"/>
              <a:t>4 Eki 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A3A340-7780-44E0-A225-701FF0B7A682}"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64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3B921-86DA-4FDB-A127-24A638E2B6E8}" type="datetimeFigureOut">
              <a:rPr lang="tr-TR" smtClean="0"/>
              <a:t>4 Eki 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A3A340-7780-44E0-A225-701FF0B7A682}" type="slidenum">
              <a:rPr lang="tr-TR" smtClean="0"/>
              <a:t>‹#›</a:t>
            </a:fld>
            <a:endParaRPr lang="tr-TR"/>
          </a:p>
        </p:txBody>
      </p:sp>
    </p:spTree>
    <p:extLst>
      <p:ext uri="{BB962C8B-B14F-4D97-AF65-F5344CB8AC3E}">
        <p14:creationId xmlns:p14="http://schemas.microsoft.com/office/powerpoint/2010/main" val="385442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6D3B921-86DA-4FDB-A127-24A638E2B6E8}" type="datetimeFigureOut">
              <a:rPr lang="tr-TR" smtClean="0"/>
              <a:t>4 Eki 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A3A340-7780-44E0-A225-701FF0B7A682}"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33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6D3B921-86DA-4FDB-A127-24A638E2B6E8}" type="datetimeFigureOut">
              <a:rPr lang="tr-TR" smtClean="0"/>
              <a:t>4 Eki 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A3A340-7780-44E0-A225-701FF0B7A682}" type="slidenum">
              <a:rPr lang="tr-TR" smtClean="0"/>
              <a:t>‹#›</a:t>
            </a:fld>
            <a:endParaRPr lang="tr-TR"/>
          </a:p>
        </p:txBody>
      </p:sp>
    </p:spTree>
    <p:extLst>
      <p:ext uri="{BB962C8B-B14F-4D97-AF65-F5344CB8AC3E}">
        <p14:creationId xmlns:p14="http://schemas.microsoft.com/office/powerpoint/2010/main" val="13087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D3B921-86DA-4FDB-A127-24A638E2B6E8}" type="datetimeFigureOut">
              <a:rPr lang="tr-TR" smtClean="0"/>
              <a:t>4 Eki 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A3A340-7780-44E0-A225-701FF0B7A682}" type="slidenum">
              <a:rPr lang="tr-TR" smtClean="0"/>
              <a:t>‹#›</a:t>
            </a:fld>
            <a:endParaRPr lang="tr-TR"/>
          </a:p>
        </p:txBody>
      </p:sp>
    </p:spTree>
    <p:extLst>
      <p:ext uri="{BB962C8B-B14F-4D97-AF65-F5344CB8AC3E}">
        <p14:creationId xmlns:p14="http://schemas.microsoft.com/office/powerpoint/2010/main" val="3954674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Eczacılık Tarihi ve Deontolojisi</a:t>
            </a:r>
            <a:endParaRPr lang="tr-TR" dirty="0"/>
          </a:p>
        </p:txBody>
      </p:sp>
    </p:spTree>
    <p:extLst>
      <p:ext uri="{BB962C8B-B14F-4D97-AF65-F5344CB8AC3E}">
        <p14:creationId xmlns:p14="http://schemas.microsoft.com/office/powerpoint/2010/main" val="1107835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4468" y="446049"/>
            <a:ext cx="10729332" cy="5730914"/>
          </a:xfrm>
        </p:spPr>
        <p:txBody>
          <a:bodyPr/>
          <a:lstStyle/>
          <a:p>
            <a:endParaRPr lang="tr-TR" dirty="0" smtClean="0">
              <a:solidFill>
                <a:srgbClr val="FF0000"/>
              </a:solidFill>
            </a:endParaRPr>
          </a:p>
          <a:p>
            <a:r>
              <a:rPr lang="tr-TR" dirty="0" smtClean="0">
                <a:solidFill>
                  <a:srgbClr val="FF0000"/>
                </a:solidFill>
              </a:rPr>
              <a:t>Ahlak;</a:t>
            </a:r>
          </a:p>
          <a:p>
            <a:pPr algn="just"/>
            <a:r>
              <a:rPr lang="tr-TR" dirty="0" smtClean="0"/>
              <a:t>a) Mutlak olarak iyi olduğu düşünülen ya da belirli bir yaşam anlayışından kaynaklanan davranış kuralları bütünüdür.</a:t>
            </a:r>
          </a:p>
          <a:p>
            <a:pPr marL="0" indent="0" algn="just">
              <a:buNone/>
            </a:pPr>
            <a:r>
              <a:rPr lang="tr-TR" dirty="0" smtClean="0"/>
              <a:t> </a:t>
            </a:r>
          </a:p>
          <a:p>
            <a:pPr algn="just"/>
            <a:r>
              <a:rPr lang="tr-TR" dirty="0" smtClean="0"/>
              <a:t>b) </a:t>
            </a:r>
            <a:r>
              <a:rPr lang="tr-TR" dirty="0"/>
              <a:t>İ</a:t>
            </a:r>
            <a:r>
              <a:rPr lang="tr-TR" dirty="0" smtClean="0"/>
              <a:t>nsanların kendi davranışlarını belirlemek üzere kendilerine rehber aldıkları ilkeler bütünü ya da kurallar toplamıdır. </a:t>
            </a:r>
          </a:p>
          <a:p>
            <a:pPr marL="0" indent="0" algn="just">
              <a:buNone/>
            </a:pPr>
            <a:endParaRPr lang="tr-TR" dirty="0" smtClean="0"/>
          </a:p>
          <a:p>
            <a:pPr algn="just"/>
            <a:r>
              <a:rPr lang="tr-TR" dirty="0" smtClean="0"/>
              <a:t>c) Bir kimsenin iyi niteliklerini ya da kişiliğini ifade eden tutum ve davranışlar bütünü, </a:t>
            </a:r>
            <a:r>
              <a:rPr lang="tr-TR" b="1" dirty="0" smtClean="0"/>
              <a:t>huy</a:t>
            </a:r>
            <a:r>
              <a:rPr lang="tr-TR" dirty="0" smtClean="0"/>
              <a:t> olarak da tanımlanabilir.</a:t>
            </a:r>
            <a:endParaRPr lang="tr-TR" dirty="0"/>
          </a:p>
        </p:txBody>
      </p:sp>
    </p:spTree>
    <p:extLst>
      <p:ext uri="{BB962C8B-B14F-4D97-AF65-F5344CB8AC3E}">
        <p14:creationId xmlns:p14="http://schemas.microsoft.com/office/powerpoint/2010/main" val="375727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2166" y="791737"/>
            <a:ext cx="10751634" cy="5385226"/>
          </a:xfrm>
        </p:spPr>
        <p:txBody>
          <a:bodyPr>
            <a:normAutofit/>
          </a:bodyPr>
          <a:lstStyle/>
          <a:p>
            <a:pPr algn="just"/>
            <a:r>
              <a:rPr lang="tr-TR" dirty="0" smtClean="0">
                <a:solidFill>
                  <a:srgbClr val="FF0000"/>
                </a:solidFill>
              </a:rPr>
              <a:t>Etik kavramı </a:t>
            </a:r>
            <a:r>
              <a:rPr lang="tr-TR" dirty="0" smtClean="0"/>
              <a:t>ahlaki değerler üzerine bir sorgulama içeren, iyi, kötü, doğru, yanlış gibi kavramlardan hareketle ahlaki ilkeler doğrultusunda sistematik inceleme yapan bir disiplindir. </a:t>
            </a:r>
          </a:p>
          <a:p>
            <a:pPr algn="just"/>
            <a:r>
              <a:rPr lang="tr-TR" dirty="0" smtClean="0"/>
              <a:t>İnsan kendi yaşamını bir düzene sokmak ve başka insanlarla ilişkilerinin çerçevesini belirlemek üzere gereksinim duyduğu ahlaki ilkeler insanlık tarihiyle yaşıttır. Kısacası etik, insan olma olgusunun bir gereğidir. Bu olgunun gereği olarak etik neyin doğru neyin iyi olduğunu belirleyen bir çalışma alanıdır. Bu yönüyle hukuka ve siyasi örgütlenmeye de kaynaklık eder. </a:t>
            </a:r>
          </a:p>
          <a:p>
            <a:pPr algn="just"/>
            <a:r>
              <a:rPr lang="tr-TR" dirty="0" smtClean="0"/>
              <a:t>Etik özellikle Platon ve Aristoteles’ten beri sistematik olarak felsefede de filozofların çalışma sahasını oluşturmuştur. Etik sorunlar üzerine birçok filozof ciddi ve tutarlı yaklaşımlar ortaya koymayı denemişlerdir. Burada ahlakın gerçekten ne olduğuna ilişkin ve ahlaki yargıların temellendirilmesi ve değerlendirilmesi noktasında düşünürlerin görüşleri de çeşitlilik göstermiştir.</a:t>
            </a:r>
            <a:endParaRPr lang="tr-TR" dirty="0"/>
          </a:p>
        </p:txBody>
      </p:sp>
    </p:spTree>
    <p:extLst>
      <p:ext uri="{BB962C8B-B14F-4D97-AF65-F5344CB8AC3E}">
        <p14:creationId xmlns:p14="http://schemas.microsoft.com/office/powerpoint/2010/main" val="194917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4039" y="747132"/>
            <a:ext cx="10539761" cy="5429831"/>
          </a:xfrm>
        </p:spPr>
        <p:txBody>
          <a:bodyPr/>
          <a:lstStyle/>
          <a:p>
            <a:r>
              <a:rPr lang="tr-TR" dirty="0" smtClean="0">
                <a:solidFill>
                  <a:srgbClr val="FF0000"/>
                </a:solidFill>
              </a:rPr>
              <a:t>Etik;</a:t>
            </a:r>
          </a:p>
          <a:p>
            <a:r>
              <a:rPr lang="tr-TR" dirty="0"/>
              <a:t>A</a:t>
            </a:r>
            <a:r>
              <a:rPr lang="tr-TR" dirty="0" smtClean="0"/>
              <a:t>hlak ve ahlaklılık üzerine felsefi düşünüm. </a:t>
            </a:r>
          </a:p>
          <a:p>
            <a:r>
              <a:rPr lang="tr-TR" dirty="0" smtClean="0"/>
              <a:t>Felsefenin ana disiplinlerinden biri olan etik, temelde </a:t>
            </a:r>
            <a:r>
              <a:rPr lang="tr-TR" b="1" dirty="0" smtClean="0"/>
              <a:t>teorik</a:t>
            </a:r>
            <a:r>
              <a:rPr lang="tr-TR" dirty="0" smtClean="0"/>
              <a:t> ve </a:t>
            </a:r>
            <a:r>
              <a:rPr lang="tr-TR" b="1" dirty="0" smtClean="0"/>
              <a:t>uygulamalı</a:t>
            </a:r>
            <a:r>
              <a:rPr lang="tr-TR" dirty="0" smtClean="0"/>
              <a:t> etik olarak ikiye ayrılır; </a:t>
            </a:r>
          </a:p>
          <a:p>
            <a:pPr algn="just"/>
            <a:r>
              <a:rPr lang="tr-TR" dirty="0"/>
              <a:t>B</a:t>
            </a:r>
            <a:r>
              <a:rPr lang="tr-TR" dirty="0" smtClean="0"/>
              <a:t>unlarda teorik etik, esas itibariyle ahlaki iyiliğe ilişkin genel bir araştırma ile doğru eylem üzerine felsefi bir soruşturma üzerinde yoğunlaşan </a:t>
            </a:r>
            <a:r>
              <a:rPr lang="tr-TR" b="1" dirty="0" smtClean="0"/>
              <a:t>normatif etik </a:t>
            </a:r>
            <a:r>
              <a:rPr lang="tr-TR" dirty="0" smtClean="0"/>
              <a:t>ve </a:t>
            </a:r>
            <a:r>
              <a:rPr lang="tr-TR" b="1" dirty="0" smtClean="0"/>
              <a:t>meta etikten </a:t>
            </a:r>
            <a:r>
              <a:rPr lang="tr-TR" dirty="0" smtClean="0"/>
              <a:t>oluşur.</a:t>
            </a:r>
          </a:p>
          <a:p>
            <a:pPr algn="just"/>
            <a:r>
              <a:rPr lang="tr-TR" dirty="0" smtClean="0"/>
              <a:t>Etik insan eylemlerini konu alır. Buna rağmen karakteristik bir eylem kuramı sayılamaz. Zira etiğin konusunu her türlü insan faaliyeti ve eylemi değil de öncelikle ahlaklılığı vurgulayan, yani ahlaki eylemler oluşturur. Etik bir eylemi ahlaki açıdan gerekçelerle açıklar (Uygulamalı etik).</a:t>
            </a:r>
            <a:endParaRPr lang="tr-TR" dirty="0"/>
          </a:p>
        </p:txBody>
      </p:sp>
    </p:spTree>
    <p:extLst>
      <p:ext uri="{BB962C8B-B14F-4D97-AF65-F5344CB8AC3E}">
        <p14:creationId xmlns:p14="http://schemas.microsoft.com/office/powerpoint/2010/main" val="124333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7132" y="1025912"/>
            <a:ext cx="10606668" cy="5151051"/>
          </a:xfrm>
        </p:spPr>
        <p:txBody>
          <a:bodyPr/>
          <a:lstStyle/>
          <a:p>
            <a:r>
              <a:rPr lang="tr-TR" dirty="0" smtClean="0">
                <a:solidFill>
                  <a:srgbClr val="FF0000"/>
                </a:solidFill>
              </a:rPr>
              <a:t>Örneğin; </a:t>
            </a:r>
          </a:p>
          <a:p>
            <a:r>
              <a:rPr lang="tr-TR" dirty="0"/>
              <a:t>İ</a:t>
            </a:r>
            <a:r>
              <a:rPr lang="tr-TR" dirty="0" smtClean="0"/>
              <a:t>yi nedir? </a:t>
            </a:r>
          </a:p>
          <a:p>
            <a:r>
              <a:rPr lang="tr-TR" dirty="0" smtClean="0"/>
              <a:t>Kötü nedir? </a:t>
            </a:r>
          </a:p>
          <a:p>
            <a:r>
              <a:rPr lang="tr-TR" dirty="0" smtClean="0"/>
              <a:t>Doğru nedir? </a:t>
            </a:r>
          </a:p>
          <a:p>
            <a:r>
              <a:rPr lang="tr-TR" dirty="0" smtClean="0"/>
              <a:t>İnsan davranışlarının bir amacı var mıdır? </a:t>
            </a:r>
          </a:p>
          <a:p>
            <a:r>
              <a:rPr lang="tr-TR" dirty="0" smtClean="0"/>
              <a:t>İnsan davranışları iyi dediğimiz bir değere mi yönelir? </a:t>
            </a:r>
          </a:p>
          <a:p>
            <a:r>
              <a:rPr lang="tr-TR" dirty="0" smtClean="0"/>
              <a:t>Görev ve sorumluluk nedir? </a:t>
            </a:r>
          </a:p>
          <a:p>
            <a:r>
              <a:rPr lang="tr-TR" dirty="0" smtClean="0"/>
              <a:t>Vicdan nedir? </a:t>
            </a:r>
          </a:p>
          <a:p>
            <a:r>
              <a:rPr lang="tr-TR" dirty="0" smtClean="0"/>
              <a:t>Vicdan iyi ile </a:t>
            </a:r>
            <a:r>
              <a:rPr lang="tr-TR" dirty="0" err="1" smtClean="0"/>
              <a:t>kötü’yü</a:t>
            </a:r>
            <a:r>
              <a:rPr lang="tr-TR" dirty="0" smtClean="0"/>
              <a:t> ayırabilecek güçte midir? </a:t>
            </a:r>
          </a:p>
          <a:p>
            <a:r>
              <a:rPr lang="tr-TR" dirty="0" err="1" smtClean="0"/>
              <a:t>vb</a:t>
            </a:r>
            <a:r>
              <a:rPr lang="tr-TR" dirty="0" smtClean="0"/>
              <a:t> sorular etiğin belli başlı temel soruları arasında yer almaktadır.</a:t>
            </a:r>
            <a:endParaRPr lang="tr-TR" dirty="0"/>
          </a:p>
        </p:txBody>
      </p:sp>
    </p:spTree>
    <p:extLst>
      <p:ext uri="{BB962C8B-B14F-4D97-AF65-F5344CB8AC3E}">
        <p14:creationId xmlns:p14="http://schemas.microsoft.com/office/powerpoint/2010/main" val="170431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3678" y="802888"/>
            <a:ext cx="10640122" cy="5374075"/>
          </a:xfrm>
        </p:spPr>
        <p:txBody>
          <a:bodyPr>
            <a:normAutofit/>
          </a:bodyPr>
          <a:lstStyle/>
          <a:p>
            <a:pPr algn="just"/>
            <a:r>
              <a:rPr lang="tr-TR" dirty="0" smtClean="0"/>
              <a:t>Bu sorulara cevap oluşturacak iyi, kötü, doğru, yanlış değerleri üzerine birçok ahlak ekolleri, sistemleri kurulmuş ve bunların felsefesi yapılmıştır. </a:t>
            </a:r>
          </a:p>
          <a:p>
            <a:pPr algn="just"/>
            <a:endParaRPr lang="tr-TR" dirty="0" smtClean="0"/>
          </a:p>
          <a:p>
            <a:pPr algn="just"/>
            <a:r>
              <a:rPr lang="tr-TR" dirty="0" smtClean="0"/>
              <a:t>Ahlak konusu gereği insan eylemleriyle ilgilendiğinde söz konusu edilen değerleri ele alış biçimlerine göre tanımlanan kuramların hepsi insan davranışlarını açıklama ve anlamlandırma çabası içinde olmuşlardır. </a:t>
            </a:r>
          </a:p>
          <a:p>
            <a:pPr algn="just"/>
            <a:endParaRPr lang="tr-TR" dirty="0" smtClean="0"/>
          </a:p>
          <a:p>
            <a:pPr algn="just"/>
            <a:r>
              <a:rPr lang="tr-TR" dirty="0" smtClean="0"/>
              <a:t>Ahlak ve etik sözcükleri günlük kullanımda birbirinin yerine kullanılmakla birlikte aralarında bazı farklılıklar da vardır. </a:t>
            </a:r>
          </a:p>
          <a:p>
            <a:endParaRPr lang="tr-TR" dirty="0"/>
          </a:p>
          <a:p>
            <a:endParaRPr lang="tr-TR" dirty="0" smtClean="0"/>
          </a:p>
          <a:p>
            <a:r>
              <a:rPr lang="tr-TR" sz="1100" i="1" dirty="0" smtClean="0"/>
              <a:t>Akarsu, Bedia, Çağdaş Felsefe, İnkılap Yayınevi, İstanbul 1998. </a:t>
            </a:r>
            <a:endParaRPr lang="tr-TR" sz="1100" i="1" dirty="0"/>
          </a:p>
        </p:txBody>
      </p:sp>
    </p:spTree>
    <p:extLst>
      <p:ext uri="{BB962C8B-B14F-4D97-AF65-F5344CB8AC3E}">
        <p14:creationId xmlns:p14="http://schemas.microsoft.com/office/powerpoint/2010/main" val="126892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7561" y="970156"/>
            <a:ext cx="10796239" cy="5206807"/>
          </a:xfrm>
        </p:spPr>
        <p:txBody>
          <a:bodyPr/>
          <a:lstStyle/>
          <a:p>
            <a:pPr algn="just"/>
            <a:r>
              <a:rPr lang="tr-TR" dirty="0">
                <a:latin typeface="ArialMT"/>
              </a:rPr>
              <a:t>Deontoloji çeşitli meslek sahiplerinin, </a:t>
            </a:r>
            <a:r>
              <a:rPr lang="tr-TR" dirty="0" smtClean="0">
                <a:latin typeface="ArialMT"/>
              </a:rPr>
              <a:t>mesleklerini uygularken </a:t>
            </a:r>
            <a:r>
              <a:rPr lang="tr-TR" dirty="0">
                <a:latin typeface="ArialMT"/>
              </a:rPr>
              <a:t>yapmaları gereken, uymaları gereken </a:t>
            </a:r>
            <a:r>
              <a:rPr lang="tr-TR" dirty="0" smtClean="0">
                <a:latin typeface="ArialMT"/>
              </a:rPr>
              <a:t>çeşitli kuralları </a:t>
            </a:r>
            <a:r>
              <a:rPr lang="tr-TR" dirty="0">
                <a:latin typeface="ArialMT"/>
              </a:rPr>
              <a:t>kapsamaktadır. Deontoloji mesleklerini </a:t>
            </a:r>
            <a:r>
              <a:rPr lang="tr-TR" dirty="0" smtClean="0">
                <a:latin typeface="ArialMT"/>
              </a:rPr>
              <a:t>yapan kişilerin </a:t>
            </a:r>
            <a:r>
              <a:rPr lang="tr-TR" dirty="0">
                <a:latin typeface="ArialMT"/>
              </a:rPr>
              <a:t>davranışlarını belirleyen bilim olarak tanımlanabilir</a:t>
            </a:r>
            <a:r>
              <a:rPr lang="tr-TR" dirty="0" smtClean="0">
                <a:latin typeface="ArialMT"/>
              </a:rPr>
              <a:t>.</a:t>
            </a:r>
          </a:p>
          <a:p>
            <a:pPr marL="0" indent="0" algn="just">
              <a:buNone/>
            </a:pPr>
            <a:endParaRPr lang="tr-TR" dirty="0">
              <a:latin typeface="ArialMT"/>
            </a:endParaRPr>
          </a:p>
          <a:p>
            <a:pPr algn="just"/>
            <a:r>
              <a:rPr lang="tr-TR" dirty="0">
                <a:latin typeface="ArialMT"/>
              </a:rPr>
              <a:t>Bu tanımdan her mesleğin bir deontolojisinin </a:t>
            </a:r>
            <a:r>
              <a:rPr lang="tr-TR" dirty="0" smtClean="0">
                <a:latin typeface="ArialMT"/>
              </a:rPr>
              <a:t>olması gerektiği </a:t>
            </a:r>
            <a:r>
              <a:rPr lang="tr-TR" dirty="0">
                <a:latin typeface="ArialMT"/>
              </a:rPr>
              <a:t>sonucuna varmak mümkündür</a:t>
            </a:r>
            <a:r>
              <a:rPr lang="tr-TR" dirty="0" smtClean="0">
                <a:latin typeface="ArialMT"/>
              </a:rPr>
              <a:t>.</a:t>
            </a:r>
          </a:p>
          <a:p>
            <a:pPr marL="0" indent="0" algn="just">
              <a:buNone/>
            </a:pPr>
            <a:endParaRPr lang="tr-TR" dirty="0">
              <a:latin typeface="ArialMT"/>
            </a:endParaRPr>
          </a:p>
          <a:p>
            <a:pPr algn="just"/>
            <a:r>
              <a:rPr lang="tr-TR" dirty="0" smtClean="0">
                <a:latin typeface="ArialMT"/>
              </a:rPr>
              <a:t>Deontoloji, Ahlak ve </a:t>
            </a:r>
            <a:r>
              <a:rPr lang="tr-TR" dirty="0">
                <a:latin typeface="ArialMT"/>
              </a:rPr>
              <a:t>etik kavramları zaman zaman </a:t>
            </a:r>
            <a:r>
              <a:rPr lang="tr-TR" dirty="0" smtClean="0">
                <a:latin typeface="ArialMT"/>
              </a:rPr>
              <a:t>birbiri ile </a:t>
            </a:r>
            <a:r>
              <a:rPr lang="tr-TR" dirty="0">
                <a:latin typeface="ArialMT"/>
              </a:rPr>
              <a:t>karıştırılmakla birlikte oldukça farklı kavramlardır.</a:t>
            </a:r>
            <a:endParaRPr lang="tr-TR" dirty="0"/>
          </a:p>
        </p:txBody>
      </p:sp>
    </p:spTree>
    <p:extLst>
      <p:ext uri="{BB962C8B-B14F-4D97-AF65-F5344CB8AC3E}">
        <p14:creationId xmlns:p14="http://schemas.microsoft.com/office/powerpoint/2010/main" val="80928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5980" y="1204332"/>
            <a:ext cx="10716322" cy="4972631"/>
          </a:xfrm>
        </p:spPr>
        <p:txBody>
          <a:bodyPr/>
          <a:lstStyle/>
          <a:p>
            <a:r>
              <a:rPr lang="tr-TR" b="1" dirty="0"/>
              <a:t>Ülkemizdeki duruma gelince:</a:t>
            </a:r>
          </a:p>
          <a:p>
            <a:r>
              <a:rPr lang="tr-TR" dirty="0"/>
              <a:t>Türkiye'de sağlık meslekleri ile ilgili ilk </a:t>
            </a:r>
            <a:r>
              <a:rPr lang="tr-TR" dirty="0" smtClean="0"/>
              <a:t>deontoloji kuralları </a:t>
            </a:r>
            <a:r>
              <a:rPr lang="tr-TR" dirty="0"/>
              <a:t>"</a:t>
            </a:r>
            <a:r>
              <a:rPr lang="tr-TR" dirty="0" err="1"/>
              <a:t>Mekteb</a:t>
            </a:r>
            <a:r>
              <a:rPr lang="tr-TR" dirty="0"/>
              <a:t>-i Tıbbiye-i Adliye-i </a:t>
            </a:r>
            <a:r>
              <a:rPr lang="tr-TR" dirty="0" err="1"/>
              <a:t>Şahane"nin</a:t>
            </a:r>
            <a:r>
              <a:rPr lang="tr-TR" dirty="0"/>
              <a:t> </a:t>
            </a:r>
            <a:r>
              <a:rPr lang="tr-TR" dirty="0" smtClean="0"/>
              <a:t>mezunları için </a:t>
            </a:r>
            <a:r>
              <a:rPr lang="tr-TR" dirty="0"/>
              <a:t>yapılan diploma töreninde okunan yemin </a:t>
            </a:r>
            <a:r>
              <a:rPr lang="tr-TR" dirty="0" smtClean="0"/>
              <a:t>metninde bulunduğu kaydedilmektedir.</a:t>
            </a:r>
          </a:p>
          <a:p>
            <a:r>
              <a:rPr lang="tr-TR" dirty="0"/>
              <a:t>Memleketimizde tıp deontolojisi ile ilgili </a:t>
            </a:r>
            <a:r>
              <a:rPr lang="tr-TR" dirty="0" smtClean="0"/>
              <a:t>derslerin Mektebi </a:t>
            </a:r>
            <a:r>
              <a:rPr lang="tr-TR" dirty="0" err="1"/>
              <a:t>Tıbbiye'nin</a:t>
            </a:r>
            <a:r>
              <a:rPr lang="tr-TR" dirty="0"/>
              <a:t> açılışı ile 1839 yılından </a:t>
            </a:r>
            <a:r>
              <a:rPr lang="tr-TR" dirty="0" smtClean="0"/>
              <a:t>itibaren başladığı bilinmektedir.</a:t>
            </a:r>
            <a:endParaRPr lang="tr-TR" dirty="0"/>
          </a:p>
        </p:txBody>
      </p:sp>
    </p:spTree>
    <p:extLst>
      <p:ext uri="{BB962C8B-B14F-4D97-AF65-F5344CB8AC3E}">
        <p14:creationId xmlns:p14="http://schemas.microsoft.com/office/powerpoint/2010/main" val="810317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1293" y="766260"/>
            <a:ext cx="10515600" cy="5400364"/>
          </a:xfrm>
        </p:spPr>
        <p:txBody>
          <a:bodyPr>
            <a:normAutofit fontScale="85000" lnSpcReduction="20000"/>
          </a:bodyPr>
          <a:lstStyle/>
          <a:p>
            <a:r>
              <a:rPr lang="tr-TR" dirty="0"/>
              <a:t>Osmanlı Döneminde Eczacılık Deontolojisi </a:t>
            </a:r>
            <a:r>
              <a:rPr lang="tr-TR" dirty="0" smtClean="0"/>
              <a:t>ile ilgili kurallarına</a:t>
            </a:r>
            <a:r>
              <a:rPr lang="tr-TR" dirty="0"/>
              <a:t> </a:t>
            </a:r>
            <a:r>
              <a:rPr lang="tr-TR" dirty="0" smtClean="0"/>
              <a:t>dönemin (1909)  </a:t>
            </a:r>
            <a:r>
              <a:rPr lang="tr-TR" dirty="0"/>
              <a:t>Diploma Törenlerinde </a:t>
            </a:r>
            <a:r>
              <a:rPr lang="tr-TR" dirty="0" smtClean="0"/>
              <a:t>yapılan meslek yeminlerinde </a:t>
            </a:r>
            <a:r>
              <a:rPr lang="tr-TR" dirty="0"/>
              <a:t>rastlıyoruz</a:t>
            </a:r>
            <a:r>
              <a:rPr lang="tr-TR" dirty="0" smtClean="0"/>
              <a:t>.</a:t>
            </a:r>
          </a:p>
          <a:p>
            <a:r>
              <a:rPr lang="tr-TR" dirty="0" smtClean="0"/>
              <a:t> </a:t>
            </a:r>
            <a:r>
              <a:rPr lang="tr-TR" dirty="0"/>
              <a:t>— </a:t>
            </a:r>
            <a:r>
              <a:rPr lang="tr-TR" dirty="0" smtClean="0"/>
              <a:t>Mesleğimi </a:t>
            </a:r>
            <a:r>
              <a:rPr lang="tr-TR" dirty="0"/>
              <a:t>ilerletmek için her türlü gayreti </a:t>
            </a:r>
            <a:r>
              <a:rPr lang="tr-TR" dirty="0" smtClean="0"/>
              <a:t>gösterip, bilim </a:t>
            </a:r>
            <a:r>
              <a:rPr lang="tr-TR" dirty="0"/>
              <a:t>yolundan ayrılmayacağım,</a:t>
            </a:r>
          </a:p>
          <a:p>
            <a:r>
              <a:rPr lang="tr-TR" dirty="0"/>
              <a:t>— Bulaşıcı ve salgın hastalıkların hüküm </a:t>
            </a:r>
            <a:r>
              <a:rPr lang="tr-TR" dirty="0" smtClean="0"/>
              <a:t>sürdüğü zamanlarda </a:t>
            </a:r>
            <a:r>
              <a:rPr lang="tr-TR" dirty="0"/>
              <a:t>korkarak sanatımı yapmaktan çekinmeyeceğim.</a:t>
            </a:r>
          </a:p>
          <a:p>
            <a:r>
              <a:rPr lang="tr-TR" dirty="0"/>
              <a:t>— Fakir ve düşkünlerin reçetelerini mümkün </a:t>
            </a:r>
            <a:r>
              <a:rPr lang="tr-TR" dirty="0" smtClean="0"/>
              <a:t>olan en </a:t>
            </a:r>
            <a:r>
              <a:rPr lang="tr-TR" dirty="0"/>
              <a:t>düşük fiyatla hazırlayacağım,</a:t>
            </a:r>
          </a:p>
          <a:p>
            <a:r>
              <a:rPr lang="tr-TR" dirty="0"/>
              <a:t>— Reçetelerin hazırlanmasında noksan, </a:t>
            </a:r>
            <a:r>
              <a:rPr lang="tr-TR" dirty="0" smtClean="0"/>
              <a:t>bozuk veya </a:t>
            </a:r>
            <a:r>
              <a:rPr lang="tr-TR" dirty="0"/>
              <a:t>kalitesiz maddeler kullanmayacağım,</a:t>
            </a:r>
          </a:p>
          <a:p>
            <a:r>
              <a:rPr lang="nb-NO" dirty="0"/>
              <a:t>— Kendimi hekim yerine koyarak hasta tedavi </a:t>
            </a:r>
            <a:r>
              <a:rPr lang="nb-NO" dirty="0" smtClean="0"/>
              <a:t>etmeye</a:t>
            </a:r>
            <a:r>
              <a:rPr lang="tr-TR" dirty="0" smtClean="0"/>
              <a:t> kalkmayacağım</a:t>
            </a:r>
            <a:r>
              <a:rPr lang="tr-TR" dirty="0"/>
              <a:t>,</a:t>
            </a:r>
          </a:p>
          <a:p>
            <a:r>
              <a:rPr lang="tr-TR" dirty="0"/>
              <a:t>— Hekimlerle anlaşarak, para kazanmak için </a:t>
            </a:r>
            <a:r>
              <a:rPr lang="tr-TR" dirty="0" smtClean="0"/>
              <a:t>hastalarla lüzumsuz </a:t>
            </a:r>
            <a:r>
              <a:rPr lang="tr-TR" dirty="0"/>
              <a:t>reçeteler yazdırmayacağım,</a:t>
            </a:r>
          </a:p>
          <a:p>
            <a:r>
              <a:rPr lang="tr-TR" dirty="0"/>
              <a:t>— Hastaların önünde </a:t>
            </a:r>
            <a:r>
              <a:rPr lang="tr-TR" dirty="0" err="1"/>
              <a:t>meslekdaşlarımın</a:t>
            </a:r>
            <a:r>
              <a:rPr lang="tr-TR" dirty="0"/>
              <a:t> </a:t>
            </a:r>
            <a:r>
              <a:rPr lang="tr-TR" dirty="0" smtClean="0"/>
              <a:t>uygulamaları hakkında </a:t>
            </a:r>
            <a:r>
              <a:rPr lang="tr-TR" dirty="0"/>
              <a:t>onları küçültücü konuşmalar yapmayacağım,</a:t>
            </a:r>
          </a:p>
          <a:p>
            <a:r>
              <a:rPr lang="tr-TR" dirty="0"/>
              <a:t>— Zehirli ve çocuk düşürücü ilaçları hiçbir </a:t>
            </a:r>
            <a:r>
              <a:rPr lang="tr-TR" dirty="0" smtClean="0"/>
              <a:t>şekilde reçetesiz </a:t>
            </a:r>
            <a:r>
              <a:rPr lang="tr-TR" dirty="0"/>
              <a:t>vermeyeceğim,</a:t>
            </a:r>
          </a:p>
          <a:p>
            <a:r>
              <a:rPr lang="tr-TR" dirty="0"/>
              <a:t>— Yasalara </a:t>
            </a:r>
            <a:r>
              <a:rPr lang="tr-TR" dirty="0" smtClean="0"/>
              <a:t>her zaman </a:t>
            </a:r>
            <a:r>
              <a:rPr lang="tr-TR" dirty="0"/>
              <a:t>saygılı olacağım.</a:t>
            </a:r>
          </a:p>
          <a:p>
            <a:r>
              <a:rPr lang="tr-TR" dirty="0"/>
              <a:t>— Devlet hizmetinde bulunduğum veya </a:t>
            </a:r>
            <a:r>
              <a:rPr lang="tr-TR" dirty="0" smtClean="0"/>
              <a:t>çalıştığım eczanelerde </a:t>
            </a:r>
            <a:r>
              <a:rPr lang="tr-TR" dirty="0"/>
              <a:t>bana teslim edilen ilaçların ve diğer </a:t>
            </a:r>
            <a:r>
              <a:rPr lang="tr-TR" dirty="0" smtClean="0"/>
              <a:t>malzemelerin çalınmasına </a:t>
            </a:r>
            <a:r>
              <a:rPr lang="tr-TR" dirty="0"/>
              <a:t>veya kayıp olmasına sebep olmayacağım.</a:t>
            </a:r>
          </a:p>
        </p:txBody>
      </p:sp>
    </p:spTree>
    <p:extLst>
      <p:ext uri="{BB962C8B-B14F-4D97-AF65-F5344CB8AC3E}">
        <p14:creationId xmlns:p14="http://schemas.microsoft.com/office/powerpoint/2010/main" val="377887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4039" y="1315844"/>
            <a:ext cx="10539761" cy="4861119"/>
          </a:xfrm>
        </p:spPr>
        <p:txBody>
          <a:bodyPr>
            <a:normAutofit/>
          </a:bodyPr>
          <a:lstStyle/>
          <a:p>
            <a:pPr algn="just"/>
            <a:r>
              <a:rPr lang="tr-TR" dirty="0"/>
              <a:t>İ</a:t>
            </a:r>
            <a:r>
              <a:rPr lang="tr-TR" dirty="0" smtClean="0"/>
              <a:t>lk </a:t>
            </a:r>
            <a:r>
              <a:rPr lang="tr-TR" dirty="0"/>
              <a:t>Uluslararası </a:t>
            </a:r>
            <a:r>
              <a:rPr lang="tr-TR" dirty="0" smtClean="0"/>
              <a:t>Deontoloji tüzük </a:t>
            </a:r>
            <a:r>
              <a:rPr lang="tr-TR" dirty="0"/>
              <a:t>1980 yılında </a:t>
            </a:r>
            <a:r>
              <a:rPr lang="tr-TR" dirty="0" err="1"/>
              <a:t>FlP'in</a:t>
            </a:r>
            <a:r>
              <a:rPr lang="tr-TR" dirty="0"/>
              <a:t> </a:t>
            </a:r>
            <a:r>
              <a:rPr lang="tr-TR" dirty="0" smtClean="0"/>
              <a:t>Kopenhag'da yapılan </a:t>
            </a:r>
            <a:r>
              <a:rPr lang="tr-TR" dirty="0"/>
              <a:t>genel kurulunda kabul edilmiştir. </a:t>
            </a:r>
            <a:r>
              <a:rPr lang="tr-TR" dirty="0" smtClean="0"/>
              <a:t>1984 yılında </a:t>
            </a:r>
            <a:r>
              <a:rPr lang="tr-TR" dirty="0" err="1"/>
              <a:t>FlP'in</a:t>
            </a:r>
            <a:r>
              <a:rPr lang="tr-TR" dirty="0"/>
              <a:t> Budapeşte toplantısında yeni </a:t>
            </a:r>
            <a:r>
              <a:rPr lang="tr-TR" dirty="0" smtClean="0"/>
              <a:t>Deontoloji tüzüğü </a:t>
            </a:r>
            <a:r>
              <a:rPr lang="tr-TR" dirty="0"/>
              <a:t>hazırlanması teklif edilmiş ve 1988 </a:t>
            </a:r>
            <a:r>
              <a:rPr lang="tr-TR" dirty="0" err="1" smtClean="0"/>
              <a:t>Sidney</a:t>
            </a:r>
            <a:r>
              <a:rPr lang="tr-TR" dirty="0" smtClean="0"/>
              <a:t> toplantısında resmen </a:t>
            </a:r>
            <a:r>
              <a:rPr lang="tr-TR" dirty="0"/>
              <a:t>kabul edilerek, "</a:t>
            </a:r>
            <a:r>
              <a:rPr lang="tr-TR" dirty="0" err="1" smtClean="0"/>
              <a:t>Guidelines</a:t>
            </a:r>
            <a:r>
              <a:rPr lang="tr-TR" dirty="0" smtClean="0"/>
              <a:t> </a:t>
            </a:r>
            <a:r>
              <a:rPr lang="tr-TR" dirty="0" err="1"/>
              <a:t>for</a:t>
            </a:r>
            <a:r>
              <a:rPr lang="tr-TR" dirty="0"/>
              <a:t> </a:t>
            </a:r>
            <a:r>
              <a:rPr lang="tr-TR" dirty="0" err="1" smtClean="0"/>
              <a:t>codes</a:t>
            </a:r>
            <a:r>
              <a:rPr lang="tr-TR" dirty="0" smtClean="0"/>
              <a:t> of </a:t>
            </a:r>
            <a:r>
              <a:rPr lang="tr-TR" dirty="0" err="1"/>
              <a:t>ethics</a:t>
            </a:r>
            <a:r>
              <a:rPr lang="tr-TR" dirty="0"/>
              <a:t> </a:t>
            </a:r>
            <a:r>
              <a:rPr lang="tr-TR" dirty="0" err="1"/>
              <a:t>for</a:t>
            </a:r>
            <a:r>
              <a:rPr lang="tr-TR" dirty="0"/>
              <a:t> </a:t>
            </a:r>
            <a:r>
              <a:rPr lang="tr-TR" dirty="0" err="1"/>
              <a:t>Pharmacist</a:t>
            </a:r>
            <a:r>
              <a:rPr lang="tr-TR" dirty="0"/>
              <a:t>" adı ile yürürlüğe konmuştur</a:t>
            </a:r>
            <a:r>
              <a:rPr lang="tr-TR" dirty="0" smtClean="0"/>
              <a:t>. </a:t>
            </a:r>
          </a:p>
          <a:p>
            <a:r>
              <a:rPr lang="tr-TR" dirty="0" smtClean="0"/>
              <a:t>Ulusal Mevzuat</a:t>
            </a:r>
          </a:p>
          <a:p>
            <a:r>
              <a:rPr lang="tr-TR" dirty="0" smtClean="0"/>
              <a:t>1968 de yürürlüğe giren Türk Eczacıları Deontoloji Tüzüğüdür.</a:t>
            </a:r>
            <a:endParaRPr lang="tr-TR" dirty="0"/>
          </a:p>
        </p:txBody>
      </p:sp>
    </p:spTree>
    <p:extLst>
      <p:ext uri="{BB962C8B-B14F-4D97-AF65-F5344CB8AC3E}">
        <p14:creationId xmlns:p14="http://schemas.microsoft.com/office/powerpoint/2010/main" val="395134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4039" y="624468"/>
            <a:ext cx="10539761" cy="5552495"/>
          </a:xfrm>
        </p:spPr>
        <p:txBody>
          <a:bodyPr>
            <a:normAutofit/>
          </a:bodyPr>
          <a:lstStyle/>
          <a:p>
            <a:r>
              <a:rPr lang="tr-TR" dirty="0"/>
              <a:t>"</a:t>
            </a:r>
            <a:r>
              <a:rPr lang="tr-TR" dirty="0" err="1"/>
              <a:t>Guidelines</a:t>
            </a:r>
            <a:r>
              <a:rPr lang="tr-TR" dirty="0"/>
              <a:t> </a:t>
            </a:r>
            <a:r>
              <a:rPr lang="tr-TR" dirty="0" err="1"/>
              <a:t>for</a:t>
            </a:r>
            <a:r>
              <a:rPr lang="tr-TR" dirty="0"/>
              <a:t> </a:t>
            </a:r>
            <a:r>
              <a:rPr lang="tr-TR" dirty="0" err="1"/>
              <a:t>codes</a:t>
            </a:r>
            <a:r>
              <a:rPr lang="tr-TR" dirty="0"/>
              <a:t> of </a:t>
            </a:r>
            <a:r>
              <a:rPr lang="tr-TR" dirty="0" err="1"/>
              <a:t>ethics</a:t>
            </a:r>
            <a:r>
              <a:rPr lang="tr-TR" dirty="0"/>
              <a:t> </a:t>
            </a:r>
            <a:r>
              <a:rPr lang="tr-TR" dirty="0" err="1"/>
              <a:t>for</a:t>
            </a:r>
            <a:r>
              <a:rPr lang="tr-TR" dirty="0"/>
              <a:t> </a:t>
            </a:r>
            <a:r>
              <a:rPr lang="tr-TR" dirty="0" err="1"/>
              <a:t>Pharmacist</a:t>
            </a:r>
            <a:r>
              <a:rPr lang="tr-TR" dirty="0"/>
              <a:t>" </a:t>
            </a:r>
            <a:r>
              <a:rPr lang="tr-TR" dirty="0" smtClean="0"/>
              <a:t>konuları;</a:t>
            </a:r>
            <a:endParaRPr lang="tr-TR" dirty="0"/>
          </a:p>
          <a:p>
            <a:r>
              <a:rPr lang="tr-TR" dirty="0"/>
              <a:t>1. Halk sağlığının ve bireyin hizmetinde olan </a:t>
            </a:r>
            <a:r>
              <a:rPr lang="tr-TR" dirty="0" smtClean="0"/>
              <a:t>eczacı, insan </a:t>
            </a:r>
            <a:r>
              <a:rPr lang="tr-TR" dirty="0"/>
              <a:t>varlığına ve hayatına saygı çerçevesi </a:t>
            </a:r>
            <a:r>
              <a:rPr lang="tr-TR" dirty="0" smtClean="0"/>
              <a:t>içinde görevini </a:t>
            </a:r>
            <a:r>
              <a:rPr lang="tr-TR" dirty="0"/>
              <a:t>yapmalıdır.</a:t>
            </a:r>
          </a:p>
          <a:p>
            <a:r>
              <a:rPr lang="tr-TR" dirty="0"/>
              <a:t>2. Eczacı bütün hastalara karşı aynı hizmeti üretmelidir.</a:t>
            </a:r>
          </a:p>
          <a:p>
            <a:r>
              <a:rPr lang="tr-TR" dirty="0"/>
              <a:t>3. Eczacı sürekli olarak bilgisini geliştirmek zorundadır.</a:t>
            </a:r>
          </a:p>
          <a:p>
            <a:r>
              <a:rPr lang="tr-TR" dirty="0"/>
              <a:t>4. Eczacı yasal durumlar dışında meslek </a:t>
            </a:r>
            <a:r>
              <a:rPr lang="tr-TR" dirty="0" smtClean="0"/>
              <a:t>sırlarını saklamalıdır</a:t>
            </a:r>
            <a:r>
              <a:rPr lang="tr-TR" dirty="0"/>
              <a:t>.</a:t>
            </a:r>
          </a:p>
          <a:p>
            <a:r>
              <a:rPr lang="tr-TR" dirty="0"/>
              <a:t>5. Eczacı her türlü mesleki işlemi dikkat ve </a:t>
            </a:r>
            <a:r>
              <a:rPr lang="tr-TR" dirty="0" smtClean="0"/>
              <a:t>titizlikle yerine </a:t>
            </a:r>
            <a:r>
              <a:rPr lang="tr-TR" dirty="0"/>
              <a:t>getirmelidir</a:t>
            </a:r>
            <a:r>
              <a:rPr lang="tr-TR" dirty="0" smtClean="0"/>
              <a:t>.</a:t>
            </a:r>
          </a:p>
          <a:p>
            <a:r>
              <a:rPr lang="tr-TR" dirty="0" smtClean="0"/>
              <a:t>6. </a:t>
            </a:r>
            <a:r>
              <a:rPr lang="tr-TR" dirty="0"/>
              <a:t>Eczacı mesleki bağımsızlığından vazgeçmemelidir.</a:t>
            </a:r>
          </a:p>
          <a:p>
            <a:r>
              <a:rPr lang="tr-TR" dirty="0"/>
              <a:t>7. Eczacı, mesleğini yapmadığı zamanlarda </a:t>
            </a:r>
            <a:r>
              <a:rPr lang="tr-TR" dirty="0" smtClean="0"/>
              <a:t>dahi, mesleğini </a:t>
            </a:r>
            <a:r>
              <a:rPr lang="tr-TR" dirty="0"/>
              <a:t>küçük düşürücü davranış ve işlerden kaçınmalıdır.</a:t>
            </a:r>
          </a:p>
          <a:p>
            <a:r>
              <a:rPr lang="tr-TR" dirty="0" smtClean="0"/>
              <a:t>8. Mesleğin </a:t>
            </a:r>
            <a:r>
              <a:rPr lang="tr-TR" dirty="0"/>
              <a:t>haysiyetini korumalıdır.</a:t>
            </a:r>
          </a:p>
          <a:p>
            <a:endParaRPr lang="tr-TR" dirty="0"/>
          </a:p>
        </p:txBody>
      </p:sp>
    </p:spTree>
    <p:extLst>
      <p:ext uri="{BB962C8B-B14F-4D97-AF65-F5344CB8AC3E}">
        <p14:creationId xmlns:p14="http://schemas.microsoft.com/office/powerpoint/2010/main" val="387479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1376" y="535259"/>
            <a:ext cx="10662424" cy="5641704"/>
          </a:xfrm>
        </p:spPr>
        <p:txBody>
          <a:bodyPr/>
          <a:lstStyle/>
          <a:p>
            <a:r>
              <a:rPr lang="tr-TR" b="1" dirty="0" smtClean="0">
                <a:solidFill>
                  <a:srgbClr val="FF0000"/>
                </a:solidFill>
              </a:rPr>
              <a:t>DERS ÖĞRENİM ÇIKTILARI</a:t>
            </a:r>
            <a:endParaRPr lang="tr-TR" b="1" dirty="0">
              <a:solidFill>
                <a:srgbClr val="FF0000"/>
              </a:solidFill>
            </a:endParaRPr>
          </a:p>
          <a:p>
            <a:r>
              <a:rPr lang="tr-TR" b="1" dirty="0" smtClean="0"/>
              <a:t>DEONTOLOJİ </a:t>
            </a:r>
            <a:r>
              <a:rPr lang="tr-TR" b="1" dirty="0"/>
              <a:t>NEDİR, ETİK NEDİR, AHLAK NEDİR? ARALARINDAKİ FARK NEDİR? </a:t>
            </a:r>
            <a:endParaRPr lang="tr-TR" dirty="0"/>
          </a:p>
          <a:p>
            <a:r>
              <a:rPr lang="tr-TR" b="1" dirty="0"/>
              <a:t>TÜRK </a:t>
            </a:r>
            <a:r>
              <a:rPr lang="tr-TR" b="1" dirty="0" smtClean="0"/>
              <a:t>ECZACILARI DEONTOLOJİ </a:t>
            </a:r>
            <a:r>
              <a:rPr lang="tr-TR" b="1" dirty="0"/>
              <a:t>TÜZÜĞÜ </a:t>
            </a:r>
            <a:endParaRPr lang="tr-TR" dirty="0"/>
          </a:p>
          <a:p>
            <a:r>
              <a:rPr lang="tr-TR" b="1" dirty="0"/>
              <a:t>DEONTOLOJİNİN KURALLARI </a:t>
            </a:r>
            <a:endParaRPr lang="tr-TR" dirty="0"/>
          </a:p>
          <a:p>
            <a:r>
              <a:rPr lang="tr-TR" b="1" dirty="0"/>
              <a:t>ECZACILAR MESLEKTAŞLARINA NASIL </a:t>
            </a:r>
            <a:r>
              <a:rPr lang="tr-TR" b="1" dirty="0" smtClean="0"/>
              <a:t>DAVRANMALIDIR?</a:t>
            </a:r>
            <a:endParaRPr lang="tr-TR" dirty="0"/>
          </a:p>
          <a:p>
            <a:r>
              <a:rPr lang="tr-TR" b="1" dirty="0"/>
              <a:t>ECZACILAR SAĞLIK MESLEKTAŞLARINA NASIL DAVRANMALIDIR? </a:t>
            </a:r>
            <a:endParaRPr lang="tr-TR" dirty="0"/>
          </a:p>
          <a:p>
            <a:r>
              <a:rPr lang="tr-TR" b="1" dirty="0"/>
              <a:t>ECZACI HASTALARINA ve ÇALIŞANINA NASIL DAVRANMALIDIR? </a:t>
            </a:r>
            <a:endParaRPr lang="tr-TR" dirty="0"/>
          </a:p>
          <a:p>
            <a:r>
              <a:rPr lang="tr-TR" b="1" dirty="0"/>
              <a:t>ECZACILARIN HAL ve DAVRANIŞLARI NASIL OLMALIDIR? </a:t>
            </a:r>
            <a:endParaRPr lang="tr-TR" dirty="0"/>
          </a:p>
          <a:p>
            <a:r>
              <a:rPr lang="tr-TR" b="1" dirty="0"/>
              <a:t>ECZANELERİN TEMİZLİĞİ ve DÜZENİ NASIL OLMALIDIR? </a:t>
            </a:r>
            <a:endParaRPr lang="tr-TR" dirty="0"/>
          </a:p>
          <a:p>
            <a:r>
              <a:rPr lang="tr-TR" b="1" dirty="0"/>
              <a:t>MESLEK ODALARIYLA İLİŞKİLERİ NASIL OLMALIDIR? </a:t>
            </a:r>
            <a:endParaRPr lang="tr-TR" dirty="0"/>
          </a:p>
        </p:txBody>
      </p:sp>
    </p:spTree>
    <p:extLst>
      <p:ext uri="{BB962C8B-B14F-4D97-AF65-F5344CB8AC3E}">
        <p14:creationId xmlns:p14="http://schemas.microsoft.com/office/powerpoint/2010/main" val="317039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69796"/>
            <a:ext cx="10515600" cy="5842426"/>
          </a:xfrm>
        </p:spPr>
        <p:txBody>
          <a:bodyPr>
            <a:normAutofit/>
          </a:bodyPr>
          <a:lstStyle/>
          <a:p>
            <a:pPr algn="just"/>
            <a:r>
              <a:rPr lang="tr-TR" dirty="0" smtClean="0"/>
              <a:t>9</a:t>
            </a:r>
            <a:r>
              <a:rPr lang="tr-TR" dirty="0"/>
              <a:t>. Eczacı her koşulda, hizmetinin karşılığının </a:t>
            </a:r>
            <a:r>
              <a:rPr lang="tr-TR" dirty="0" smtClean="0"/>
              <a:t>makul olmasına </a:t>
            </a:r>
            <a:r>
              <a:rPr lang="tr-TR" dirty="0"/>
              <a:t>dikkat etmelidir. Sağlık üzerinde </a:t>
            </a:r>
            <a:r>
              <a:rPr lang="tr-TR" dirty="0" smtClean="0"/>
              <a:t>haksız kazanç </a:t>
            </a:r>
            <a:r>
              <a:rPr lang="tr-TR" dirty="0"/>
              <a:t>sağlamayı amaçlayan her türlü eylem, </a:t>
            </a:r>
            <a:r>
              <a:rPr lang="tr-TR" dirty="0" smtClean="0"/>
              <a:t>anlaşma ve </a:t>
            </a:r>
            <a:r>
              <a:rPr lang="tr-TR" dirty="0"/>
              <a:t>hizmetlerinin karşılığının 3. kişilerle paylaşmanın </a:t>
            </a:r>
            <a:r>
              <a:rPr lang="tr-TR" dirty="0" smtClean="0"/>
              <a:t>ahlaka aykırı </a:t>
            </a:r>
            <a:r>
              <a:rPr lang="tr-TR" dirty="0"/>
              <a:t>olduğunu bilmelidir.</a:t>
            </a:r>
          </a:p>
          <a:p>
            <a:pPr algn="just"/>
            <a:r>
              <a:rPr lang="tr-TR" dirty="0" smtClean="0"/>
              <a:t>10. </a:t>
            </a:r>
            <a:r>
              <a:rPr lang="tr-TR" dirty="0"/>
              <a:t>İ</a:t>
            </a:r>
            <a:r>
              <a:rPr lang="tr-TR" dirty="0" smtClean="0"/>
              <a:t>dari </a:t>
            </a:r>
            <a:r>
              <a:rPr lang="tr-TR" dirty="0"/>
              <a:t>makamlar ile eczacı arasındaki </a:t>
            </a:r>
            <a:r>
              <a:rPr lang="tr-TR" dirty="0" smtClean="0"/>
              <a:t>güvenilir ilişkiler </a:t>
            </a:r>
            <a:r>
              <a:rPr lang="tr-TR" dirty="0"/>
              <a:t>sürdürülmelidir.</a:t>
            </a:r>
          </a:p>
          <a:p>
            <a:pPr algn="just"/>
            <a:r>
              <a:rPr lang="tr-TR" dirty="0" smtClean="0"/>
              <a:t>11. </a:t>
            </a:r>
            <a:r>
              <a:rPr lang="tr-TR" dirty="0"/>
              <a:t>Eczacı, yetkililer tarafından sağlığı koruma </a:t>
            </a:r>
            <a:r>
              <a:rPr lang="tr-TR" dirty="0" smtClean="0"/>
              <a:t>amacı ile </a:t>
            </a:r>
            <a:r>
              <a:rPr lang="tr-TR" dirty="0"/>
              <a:t>girişilen eylemlere katkıda bulunmalıdır. </a:t>
            </a:r>
            <a:r>
              <a:rPr lang="tr-TR" dirty="0" smtClean="0"/>
              <a:t>Yetkililere yol </a:t>
            </a:r>
            <a:r>
              <a:rPr lang="tr-TR" dirty="0"/>
              <a:t>göstermelidir.</a:t>
            </a:r>
          </a:p>
          <a:p>
            <a:pPr algn="just"/>
            <a:r>
              <a:rPr lang="tr-TR" dirty="0" smtClean="0"/>
              <a:t>12. </a:t>
            </a:r>
            <a:r>
              <a:rPr lang="tr-TR" dirty="0"/>
              <a:t>Eczacı, mesleği </a:t>
            </a:r>
            <a:r>
              <a:rPr lang="tr-TR" dirty="0" smtClean="0"/>
              <a:t>ile </a:t>
            </a:r>
            <a:r>
              <a:rPr lang="tr-TR" dirty="0"/>
              <a:t>ilgili ulusal ve </a:t>
            </a:r>
            <a:r>
              <a:rPr lang="tr-TR" dirty="0" smtClean="0"/>
              <a:t>uluslararası etkinliklere </a:t>
            </a:r>
            <a:r>
              <a:rPr lang="tr-TR" dirty="0"/>
              <a:t>katılmalıdır.</a:t>
            </a:r>
          </a:p>
          <a:p>
            <a:pPr algn="just"/>
            <a:r>
              <a:rPr lang="tr-TR" dirty="0" smtClean="0"/>
              <a:t>13. </a:t>
            </a:r>
            <a:r>
              <a:rPr lang="tr-TR" dirty="0"/>
              <a:t>Eczacı </a:t>
            </a:r>
            <a:r>
              <a:rPr lang="tr-TR" dirty="0" smtClean="0"/>
              <a:t>hastanın sağlığı </a:t>
            </a:r>
            <a:r>
              <a:rPr lang="tr-TR" dirty="0"/>
              <a:t>için zararlı ise bir ilacı </a:t>
            </a:r>
            <a:r>
              <a:rPr lang="tr-TR" dirty="0" smtClean="0"/>
              <a:t>vermeyi reddetmelidir</a:t>
            </a:r>
            <a:r>
              <a:rPr lang="tr-TR" dirty="0"/>
              <a:t>. Bu ilaç reçetede yazılı ise hekimi </a:t>
            </a:r>
            <a:r>
              <a:rPr lang="tr-TR" dirty="0" smtClean="0"/>
              <a:t>haberdar etmelidir</a:t>
            </a:r>
            <a:r>
              <a:rPr lang="tr-TR" dirty="0"/>
              <a:t>.</a:t>
            </a:r>
          </a:p>
        </p:txBody>
      </p:sp>
    </p:spTree>
    <p:extLst>
      <p:ext uri="{BB962C8B-B14F-4D97-AF65-F5344CB8AC3E}">
        <p14:creationId xmlns:p14="http://schemas.microsoft.com/office/powerpoint/2010/main" val="152640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92098" y="769435"/>
            <a:ext cx="10749775" cy="5631366"/>
          </a:xfrm>
          <a:prstGeom prst="rect">
            <a:avLst/>
          </a:prstGeom>
        </p:spPr>
      </p:pic>
    </p:spTree>
    <p:extLst>
      <p:ext uri="{BB962C8B-B14F-4D97-AF65-F5344CB8AC3E}">
        <p14:creationId xmlns:p14="http://schemas.microsoft.com/office/powerpoint/2010/main" val="391165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5188" y="0"/>
            <a:ext cx="7772400" cy="1600200"/>
          </a:xfrm>
          <a:extLst>
            <a:ext uri="{909E8E84-426E-40DD-AFC4-6F175D3DCCD1}">
              <a14:hiddenFill xmlns:a14="http://schemas.microsoft.com/office/drawing/2010/main">
                <a:solidFill>
                  <a:schemeClr val="accent2"/>
                </a:solidFill>
              </a14:hiddenFill>
            </a:ext>
          </a:extLst>
        </p:spPr>
        <p:txBody>
          <a:bodyPr anchor="ctr"/>
          <a:lstStyle/>
          <a:p>
            <a:pPr eaLnBrk="1" hangingPunct="1"/>
            <a:r>
              <a:rPr lang="en-US" altLang="tr-TR" sz="4400" b="1">
                <a:solidFill>
                  <a:schemeClr val="accent2"/>
                </a:solidFill>
                <a:cs typeface="Times New Roman" panose="02020603050405020304" pitchFamily="18" charset="0"/>
              </a:rPr>
              <a:t>TARİH</a:t>
            </a:r>
            <a:r>
              <a:rPr lang="en-US" altLang="tr-TR" sz="4400">
                <a:solidFill>
                  <a:schemeClr val="accent2"/>
                </a:solidFill>
                <a:cs typeface="Times New Roman" panose="02020603050405020304" pitchFamily="18" charset="0"/>
              </a:rPr>
              <a:t/>
            </a:r>
            <a:br>
              <a:rPr lang="en-US" altLang="tr-TR" sz="4400">
                <a:solidFill>
                  <a:schemeClr val="accent2"/>
                </a:solidFill>
                <a:cs typeface="Times New Roman" panose="02020603050405020304" pitchFamily="18" charset="0"/>
              </a:rPr>
            </a:br>
            <a:endParaRPr lang="tr-TR" altLang="tr-TR" sz="4400">
              <a:solidFill>
                <a:schemeClr val="accent2"/>
              </a:solidFill>
            </a:endParaRPr>
          </a:p>
        </p:txBody>
      </p:sp>
      <p:sp>
        <p:nvSpPr>
          <p:cNvPr id="2051" name="Rectangle 3"/>
          <p:cNvSpPr>
            <a:spLocks noGrp="1" noChangeArrowheads="1"/>
          </p:cNvSpPr>
          <p:nvPr>
            <p:ph type="subTitle" idx="1"/>
          </p:nvPr>
        </p:nvSpPr>
        <p:spPr>
          <a:xfrm>
            <a:off x="1919288" y="836613"/>
            <a:ext cx="8458200" cy="4038600"/>
          </a:xfrm>
          <a:extLst>
            <a:ext uri="{909E8E84-426E-40DD-AFC4-6F175D3DCCD1}">
              <a14:hiddenFill xmlns:a14="http://schemas.microsoft.com/office/drawing/2010/main">
                <a:solidFill>
                  <a:schemeClr val="accent2"/>
                </a:solidFill>
              </a14:hiddenFill>
            </a:ext>
          </a:extLst>
        </p:spPr>
        <p:txBody>
          <a:bodyPr/>
          <a:lstStyle/>
          <a:p>
            <a:pPr eaLnBrk="1" hangingPunct="1"/>
            <a:r>
              <a:rPr lang="en-US" altLang="tr-TR" sz="4400" b="1">
                <a:cs typeface="Times New Roman" panose="02020603050405020304" pitchFamily="18" charset="0"/>
              </a:rPr>
              <a:t> </a:t>
            </a:r>
            <a:r>
              <a:rPr lang="en-US" altLang="tr-TR" sz="4400">
                <a:cs typeface="Times New Roman" panose="02020603050405020304" pitchFamily="18" charset="0"/>
              </a:rPr>
              <a:t/>
            </a:r>
            <a:br>
              <a:rPr lang="en-US" altLang="tr-TR" sz="4400">
                <a:cs typeface="Times New Roman" panose="02020603050405020304" pitchFamily="18" charset="0"/>
              </a:rPr>
            </a:br>
            <a:endParaRPr lang="en-US" altLang="tr-TR" sz="4400">
              <a:solidFill>
                <a:schemeClr val="bg1"/>
              </a:solidFill>
            </a:endParaRPr>
          </a:p>
        </p:txBody>
      </p:sp>
      <p:sp>
        <p:nvSpPr>
          <p:cNvPr id="21508" name="Rectangle 5"/>
          <p:cNvSpPr>
            <a:spLocks noChangeArrowheads="1"/>
          </p:cNvSpPr>
          <p:nvPr/>
        </p:nvSpPr>
        <p:spPr bwMode="auto">
          <a:xfrm>
            <a:off x="2419815" y="1484313"/>
            <a:ext cx="7487773" cy="426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a:spcBef>
                <a:spcPct val="20000"/>
              </a:spcBef>
            </a:pPr>
            <a:r>
              <a:rPr lang="tr-TR" altLang="tr-TR" sz="3200" b="1" dirty="0"/>
              <a:t>Geçmiş zamanda yaşayan insan topluluklarını, yaşayışlarını, birbiriyle ilişkilerini, kültür ve medeniyetlerini, yer ve zaman göstererek, sebep-sonuç ilişkisine dayalı olarak anlatan bilim dalıdır</a:t>
            </a:r>
            <a:r>
              <a:rPr lang="tr-TR" altLang="tr-TR" sz="3200" b="1" dirty="0" smtClean="0"/>
              <a:t>.</a:t>
            </a:r>
            <a:endParaRPr lang="tr-TR" altLang="tr-TR" sz="3200" b="1" dirty="0"/>
          </a:p>
          <a:p>
            <a:pPr algn="ctr">
              <a:spcBef>
                <a:spcPct val="20000"/>
              </a:spcBef>
            </a:pPr>
            <a:r>
              <a:rPr lang="en-US" altLang="tr-TR" b="1" dirty="0" err="1">
                <a:solidFill>
                  <a:srgbClr val="FF0000"/>
                </a:solidFill>
              </a:rPr>
              <a:t>Geçmişte</a:t>
            </a:r>
            <a:r>
              <a:rPr lang="en-US" altLang="tr-TR" b="1" dirty="0">
                <a:solidFill>
                  <a:srgbClr val="FF0000"/>
                </a:solidFill>
              </a:rPr>
              <a:t> </a:t>
            </a:r>
            <a:r>
              <a:rPr lang="en-US" altLang="tr-TR" b="1" dirty="0" err="1">
                <a:solidFill>
                  <a:srgbClr val="FF0000"/>
                </a:solidFill>
              </a:rPr>
              <a:t>yaşayan</a:t>
            </a:r>
            <a:r>
              <a:rPr lang="en-US" altLang="tr-TR" b="1" dirty="0">
                <a:solidFill>
                  <a:srgbClr val="FF0000"/>
                </a:solidFill>
              </a:rPr>
              <a:t> </a:t>
            </a:r>
            <a:r>
              <a:rPr lang="en-US" altLang="tr-TR" b="1" dirty="0" err="1">
                <a:solidFill>
                  <a:srgbClr val="FF0000"/>
                </a:solidFill>
              </a:rPr>
              <a:t>uygarlıkların</a:t>
            </a:r>
            <a:r>
              <a:rPr lang="en-US" altLang="tr-TR" b="1" dirty="0">
                <a:solidFill>
                  <a:srgbClr val="FF0000"/>
                </a:solidFill>
              </a:rPr>
              <a:t> </a:t>
            </a:r>
            <a:r>
              <a:rPr lang="en-US" altLang="tr-TR" b="1" dirty="0" err="1">
                <a:solidFill>
                  <a:srgbClr val="FF0000"/>
                </a:solidFill>
              </a:rPr>
              <a:t>bir</a:t>
            </a:r>
            <a:r>
              <a:rPr lang="en-US" altLang="tr-TR" b="1" dirty="0">
                <a:solidFill>
                  <a:srgbClr val="FF0000"/>
                </a:solidFill>
              </a:rPr>
              <a:t> </a:t>
            </a:r>
            <a:r>
              <a:rPr lang="en-US" altLang="tr-TR" b="1" dirty="0" err="1">
                <a:solidFill>
                  <a:srgbClr val="FF0000"/>
                </a:solidFill>
              </a:rPr>
              <a:t>özetidir</a:t>
            </a:r>
            <a:r>
              <a:rPr lang="en-US" altLang="tr-TR" b="1" dirty="0">
                <a:solidFill>
                  <a:srgbClr val="FF0000"/>
                </a:solidFill>
              </a:rPr>
              <a:t>.</a:t>
            </a:r>
            <a:endParaRPr lang="tr-TR" altLang="tr-TR" b="1" dirty="0">
              <a:solidFill>
                <a:srgbClr val="FF0000"/>
              </a:solidFill>
            </a:endParaRPr>
          </a:p>
        </p:txBody>
      </p:sp>
    </p:spTree>
    <p:extLst>
      <p:ext uri="{BB962C8B-B14F-4D97-AF65-F5344CB8AC3E}">
        <p14:creationId xmlns:p14="http://schemas.microsoft.com/office/powerpoint/2010/main" val="555803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2279650" y="1916113"/>
            <a:ext cx="7543800" cy="1790700"/>
          </a:xfrm>
        </p:spPr>
        <p:txBody>
          <a:bodyPr>
            <a:normAutofit fontScale="92500"/>
          </a:bodyPr>
          <a:lstStyle/>
          <a:p>
            <a:pPr algn="ctr" eaLnBrk="1" hangingPunct="1">
              <a:buFont typeface="Wingdings" panose="05000000000000000000" pitchFamily="2" charset="2"/>
              <a:buNone/>
            </a:pPr>
            <a:r>
              <a:rPr lang="tr-TR" altLang="tr-TR" sz="6600" b="1" dirty="0">
                <a:solidFill>
                  <a:srgbClr val="FF0000"/>
                </a:solidFill>
              </a:rPr>
              <a:t>TARİH </a:t>
            </a:r>
            <a:r>
              <a:rPr lang="tr-TR" altLang="tr-TR" sz="6600" b="1" dirty="0" smtClean="0">
                <a:solidFill>
                  <a:srgbClr val="FF0000"/>
                </a:solidFill>
              </a:rPr>
              <a:t>DEVİRLERİ</a:t>
            </a:r>
            <a:endParaRPr lang="tr-TR" altLang="tr-TR" sz="6600" b="1" dirty="0">
              <a:solidFill>
                <a:srgbClr val="FF0000"/>
              </a:solidFill>
            </a:endParaRPr>
          </a:p>
        </p:txBody>
      </p:sp>
    </p:spTree>
    <p:extLst>
      <p:ext uri="{BB962C8B-B14F-4D97-AF65-F5344CB8AC3E}">
        <p14:creationId xmlns:p14="http://schemas.microsoft.com/office/powerpoint/2010/main" val="2495124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500"/>
                                  </p:stCondLst>
                                  <p:iterate type="lt">
                                    <p:tmPct val="10000"/>
                                  </p:iterate>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anim calcmode="lin" valueType="num">
                                      <p:cBhvr>
                                        <p:cTn id="8" dur="500" fill="hold"/>
                                        <p:tgtEl>
                                          <p:spTgt spid="3072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07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774825" y="2636838"/>
            <a:ext cx="8713788" cy="431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55" name="Line 6"/>
          <p:cNvSpPr>
            <a:spLocks noChangeShapeType="1"/>
          </p:cNvSpPr>
          <p:nvPr/>
        </p:nvSpPr>
        <p:spPr bwMode="auto">
          <a:xfrm>
            <a:off x="5951538" y="2492376"/>
            <a:ext cx="0" cy="7207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56" name="Line 7"/>
          <p:cNvSpPr>
            <a:spLocks noChangeShapeType="1"/>
          </p:cNvSpPr>
          <p:nvPr/>
        </p:nvSpPr>
        <p:spPr bwMode="auto">
          <a:xfrm>
            <a:off x="4727575" y="1484314"/>
            <a:ext cx="0" cy="20161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57" name="Line 8"/>
          <p:cNvSpPr>
            <a:spLocks noChangeShapeType="1"/>
          </p:cNvSpPr>
          <p:nvPr/>
        </p:nvSpPr>
        <p:spPr bwMode="auto">
          <a:xfrm>
            <a:off x="7608888" y="2492376"/>
            <a:ext cx="0" cy="7207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58" name="Line 9"/>
          <p:cNvSpPr>
            <a:spLocks noChangeShapeType="1"/>
          </p:cNvSpPr>
          <p:nvPr/>
        </p:nvSpPr>
        <p:spPr bwMode="auto">
          <a:xfrm>
            <a:off x="8904288" y="2492376"/>
            <a:ext cx="0" cy="7207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59" name="Text Box 11"/>
          <p:cNvSpPr txBox="1">
            <a:spLocks noChangeArrowheads="1"/>
          </p:cNvSpPr>
          <p:nvPr/>
        </p:nvSpPr>
        <p:spPr bwMode="auto">
          <a:xfrm>
            <a:off x="4008439" y="260351"/>
            <a:ext cx="15128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000" b="1">
                <a:solidFill>
                  <a:srgbClr val="FF0000"/>
                </a:solidFill>
              </a:rPr>
              <a:t>İsa’nın doğumu</a:t>
            </a:r>
          </a:p>
          <a:p>
            <a:pPr eaLnBrk="1" hangingPunct="1">
              <a:spcBef>
                <a:spcPct val="50000"/>
              </a:spcBef>
              <a:buFontTx/>
              <a:buNone/>
            </a:pPr>
            <a:r>
              <a:rPr lang="tr-TR" altLang="tr-TR" sz="2000" b="1">
                <a:solidFill>
                  <a:srgbClr val="FF0000"/>
                </a:solidFill>
              </a:rPr>
              <a:t>         0</a:t>
            </a:r>
          </a:p>
        </p:txBody>
      </p:sp>
      <p:sp>
        <p:nvSpPr>
          <p:cNvPr id="23560" name="Text Box 12"/>
          <p:cNvSpPr txBox="1">
            <a:spLocks noChangeArrowheads="1"/>
          </p:cNvSpPr>
          <p:nvPr/>
        </p:nvSpPr>
        <p:spPr bwMode="auto">
          <a:xfrm>
            <a:off x="5159375" y="1341439"/>
            <a:ext cx="14414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chemeClr val="accent2"/>
                </a:solidFill>
              </a:rPr>
              <a:t>Kavimler Göçü</a:t>
            </a:r>
          </a:p>
          <a:p>
            <a:pPr eaLnBrk="1" hangingPunct="1">
              <a:spcBef>
                <a:spcPct val="50000"/>
              </a:spcBef>
              <a:buFontTx/>
              <a:buNone/>
            </a:pPr>
            <a:r>
              <a:rPr lang="tr-TR" altLang="tr-TR" sz="2400" b="1">
                <a:solidFill>
                  <a:schemeClr val="accent2"/>
                </a:solidFill>
              </a:rPr>
              <a:t>375</a:t>
            </a:r>
          </a:p>
        </p:txBody>
      </p:sp>
      <p:sp>
        <p:nvSpPr>
          <p:cNvPr id="23561" name="Text Box 13"/>
          <p:cNvSpPr txBox="1">
            <a:spLocks noChangeArrowheads="1"/>
          </p:cNvSpPr>
          <p:nvPr/>
        </p:nvSpPr>
        <p:spPr bwMode="auto">
          <a:xfrm>
            <a:off x="6600826" y="1341439"/>
            <a:ext cx="1793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chemeClr val="accent2"/>
                </a:solidFill>
              </a:rPr>
              <a:t>İstanbul’un Fethi</a:t>
            </a:r>
          </a:p>
        </p:txBody>
      </p:sp>
      <p:sp>
        <p:nvSpPr>
          <p:cNvPr id="23562" name="Text Box 14"/>
          <p:cNvSpPr txBox="1">
            <a:spLocks noChangeArrowheads="1"/>
          </p:cNvSpPr>
          <p:nvPr/>
        </p:nvSpPr>
        <p:spPr bwMode="auto">
          <a:xfrm>
            <a:off x="7104064" y="1989138"/>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chemeClr val="accent2"/>
                </a:solidFill>
              </a:rPr>
              <a:t>1453</a:t>
            </a:r>
          </a:p>
        </p:txBody>
      </p:sp>
      <p:sp>
        <p:nvSpPr>
          <p:cNvPr id="23563" name="Text Box 15"/>
          <p:cNvSpPr txBox="1">
            <a:spLocks noChangeArrowheads="1"/>
          </p:cNvSpPr>
          <p:nvPr/>
        </p:nvSpPr>
        <p:spPr bwMode="auto">
          <a:xfrm>
            <a:off x="8543925" y="19827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chemeClr val="accent2"/>
                </a:solidFill>
              </a:rPr>
              <a:t>1789</a:t>
            </a:r>
          </a:p>
        </p:txBody>
      </p:sp>
      <p:sp>
        <p:nvSpPr>
          <p:cNvPr id="23564" name="Text Box 16"/>
          <p:cNvSpPr txBox="1">
            <a:spLocks noChangeArrowheads="1"/>
          </p:cNvSpPr>
          <p:nvPr/>
        </p:nvSpPr>
        <p:spPr bwMode="auto">
          <a:xfrm>
            <a:off x="8472488" y="1341439"/>
            <a:ext cx="1439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chemeClr val="accent2"/>
                </a:solidFill>
              </a:rPr>
              <a:t>Fransız İhtilali</a:t>
            </a:r>
          </a:p>
        </p:txBody>
      </p:sp>
      <p:sp>
        <p:nvSpPr>
          <p:cNvPr id="23565" name="Line 19"/>
          <p:cNvSpPr>
            <a:spLocks noChangeShapeType="1"/>
          </p:cNvSpPr>
          <p:nvPr/>
        </p:nvSpPr>
        <p:spPr bwMode="auto">
          <a:xfrm>
            <a:off x="3287713" y="2492376"/>
            <a:ext cx="0" cy="7207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66" name="Text Box 20"/>
          <p:cNvSpPr txBox="1">
            <a:spLocks noChangeArrowheads="1"/>
          </p:cNvSpPr>
          <p:nvPr/>
        </p:nvSpPr>
        <p:spPr bwMode="auto">
          <a:xfrm>
            <a:off x="2640013" y="3213100"/>
            <a:ext cx="122396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FF0000"/>
                </a:solidFill>
              </a:rPr>
              <a:t>3200</a:t>
            </a:r>
          </a:p>
          <a:p>
            <a:pPr eaLnBrk="1" hangingPunct="1">
              <a:spcBef>
                <a:spcPct val="50000"/>
              </a:spcBef>
              <a:buFontTx/>
              <a:buNone/>
            </a:pPr>
            <a:r>
              <a:rPr lang="tr-TR" altLang="tr-TR" sz="2000" b="1">
                <a:solidFill>
                  <a:srgbClr val="FF0000"/>
                </a:solidFill>
              </a:rPr>
              <a:t>Yazının İcadı</a:t>
            </a:r>
          </a:p>
        </p:txBody>
      </p:sp>
      <p:sp>
        <p:nvSpPr>
          <p:cNvPr id="23567" name="AutoShape 21"/>
          <p:cNvSpPr>
            <a:spLocks/>
          </p:cNvSpPr>
          <p:nvPr/>
        </p:nvSpPr>
        <p:spPr bwMode="auto">
          <a:xfrm rot="5400000">
            <a:off x="4476751" y="2528888"/>
            <a:ext cx="287337" cy="2376488"/>
          </a:xfrm>
          <a:prstGeom prst="rightBrace">
            <a:avLst>
              <a:gd name="adj1" fmla="val 68923"/>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68" name="AutoShape 22"/>
          <p:cNvSpPr>
            <a:spLocks/>
          </p:cNvSpPr>
          <p:nvPr/>
        </p:nvSpPr>
        <p:spPr bwMode="auto">
          <a:xfrm rot="5400000">
            <a:off x="6563520" y="2961482"/>
            <a:ext cx="287337" cy="1511300"/>
          </a:xfrm>
          <a:prstGeom prst="rightBrace">
            <a:avLst>
              <a:gd name="adj1" fmla="val 43831"/>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69" name="AutoShape 23"/>
          <p:cNvSpPr>
            <a:spLocks/>
          </p:cNvSpPr>
          <p:nvPr/>
        </p:nvSpPr>
        <p:spPr bwMode="auto">
          <a:xfrm rot="5400000">
            <a:off x="8112920" y="3140870"/>
            <a:ext cx="287337" cy="1152525"/>
          </a:xfrm>
          <a:prstGeom prst="rightBrace">
            <a:avLst>
              <a:gd name="adj1" fmla="val 33425"/>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70" name="AutoShape 25"/>
          <p:cNvSpPr>
            <a:spLocks/>
          </p:cNvSpPr>
          <p:nvPr/>
        </p:nvSpPr>
        <p:spPr bwMode="auto">
          <a:xfrm rot="5400000">
            <a:off x="9551988" y="3068638"/>
            <a:ext cx="287338" cy="1439863"/>
          </a:xfrm>
          <a:prstGeom prst="rightBrace">
            <a:avLst>
              <a:gd name="adj1" fmla="val 41759"/>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71" name="AutoShape 27"/>
          <p:cNvSpPr>
            <a:spLocks/>
          </p:cNvSpPr>
          <p:nvPr/>
        </p:nvSpPr>
        <p:spPr bwMode="auto">
          <a:xfrm rot="5400000">
            <a:off x="2279651" y="4365626"/>
            <a:ext cx="287337" cy="1439862"/>
          </a:xfrm>
          <a:prstGeom prst="rightBrace">
            <a:avLst>
              <a:gd name="adj1" fmla="val 41759"/>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72" name="Line 28"/>
          <p:cNvSpPr>
            <a:spLocks noChangeShapeType="1"/>
          </p:cNvSpPr>
          <p:nvPr/>
        </p:nvSpPr>
        <p:spPr bwMode="auto">
          <a:xfrm>
            <a:off x="3287713" y="4581525"/>
            <a:ext cx="0" cy="19431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73" name="Text Box 29"/>
          <p:cNvSpPr txBox="1">
            <a:spLocks noChangeArrowheads="1"/>
          </p:cNvSpPr>
          <p:nvPr/>
        </p:nvSpPr>
        <p:spPr bwMode="auto">
          <a:xfrm>
            <a:off x="1703388" y="5373688"/>
            <a:ext cx="14398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008000"/>
                </a:solidFill>
              </a:rPr>
              <a:t>TARİH ÖNCESİ </a:t>
            </a:r>
            <a:r>
              <a:rPr lang="tr-TR" altLang="tr-TR" sz="1600" b="1">
                <a:solidFill>
                  <a:srgbClr val="008000"/>
                </a:solidFill>
              </a:rPr>
              <a:t>DEVİRLER</a:t>
            </a:r>
          </a:p>
        </p:txBody>
      </p:sp>
      <p:sp>
        <p:nvSpPr>
          <p:cNvPr id="23574" name="Text Box 30"/>
          <p:cNvSpPr txBox="1">
            <a:spLocks noChangeArrowheads="1"/>
          </p:cNvSpPr>
          <p:nvPr/>
        </p:nvSpPr>
        <p:spPr bwMode="auto">
          <a:xfrm>
            <a:off x="4224339" y="5589588"/>
            <a:ext cx="5184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800" b="1">
                <a:solidFill>
                  <a:srgbClr val="008000"/>
                </a:solidFill>
              </a:rPr>
              <a:t>TARİH  DEVİRLERİ</a:t>
            </a:r>
          </a:p>
        </p:txBody>
      </p:sp>
      <p:sp>
        <p:nvSpPr>
          <p:cNvPr id="23575" name="Text Box 31"/>
          <p:cNvSpPr txBox="1">
            <a:spLocks noChangeArrowheads="1"/>
          </p:cNvSpPr>
          <p:nvPr/>
        </p:nvSpPr>
        <p:spPr bwMode="auto">
          <a:xfrm>
            <a:off x="3575051" y="414972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660033"/>
                </a:solidFill>
              </a:rPr>
              <a:t>İLK ÇAĞ</a:t>
            </a:r>
          </a:p>
        </p:txBody>
      </p:sp>
      <p:sp>
        <p:nvSpPr>
          <p:cNvPr id="23576" name="Text Box 32"/>
          <p:cNvSpPr txBox="1">
            <a:spLocks noChangeArrowheads="1"/>
          </p:cNvSpPr>
          <p:nvPr/>
        </p:nvSpPr>
        <p:spPr bwMode="auto">
          <a:xfrm>
            <a:off x="5880100" y="4149726"/>
            <a:ext cx="151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660033"/>
                </a:solidFill>
              </a:rPr>
              <a:t>ORTA ÇAĞ</a:t>
            </a:r>
          </a:p>
        </p:txBody>
      </p:sp>
      <p:sp>
        <p:nvSpPr>
          <p:cNvPr id="23577" name="Text Box 33"/>
          <p:cNvSpPr txBox="1">
            <a:spLocks noChangeArrowheads="1"/>
          </p:cNvSpPr>
          <p:nvPr/>
        </p:nvSpPr>
        <p:spPr bwMode="auto">
          <a:xfrm>
            <a:off x="7535863" y="4149726"/>
            <a:ext cx="1439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660033"/>
                </a:solidFill>
              </a:rPr>
              <a:t>YENİ ÇAĞ</a:t>
            </a:r>
          </a:p>
        </p:txBody>
      </p:sp>
      <p:sp>
        <p:nvSpPr>
          <p:cNvPr id="23578" name="Text Box 34"/>
          <p:cNvSpPr txBox="1">
            <a:spLocks noChangeArrowheads="1"/>
          </p:cNvSpPr>
          <p:nvPr/>
        </p:nvSpPr>
        <p:spPr bwMode="auto">
          <a:xfrm>
            <a:off x="8904288" y="4149726"/>
            <a:ext cx="1655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660033"/>
                </a:solidFill>
              </a:rPr>
              <a:t>YAKIN ÇAĞ</a:t>
            </a:r>
          </a:p>
        </p:txBody>
      </p:sp>
      <p:sp>
        <p:nvSpPr>
          <p:cNvPr id="23579" name="AutoShape 35"/>
          <p:cNvSpPr>
            <a:spLocks/>
          </p:cNvSpPr>
          <p:nvPr/>
        </p:nvSpPr>
        <p:spPr bwMode="auto">
          <a:xfrm rot="5400000">
            <a:off x="6781007" y="1593057"/>
            <a:ext cx="287337" cy="6985000"/>
          </a:xfrm>
          <a:prstGeom prst="rightBrace">
            <a:avLst>
              <a:gd name="adj1" fmla="val 202579"/>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80" name="Text Box 37"/>
          <p:cNvSpPr txBox="1">
            <a:spLocks noChangeArrowheads="1"/>
          </p:cNvSpPr>
          <p:nvPr/>
        </p:nvSpPr>
        <p:spPr bwMode="auto">
          <a:xfrm>
            <a:off x="1524000" y="1712913"/>
            <a:ext cx="19446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1800" b="1">
                <a:solidFill>
                  <a:srgbClr val="660033"/>
                </a:solidFill>
              </a:rPr>
              <a:t>TAŞ ve MADEN </a:t>
            </a:r>
          </a:p>
          <a:p>
            <a:pPr eaLnBrk="1" hangingPunct="1">
              <a:spcBef>
                <a:spcPct val="50000"/>
              </a:spcBef>
              <a:buFontTx/>
              <a:buNone/>
            </a:pPr>
            <a:r>
              <a:rPr lang="tr-TR" altLang="tr-TR" sz="1800" b="1">
                <a:solidFill>
                  <a:srgbClr val="660033"/>
                </a:solidFill>
              </a:rPr>
              <a:t>DEVİRLERİ</a:t>
            </a:r>
          </a:p>
        </p:txBody>
      </p:sp>
      <p:sp>
        <p:nvSpPr>
          <p:cNvPr id="23581" name="AutoShape 39"/>
          <p:cNvSpPr>
            <a:spLocks/>
          </p:cNvSpPr>
          <p:nvPr/>
        </p:nvSpPr>
        <p:spPr bwMode="auto">
          <a:xfrm rot="16200000">
            <a:off x="2963863" y="-63500"/>
            <a:ext cx="287338" cy="2808287"/>
          </a:xfrm>
          <a:prstGeom prst="rightBrace">
            <a:avLst>
              <a:gd name="adj1" fmla="val 81446"/>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82" name="AutoShape 40"/>
          <p:cNvSpPr>
            <a:spLocks/>
          </p:cNvSpPr>
          <p:nvPr/>
        </p:nvSpPr>
        <p:spPr bwMode="auto">
          <a:xfrm rot="16200000">
            <a:off x="7536656" y="-1396206"/>
            <a:ext cx="287338" cy="5473700"/>
          </a:xfrm>
          <a:prstGeom prst="rightBrace">
            <a:avLst>
              <a:gd name="adj1" fmla="val 158747"/>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3583" name="Text Box 41"/>
          <p:cNvSpPr txBox="1">
            <a:spLocks noChangeArrowheads="1"/>
          </p:cNvSpPr>
          <p:nvPr/>
        </p:nvSpPr>
        <p:spPr bwMode="auto">
          <a:xfrm>
            <a:off x="1739900" y="333376"/>
            <a:ext cx="24844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1800" b="1">
                <a:solidFill>
                  <a:srgbClr val="FF0000"/>
                </a:solidFill>
              </a:rPr>
              <a:t>İsa’dan Önce (İÖ)</a:t>
            </a:r>
          </a:p>
          <a:p>
            <a:pPr eaLnBrk="1" hangingPunct="1">
              <a:spcBef>
                <a:spcPct val="50000"/>
              </a:spcBef>
              <a:buFontTx/>
              <a:buNone/>
            </a:pPr>
            <a:r>
              <a:rPr lang="tr-TR" altLang="tr-TR" sz="1800" b="1">
                <a:solidFill>
                  <a:srgbClr val="FF0000"/>
                </a:solidFill>
              </a:rPr>
              <a:t>Milattan Önce(MÖ)</a:t>
            </a:r>
          </a:p>
        </p:txBody>
      </p:sp>
      <p:sp>
        <p:nvSpPr>
          <p:cNvPr id="23584" name="Text Box 42"/>
          <p:cNvSpPr txBox="1">
            <a:spLocks noChangeArrowheads="1"/>
          </p:cNvSpPr>
          <p:nvPr/>
        </p:nvSpPr>
        <p:spPr bwMode="auto">
          <a:xfrm>
            <a:off x="6096000" y="260351"/>
            <a:ext cx="30241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FF0000"/>
                </a:solidFill>
              </a:rPr>
              <a:t>İsa’dan Sonra (İS)</a:t>
            </a:r>
          </a:p>
          <a:p>
            <a:pPr eaLnBrk="1" hangingPunct="1">
              <a:spcBef>
                <a:spcPct val="50000"/>
              </a:spcBef>
              <a:buFontTx/>
              <a:buNone/>
            </a:pPr>
            <a:r>
              <a:rPr lang="tr-TR" altLang="tr-TR" sz="2400" b="1">
                <a:solidFill>
                  <a:srgbClr val="FF0000"/>
                </a:solidFill>
              </a:rPr>
              <a:t>Milattan Sonra (MS)</a:t>
            </a:r>
          </a:p>
        </p:txBody>
      </p:sp>
    </p:spTree>
    <p:extLst>
      <p:ext uri="{BB962C8B-B14F-4D97-AF65-F5344CB8AC3E}">
        <p14:creationId xmlns:p14="http://schemas.microsoft.com/office/powerpoint/2010/main" val="2424085654"/>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774825" y="981075"/>
            <a:ext cx="8713788" cy="503238"/>
          </a:xfrm>
          <a:prstGeom prst="rect">
            <a:avLst/>
          </a:prstGeom>
          <a:solidFill>
            <a:schemeClr val="accent1"/>
          </a:solidFill>
          <a:ln w="222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4579" name="Line 5"/>
          <p:cNvSpPr>
            <a:spLocks noChangeShapeType="1"/>
          </p:cNvSpPr>
          <p:nvPr/>
        </p:nvSpPr>
        <p:spPr bwMode="auto">
          <a:xfrm>
            <a:off x="9480550" y="115889"/>
            <a:ext cx="0" cy="194468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4580" name="Line 6"/>
          <p:cNvSpPr>
            <a:spLocks noChangeShapeType="1"/>
          </p:cNvSpPr>
          <p:nvPr/>
        </p:nvSpPr>
        <p:spPr bwMode="auto">
          <a:xfrm>
            <a:off x="2855913" y="692150"/>
            <a:ext cx="0" cy="10810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4581" name="Line 7"/>
          <p:cNvSpPr>
            <a:spLocks noChangeShapeType="1"/>
          </p:cNvSpPr>
          <p:nvPr/>
        </p:nvSpPr>
        <p:spPr bwMode="auto">
          <a:xfrm>
            <a:off x="6096000" y="692150"/>
            <a:ext cx="0" cy="10810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4582" name="Text Box 8"/>
          <p:cNvSpPr txBox="1">
            <a:spLocks noChangeArrowheads="1"/>
          </p:cNvSpPr>
          <p:nvPr/>
        </p:nvSpPr>
        <p:spPr bwMode="auto">
          <a:xfrm>
            <a:off x="8401050" y="2349501"/>
            <a:ext cx="1690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tr-TR" altLang="tr-TR" sz="2400"/>
          </a:p>
        </p:txBody>
      </p:sp>
      <p:sp>
        <p:nvSpPr>
          <p:cNvPr id="24583" name="Text Box 9"/>
          <p:cNvSpPr txBox="1">
            <a:spLocks noChangeArrowheads="1"/>
          </p:cNvSpPr>
          <p:nvPr/>
        </p:nvSpPr>
        <p:spPr bwMode="auto">
          <a:xfrm>
            <a:off x="8543926" y="1998664"/>
            <a:ext cx="20161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000" b="1">
                <a:solidFill>
                  <a:srgbClr val="FF0000"/>
                </a:solidFill>
              </a:rPr>
              <a:t>MÖ 3200</a:t>
            </a:r>
          </a:p>
          <a:p>
            <a:pPr eaLnBrk="1" hangingPunct="1">
              <a:spcBef>
                <a:spcPct val="50000"/>
              </a:spcBef>
              <a:buFontTx/>
              <a:buNone/>
            </a:pPr>
            <a:r>
              <a:rPr lang="tr-TR" altLang="tr-TR" sz="2000" b="1">
                <a:solidFill>
                  <a:srgbClr val="FF0000"/>
                </a:solidFill>
              </a:rPr>
              <a:t>Yazının İcadı</a:t>
            </a:r>
          </a:p>
        </p:txBody>
      </p:sp>
      <p:sp>
        <p:nvSpPr>
          <p:cNvPr id="24584" name="AutoShape 10"/>
          <p:cNvSpPr>
            <a:spLocks/>
          </p:cNvSpPr>
          <p:nvPr/>
        </p:nvSpPr>
        <p:spPr bwMode="auto">
          <a:xfrm rot="5400000">
            <a:off x="7680325" y="1411288"/>
            <a:ext cx="287338" cy="3313112"/>
          </a:xfrm>
          <a:prstGeom prst="rightBrace">
            <a:avLst>
              <a:gd name="adj1" fmla="val 96086"/>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4585" name="Line 11"/>
          <p:cNvSpPr>
            <a:spLocks noChangeShapeType="1"/>
          </p:cNvSpPr>
          <p:nvPr/>
        </p:nvSpPr>
        <p:spPr bwMode="auto">
          <a:xfrm>
            <a:off x="9480550" y="692150"/>
            <a:ext cx="0" cy="10810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4586" name="AutoShape 12"/>
          <p:cNvSpPr>
            <a:spLocks/>
          </p:cNvSpPr>
          <p:nvPr/>
        </p:nvSpPr>
        <p:spPr bwMode="auto">
          <a:xfrm rot="5400000">
            <a:off x="4296569" y="1483519"/>
            <a:ext cx="287338" cy="3168650"/>
          </a:xfrm>
          <a:prstGeom prst="rightBrace">
            <a:avLst>
              <a:gd name="adj1" fmla="val 91897"/>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
        <p:nvSpPr>
          <p:cNvPr id="24587" name="Text Box 13"/>
          <p:cNvSpPr txBox="1">
            <a:spLocks noChangeArrowheads="1"/>
          </p:cNvSpPr>
          <p:nvPr/>
        </p:nvSpPr>
        <p:spPr bwMode="auto">
          <a:xfrm>
            <a:off x="3143250" y="2117726"/>
            <a:ext cx="252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800" b="1">
                <a:solidFill>
                  <a:schemeClr val="accent2"/>
                </a:solidFill>
              </a:rPr>
              <a:t>Taş Devirleri</a:t>
            </a:r>
          </a:p>
        </p:txBody>
      </p:sp>
      <p:sp>
        <p:nvSpPr>
          <p:cNvPr id="24588" name="Text Box 14"/>
          <p:cNvSpPr txBox="1">
            <a:spLocks noChangeArrowheads="1"/>
          </p:cNvSpPr>
          <p:nvPr/>
        </p:nvSpPr>
        <p:spPr bwMode="auto">
          <a:xfrm>
            <a:off x="5951539" y="213360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chemeClr val="accent2"/>
                </a:solidFill>
              </a:rPr>
              <a:t>Maden Devirleri</a:t>
            </a:r>
          </a:p>
        </p:txBody>
      </p:sp>
      <p:sp>
        <p:nvSpPr>
          <p:cNvPr id="24589" name="AutoShape 15"/>
          <p:cNvSpPr>
            <a:spLocks noChangeArrowheads="1"/>
          </p:cNvSpPr>
          <p:nvPr/>
        </p:nvSpPr>
        <p:spPr bwMode="auto">
          <a:xfrm rot="5400000">
            <a:off x="2387601" y="2887664"/>
            <a:ext cx="1223963" cy="865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756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86" y="0"/>
                </a:moveTo>
                <a:lnTo>
                  <a:pt x="11972" y="7200"/>
                </a:lnTo>
                <a:lnTo>
                  <a:pt x="15058" y="7200"/>
                </a:lnTo>
                <a:lnTo>
                  <a:pt x="15058" y="17568"/>
                </a:lnTo>
                <a:lnTo>
                  <a:pt x="0" y="17568"/>
                </a:lnTo>
                <a:lnTo>
                  <a:pt x="0" y="21600"/>
                </a:lnTo>
                <a:lnTo>
                  <a:pt x="18514" y="21600"/>
                </a:lnTo>
                <a:lnTo>
                  <a:pt x="18514" y="7200"/>
                </a:lnTo>
                <a:lnTo>
                  <a:pt x="21600" y="7200"/>
                </a:lnTo>
                <a:lnTo>
                  <a:pt x="16786" y="0"/>
                </a:lnTo>
                <a:close/>
              </a:path>
            </a:pathLst>
          </a:custGeom>
          <a:solidFill>
            <a:schemeClr val="accent1"/>
          </a:solidFill>
          <a:ln w="22225" algn="ctr">
            <a:solidFill>
              <a:schemeClr val="tx1"/>
            </a:solidFill>
            <a:miter lim="800000"/>
            <a:headEnd/>
            <a:tailEnd/>
          </a:ln>
        </p:spPr>
        <p:txBody>
          <a:bodyPr wrap="none" anchor="ctr"/>
          <a:lstStyle/>
          <a:p>
            <a:endParaRPr lang="tr-TR"/>
          </a:p>
        </p:txBody>
      </p:sp>
      <p:sp>
        <p:nvSpPr>
          <p:cNvPr id="24590" name="AutoShape 16"/>
          <p:cNvSpPr>
            <a:spLocks noChangeArrowheads="1"/>
          </p:cNvSpPr>
          <p:nvPr/>
        </p:nvSpPr>
        <p:spPr bwMode="auto">
          <a:xfrm rot="5400000">
            <a:off x="2171701" y="3824289"/>
            <a:ext cx="1223963" cy="865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756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86" y="0"/>
                </a:moveTo>
                <a:lnTo>
                  <a:pt x="11972" y="7200"/>
                </a:lnTo>
                <a:lnTo>
                  <a:pt x="15058" y="7200"/>
                </a:lnTo>
                <a:lnTo>
                  <a:pt x="15058" y="17568"/>
                </a:lnTo>
                <a:lnTo>
                  <a:pt x="0" y="17568"/>
                </a:lnTo>
                <a:lnTo>
                  <a:pt x="0" y="21600"/>
                </a:lnTo>
                <a:lnTo>
                  <a:pt x="18514" y="21600"/>
                </a:lnTo>
                <a:lnTo>
                  <a:pt x="18514" y="7200"/>
                </a:lnTo>
                <a:lnTo>
                  <a:pt x="21600" y="7200"/>
                </a:lnTo>
                <a:lnTo>
                  <a:pt x="16786" y="0"/>
                </a:lnTo>
                <a:close/>
              </a:path>
            </a:pathLst>
          </a:custGeom>
          <a:solidFill>
            <a:schemeClr val="accent1"/>
          </a:solidFill>
          <a:ln w="22225" algn="ctr">
            <a:solidFill>
              <a:schemeClr val="tx1"/>
            </a:solidFill>
            <a:miter lim="800000"/>
            <a:headEnd/>
            <a:tailEnd/>
          </a:ln>
        </p:spPr>
        <p:txBody>
          <a:bodyPr wrap="none" anchor="ctr"/>
          <a:lstStyle/>
          <a:p>
            <a:endParaRPr lang="tr-TR"/>
          </a:p>
        </p:txBody>
      </p:sp>
      <p:sp>
        <p:nvSpPr>
          <p:cNvPr id="24591" name="AutoShape 17"/>
          <p:cNvSpPr>
            <a:spLocks noChangeArrowheads="1"/>
          </p:cNvSpPr>
          <p:nvPr/>
        </p:nvSpPr>
        <p:spPr bwMode="auto">
          <a:xfrm rot="5400000">
            <a:off x="1955801" y="4760914"/>
            <a:ext cx="1223963" cy="865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756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86" y="0"/>
                </a:moveTo>
                <a:lnTo>
                  <a:pt x="11972" y="7200"/>
                </a:lnTo>
                <a:lnTo>
                  <a:pt x="15058" y="7200"/>
                </a:lnTo>
                <a:lnTo>
                  <a:pt x="15058" y="17568"/>
                </a:lnTo>
                <a:lnTo>
                  <a:pt x="0" y="17568"/>
                </a:lnTo>
                <a:lnTo>
                  <a:pt x="0" y="21600"/>
                </a:lnTo>
                <a:lnTo>
                  <a:pt x="18514" y="21600"/>
                </a:lnTo>
                <a:lnTo>
                  <a:pt x="18514" y="7200"/>
                </a:lnTo>
                <a:lnTo>
                  <a:pt x="21600" y="7200"/>
                </a:lnTo>
                <a:lnTo>
                  <a:pt x="16786" y="0"/>
                </a:lnTo>
                <a:close/>
              </a:path>
            </a:pathLst>
          </a:custGeom>
          <a:solidFill>
            <a:schemeClr val="accent1"/>
          </a:solidFill>
          <a:ln w="22225" algn="ctr">
            <a:solidFill>
              <a:schemeClr val="tx1"/>
            </a:solidFill>
            <a:miter lim="800000"/>
            <a:headEnd/>
            <a:tailEnd/>
          </a:ln>
        </p:spPr>
        <p:txBody>
          <a:bodyPr wrap="none" anchor="ctr"/>
          <a:lstStyle/>
          <a:p>
            <a:endParaRPr lang="tr-TR"/>
          </a:p>
        </p:txBody>
      </p:sp>
      <p:sp>
        <p:nvSpPr>
          <p:cNvPr id="24592" name="Text Box 18"/>
          <p:cNvSpPr txBox="1">
            <a:spLocks noChangeArrowheads="1"/>
          </p:cNvSpPr>
          <p:nvPr/>
        </p:nvSpPr>
        <p:spPr bwMode="auto">
          <a:xfrm>
            <a:off x="3575050" y="34290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008000"/>
                </a:solidFill>
              </a:rPr>
              <a:t>Kabataş</a:t>
            </a:r>
          </a:p>
        </p:txBody>
      </p:sp>
      <p:sp>
        <p:nvSpPr>
          <p:cNvPr id="24593" name="Text Box 19"/>
          <p:cNvSpPr txBox="1">
            <a:spLocks noChangeArrowheads="1"/>
          </p:cNvSpPr>
          <p:nvPr/>
        </p:nvSpPr>
        <p:spPr bwMode="auto">
          <a:xfrm>
            <a:off x="3216275" y="4221164"/>
            <a:ext cx="1943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008000"/>
                </a:solidFill>
              </a:rPr>
              <a:t>Yontmataş</a:t>
            </a:r>
          </a:p>
          <a:p>
            <a:pPr eaLnBrk="1" hangingPunct="1">
              <a:spcBef>
                <a:spcPct val="50000"/>
              </a:spcBef>
              <a:buFontTx/>
              <a:buNone/>
            </a:pPr>
            <a:endParaRPr lang="tr-TR" altLang="tr-TR" sz="2400" b="1">
              <a:solidFill>
                <a:srgbClr val="008000"/>
              </a:solidFill>
            </a:endParaRPr>
          </a:p>
        </p:txBody>
      </p:sp>
      <p:sp>
        <p:nvSpPr>
          <p:cNvPr id="24594" name="Text Box 20"/>
          <p:cNvSpPr txBox="1">
            <a:spLocks noChangeArrowheads="1"/>
          </p:cNvSpPr>
          <p:nvPr/>
        </p:nvSpPr>
        <p:spPr bwMode="auto">
          <a:xfrm>
            <a:off x="3000375" y="5229226"/>
            <a:ext cx="1727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008000"/>
                </a:solidFill>
              </a:rPr>
              <a:t>Cilalıtaş</a:t>
            </a:r>
          </a:p>
          <a:p>
            <a:pPr eaLnBrk="1" hangingPunct="1">
              <a:spcBef>
                <a:spcPct val="50000"/>
              </a:spcBef>
              <a:buFontTx/>
              <a:buNone/>
            </a:pPr>
            <a:endParaRPr lang="tr-TR" altLang="tr-TR" sz="2400" b="1">
              <a:solidFill>
                <a:srgbClr val="008000"/>
              </a:solidFill>
            </a:endParaRPr>
          </a:p>
        </p:txBody>
      </p:sp>
      <p:sp>
        <p:nvSpPr>
          <p:cNvPr id="24595" name="AutoShape 21"/>
          <p:cNvSpPr>
            <a:spLocks noChangeArrowheads="1"/>
          </p:cNvSpPr>
          <p:nvPr/>
        </p:nvSpPr>
        <p:spPr bwMode="auto">
          <a:xfrm rot="5400000">
            <a:off x="6061076" y="2960689"/>
            <a:ext cx="1223963" cy="865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756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86" y="0"/>
                </a:moveTo>
                <a:lnTo>
                  <a:pt x="11972" y="7200"/>
                </a:lnTo>
                <a:lnTo>
                  <a:pt x="15058" y="7200"/>
                </a:lnTo>
                <a:lnTo>
                  <a:pt x="15058" y="17568"/>
                </a:lnTo>
                <a:lnTo>
                  <a:pt x="0" y="17568"/>
                </a:lnTo>
                <a:lnTo>
                  <a:pt x="0" y="21600"/>
                </a:lnTo>
                <a:lnTo>
                  <a:pt x="18514" y="21600"/>
                </a:lnTo>
                <a:lnTo>
                  <a:pt x="18514" y="7200"/>
                </a:lnTo>
                <a:lnTo>
                  <a:pt x="21600" y="7200"/>
                </a:lnTo>
                <a:lnTo>
                  <a:pt x="16786" y="0"/>
                </a:lnTo>
                <a:close/>
              </a:path>
            </a:pathLst>
          </a:custGeom>
          <a:solidFill>
            <a:schemeClr val="accent1"/>
          </a:solidFill>
          <a:ln w="22225" algn="ctr">
            <a:solidFill>
              <a:schemeClr val="tx1"/>
            </a:solidFill>
            <a:miter lim="800000"/>
            <a:headEnd/>
            <a:tailEnd/>
          </a:ln>
        </p:spPr>
        <p:txBody>
          <a:bodyPr wrap="none" anchor="ctr"/>
          <a:lstStyle/>
          <a:p>
            <a:endParaRPr lang="tr-TR"/>
          </a:p>
        </p:txBody>
      </p:sp>
      <p:sp>
        <p:nvSpPr>
          <p:cNvPr id="24596" name="AutoShape 22"/>
          <p:cNvSpPr>
            <a:spLocks noChangeArrowheads="1"/>
          </p:cNvSpPr>
          <p:nvPr/>
        </p:nvSpPr>
        <p:spPr bwMode="auto">
          <a:xfrm rot="5400000">
            <a:off x="5845176" y="3895726"/>
            <a:ext cx="1223962" cy="865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756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86" y="0"/>
                </a:moveTo>
                <a:lnTo>
                  <a:pt x="11972" y="7200"/>
                </a:lnTo>
                <a:lnTo>
                  <a:pt x="15058" y="7200"/>
                </a:lnTo>
                <a:lnTo>
                  <a:pt x="15058" y="17568"/>
                </a:lnTo>
                <a:lnTo>
                  <a:pt x="0" y="17568"/>
                </a:lnTo>
                <a:lnTo>
                  <a:pt x="0" y="21600"/>
                </a:lnTo>
                <a:lnTo>
                  <a:pt x="18514" y="21600"/>
                </a:lnTo>
                <a:lnTo>
                  <a:pt x="18514" y="7200"/>
                </a:lnTo>
                <a:lnTo>
                  <a:pt x="21600" y="7200"/>
                </a:lnTo>
                <a:lnTo>
                  <a:pt x="16786" y="0"/>
                </a:lnTo>
                <a:close/>
              </a:path>
            </a:pathLst>
          </a:custGeom>
          <a:solidFill>
            <a:schemeClr val="accent1"/>
          </a:solidFill>
          <a:ln w="22225" algn="ctr">
            <a:solidFill>
              <a:schemeClr val="tx1"/>
            </a:solidFill>
            <a:miter lim="800000"/>
            <a:headEnd/>
            <a:tailEnd/>
          </a:ln>
        </p:spPr>
        <p:txBody>
          <a:bodyPr wrap="none" anchor="ctr"/>
          <a:lstStyle/>
          <a:p>
            <a:endParaRPr lang="tr-TR"/>
          </a:p>
        </p:txBody>
      </p:sp>
      <p:sp>
        <p:nvSpPr>
          <p:cNvPr id="24597" name="AutoShape 23"/>
          <p:cNvSpPr>
            <a:spLocks noChangeArrowheads="1"/>
          </p:cNvSpPr>
          <p:nvPr/>
        </p:nvSpPr>
        <p:spPr bwMode="auto">
          <a:xfrm rot="5400000">
            <a:off x="5629276" y="4832351"/>
            <a:ext cx="1223962" cy="865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756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86" y="0"/>
                </a:moveTo>
                <a:lnTo>
                  <a:pt x="11972" y="7200"/>
                </a:lnTo>
                <a:lnTo>
                  <a:pt x="15058" y="7200"/>
                </a:lnTo>
                <a:lnTo>
                  <a:pt x="15058" y="17568"/>
                </a:lnTo>
                <a:lnTo>
                  <a:pt x="0" y="17568"/>
                </a:lnTo>
                <a:lnTo>
                  <a:pt x="0" y="21600"/>
                </a:lnTo>
                <a:lnTo>
                  <a:pt x="18514" y="21600"/>
                </a:lnTo>
                <a:lnTo>
                  <a:pt x="18514" y="7200"/>
                </a:lnTo>
                <a:lnTo>
                  <a:pt x="21600" y="7200"/>
                </a:lnTo>
                <a:lnTo>
                  <a:pt x="16786" y="0"/>
                </a:lnTo>
                <a:close/>
              </a:path>
            </a:pathLst>
          </a:custGeom>
          <a:solidFill>
            <a:schemeClr val="accent1"/>
          </a:solidFill>
          <a:ln w="22225" algn="ctr">
            <a:solidFill>
              <a:schemeClr val="tx1"/>
            </a:solidFill>
            <a:miter lim="800000"/>
            <a:headEnd/>
            <a:tailEnd/>
          </a:ln>
        </p:spPr>
        <p:txBody>
          <a:bodyPr wrap="none" anchor="ctr"/>
          <a:lstStyle/>
          <a:p>
            <a:endParaRPr lang="tr-TR"/>
          </a:p>
        </p:txBody>
      </p:sp>
      <p:sp>
        <p:nvSpPr>
          <p:cNvPr id="24598" name="Text Box 24"/>
          <p:cNvSpPr txBox="1">
            <a:spLocks noChangeArrowheads="1"/>
          </p:cNvSpPr>
          <p:nvPr/>
        </p:nvSpPr>
        <p:spPr bwMode="auto">
          <a:xfrm>
            <a:off x="7175501" y="3429000"/>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008000"/>
                </a:solidFill>
              </a:rPr>
              <a:t>Bakır</a:t>
            </a:r>
          </a:p>
        </p:txBody>
      </p:sp>
      <p:sp>
        <p:nvSpPr>
          <p:cNvPr id="24599" name="Text Box 26"/>
          <p:cNvSpPr txBox="1">
            <a:spLocks noChangeArrowheads="1"/>
          </p:cNvSpPr>
          <p:nvPr/>
        </p:nvSpPr>
        <p:spPr bwMode="auto">
          <a:xfrm>
            <a:off x="6959600" y="436562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008000"/>
                </a:solidFill>
              </a:rPr>
              <a:t>Tunç</a:t>
            </a:r>
          </a:p>
        </p:txBody>
      </p:sp>
      <p:sp>
        <p:nvSpPr>
          <p:cNvPr id="24600" name="Text Box 27"/>
          <p:cNvSpPr txBox="1">
            <a:spLocks noChangeArrowheads="1"/>
          </p:cNvSpPr>
          <p:nvPr/>
        </p:nvSpPr>
        <p:spPr bwMode="auto">
          <a:xfrm>
            <a:off x="6743701" y="537368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tr-TR" altLang="tr-TR" sz="2400" b="1">
                <a:solidFill>
                  <a:srgbClr val="008000"/>
                </a:solidFill>
              </a:rPr>
              <a:t>Demir</a:t>
            </a:r>
          </a:p>
        </p:txBody>
      </p:sp>
    </p:spTree>
    <p:extLst>
      <p:ext uri="{BB962C8B-B14F-4D97-AF65-F5344CB8AC3E}">
        <p14:creationId xmlns:p14="http://schemas.microsoft.com/office/powerpoint/2010/main" val="332449006"/>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524000" y="549275"/>
            <a:ext cx="9144000" cy="5759450"/>
          </a:xfrm>
        </p:spPr>
        <p:txBody>
          <a:bodyPr>
            <a:normAutofit lnSpcReduction="10000"/>
          </a:bodyPr>
          <a:lstStyle/>
          <a:p>
            <a:pPr algn="ctr" eaLnBrk="1" hangingPunct="1">
              <a:lnSpc>
                <a:spcPct val="80000"/>
              </a:lnSpc>
              <a:buFontTx/>
              <a:buNone/>
            </a:pPr>
            <a:r>
              <a:rPr lang="tr-TR" altLang="tr-TR" sz="2800" b="1">
                <a:solidFill>
                  <a:srgbClr val="FF0000"/>
                </a:solidFill>
              </a:rPr>
              <a:t>İLK ÇAĞ (M.Ö.3200-M.S.375)</a:t>
            </a:r>
          </a:p>
          <a:p>
            <a:pPr eaLnBrk="1" hangingPunct="1">
              <a:lnSpc>
                <a:spcPct val="80000"/>
              </a:lnSpc>
              <a:buFont typeface="Wingdings" panose="05000000000000000000" pitchFamily="2" charset="2"/>
              <a:buNone/>
            </a:pPr>
            <a:r>
              <a:rPr lang="tr-TR" altLang="tr-TR" sz="2800" b="1"/>
              <a:t>    Yazının icadı ile başlayan bu dönem de </a:t>
            </a:r>
            <a:r>
              <a:rPr lang="tr-TR" altLang="tr-TR" sz="2800" b="1">
                <a:solidFill>
                  <a:srgbClr val="0066FF"/>
                </a:solidFill>
              </a:rPr>
              <a:t>çok tanrılı </a:t>
            </a:r>
            <a:r>
              <a:rPr lang="tr-TR" altLang="tr-TR" sz="2800" b="1"/>
              <a:t>dinler yaygın olup,</a:t>
            </a:r>
            <a:r>
              <a:rPr lang="tr-TR" altLang="tr-TR" sz="2800" b="1">
                <a:solidFill>
                  <a:srgbClr val="FFFF00"/>
                </a:solidFill>
              </a:rPr>
              <a:t> </a:t>
            </a:r>
            <a:r>
              <a:rPr lang="tr-TR" altLang="tr-TR" sz="2800" b="1"/>
              <a:t>tarım ve hayvancılık yapılmaktadır.</a:t>
            </a:r>
            <a:endParaRPr lang="tr-TR" altLang="tr-TR" sz="2800" b="1">
              <a:solidFill>
                <a:srgbClr val="FF0000"/>
              </a:solidFill>
            </a:endParaRPr>
          </a:p>
          <a:p>
            <a:pPr algn="ctr" eaLnBrk="1" hangingPunct="1">
              <a:lnSpc>
                <a:spcPct val="80000"/>
              </a:lnSpc>
              <a:buFontTx/>
              <a:buNone/>
            </a:pPr>
            <a:r>
              <a:rPr lang="tr-TR" altLang="tr-TR" sz="2800" b="1">
                <a:solidFill>
                  <a:srgbClr val="FF0000"/>
                </a:solidFill>
              </a:rPr>
              <a:t>ORTA ÇAĞ (375-1453)</a:t>
            </a:r>
          </a:p>
          <a:p>
            <a:pPr eaLnBrk="1" hangingPunct="1">
              <a:lnSpc>
                <a:spcPct val="80000"/>
              </a:lnSpc>
              <a:buFont typeface="Wingdings" panose="05000000000000000000" pitchFamily="2" charset="2"/>
              <a:buNone/>
            </a:pPr>
            <a:r>
              <a:rPr lang="tr-TR" altLang="tr-TR" sz="2800" b="1"/>
              <a:t>    Merkezi krallıklar yıkılmış, </a:t>
            </a:r>
            <a:r>
              <a:rPr lang="tr-TR" altLang="tr-TR" sz="2800" b="1">
                <a:solidFill>
                  <a:srgbClr val="0066FF"/>
                </a:solidFill>
              </a:rPr>
              <a:t>feodalite</a:t>
            </a:r>
            <a:r>
              <a:rPr lang="tr-TR" altLang="tr-TR" sz="2800" b="1"/>
              <a:t> dönemi başlamıştır. İslamiyet doğmuştur. Avrupa’da </a:t>
            </a:r>
            <a:r>
              <a:rPr lang="tr-TR" altLang="tr-TR" sz="2800" b="1">
                <a:solidFill>
                  <a:srgbClr val="0066FF"/>
                </a:solidFill>
              </a:rPr>
              <a:t>karanlık çağ </a:t>
            </a:r>
            <a:r>
              <a:rPr lang="tr-TR" altLang="tr-TR" sz="2800" b="1"/>
              <a:t>yaşanmaktadır. </a:t>
            </a:r>
            <a:endParaRPr lang="tr-TR" altLang="tr-TR" sz="2800" b="1">
              <a:solidFill>
                <a:srgbClr val="FF0000"/>
              </a:solidFill>
            </a:endParaRPr>
          </a:p>
          <a:p>
            <a:pPr algn="ctr" eaLnBrk="1" hangingPunct="1">
              <a:lnSpc>
                <a:spcPct val="80000"/>
              </a:lnSpc>
              <a:buFontTx/>
              <a:buNone/>
            </a:pPr>
            <a:r>
              <a:rPr lang="tr-TR" altLang="tr-TR" sz="2800" b="1">
                <a:solidFill>
                  <a:srgbClr val="FF0000"/>
                </a:solidFill>
              </a:rPr>
              <a:t>YENİ ÇAĞ (1453-1789)</a:t>
            </a:r>
          </a:p>
          <a:p>
            <a:pPr eaLnBrk="1" hangingPunct="1">
              <a:lnSpc>
                <a:spcPct val="80000"/>
              </a:lnSpc>
              <a:buFont typeface="Wingdings" panose="05000000000000000000" pitchFamily="2" charset="2"/>
              <a:buNone/>
            </a:pPr>
            <a:r>
              <a:rPr lang="tr-TR" altLang="tr-TR" sz="2800" b="1"/>
              <a:t>    </a:t>
            </a:r>
            <a:r>
              <a:rPr lang="tr-TR" altLang="tr-TR" sz="2800" b="1">
                <a:solidFill>
                  <a:srgbClr val="0066FF"/>
                </a:solidFill>
              </a:rPr>
              <a:t>Merkezi krallıklar </a:t>
            </a:r>
            <a:r>
              <a:rPr lang="tr-TR" altLang="tr-TR" sz="2800" b="1"/>
              <a:t>yeniden güçlenmiş, Avrupa’da bilimsel gelişmeler hızlanmış ve </a:t>
            </a:r>
            <a:r>
              <a:rPr lang="tr-TR" altLang="tr-TR" sz="2800" b="1">
                <a:solidFill>
                  <a:srgbClr val="0066FF"/>
                </a:solidFill>
              </a:rPr>
              <a:t>Sömürgecilik</a:t>
            </a:r>
            <a:r>
              <a:rPr lang="tr-TR" altLang="tr-TR" sz="2800" b="1"/>
              <a:t> artmıştır.</a:t>
            </a:r>
            <a:endParaRPr lang="tr-TR" altLang="tr-TR" sz="2800" b="1">
              <a:solidFill>
                <a:srgbClr val="FF0000"/>
              </a:solidFill>
            </a:endParaRPr>
          </a:p>
          <a:p>
            <a:pPr algn="ctr" eaLnBrk="1" hangingPunct="1">
              <a:lnSpc>
                <a:spcPct val="80000"/>
              </a:lnSpc>
              <a:buFontTx/>
              <a:buNone/>
            </a:pPr>
            <a:r>
              <a:rPr lang="tr-TR" altLang="tr-TR" sz="2800" b="1">
                <a:solidFill>
                  <a:srgbClr val="FF0000"/>
                </a:solidFill>
              </a:rPr>
              <a:t>YAKIN ÇAĞ (1789-….)</a:t>
            </a:r>
          </a:p>
          <a:p>
            <a:pPr eaLnBrk="1" hangingPunct="1">
              <a:lnSpc>
                <a:spcPct val="80000"/>
              </a:lnSpc>
              <a:buFont typeface="Wingdings" panose="05000000000000000000" pitchFamily="2" charset="2"/>
              <a:buNone/>
            </a:pPr>
            <a:r>
              <a:rPr lang="tr-TR" altLang="tr-TR" sz="2800" b="1"/>
              <a:t>    Merkezi krallıklar ve çok uluslu imparatorluklar yıkılmış, </a:t>
            </a:r>
            <a:r>
              <a:rPr lang="tr-TR" altLang="tr-TR" sz="2800" b="1">
                <a:solidFill>
                  <a:srgbClr val="0066FF"/>
                </a:solidFill>
              </a:rPr>
              <a:t>Milli devletler</a:t>
            </a:r>
            <a:r>
              <a:rPr lang="tr-TR" altLang="tr-TR" sz="2800" b="1"/>
              <a:t> kurulmuş ve </a:t>
            </a:r>
            <a:r>
              <a:rPr lang="tr-TR" altLang="tr-TR" sz="2800" b="1">
                <a:solidFill>
                  <a:srgbClr val="0066FF"/>
                </a:solidFill>
              </a:rPr>
              <a:t>Demokrasi, eşitlik ve ulusçuluk </a:t>
            </a:r>
            <a:r>
              <a:rPr lang="tr-TR" altLang="tr-TR" sz="2800" b="1"/>
              <a:t>yayılmıştır. </a:t>
            </a:r>
          </a:p>
        </p:txBody>
      </p:sp>
    </p:spTree>
    <p:extLst>
      <p:ext uri="{BB962C8B-B14F-4D97-AF65-F5344CB8AC3E}">
        <p14:creationId xmlns:p14="http://schemas.microsoft.com/office/powerpoint/2010/main" val="388437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2133600" y="762000"/>
            <a:ext cx="7772400" cy="1905000"/>
          </a:xfrm>
        </p:spPr>
        <p:txBody>
          <a:bodyPr anchor="ctr"/>
          <a:lstStyle/>
          <a:p>
            <a:pPr eaLnBrk="1" hangingPunct="1"/>
            <a:r>
              <a:rPr lang="en-US" altLang="tr-TR" sz="4400" b="1">
                <a:solidFill>
                  <a:schemeClr val="accent2"/>
                </a:solidFill>
                <a:cs typeface="Times New Roman" panose="02020603050405020304" pitchFamily="18" charset="0"/>
              </a:rPr>
              <a:t>BİLİM TARİHİ</a:t>
            </a:r>
            <a:r>
              <a:rPr lang="en-US" altLang="tr-TR" sz="4400">
                <a:solidFill>
                  <a:schemeClr val="accent2"/>
                </a:solidFill>
                <a:cs typeface="Times New Roman" panose="02020603050405020304" pitchFamily="18" charset="0"/>
              </a:rPr>
              <a:t/>
            </a:r>
            <a:br>
              <a:rPr lang="en-US" altLang="tr-TR" sz="4400">
                <a:solidFill>
                  <a:schemeClr val="accent2"/>
                </a:solidFill>
                <a:cs typeface="Times New Roman" panose="02020603050405020304" pitchFamily="18" charset="0"/>
              </a:rPr>
            </a:br>
            <a:endParaRPr lang="tr-TR" altLang="tr-TR" sz="4400">
              <a:solidFill>
                <a:schemeClr val="accent2"/>
              </a:solidFill>
              <a:cs typeface="Times New Roman" panose="02020603050405020304" pitchFamily="18" charset="0"/>
            </a:endParaRPr>
          </a:p>
        </p:txBody>
      </p:sp>
      <p:sp>
        <p:nvSpPr>
          <p:cNvPr id="39939" name="Rectangle 3"/>
          <p:cNvSpPr>
            <a:spLocks noGrp="1" noChangeArrowheads="1"/>
          </p:cNvSpPr>
          <p:nvPr>
            <p:ph type="subTitle" idx="1"/>
          </p:nvPr>
        </p:nvSpPr>
        <p:spPr>
          <a:xfrm>
            <a:off x="2133601" y="1761893"/>
            <a:ext cx="7772400" cy="3683232"/>
          </a:xfrm>
        </p:spPr>
        <p:txBody>
          <a:bodyPr>
            <a:normAutofit fontScale="92500"/>
          </a:bodyPr>
          <a:lstStyle/>
          <a:p>
            <a:pPr algn="just" eaLnBrk="1" hangingPunct="1"/>
            <a:r>
              <a:rPr lang="en-US" altLang="tr-TR" sz="4400" b="1" dirty="0" err="1">
                <a:cs typeface="Times New Roman" panose="02020603050405020304" pitchFamily="18" charset="0"/>
              </a:rPr>
              <a:t>Bilimlerin</a:t>
            </a:r>
            <a:r>
              <a:rPr lang="tr-TR" altLang="tr-TR" sz="4400" b="1" dirty="0"/>
              <a:t> </a:t>
            </a:r>
            <a:r>
              <a:rPr lang="en-US" altLang="tr-TR" sz="4400" b="1" dirty="0" err="1">
                <a:cs typeface="Times New Roman" panose="02020603050405020304" pitchFamily="18" charset="0"/>
              </a:rPr>
              <a:t>geçmişteki</a:t>
            </a:r>
            <a:r>
              <a:rPr lang="en-US" altLang="tr-TR" sz="4400" b="1" dirty="0">
                <a:cs typeface="Times New Roman" panose="02020603050405020304" pitchFamily="18" charset="0"/>
              </a:rPr>
              <a:t>  </a:t>
            </a:r>
            <a:r>
              <a:rPr lang="en-US" altLang="tr-TR" sz="4400" b="1" dirty="0" err="1">
                <a:cs typeface="Times New Roman" panose="02020603050405020304" pitchFamily="18" charset="0"/>
              </a:rPr>
              <a:t>aşamalarını</a:t>
            </a:r>
            <a:r>
              <a:rPr lang="tr-TR" altLang="tr-TR" sz="4400" b="1" dirty="0"/>
              <a:t> </a:t>
            </a:r>
            <a:r>
              <a:rPr lang="en-US" altLang="tr-TR" sz="4400" b="1" dirty="0" err="1" smtClean="0">
                <a:cs typeface="Times New Roman" panose="02020603050405020304" pitchFamily="18" charset="0"/>
              </a:rPr>
              <a:t>anlatan</a:t>
            </a:r>
            <a:r>
              <a:rPr lang="en-US" altLang="tr-TR" sz="4400" b="1" dirty="0" smtClean="0">
                <a:cs typeface="Times New Roman" panose="02020603050405020304" pitchFamily="18" charset="0"/>
              </a:rPr>
              <a:t>,</a:t>
            </a:r>
            <a:r>
              <a:rPr lang="tr-TR" altLang="tr-TR" sz="4400" b="1" dirty="0" smtClean="0"/>
              <a:t> </a:t>
            </a:r>
            <a:r>
              <a:rPr lang="en-US" altLang="tr-TR" sz="4400" b="1" dirty="0" err="1" smtClean="0">
                <a:cs typeface="Times New Roman" panose="02020603050405020304" pitchFamily="18" charset="0"/>
              </a:rPr>
              <a:t>günümüzdeki</a:t>
            </a:r>
            <a:r>
              <a:rPr lang="en-US" altLang="tr-TR" sz="4400" b="1" dirty="0" smtClean="0">
                <a:cs typeface="Times New Roman" panose="02020603050405020304" pitchFamily="18" charset="0"/>
              </a:rPr>
              <a:t> </a:t>
            </a:r>
            <a:r>
              <a:rPr lang="en-US" altLang="tr-TR" sz="4400" b="1" dirty="0" err="1">
                <a:cs typeface="Times New Roman" panose="02020603050405020304" pitchFamily="18" charset="0"/>
              </a:rPr>
              <a:t>bilimi</a:t>
            </a:r>
            <a:r>
              <a:rPr lang="en-US" altLang="tr-TR" sz="4400" b="1" dirty="0">
                <a:cs typeface="Times New Roman" panose="02020603050405020304" pitchFamily="18" charset="0"/>
              </a:rPr>
              <a:t> </a:t>
            </a:r>
            <a:r>
              <a:rPr lang="en-US" altLang="tr-TR" sz="4400" b="1" dirty="0" smtClean="0">
                <a:cs typeface="Times New Roman" panose="02020603050405020304" pitchFamily="18" charset="0"/>
              </a:rPr>
              <a:t>ta</a:t>
            </a:r>
            <a:r>
              <a:rPr lang="tr-TR" altLang="tr-TR" sz="4400" b="1" dirty="0" err="1" smtClean="0">
                <a:cs typeface="Times New Roman" panose="02020603050405020304" pitchFamily="18" charset="0"/>
              </a:rPr>
              <a:t>nım</a:t>
            </a:r>
            <a:r>
              <a:rPr lang="en-US" altLang="tr-TR" sz="4400" b="1" dirty="0" err="1" smtClean="0">
                <a:cs typeface="Times New Roman" panose="02020603050405020304" pitchFamily="18" charset="0"/>
              </a:rPr>
              <a:t>layan</a:t>
            </a:r>
            <a:r>
              <a:rPr lang="en-US" altLang="tr-TR" sz="4400" b="1" dirty="0">
                <a:cs typeface="Times New Roman" panose="02020603050405020304" pitchFamily="18" charset="0"/>
              </a:rPr>
              <a:t>, </a:t>
            </a:r>
            <a:r>
              <a:rPr lang="en-US" altLang="tr-TR" sz="4400" b="1" dirty="0" err="1">
                <a:cs typeface="Times New Roman" panose="02020603050405020304" pitchFamily="18" charset="0"/>
              </a:rPr>
              <a:t>gelecekte</a:t>
            </a:r>
            <a:r>
              <a:rPr lang="tr-TR" altLang="tr-TR" sz="4400" b="1" dirty="0"/>
              <a:t> </a:t>
            </a:r>
            <a:r>
              <a:rPr lang="en-US" altLang="tr-TR" sz="4400" b="1" dirty="0">
                <a:cs typeface="Times New Roman" panose="02020603050405020304" pitchFamily="18" charset="0"/>
              </a:rPr>
              <a:t>de </a:t>
            </a:r>
            <a:r>
              <a:rPr lang="en-US" altLang="tr-TR" sz="4400" b="1" dirty="0" err="1">
                <a:cs typeface="Times New Roman" panose="02020603050405020304" pitchFamily="18" charset="0"/>
              </a:rPr>
              <a:t>neler</a:t>
            </a:r>
            <a:r>
              <a:rPr lang="en-US" altLang="tr-TR" sz="4400" b="1" dirty="0">
                <a:cs typeface="Times New Roman" panose="02020603050405020304" pitchFamily="18" charset="0"/>
              </a:rPr>
              <a:t> </a:t>
            </a:r>
            <a:r>
              <a:rPr lang="en-US" altLang="tr-TR" sz="4400" b="1" dirty="0" err="1">
                <a:cs typeface="Times New Roman" panose="02020603050405020304" pitchFamily="18" charset="0"/>
              </a:rPr>
              <a:t>yapılması</a:t>
            </a:r>
            <a:r>
              <a:rPr lang="en-US" altLang="tr-TR" sz="4400" b="1" dirty="0">
                <a:cs typeface="Times New Roman" panose="02020603050405020304" pitchFamily="18" charset="0"/>
              </a:rPr>
              <a:t> </a:t>
            </a:r>
            <a:r>
              <a:rPr lang="en-US" altLang="tr-TR" sz="4400" b="1" dirty="0" err="1">
                <a:cs typeface="Times New Roman" panose="02020603050405020304" pitchFamily="18" charset="0"/>
              </a:rPr>
              <a:t>gerektiğini</a:t>
            </a:r>
            <a:r>
              <a:rPr lang="en-US" altLang="tr-TR" sz="4400" b="1" dirty="0">
                <a:cs typeface="Times New Roman" panose="02020603050405020304" pitchFamily="18" charset="0"/>
              </a:rPr>
              <a:t> </a:t>
            </a:r>
            <a:r>
              <a:rPr lang="en-US" altLang="tr-TR" sz="4400" b="1" dirty="0" err="1">
                <a:cs typeface="Times New Roman" panose="02020603050405020304" pitchFamily="18" charset="0"/>
              </a:rPr>
              <a:t>anlatan</a:t>
            </a:r>
            <a:r>
              <a:rPr lang="en-US" altLang="tr-TR" sz="4400" b="1" dirty="0">
                <a:cs typeface="Times New Roman" panose="02020603050405020304" pitchFamily="18" charset="0"/>
              </a:rPr>
              <a:t> </a:t>
            </a:r>
            <a:r>
              <a:rPr lang="en-US" altLang="tr-TR" sz="4400" b="1" dirty="0" err="1">
                <a:cs typeface="Times New Roman" panose="02020603050405020304" pitchFamily="18" charset="0"/>
              </a:rPr>
              <a:t>bir</a:t>
            </a:r>
            <a:r>
              <a:rPr lang="en-US" altLang="tr-TR" sz="4400" b="1" dirty="0">
                <a:cs typeface="Times New Roman" panose="02020603050405020304" pitchFamily="18" charset="0"/>
              </a:rPr>
              <a:t> </a:t>
            </a:r>
            <a:r>
              <a:rPr lang="en-US" altLang="tr-TR" sz="4400" b="1" dirty="0" err="1">
                <a:cs typeface="Times New Roman" panose="02020603050405020304" pitchFamily="18" charset="0"/>
              </a:rPr>
              <a:t>alandır</a:t>
            </a:r>
            <a:r>
              <a:rPr lang="en-US" altLang="tr-TR" sz="4400" b="1" dirty="0">
                <a:cs typeface="Times New Roman" panose="02020603050405020304" pitchFamily="18" charset="0"/>
              </a:rPr>
              <a:t>.</a:t>
            </a:r>
            <a:r>
              <a:rPr lang="en-US" altLang="tr-TR" sz="4400" dirty="0">
                <a:solidFill>
                  <a:schemeClr val="bg1"/>
                </a:solidFill>
              </a:rPr>
              <a:t> </a:t>
            </a:r>
          </a:p>
        </p:txBody>
      </p:sp>
    </p:spTree>
    <p:extLst>
      <p:ext uri="{BB962C8B-B14F-4D97-AF65-F5344CB8AC3E}">
        <p14:creationId xmlns:p14="http://schemas.microsoft.com/office/powerpoint/2010/main" val="1094447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additive="base">
                                        <p:cTn id="13"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Eczacılık mesleğinin tarihi incelendiği zaman </a:t>
            </a:r>
            <a:r>
              <a:rPr lang="tr-TR" dirty="0" smtClean="0"/>
              <a:t>eczacılığın kökeninin </a:t>
            </a:r>
            <a:r>
              <a:rPr lang="tr-TR" dirty="0"/>
              <a:t>hekimlikte karıştığı ve çok uzun bir </a:t>
            </a:r>
            <a:r>
              <a:rPr lang="tr-TR" dirty="0" smtClean="0"/>
              <a:t>süre eczacılığın </a:t>
            </a:r>
            <a:r>
              <a:rPr lang="tr-TR" dirty="0"/>
              <a:t>hekimler tarafından yapıldığı görülmektedir</a:t>
            </a:r>
            <a:r>
              <a:rPr lang="tr-TR" dirty="0" smtClean="0"/>
              <a:t>.</a:t>
            </a:r>
            <a:endParaRPr lang="tr-TR" dirty="0"/>
          </a:p>
        </p:txBody>
      </p:sp>
      <p:sp>
        <p:nvSpPr>
          <p:cNvPr id="2" name="Metin kutusu 1"/>
          <p:cNvSpPr txBox="1"/>
          <p:nvPr/>
        </p:nvSpPr>
        <p:spPr>
          <a:xfrm>
            <a:off x="1494263" y="1248937"/>
            <a:ext cx="4935207" cy="584775"/>
          </a:xfrm>
          <a:prstGeom prst="rect">
            <a:avLst/>
          </a:prstGeom>
          <a:noFill/>
        </p:spPr>
        <p:txBody>
          <a:bodyPr wrap="square" rtlCol="0">
            <a:spAutoFit/>
          </a:bodyPr>
          <a:lstStyle/>
          <a:p>
            <a:r>
              <a:rPr lang="tr-TR" sz="3200" b="1" dirty="0" smtClean="0">
                <a:solidFill>
                  <a:srgbClr val="FF0000"/>
                </a:solidFill>
              </a:rPr>
              <a:t>ECZACILIK TARİHİ</a:t>
            </a:r>
            <a:endParaRPr lang="tr-TR" sz="3200" b="1" dirty="0">
              <a:solidFill>
                <a:srgbClr val="FF0000"/>
              </a:solidFill>
            </a:endParaRPr>
          </a:p>
        </p:txBody>
      </p:sp>
    </p:spTree>
    <p:extLst>
      <p:ext uri="{BB962C8B-B14F-4D97-AF65-F5344CB8AC3E}">
        <p14:creationId xmlns:p14="http://schemas.microsoft.com/office/powerpoint/2010/main" val="3622757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2"/>
          <p:cNvSpPr>
            <a:spLocks noGrp="1"/>
          </p:cNvSpPr>
          <p:nvPr>
            <p:ph idx="1"/>
          </p:nvPr>
        </p:nvSpPr>
        <p:spPr>
          <a:xfrm>
            <a:off x="2040945" y="1281230"/>
            <a:ext cx="7915275" cy="5903913"/>
          </a:xfrm>
        </p:spPr>
        <p:txBody>
          <a:bodyPr/>
          <a:lstStyle/>
          <a:p>
            <a:pPr eaLnBrk="1" hangingPunct="1"/>
            <a:r>
              <a:rPr lang="en-US" altLang="tr-TR" b="1" dirty="0" smtClean="0">
                <a:solidFill>
                  <a:schemeClr val="accent2"/>
                </a:solidFill>
                <a:cs typeface="Times New Roman" panose="02020603050405020304" pitchFamily="18" charset="0"/>
              </a:rPr>
              <a:t>ECZACILIK TARİHİ</a:t>
            </a:r>
            <a:endParaRPr lang="tr-TR" altLang="tr-TR" dirty="0" smtClean="0"/>
          </a:p>
          <a:p>
            <a:pPr algn="just" eaLnBrk="1" hangingPunct="1"/>
            <a:r>
              <a:rPr lang="tr-TR" altLang="tr-TR" dirty="0" smtClean="0"/>
              <a:t>Bir bilim alanının gelişimini, tarihini bilmek, o bilimin doğuşundan günümüze kadar olan yorumlanması, değerlendirilmesi açısından çok önem taşır.</a:t>
            </a:r>
          </a:p>
          <a:p>
            <a:pPr algn="just" eaLnBrk="1" hangingPunct="1"/>
            <a:r>
              <a:rPr lang="tr-TR" altLang="tr-TR" dirty="0" smtClean="0"/>
              <a:t>Geçmişin ve bugünün doğru değerlendirilmesi geleceğe ışık tutar, daha emin adımlarla yürünmesini sağlar. Dolayısı ile Eczacılık mesleğinin yarınlarını iyi kurgulayabilmek için geçmişi, bugünü çok iyi kavramak gerekir.</a:t>
            </a:r>
          </a:p>
        </p:txBody>
      </p:sp>
    </p:spTree>
    <p:extLst>
      <p:ext uri="{BB962C8B-B14F-4D97-AF65-F5344CB8AC3E}">
        <p14:creationId xmlns:p14="http://schemas.microsoft.com/office/powerpoint/2010/main" val="61339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2098" y="836341"/>
            <a:ext cx="10461702" cy="5340622"/>
          </a:xfrm>
        </p:spPr>
        <p:txBody>
          <a:bodyPr/>
          <a:lstStyle/>
          <a:p>
            <a:r>
              <a:rPr lang="tr-TR" b="1" dirty="0" smtClean="0"/>
              <a:t>ECZACILIK TARİHİ</a:t>
            </a:r>
          </a:p>
          <a:p>
            <a:r>
              <a:rPr lang="tr-TR" b="1" dirty="0" smtClean="0"/>
              <a:t>ECZACILIĞIN KÖKENLERİ</a:t>
            </a:r>
          </a:p>
          <a:p>
            <a:r>
              <a:rPr lang="tr-TR" b="1" dirty="0" smtClean="0"/>
              <a:t>ESKİÇAĞ’DA ECZACILIK</a:t>
            </a:r>
          </a:p>
          <a:p>
            <a:r>
              <a:rPr lang="tr-TR" b="1" dirty="0" smtClean="0"/>
              <a:t>ORTAÇAĞ’DA ECZACILIK</a:t>
            </a:r>
          </a:p>
          <a:p>
            <a:r>
              <a:rPr lang="tr-TR" b="1" dirty="0" smtClean="0"/>
              <a:t>TÜRKLERDE ECZACILIK</a:t>
            </a:r>
          </a:p>
          <a:p>
            <a:r>
              <a:rPr lang="tr-TR" b="1" dirty="0" smtClean="0"/>
              <a:t>CUMHURİYET DÖNEMİ ECZACILIK</a:t>
            </a:r>
          </a:p>
          <a:p>
            <a:r>
              <a:rPr lang="tr-TR" b="1" dirty="0" smtClean="0"/>
              <a:t>ECZACILIK TARİHİ MÜZELERİ</a:t>
            </a:r>
          </a:p>
          <a:p>
            <a:r>
              <a:rPr lang="tr-TR" b="1" dirty="0" smtClean="0"/>
              <a:t>ULUSAL VE ULUSLARASI ECZACILIK KURULUŞLARI</a:t>
            </a:r>
            <a:endParaRPr lang="tr-TR" b="1" dirty="0"/>
          </a:p>
        </p:txBody>
      </p:sp>
    </p:spTree>
    <p:extLst>
      <p:ext uri="{BB962C8B-B14F-4D97-AF65-F5344CB8AC3E}">
        <p14:creationId xmlns:p14="http://schemas.microsoft.com/office/powerpoint/2010/main" val="4260855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extLst>
            <a:ext uri="{909E8E84-426E-40DD-AFC4-6F175D3DCCD1}">
              <a14:hiddenFill xmlns:a14="http://schemas.microsoft.com/office/drawing/2010/main">
                <a:solidFill>
                  <a:schemeClr val="accent2"/>
                </a:solidFill>
              </a14:hiddenFill>
            </a:ext>
          </a:extLst>
        </p:spPr>
        <p:txBody>
          <a:bodyPr>
            <a:normAutofit fontScale="90000"/>
          </a:bodyPr>
          <a:lstStyle/>
          <a:p>
            <a:pPr eaLnBrk="1" hangingPunct="1"/>
            <a:r>
              <a:rPr lang="en-US" altLang="tr-TR" b="1" smtClean="0">
                <a:solidFill>
                  <a:schemeClr val="accent2"/>
                </a:solidFill>
                <a:cs typeface="Times New Roman" panose="02020603050405020304" pitchFamily="18" charset="0"/>
              </a:rPr>
              <a:t>ECZACILIK TARİHİ</a:t>
            </a:r>
            <a:r>
              <a:rPr lang="en-US" altLang="tr-TR" smtClean="0">
                <a:solidFill>
                  <a:schemeClr val="accent2"/>
                </a:solidFill>
                <a:cs typeface="Times New Roman" panose="02020603050405020304" pitchFamily="18" charset="0"/>
              </a:rPr>
              <a:t/>
            </a:r>
            <a:br>
              <a:rPr lang="en-US" altLang="tr-TR" smtClean="0">
                <a:solidFill>
                  <a:schemeClr val="accent2"/>
                </a:solidFill>
                <a:cs typeface="Times New Roman" panose="02020603050405020304" pitchFamily="18" charset="0"/>
              </a:rPr>
            </a:br>
            <a:endParaRPr lang="tr-TR" altLang="tr-TR" smtClean="0">
              <a:solidFill>
                <a:schemeClr val="accent2"/>
              </a:solidFill>
              <a:cs typeface="Times New Roman" panose="02020603050405020304" pitchFamily="18" charset="0"/>
            </a:endParaRPr>
          </a:p>
        </p:txBody>
      </p:sp>
      <p:sp>
        <p:nvSpPr>
          <p:cNvPr id="107523" name="Rectangle 3"/>
          <p:cNvSpPr>
            <a:spLocks noGrp="1" noChangeArrowheads="1"/>
          </p:cNvSpPr>
          <p:nvPr>
            <p:ph type="body" idx="1"/>
          </p:nvPr>
        </p:nvSpPr>
        <p:spPr>
          <a:xfrm>
            <a:off x="1524000" y="1447800"/>
            <a:ext cx="9144000" cy="4648200"/>
          </a:xfrm>
          <a:extLst>
            <a:ext uri="{909E8E84-426E-40DD-AFC4-6F175D3DCCD1}">
              <a14:hiddenFill xmlns:a14="http://schemas.microsoft.com/office/drawing/2010/main">
                <a:solidFill>
                  <a:schemeClr val="accent2"/>
                </a:solidFill>
              </a14:hiddenFill>
            </a:ext>
          </a:extLst>
        </p:spPr>
        <p:txBody>
          <a:bodyPr>
            <a:normAutofit/>
          </a:bodyPr>
          <a:lstStyle/>
          <a:p>
            <a:pPr eaLnBrk="1" hangingPunct="1">
              <a:buFontTx/>
              <a:buNone/>
            </a:pPr>
            <a:endParaRPr lang="en-US" altLang="tr-TR" sz="2800" dirty="0">
              <a:cs typeface="Times New Roman" panose="02020603050405020304" pitchFamily="18" charset="0"/>
            </a:endParaRPr>
          </a:p>
          <a:p>
            <a:pPr algn="just" eaLnBrk="1" hangingPunct="1">
              <a:buClr>
                <a:srgbClr val="FF0000"/>
              </a:buClr>
              <a:buFont typeface="Wingdings" panose="05000000000000000000" pitchFamily="2" charset="2"/>
              <a:buChar char="Ø"/>
            </a:pPr>
            <a:r>
              <a:rPr lang="tr-TR" altLang="tr-TR" sz="2800" b="1" dirty="0"/>
              <a:t> </a:t>
            </a:r>
            <a:r>
              <a:rPr lang="tr-TR" altLang="tr-TR" sz="3600" b="1" dirty="0"/>
              <a:t>Binlerce yıldır </a:t>
            </a:r>
            <a:r>
              <a:rPr lang="tr-TR" altLang="tr-TR" sz="3600" b="1" dirty="0" smtClean="0"/>
              <a:t>nereden </a:t>
            </a:r>
            <a:r>
              <a:rPr lang="tr-TR" altLang="tr-TR" sz="3600" b="1" dirty="0"/>
              <a:t>nereye gelinmiştir?</a:t>
            </a:r>
          </a:p>
          <a:p>
            <a:pPr eaLnBrk="1" hangingPunct="1">
              <a:buClr>
                <a:srgbClr val="FF0000"/>
              </a:buClr>
              <a:buFont typeface="Wingdings" panose="05000000000000000000" pitchFamily="2" charset="2"/>
              <a:buChar char="Ø"/>
            </a:pPr>
            <a:r>
              <a:rPr lang="tr-TR" altLang="tr-TR" sz="3600" b="1" dirty="0"/>
              <a:t>Bugünkü </a:t>
            </a:r>
            <a:r>
              <a:rPr lang="tr-TR" altLang="tr-TR" sz="3600" b="1" dirty="0" smtClean="0"/>
              <a:t>gelişmeler </a:t>
            </a:r>
            <a:r>
              <a:rPr lang="tr-TR" altLang="tr-TR" sz="3600" b="1" dirty="0"/>
              <a:t>ve ilerlemeler içinde eczacılık hangi noktadadır? Yeterli midir?</a:t>
            </a:r>
          </a:p>
          <a:p>
            <a:pPr eaLnBrk="1" hangingPunct="1">
              <a:buClr>
                <a:srgbClr val="FF0000"/>
              </a:buClr>
              <a:buFont typeface="Wingdings" panose="05000000000000000000" pitchFamily="2" charset="2"/>
              <a:buChar char="Ø"/>
            </a:pPr>
            <a:r>
              <a:rPr lang="tr-TR" altLang="tr-TR" sz="3600" b="1" dirty="0"/>
              <a:t>Geçmişe bakıp gelecekteki hayal gücümüzü geliştirerek neler olacağını tahmin </a:t>
            </a:r>
            <a:r>
              <a:rPr lang="tr-TR" altLang="tr-TR" sz="3600" b="1" dirty="0" smtClean="0"/>
              <a:t>edebiliyor muyuz?</a:t>
            </a:r>
            <a:endParaRPr lang="tr-TR" altLang="tr-TR" sz="3600" b="1" dirty="0"/>
          </a:p>
        </p:txBody>
      </p:sp>
    </p:spTree>
    <p:extLst>
      <p:ext uri="{BB962C8B-B14F-4D97-AF65-F5344CB8AC3E}">
        <p14:creationId xmlns:p14="http://schemas.microsoft.com/office/powerpoint/2010/main" val="1869137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 fill="hold"/>
                                        <p:tgtEl>
                                          <p:spTgt spid="107522"/>
                                        </p:tgtEl>
                                        <p:attrNameLst>
                                          <p:attrName>ppt_x</p:attrName>
                                        </p:attrNameLst>
                                      </p:cBhvr>
                                      <p:tavLst>
                                        <p:tav tm="0">
                                          <p:val>
                                            <p:strVal val="#ppt_x"/>
                                          </p:val>
                                        </p:tav>
                                        <p:tav tm="100000">
                                          <p:val>
                                            <p:strVal val="#ppt_x"/>
                                          </p:val>
                                        </p:tav>
                                      </p:tavLst>
                                    </p:anim>
                                    <p:anim calcmode="lin" valueType="num">
                                      <p:cBhvr additive="base">
                                        <p:cTn id="8" dur="500" fill="hold"/>
                                        <p:tgtEl>
                                          <p:spTgt spid="1075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523">
                                            <p:txEl>
                                              <p:pRg st="3" end="3"/>
                                            </p:txEl>
                                          </p:spTgt>
                                        </p:tgtEl>
                                        <p:attrNameLst>
                                          <p:attrName>style.visibility</p:attrName>
                                        </p:attrNameLst>
                                      </p:cBhvr>
                                      <p:to>
                                        <p:strVal val="visible"/>
                                      </p:to>
                                    </p:set>
                                    <p:anim calcmode="lin" valueType="num">
                                      <p:cBhvr additive="base">
                                        <p:cTn id="25"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P spid="1075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extLst>
            <a:ext uri="{909E8E84-426E-40DD-AFC4-6F175D3DCCD1}">
              <a14:hiddenFill xmlns:a14="http://schemas.microsoft.com/office/drawing/2010/main">
                <a:solidFill>
                  <a:schemeClr val="accent2"/>
                </a:solidFill>
              </a14:hiddenFill>
            </a:ext>
          </a:extLst>
        </p:spPr>
        <p:txBody>
          <a:bodyPr>
            <a:normAutofit fontScale="90000"/>
          </a:bodyPr>
          <a:lstStyle/>
          <a:p>
            <a:pPr eaLnBrk="1" hangingPunct="1"/>
            <a:r>
              <a:rPr lang="en-US" altLang="tr-TR" b="1" smtClean="0">
                <a:solidFill>
                  <a:schemeClr val="accent2"/>
                </a:solidFill>
                <a:cs typeface="Times New Roman" panose="02020603050405020304" pitchFamily="18" charset="0"/>
              </a:rPr>
              <a:t>ECZACILIK TARİHİ</a:t>
            </a:r>
            <a:r>
              <a:rPr lang="en-US" altLang="tr-TR" smtClean="0">
                <a:solidFill>
                  <a:schemeClr val="accent2"/>
                </a:solidFill>
                <a:cs typeface="Times New Roman" panose="02020603050405020304" pitchFamily="18" charset="0"/>
              </a:rPr>
              <a:t/>
            </a:r>
            <a:br>
              <a:rPr lang="en-US" altLang="tr-TR" smtClean="0">
                <a:solidFill>
                  <a:schemeClr val="accent2"/>
                </a:solidFill>
                <a:cs typeface="Times New Roman" panose="02020603050405020304" pitchFamily="18" charset="0"/>
              </a:rPr>
            </a:br>
            <a:endParaRPr lang="tr-TR" altLang="tr-TR" smtClean="0">
              <a:solidFill>
                <a:schemeClr val="accent2"/>
              </a:solidFill>
              <a:cs typeface="Times New Roman" panose="02020603050405020304" pitchFamily="18" charset="0"/>
            </a:endParaRPr>
          </a:p>
        </p:txBody>
      </p:sp>
      <p:sp>
        <p:nvSpPr>
          <p:cNvPr id="4099" name="Rectangle 3"/>
          <p:cNvSpPr>
            <a:spLocks noGrp="1" noChangeArrowheads="1"/>
          </p:cNvSpPr>
          <p:nvPr>
            <p:ph type="body" idx="1"/>
          </p:nvPr>
        </p:nvSpPr>
        <p:spPr>
          <a:xfrm>
            <a:off x="1992313" y="1447800"/>
            <a:ext cx="8280400" cy="4648200"/>
          </a:xfrm>
          <a:extLst>
            <a:ext uri="{909E8E84-426E-40DD-AFC4-6F175D3DCCD1}">
              <a14:hiddenFill xmlns:a14="http://schemas.microsoft.com/office/drawing/2010/main">
                <a:solidFill>
                  <a:schemeClr val="accent2"/>
                </a:solidFill>
              </a14:hiddenFill>
            </a:ext>
          </a:extLst>
        </p:spPr>
        <p:txBody>
          <a:bodyPr/>
          <a:lstStyle/>
          <a:p>
            <a:pPr eaLnBrk="1" hangingPunct="1">
              <a:buFontTx/>
              <a:buNone/>
            </a:pPr>
            <a:endParaRPr lang="en-US" altLang="tr-TR" sz="2800">
              <a:cs typeface="Times New Roman" panose="02020603050405020304" pitchFamily="18" charset="0"/>
            </a:endParaRPr>
          </a:p>
          <a:p>
            <a:pPr algn="just" eaLnBrk="1" hangingPunct="1">
              <a:buFontTx/>
              <a:buNone/>
            </a:pPr>
            <a:r>
              <a:rPr lang="tr-TR" altLang="tr-TR" sz="2800" b="1"/>
              <a:t> </a:t>
            </a:r>
            <a:r>
              <a:rPr lang="en-US" altLang="tr-TR" sz="3600" b="1">
                <a:cs typeface="Times New Roman" panose="02020603050405020304" pitchFamily="18" charset="0"/>
              </a:rPr>
              <a:t>Mesleğimizin</a:t>
            </a:r>
            <a:r>
              <a:rPr lang="tr-TR" altLang="tr-TR" sz="3600" b="1">
                <a:cs typeface="Times New Roman" panose="02020603050405020304" pitchFamily="18" charset="0"/>
              </a:rPr>
              <a:t> </a:t>
            </a:r>
            <a:r>
              <a:rPr lang="en-US" altLang="tr-TR" sz="3600" b="1">
                <a:cs typeface="Times New Roman" panose="02020603050405020304" pitchFamily="18" charset="0"/>
              </a:rPr>
              <a:t>geçmişteki uygulamalarını</a:t>
            </a:r>
            <a:endParaRPr lang="tr-TR" altLang="tr-TR" sz="3600" b="1">
              <a:cs typeface="Times New Roman" panose="02020603050405020304" pitchFamily="18" charset="0"/>
            </a:endParaRPr>
          </a:p>
          <a:p>
            <a:pPr algn="just" eaLnBrk="1" hangingPunct="1">
              <a:buFontTx/>
              <a:buNone/>
            </a:pPr>
            <a:r>
              <a:rPr lang="tr-TR" altLang="tr-TR" sz="3600" b="1">
                <a:cs typeface="Times New Roman" panose="02020603050405020304" pitchFamily="18" charset="0"/>
              </a:rPr>
              <a:t> </a:t>
            </a:r>
            <a:r>
              <a:rPr lang="en-US" altLang="tr-TR" sz="3600" b="1">
                <a:cs typeface="Times New Roman" panose="02020603050405020304" pitchFamily="18" charset="0"/>
              </a:rPr>
              <a:t>inceleyerek, günümüzde daha sağlam</a:t>
            </a:r>
            <a:endParaRPr lang="tr-TR" altLang="tr-TR" sz="3600" b="1">
              <a:cs typeface="Times New Roman" panose="02020603050405020304" pitchFamily="18" charset="0"/>
            </a:endParaRPr>
          </a:p>
          <a:p>
            <a:pPr algn="just" eaLnBrk="1" hangingPunct="1">
              <a:buFontTx/>
              <a:buNone/>
            </a:pPr>
            <a:r>
              <a:rPr lang="tr-TR" altLang="tr-TR" sz="3600" b="1">
                <a:cs typeface="Times New Roman" panose="02020603050405020304" pitchFamily="18" charset="0"/>
              </a:rPr>
              <a:t> </a:t>
            </a:r>
            <a:r>
              <a:rPr lang="en-US" altLang="tr-TR" sz="3600" b="1">
                <a:cs typeface="Times New Roman" panose="02020603050405020304" pitchFamily="18" charset="0"/>
              </a:rPr>
              <a:t>temellere oturtulmasını ve geleceğe daha</a:t>
            </a:r>
            <a:endParaRPr lang="tr-TR" altLang="tr-TR" sz="3600" b="1">
              <a:cs typeface="Times New Roman" panose="02020603050405020304" pitchFamily="18" charset="0"/>
            </a:endParaRPr>
          </a:p>
          <a:p>
            <a:pPr algn="just" eaLnBrk="1" hangingPunct="1">
              <a:buFontTx/>
              <a:buNone/>
            </a:pPr>
            <a:r>
              <a:rPr lang="tr-TR" altLang="tr-TR" sz="3600" b="1">
                <a:cs typeface="Times New Roman" panose="02020603050405020304" pitchFamily="18" charset="0"/>
              </a:rPr>
              <a:t> </a:t>
            </a:r>
            <a:r>
              <a:rPr lang="en-US" altLang="tr-TR" sz="3600" b="1">
                <a:cs typeface="Times New Roman" panose="02020603050405020304" pitchFamily="18" charset="0"/>
              </a:rPr>
              <a:t>emin adımlarla geçilmesini sağlayan  bir</a:t>
            </a:r>
            <a:endParaRPr lang="tr-TR" altLang="tr-TR" sz="3600" b="1">
              <a:cs typeface="Times New Roman" panose="02020603050405020304" pitchFamily="18" charset="0"/>
            </a:endParaRPr>
          </a:p>
          <a:p>
            <a:pPr algn="just" eaLnBrk="1" hangingPunct="1">
              <a:buFontTx/>
              <a:buNone/>
            </a:pPr>
            <a:r>
              <a:rPr lang="tr-TR" altLang="tr-TR" sz="3600" b="1">
                <a:cs typeface="Times New Roman" panose="02020603050405020304" pitchFamily="18" charset="0"/>
              </a:rPr>
              <a:t> </a:t>
            </a:r>
            <a:r>
              <a:rPr lang="en-US" altLang="tr-TR" sz="3600" b="1">
                <a:cs typeface="Times New Roman" panose="02020603050405020304" pitchFamily="18" charset="0"/>
              </a:rPr>
              <a:t>bilimdir.</a:t>
            </a:r>
            <a:endParaRPr lang="en-US" altLang="tr-TR" sz="3600">
              <a:cs typeface="Times New Roman" panose="02020603050405020304" pitchFamily="18" charset="0"/>
            </a:endParaRPr>
          </a:p>
          <a:p>
            <a:pPr eaLnBrk="1" hangingPunct="1"/>
            <a:endParaRPr lang="en-US" altLang="tr-TR" sz="3600"/>
          </a:p>
          <a:p>
            <a:pPr eaLnBrk="1" hangingPunct="1"/>
            <a:endParaRPr lang="en-US" altLang="tr-TR" sz="3600" b="1"/>
          </a:p>
        </p:txBody>
      </p:sp>
    </p:spTree>
    <p:extLst>
      <p:ext uri="{BB962C8B-B14F-4D97-AF65-F5344CB8AC3E}">
        <p14:creationId xmlns:p14="http://schemas.microsoft.com/office/powerpoint/2010/main" val="3903265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492" y="1170878"/>
            <a:ext cx="10506307" cy="5006085"/>
          </a:xfrm>
        </p:spPr>
        <p:txBody>
          <a:bodyPr/>
          <a:lstStyle/>
          <a:p>
            <a:r>
              <a:rPr lang="tr-TR" sz="3200" b="1" dirty="0" smtClean="0"/>
              <a:t>Hekimlik ve Eczacılık Meslekleri</a:t>
            </a:r>
          </a:p>
          <a:p>
            <a:pPr algn="just"/>
            <a:r>
              <a:rPr lang="tr-TR" sz="2800" dirty="0" smtClean="0"/>
              <a:t>Avrupa'da hekimliğin eczacılıktan ayrılması 12. ve 13. yüzyıllarda gerçekleşmiş, Ülkemizde ise daha sonraki yüzyılların beklenmesi gerekmiştir.</a:t>
            </a:r>
            <a:endParaRPr lang="tr-TR" sz="2800" dirty="0"/>
          </a:p>
        </p:txBody>
      </p:sp>
    </p:spTree>
    <p:extLst>
      <p:ext uri="{BB962C8B-B14F-4D97-AF65-F5344CB8AC3E}">
        <p14:creationId xmlns:p14="http://schemas.microsoft.com/office/powerpoint/2010/main" val="261020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2098" y="1092820"/>
            <a:ext cx="10461702" cy="5084143"/>
          </a:xfrm>
        </p:spPr>
        <p:txBody>
          <a:bodyPr>
            <a:normAutofit/>
          </a:bodyPr>
          <a:lstStyle/>
          <a:p>
            <a:pPr algn="just"/>
            <a:r>
              <a:rPr lang="tr-TR" dirty="0"/>
              <a:t>Eski dönemlerde </a:t>
            </a:r>
            <a:r>
              <a:rPr lang="tr-TR" dirty="0" smtClean="0"/>
              <a:t>hekimlik </a:t>
            </a:r>
            <a:r>
              <a:rPr lang="tr-TR" dirty="0"/>
              <a:t>ve eczacılık için </a:t>
            </a:r>
            <a:r>
              <a:rPr lang="tr-TR" dirty="0" smtClean="0"/>
              <a:t>ayrı meslek </a:t>
            </a:r>
            <a:r>
              <a:rPr lang="tr-TR" dirty="0"/>
              <a:t>ahlakı kuralları bulunmuyordu. Hekimler için </a:t>
            </a:r>
            <a:r>
              <a:rPr lang="tr-TR" dirty="0" smtClean="0"/>
              <a:t>geçerli kurallar </a:t>
            </a:r>
            <a:r>
              <a:rPr lang="tr-TR" dirty="0"/>
              <a:t>eczacılar için de geçerli </a:t>
            </a:r>
            <a:r>
              <a:rPr lang="tr-TR" dirty="0" smtClean="0"/>
              <a:t>sayılıyordu.</a:t>
            </a:r>
          </a:p>
          <a:p>
            <a:pPr algn="just"/>
            <a:r>
              <a:rPr lang="tr-TR" dirty="0" smtClean="0"/>
              <a:t>Hekimlik</a:t>
            </a:r>
            <a:r>
              <a:rPr lang="tr-TR" dirty="0"/>
              <a:t> </a:t>
            </a:r>
            <a:r>
              <a:rPr lang="tr-TR" dirty="0" smtClean="0"/>
              <a:t>mesleğinin </a:t>
            </a:r>
            <a:r>
              <a:rPr lang="tr-TR" dirty="0"/>
              <a:t>yapılması sırasında uyulması </a:t>
            </a:r>
            <a:r>
              <a:rPr lang="tr-TR" dirty="0" smtClean="0"/>
              <a:t>gereken kuralların </a:t>
            </a:r>
            <a:r>
              <a:rPr lang="tr-TR" dirty="0"/>
              <a:t>belirlendiği bilinen </a:t>
            </a:r>
            <a:r>
              <a:rPr lang="tr-TR" b="1" dirty="0"/>
              <a:t>ilk metin </a:t>
            </a:r>
            <a:r>
              <a:rPr lang="tr-TR" b="1" dirty="0" err="1"/>
              <a:t>Hammurabi</a:t>
            </a:r>
            <a:r>
              <a:rPr lang="tr-TR" b="1" dirty="0"/>
              <a:t> </a:t>
            </a:r>
            <a:r>
              <a:rPr lang="tr-TR" b="1" dirty="0" smtClean="0"/>
              <a:t>Kanunları</a:t>
            </a:r>
            <a:r>
              <a:rPr lang="tr-TR" dirty="0" smtClean="0"/>
              <a:t>nda yer </a:t>
            </a:r>
            <a:r>
              <a:rPr lang="tr-TR" dirty="0"/>
              <a:t>almaktadır. Daha sonraki yüzyıllarda </a:t>
            </a:r>
            <a:r>
              <a:rPr lang="tr-TR" dirty="0" smtClean="0"/>
              <a:t>Yunan Hekimlerinin </a:t>
            </a:r>
            <a:r>
              <a:rPr lang="tr-TR" dirty="0"/>
              <a:t>özellikle </a:t>
            </a:r>
            <a:r>
              <a:rPr lang="tr-TR" b="1" dirty="0" err="1"/>
              <a:t>Hippokrat</a:t>
            </a:r>
            <a:r>
              <a:rPr lang="tr-TR" dirty="0" err="1"/>
              <a:t>'ın</a:t>
            </a:r>
            <a:r>
              <a:rPr lang="tr-TR" dirty="0"/>
              <a:t> koyduğu </a:t>
            </a:r>
            <a:r>
              <a:rPr lang="tr-TR" dirty="0" smtClean="0"/>
              <a:t>kurallar gelmektedir. </a:t>
            </a:r>
          </a:p>
          <a:p>
            <a:pPr algn="just"/>
            <a:r>
              <a:rPr lang="tr-TR" dirty="0" smtClean="0"/>
              <a:t>Bu </a:t>
            </a:r>
            <a:r>
              <a:rPr lang="tr-TR" dirty="0"/>
              <a:t>kurallar çok uzun yıllar hem </a:t>
            </a:r>
            <a:r>
              <a:rPr lang="tr-TR" dirty="0" smtClean="0"/>
              <a:t>hekim hem </a:t>
            </a:r>
            <a:r>
              <a:rPr lang="tr-TR" dirty="0"/>
              <a:t>de eczacılar için geçerli ve yol gösterici olmuştur.</a:t>
            </a:r>
          </a:p>
        </p:txBody>
      </p:sp>
    </p:spTree>
    <p:extLst>
      <p:ext uri="{BB962C8B-B14F-4D97-AF65-F5344CB8AC3E}">
        <p14:creationId xmlns:p14="http://schemas.microsoft.com/office/powerpoint/2010/main" val="1000758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8644" y="825190"/>
            <a:ext cx="10495156" cy="5351773"/>
          </a:xfrm>
        </p:spPr>
        <p:txBody>
          <a:bodyPr>
            <a:normAutofit fontScale="92500" lnSpcReduction="10000"/>
          </a:bodyPr>
          <a:lstStyle/>
          <a:p>
            <a:r>
              <a:rPr lang="tr-TR" dirty="0" err="1"/>
              <a:t>Hippokrat'ın</a:t>
            </a:r>
            <a:r>
              <a:rPr lang="tr-TR" dirty="0"/>
              <a:t> ünlü aforizmaları arasında </a:t>
            </a:r>
            <a:r>
              <a:rPr lang="tr-TR" dirty="0" smtClean="0"/>
              <a:t>doğrudan doğruya </a:t>
            </a:r>
            <a:r>
              <a:rPr lang="tr-TR" dirty="0"/>
              <a:t>eczacılığı ilgilendirenleri bulunmaktadır (1).</a:t>
            </a:r>
          </a:p>
          <a:p>
            <a:r>
              <a:rPr lang="tr-TR" dirty="0"/>
              <a:t>— Doğru sözlü olmalıdır.</a:t>
            </a:r>
          </a:p>
          <a:p>
            <a:r>
              <a:rPr lang="tr-TR" dirty="0"/>
              <a:t>— Kazanç ve paraya düşkün olmamalıdır.</a:t>
            </a:r>
          </a:p>
          <a:p>
            <a:r>
              <a:rPr lang="tr-TR" dirty="0"/>
              <a:t>— Sır saklama konusunda </a:t>
            </a:r>
            <a:r>
              <a:rPr lang="tr-TR" dirty="0" smtClean="0"/>
              <a:t>özenli </a:t>
            </a:r>
            <a:r>
              <a:rPr lang="tr-TR" dirty="0"/>
              <a:t>olmalıdır.</a:t>
            </a:r>
          </a:p>
          <a:p>
            <a:r>
              <a:rPr lang="tr-TR" dirty="0"/>
              <a:t>— Halkın hoş görmediği davranışlardan kaçınmalıdır.</a:t>
            </a:r>
          </a:p>
          <a:p>
            <a:r>
              <a:rPr lang="tr-TR" dirty="0"/>
              <a:t>— Kimseye zehir vermemelidir.</a:t>
            </a:r>
          </a:p>
          <a:p>
            <a:r>
              <a:rPr lang="tr-TR" dirty="0"/>
              <a:t>— Kimseyi küçük görmemelidir.</a:t>
            </a:r>
          </a:p>
          <a:p>
            <a:r>
              <a:rPr lang="tr-TR" dirty="0"/>
              <a:t>— Bencil olmamalıdır.</a:t>
            </a:r>
          </a:p>
          <a:p>
            <a:r>
              <a:rPr lang="tr-TR" dirty="0"/>
              <a:t>— Yalan söylememelidir.</a:t>
            </a:r>
          </a:p>
          <a:p>
            <a:r>
              <a:rPr lang="tr-TR" dirty="0"/>
              <a:t>— Kötü insanlarla ilişkisi olmamalıdır.</a:t>
            </a:r>
          </a:p>
          <a:p>
            <a:r>
              <a:rPr lang="tr-TR" dirty="0"/>
              <a:t>— Yenilikleri takip etmelidir.</a:t>
            </a:r>
          </a:p>
        </p:txBody>
      </p:sp>
    </p:spTree>
    <p:extLst>
      <p:ext uri="{BB962C8B-B14F-4D97-AF65-F5344CB8AC3E}">
        <p14:creationId xmlns:p14="http://schemas.microsoft.com/office/powerpoint/2010/main" val="2828627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3678" y="780585"/>
            <a:ext cx="10640122" cy="5396378"/>
          </a:xfrm>
        </p:spPr>
        <p:txBody>
          <a:bodyPr/>
          <a:lstStyle/>
          <a:p>
            <a:r>
              <a:rPr lang="tr-TR" b="1" dirty="0"/>
              <a:t>TÜRK ECZACILARI DEONTOLOJİ TÜZÜĞÜ (11)</a:t>
            </a:r>
            <a:endParaRPr lang="tr-TR" dirty="0"/>
          </a:p>
          <a:p>
            <a:r>
              <a:rPr lang="tr-TR" b="1" dirty="0"/>
              <a:t>BİRİNCİ BÖLÜM</a:t>
            </a:r>
            <a:endParaRPr lang="tr-TR" dirty="0"/>
          </a:p>
          <a:p>
            <a:r>
              <a:rPr lang="tr-TR" b="1" dirty="0"/>
              <a:t>Tüzüğün Kapsamı ve Genel Kurallar</a:t>
            </a:r>
            <a:endParaRPr lang="tr-TR" dirty="0"/>
          </a:p>
          <a:p>
            <a:r>
              <a:rPr lang="tr-TR" b="1" dirty="0"/>
              <a:t>Madde 1- </a:t>
            </a:r>
            <a:r>
              <a:rPr lang="tr-TR" dirty="0"/>
              <a:t>Eczacıların deontoloji bakımından uymak zorunda oldukları ilke ve kurallar bu Tüzükte gösterilmiştir.</a:t>
            </a:r>
          </a:p>
          <a:p>
            <a:r>
              <a:rPr lang="tr-TR" dirty="0"/>
              <a:t>6643 sayılı Türk Eczacıları Birliği Kanunu’ </a:t>
            </a:r>
            <a:r>
              <a:rPr lang="tr-TR" dirty="0" err="1"/>
              <a:t>nun</a:t>
            </a:r>
            <a:r>
              <a:rPr lang="tr-TR" dirty="0"/>
              <a:t> 1 inci maddesi gereğince Türk Eczacıları Birliği’ne kayıtlı bulunan eczacılar, bu Tüzük hükümlerine tabidir.</a:t>
            </a:r>
          </a:p>
          <a:p>
            <a:endParaRPr lang="tr-TR" dirty="0"/>
          </a:p>
        </p:txBody>
      </p:sp>
    </p:spTree>
    <p:extLst>
      <p:ext uri="{BB962C8B-B14F-4D97-AF65-F5344CB8AC3E}">
        <p14:creationId xmlns:p14="http://schemas.microsoft.com/office/powerpoint/2010/main" val="4069636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3678" y="702526"/>
            <a:ext cx="10640122" cy="5664007"/>
          </a:xfrm>
        </p:spPr>
        <p:txBody>
          <a:bodyPr>
            <a:normAutofit fontScale="92500" lnSpcReduction="20000"/>
          </a:bodyPr>
          <a:lstStyle/>
          <a:p>
            <a:r>
              <a:rPr lang="tr-TR" b="1" dirty="0"/>
              <a:t>Madde 2- </a:t>
            </a:r>
            <a:r>
              <a:rPr lang="tr-TR" dirty="0"/>
              <a:t>Eczacının başta gelen görevi, birbirleriyle, hekim ve veteriner hekimlerle tam bir anlayış ve işbirliği içinde çalışarak insan ve hayvan sağlığına, hayatına ihtimam göstermektir.</a:t>
            </a:r>
          </a:p>
          <a:p>
            <a:r>
              <a:rPr lang="tr-TR" dirty="0"/>
              <a:t>Eczacı, sağlık ve veteriner hekimliği kuruluşları ile işbirliği yapar; kendileriyle diğer tıp mensupları arasında saygı ve güven hisleri yaratmaya çalışır; müşterileri ve diğer iş sahipleri ile ilişkilerinde meslek ahlâk ve adabına uygun şekilde hareket eder.</a:t>
            </a:r>
          </a:p>
          <a:p>
            <a:r>
              <a:rPr lang="tr-TR" b="1" dirty="0" smtClean="0"/>
              <a:t>Ülkemizde, 19</a:t>
            </a:r>
            <a:r>
              <a:rPr lang="tr-TR" b="1" dirty="0"/>
              <a:t>. yy </a:t>
            </a:r>
            <a:r>
              <a:rPr lang="tr-TR" b="1" dirty="0" err="1"/>
              <a:t>ın</a:t>
            </a:r>
            <a:r>
              <a:rPr lang="tr-TR" b="1" dirty="0"/>
              <a:t> başlarına kadar hekim ve eczacının aynı kişi olduğu dönemlerden bugüne kadar özellikle eczacılık mesleğinin gelişmesi konusunda önemli adımlar atılmıştır. Şu anda, hekimlik ve eczacılık her ne kadar ayrı meslek olsa da hasta yararı için her zaman etkileşim içinde olması gereken mesleklerdir. </a:t>
            </a:r>
            <a:endParaRPr lang="tr-TR" dirty="0"/>
          </a:p>
          <a:p>
            <a:r>
              <a:rPr lang="tr-TR" b="1" dirty="0"/>
              <a:t>Pek çok ülkenin deontoloji ve etik kuralları incelendiğinde veteriner hekimliğin konu edildiği tek ülke Türkiye olarak karşımıza çıkmaktadır.  Bu durum eczacının meslektaşları, hasta, hasta yakını ve diğer sağlık çalışanları ile ilişkisinin dışında insan sağlığı yanında hayvan sağlığına da önem vermesi gerektiği vurgulanmaktadır.</a:t>
            </a:r>
            <a:endParaRPr lang="tr-TR" dirty="0"/>
          </a:p>
          <a:p>
            <a:r>
              <a:rPr lang="tr-TR" b="1" dirty="0"/>
              <a:t>Eczacı, eczacılık mesleğini yürütebilmek için hekime, hekim hastalarını tedavi etmek için kullandığı ilaçların hastaya akılcı sunulmasında eczacıya ihtiyacı vardır. Ne hekim eczacının, ne de eczacı hekimin mesleğini üstlenmemeli, herkes kendi işini en iyi yani kaliteli bir şekilde yapmalıdır.</a:t>
            </a:r>
            <a:endParaRPr lang="tr-TR" dirty="0"/>
          </a:p>
          <a:p>
            <a:endParaRPr lang="tr-TR" dirty="0"/>
          </a:p>
        </p:txBody>
      </p:sp>
    </p:spTree>
    <p:extLst>
      <p:ext uri="{BB962C8B-B14F-4D97-AF65-F5344CB8AC3E}">
        <p14:creationId xmlns:p14="http://schemas.microsoft.com/office/powerpoint/2010/main" val="2439795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492" y="914400"/>
            <a:ext cx="10506307" cy="5262563"/>
          </a:xfrm>
        </p:spPr>
        <p:txBody>
          <a:bodyPr>
            <a:normAutofit/>
          </a:bodyPr>
          <a:lstStyle/>
          <a:p>
            <a:r>
              <a:rPr lang="tr-TR" b="1" dirty="0"/>
              <a:t>İKİNCİ BÖLÜM</a:t>
            </a:r>
            <a:endParaRPr lang="tr-TR" dirty="0"/>
          </a:p>
          <a:p>
            <a:r>
              <a:rPr lang="tr-TR" b="1" dirty="0"/>
              <a:t>Eczacıların Birbirleri, Hekimler, Müşteriler ve Diğer İş Sahipleri ile İlişkileri</a:t>
            </a:r>
            <a:endParaRPr lang="tr-TR" dirty="0"/>
          </a:p>
          <a:p>
            <a:pPr algn="just"/>
            <a:r>
              <a:rPr lang="tr-TR" b="1" dirty="0"/>
              <a:t>Madde 3 -</a:t>
            </a:r>
            <a:r>
              <a:rPr lang="tr-TR" dirty="0"/>
              <a:t> Eczacı, reçeteyi yazan hekim, reçetede adı yazılı hasta veya reçeteyi getiren kişi kim olursa olsun; cinsiyet, ırk, milliyet, felsefi inanç, din ve </a:t>
            </a:r>
            <a:r>
              <a:rPr lang="tr-TR" dirty="0" err="1"/>
              <a:t>meshep</a:t>
            </a:r>
            <a:r>
              <a:rPr lang="tr-TR" dirty="0"/>
              <a:t>, ahlaki düşünce, karakter ve kişilik, toplumsal seviye, mevki ve siyasi düşünce ayrımı yapmaksızın ilacını hazırlama ve reçete sahibine verme hususunda azami dikkat ve ihtimamı göstermekle yükümlüdür.</a:t>
            </a:r>
          </a:p>
          <a:p>
            <a:pPr algn="just"/>
            <a:r>
              <a:rPr lang="tr-TR" b="1" dirty="0"/>
              <a:t>Sağlık hizmeti sunanlar, eldeki kaynakların dağıtımında adil olmalıdır. Hasta ve hasta </a:t>
            </a:r>
            <a:r>
              <a:rPr lang="tr-TR" b="1" dirty="0" err="1"/>
              <a:t>yakınınının</a:t>
            </a:r>
            <a:r>
              <a:rPr lang="tr-TR" b="1" dirty="0"/>
              <a:t> hastalığı, cinsiyeti, milliyeti, dini, ahlaki seçimleri, </a:t>
            </a:r>
            <a:r>
              <a:rPr lang="tr-TR" b="1" dirty="0" err="1"/>
              <a:t>mevkisi</a:t>
            </a:r>
            <a:r>
              <a:rPr lang="tr-TR" b="1" dirty="0"/>
              <a:t> alacağı sağlık hizmet kalitesini değiştirmemelidir. Kişinin sağlık hakkı birincil haklarındandır. Yaşayan her canlının hakkı olan sağlık bakım hakkını kullanması engellenmemelidir. </a:t>
            </a:r>
            <a:endParaRPr lang="tr-TR" dirty="0"/>
          </a:p>
          <a:p>
            <a:endParaRPr lang="tr-TR" dirty="0"/>
          </a:p>
        </p:txBody>
      </p:sp>
    </p:spTree>
    <p:extLst>
      <p:ext uri="{BB962C8B-B14F-4D97-AF65-F5344CB8AC3E}">
        <p14:creationId xmlns:p14="http://schemas.microsoft.com/office/powerpoint/2010/main" val="955950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1737" y="1103971"/>
            <a:ext cx="10562063" cy="5072992"/>
          </a:xfrm>
        </p:spPr>
        <p:txBody>
          <a:bodyPr>
            <a:normAutofit fontScale="85000" lnSpcReduction="10000"/>
          </a:bodyPr>
          <a:lstStyle/>
          <a:p>
            <a:r>
              <a:rPr lang="tr-TR" b="1" dirty="0"/>
              <a:t>Madde 4-</a:t>
            </a:r>
            <a:r>
              <a:rPr lang="tr-TR" dirty="0"/>
              <a:t> Eczacı, meslek ve sanatının icrası sırasında öğrendiği sırları, kanuni zorunluluk olmadıkça, ifşa edemez.</a:t>
            </a:r>
          </a:p>
          <a:p>
            <a:r>
              <a:rPr lang="tr-TR" dirty="0"/>
              <a:t>Mesleki toplantı veya yayınlarda hastanın kimliği açıklanamaz.</a:t>
            </a:r>
          </a:p>
          <a:p>
            <a:pPr algn="just"/>
            <a:r>
              <a:rPr lang="tr-TR" b="1" dirty="0"/>
              <a:t>Eczacı mesleki uygulamalar sırasında hastaları hakkında çok özel bilgilere sahip olacaktır. Yetkin ve yeterli bir kişinin kendi yaşamını düzenleme ve kendisi ile ilgili kararları verme hakkı da yine birincil hakları arasındadır. Hastanın rızası (onamı) alınmadan hastaya ait bilgilerin üçüncü kişilerle paylaşılmaması gerekmektedir. </a:t>
            </a:r>
            <a:endParaRPr lang="tr-TR" dirty="0"/>
          </a:p>
          <a:p>
            <a:pPr algn="just"/>
            <a:r>
              <a:rPr lang="tr-TR" b="1" dirty="0"/>
              <a:t>Etik açıdan Gizlilik, iki taraf arasında kişisel bilgilerin paylaşılması ve bunların bir başkasına naklinin yapılmaması anlamını taşır. Birey, kendisine ait bir bilgiyi başkasıyla paylaşırken, en önemli motive edici etken, karşı kişiye duyduğu güvendir. Hastanın güven içerisinde eczacıya açılabilmesi için aralarında belli bir güven ortamının bulunması gerekmektedir. Hastaya tercih hakkı tanınmalıdır. Hasta, bilgilerinin üçüncü kişilere aktarılabilmesinin gerekçesini bilmek durumundadır. Eczacı, eczane personeli ya da hastanın bağlı olduğu kurum da hastaya ait bilgilerin korunmasında etkili yöntemler kullanmakla sorumludur.</a:t>
            </a:r>
            <a:r>
              <a:rPr lang="tr-TR" dirty="0"/>
              <a:t> </a:t>
            </a:r>
            <a:r>
              <a:rPr lang="tr-TR" b="1" dirty="0"/>
              <a:t>Acil durumlarda ya da yasal gerekçelerde de hastanın gizliliği ve mahremiyeti, olabilecek en geniş ölçüde korunmalıdır (12). </a:t>
            </a:r>
            <a:endParaRPr lang="tr-TR" dirty="0"/>
          </a:p>
          <a:p>
            <a:pPr algn="just"/>
            <a:endParaRPr lang="tr-TR" dirty="0"/>
          </a:p>
        </p:txBody>
      </p:sp>
    </p:spTree>
    <p:extLst>
      <p:ext uri="{BB962C8B-B14F-4D97-AF65-F5344CB8AC3E}">
        <p14:creationId xmlns:p14="http://schemas.microsoft.com/office/powerpoint/2010/main" val="3639423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5190" y="936702"/>
            <a:ext cx="10528610" cy="5240261"/>
          </a:xfrm>
        </p:spPr>
        <p:txBody>
          <a:bodyPr>
            <a:normAutofit/>
          </a:bodyPr>
          <a:lstStyle/>
          <a:p>
            <a:r>
              <a:rPr lang="tr-TR" b="1" dirty="0"/>
              <a:t>Madde 5-</a:t>
            </a:r>
            <a:r>
              <a:rPr lang="tr-TR" dirty="0"/>
              <a:t> Eczacı, hekimin iznini almadan yazılan ilaçtan başkasını veremez ve hekimin isteği dışında hastaya veya hastanın yakınlarına tavsiyede bulunamaz.</a:t>
            </a:r>
          </a:p>
          <a:p>
            <a:pPr algn="just"/>
            <a:r>
              <a:rPr lang="tr-TR" b="1" dirty="0"/>
              <a:t>Burada bir kez daha eczacının hekimlik mesleğine soyunmaması, hekimin belirlediği ilaçlar dışında hastaya ilaç önerilmemesi üzerinde durulmaktadır. 6197 sayılı Eczacılar ve Eczaneler Hakkında Kanunun 25. Maddesinde de belirtildiği gibi eczacı, hekimin belirlediği ilaçtan farklı bir ilacı hastasına öneremez, veremez.  Ancak, 1985 yılından itibaren eczacıya reçetede yazan ilacım eşdeğerini verebilme hakkı verilmiştir. Burada kastedilen reçetede yazılan ve eşdeğer olmayan bambaşka bir ilacın hastaya verilmemesi gerektiğidir. Ancak, hekimin yoğunluğundan veya hastanın tam olarak hastalığını tanımlayamamasından dolayı reçetede hastaya uygun olmayan ilaçlarda olabilmektedir. Böyle bir durumda eczacı, hekimle irtibata geçerek, hasta yararına olacak şekilde hekim ile birlikte karar vermelidir (13). </a:t>
            </a:r>
            <a:endParaRPr lang="tr-TR" dirty="0"/>
          </a:p>
          <a:p>
            <a:pPr algn="just"/>
            <a:endParaRPr lang="tr-TR" dirty="0"/>
          </a:p>
        </p:txBody>
      </p:sp>
    </p:spTree>
    <p:extLst>
      <p:ext uri="{BB962C8B-B14F-4D97-AF65-F5344CB8AC3E}">
        <p14:creationId xmlns:p14="http://schemas.microsoft.com/office/powerpoint/2010/main" val="423141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5620" y="1159727"/>
            <a:ext cx="10718180" cy="5017236"/>
          </a:xfrm>
        </p:spPr>
        <p:txBody>
          <a:bodyPr>
            <a:normAutofit/>
          </a:bodyPr>
          <a:lstStyle/>
          <a:p>
            <a:r>
              <a:rPr lang="tr-TR" dirty="0">
                <a:solidFill>
                  <a:srgbClr val="FF0000"/>
                </a:solidFill>
              </a:rPr>
              <a:t>Deontoloji kelimesi, </a:t>
            </a:r>
            <a:endParaRPr lang="tr-TR" dirty="0" smtClean="0">
              <a:solidFill>
                <a:srgbClr val="FF0000"/>
              </a:solidFill>
            </a:endParaRPr>
          </a:p>
          <a:p>
            <a:r>
              <a:rPr lang="tr-TR" dirty="0" smtClean="0"/>
              <a:t>Yunanca;  </a:t>
            </a:r>
          </a:p>
          <a:p>
            <a:r>
              <a:rPr lang="tr-TR" dirty="0" err="1" smtClean="0"/>
              <a:t>Dei</a:t>
            </a:r>
            <a:r>
              <a:rPr lang="tr-TR" dirty="0" smtClean="0"/>
              <a:t>; gerekli olan,</a:t>
            </a:r>
          </a:p>
          <a:p>
            <a:r>
              <a:rPr lang="tr-TR" dirty="0" err="1" smtClean="0"/>
              <a:t>On;şey</a:t>
            </a:r>
            <a:r>
              <a:rPr lang="tr-TR" dirty="0" smtClean="0"/>
              <a:t> </a:t>
            </a:r>
          </a:p>
          <a:p>
            <a:r>
              <a:rPr lang="tr-TR" dirty="0" err="1" smtClean="0"/>
              <a:t>Deon</a:t>
            </a:r>
            <a:r>
              <a:rPr lang="tr-TR" dirty="0" smtClean="0"/>
              <a:t>; gerekli olan şey</a:t>
            </a:r>
          </a:p>
          <a:p>
            <a:r>
              <a:rPr lang="tr-TR" dirty="0" err="1" smtClean="0"/>
              <a:t>Deonto</a:t>
            </a:r>
            <a:r>
              <a:rPr lang="tr-TR" dirty="0" smtClean="0"/>
              <a:t>; gerekli olan şeyler</a:t>
            </a:r>
          </a:p>
          <a:p>
            <a:r>
              <a:rPr lang="tr-TR" dirty="0" smtClean="0"/>
              <a:t>Logos; </a:t>
            </a:r>
            <a:r>
              <a:rPr lang="tr-TR" dirty="0" err="1" smtClean="0"/>
              <a:t>bilim,bilgi</a:t>
            </a:r>
            <a:endParaRPr lang="tr-TR" dirty="0" smtClean="0"/>
          </a:p>
          <a:p>
            <a:r>
              <a:rPr lang="tr-TR" dirty="0" smtClean="0"/>
              <a:t>kelimelerinden </a:t>
            </a:r>
            <a:r>
              <a:rPr lang="tr-TR" dirty="0"/>
              <a:t>türetilmiştir . </a:t>
            </a:r>
            <a:endParaRPr lang="tr-TR" dirty="0" smtClean="0"/>
          </a:p>
          <a:p>
            <a:endParaRPr lang="tr-TR" dirty="0"/>
          </a:p>
          <a:p>
            <a:r>
              <a:rPr lang="tr-TR" sz="1100" dirty="0" smtClean="0"/>
              <a:t>https://plato.stanford.edu/entries/ethics-deontological/#DeoThe</a:t>
            </a:r>
            <a:endParaRPr lang="tr-TR" sz="1100" dirty="0"/>
          </a:p>
        </p:txBody>
      </p:sp>
      <p:pic>
        <p:nvPicPr>
          <p:cNvPr id="2" name="Resim 1"/>
          <p:cNvPicPr>
            <a:picLocks noChangeAspect="1"/>
          </p:cNvPicPr>
          <p:nvPr/>
        </p:nvPicPr>
        <p:blipFill>
          <a:blip r:embed="rId2"/>
          <a:stretch>
            <a:fillRect/>
          </a:stretch>
        </p:blipFill>
        <p:spPr>
          <a:xfrm>
            <a:off x="7721755" y="657922"/>
            <a:ext cx="3931270" cy="2620536"/>
          </a:xfrm>
          <a:prstGeom prst="rect">
            <a:avLst/>
          </a:prstGeom>
        </p:spPr>
      </p:pic>
    </p:spTree>
    <p:extLst>
      <p:ext uri="{BB962C8B-B14F-4D97-AF65-F5344CB8AC3E}">
        <p14:creationId xmlns:p14="http://schemas.microsoft.com/office/powerpoint/2010/main" val="420807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1376" y="657922"/>
            <a:ext cx="10662424" cy="5519041"/>
          </a:xfrm>
        </p:spPr>
        <p:txBody>
          <a:bodyPr>
            <a:normAutofit fontScale="85000" lnSpcReduction="10000"/>
          </a:bodyPr>
          <a:lstStyle/>
          <a:p>
            <a:r>
              <a:rPr lang="tr-TR" b="1" dirty="0"/>
              <a:t>Madde 6</a:t>
            </a:r>
            <a:r>
              <a:rPr lang="tr-TR" dirty="0"/>
              <a:t>- Eczacı, hastaların veya hasta sahiplerinin, hastalığın çeşidi veya uygulanan tedavi şeklinin iyi olup olmadığı hakkındaki sorularını, onların maneviyatını yükseltecek şekilde ümit verici ve teselli edici sözlerle karşılar.</a:t>
            </a:r>
          </a:p>
          <a:p>
            <a:pPr algn="just"/>
            <a:r>
              <a:rPr lang="tr-TR" b="1" dirty="0"/>
              <a:t>Hastanın yararının düşünülerek konan bu kuralın, tedavide hastanın moralinin çok önemli olduğu, hastanın hastalığını öğrendiğinde moralinin bozularak tedavi </a:t>
            </a:r>
            <a:r>
              <a:rPr lang="tr-TR" b="1" dirty="0" err="1"/>
              <a:t>uyuncunun</a:t>
            </a:r>
            <a:r>
              <a:rPr lang="tr-TR" b="1" dirty="0"/>
              <a:t> kırılmaması adına konduğu düşünülmektedir. Peki hasta maneviyatını artırmak amacıyla eczacı bazen hastadan gerçeği saklamalı mıdır? Bu durum etik açıdan çok tartışılan bir konudur.  </a:t>
            </a:r>
            <a:endParaRPr lang="tr-TR" dirty="0"/>
          </a:p>
          <a:p>
            <a:pPr algn="just"/>
            <a:r>
              <a:rPr lang="tr-TR" b="1" dirty="0"/>
              <a:t>Etik açıdan bilgi sorumluluğu, hastanın hastalığı hakkında gerçeğin söylenmesindeki yapı taşlarının önemli bir unsurudur. Hastadan gerçeğin saklanmasının başta gelen gerekçesi, kötü durumun hasta üzerinde olumsuz etki yaratacağı varsayımıdır. Tıbbi gerçekle ilgili tüm bilgileri hastaya söylemek ya da söylememek, insan sağlığı söz konusu olduğu için mutlak bir kural olamaz. Hastanın tıbbi koşullarına, bedensel ve ruhsal durumuna yarar sağlayacağından emin olunduğu bazı durumlarda tıbbi bilgiler hastadan saklanabilir, değiştirilebilir. Hastanın gerçeği bilme hakkı, temel etik ilke olan özerkliğe saygı ilkesinin bir uzantısıdır. Hekimler arasında da tıbbi gerçeğin hastaya söylenmesi eğilimi gittikçe artmaktadır (12).  Bu nedenle eczacının da aslında hastadan gerçeği saklaması ya da yalan söylemesine gerek kalmaksızın sadece tedaviye </a:t>
            </a:r>
            <a:r>
              <a:rPr lang="tr-TR" b="1" dirty="0" err="1"/>
              <a:t>uyuncunu</a:t>
            </a:r>
            <a:r>
              <a:rPr lang="tr-TR" b="1" dirty="0"/>
              <a:t> sağlayacak şekilde davranması uygun olacaktır.</a:t>
            </a:r>
            <a:endParaRPr lang="tr-TR" dirty="0"/>
          </a:p>
          <a:p>
            <a:endParaRPr lang="tr-TR" dirty="0"/>
          </a:p>
        </p:txBody>
      </p:sp>
    </p:spTree>
    <p:extLst>
      <p:ext uri="{BB962C8B-B14F-4D97-AF65-F5344CB8AC3E}">
        <p14:creationId xmlns:p14="http://schemas.microsoft.com/office/powerpoint/2010/main" val="3139997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8644" y="858644"/>
            <a:ext cx="10495156" cy="5753217"/>
          </a:xfrm>
        </p:spPr>
        <p:txBody>
          <a:bodyPr>
            <a:normAutofit/>
          </a:bodyPr>
          <a:lstStyle/>
          <a:p>
            <a:r>
              <a:rPr lang="tr-TR" b="1" dirty="0"/>
              <a:t>Madde 7-</a:t>
            </a:r>
            <a:r>
              <a:rPr lang="tr-TR" dirty="0"/>
              <a:t> Eczacı, </a:t>
            </a:r>
            <a:r>
              <a:rPr lang="tr-TR" dirty="0" err="1"/>
              <a:t>farmasötik</a:t>
            </a:r>
            <a:r>
              <a:rPr lang="tr-TR" dirty="0"/>
              <a:t> kurallara uygun olarak hazırladığı </a:t>
            </a:r>
            <a:r>
              <a:rPr lang="tr-TR" dirty="0" err="1"/>
              <a:t>majistral</a:t>
            </a:r>
            <a:r>
              <a:rPr lang="tr-TR" dirty="0"/>
              <a:t> formüllerin veya müstahzar olarak verdiği ilaçların şifa vermemesinden dolayı kınanamaz.</a:t>
            </a:r>
          </a:p>
          <a:p>
            <a:pPr algn="just"/>
            <a:r>
              <a:rPr lang="tr-TR" b="1" dirty="0"/>
              <a:t>Bu kural, eczacının, itibarını yükseltmek ve haklarını korumak için konmuş bir kuraldır. Belli kurallarla hazırlanmak zorunda olan </a:t>
            </a:r>
            <a:r>
              <a:rPr lang="tr-TR" b="1" dirty="0" err="1"/>
              <a:t>formülasyonlar</a:t>
            </a:r>
            <a:r>
              <a:rPr lang="tr-TR" b="1" dirty="0"/>
              <a:t> veya hekimin yazdığı reçete ile eczanede hazırlanmak üzere gelen </a:t>
            </a:r>
            <a:r>
              <a:rPr lang="tr-TR" b="1" dirty="0" err="1"/>
              <a:t>majistral</a:t>
            </a:r>
            <a:r>
              <a:rPr lang="tr-TR" b="1" dirty="0"/>
              <a:t> ilaçların hastaya şifa vermemesinden eczacı sorumlu görünmemektedir. Ancak, etik açıdan konuyu ele aldığımızda, kanıta dayalı eczacılık, </a:t>
            </a:r>
            <a:r>
              <a:rPr lang="tr-TR" b="1" dirty="0" err="1"/>
              <a:t>farmakovijilans</a:t>
            </a:r>
            <a:r>
              <a:rPr lang="tr-TR" b="1" dirty="0"/>
              <a:t> gibi konularda eczacının etik sorumluluğu bulunmaktadır. Günümüzde sayıları oldukça artan müstahzarlardan hastaya en uygun olanın seçilmesinde eczacı hekime danışmanlık yapmalıdır. </a:t>
            </a:r>
            <a:endParaRPr lang="tr-TR" dirty="0"/>
          </a:p>
          <a:p>
            <a:endParaRPr lang="tr-TR" dirty="0"/>
          </a:p>
        </p:txBody>
      </p:sp>
    </p:spTree>
    <p:extLst>
      <p:ext uri="{BB962C8B-B14F-4D97-AF65-F5344CB8AC3E}">
        <p14:creationId xmlns:p14="http://schemas.microsoft.com/office/powerpoint/2010/main" val="1905070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7133" y="735980"/>
            <a:ext cx="10562062" cy="5597100"/>
          </a:xfrm>
        </p:spPr>
        <p:txBody>
          <a:bodyPr>
            <a:normAutofit fontScale="62500" lnSpcReduction="20000"/>
          </a:bodyPr>
          <a:lstStyle/>
          <a:p>
            <a:r>
              <a:rPr lang="tr-TR" b="1" dirty="0"/>
              <a:t>Madde 8- </a:t>
            </a:r>
            <a:r>
              <a:rPr lang="tr-TR" dirty="0"/>
              <a:t>Eczacı, sanat ve mesleğinin icrası sırasında veya dışında meslek ahlak ve adabı ile bağdaşmayan hareketlerden kaçınır.</a:t>
            </a:r>
          </a:p>
          <a:p>
            <a:r>
              <a:rPr lang="tr-TR" dirty="0"/>
              <a:t>Eczacı, mesleğin şeref ve haysiyetine aykırı olarak, açık veya gizli, herhangi bir şekilde hileli veya muvazaalı anlaşmalarla veya hediye vermek yoluyla satış yapamaz.</a:t>
            </a:r>
          </a:p>
          <a:p>
            <a:r>
              <a:rPr lang="tr-TR" dirty="0"/>
              <a:t>Hekim veya herhangi bir şahsı aracı olarak kullanamaz; hastanın dilediği eczaneyi serbestçe seçmesine engel olamaz.</a:t>
            </a:r>
          </a:p>
          <a:p>
            <a:pPr algn="just"/>
            <a:r>
              <a:rPr lang="tr-TR" b="1" dirty="0"/>
              <a:t>Bu kural ile eczacı kimliğinin nasıl olması gerektiği çok güzel anlatılmaktadır. Eczaneler, sağlık hizmeti veren işletmelerdir. Eczanelerden hizmet alanlara her ne kadar tüzüğün 2. Maddesinde “müşteri” denmiş ise de, verilen sağlık hizmeti olması nedeniyle hiç olmazsa bu müşterinin diğer müşterilerden farklı olarak “hasta müşteri” olduğu kabul edilmelidir. Son yıllarda eczanelere sadece hastalar ilaç almak için değil, sağlığın korunması için besin takviyelerinin temin edilmesi veya ilaç dışı ileri kozmetik ürünlerinin sağlanması için de eczaneler kullanılmaktadır. Bugün sayıları 30.000 civarında olan serbest eczaneler her işletme kolunda olduğu gibi birbirinin rakibidir. Ancak eczacıların, bu rekabetin sadece mesleğin gelişimi, eczacılığın itibarının korunması boyutlarında kalmasına özen göstermeleri gerekmektedir. Eczacılar, bilimsel gelişmeleri, değişmeleri takip ederek önce kendisini geliştirmeli, bilgilerini güncel tutmalı ve bunu mesleğin gelişmesi için kullanmalıdır. Eczacının bireysel çabaları, halkın gözünde eczacılık mesleğinin itibarını artıracaktır. </a:t>
            </a:r>
            <a:endParaRPr lang="tr-TR" dirty="0"/>
          </a:p>
          <a:p>
            <a:pPr algn="just"/>
            <a:r>
              <a:rPr lang="tr-TR" b="1" dirty="0"/>
              <a:t>Asla bir eczacı mevzuata aykırı olarak eczane açılmasına ve ilaç satılmasına izin vermemelidir. Eczacı, bu duruma izin vermezse, bireysel olarak hastalarına, hekim ve diğer sağlık çalışanlarına saygılı davranır, şerefli ve haysiyetli davranırsa mesleğimiz zarar görmez ve itibarı korunur.</a:t>
            </a:r>
            <a:endParaRPr lang="tr-TR" dirty="0"/>
          </a:p>
          <a:p>
            <a:pPr algn="just"/>
            <a:r>
              <a:rPr lang="tr-TR" b="1" dirty="0"/>
              <a:t>Eczacı, her zaman hekim ve diğer sağlık çalışanları ile iyi ilişkiler içinde olmalıdır. Ancak eczacı, asla mesleki ve etik kurallar dışında hiçbir sağlık çalışanından menfaat temin etmemeli veya onların bu tür isteklerine olumlu yanıt vermemelidir.</a:t>
            </a:r>
            <a:endParaRPr lang="tr-TR" dirty="0"/>
          </a:p>
          <a:p>
            <a:pPr algn="just"/>
            <a:r>
              <a:rPr lang="tr-TR" b="1" dirty="0"/>
              <a:t>Temel etik ilkelerden Özerkliğe saygı ilkesi gereği “Yetkin ve yeterli bir kişinin kendi ile ilgili kararları özgürce kendisi vermelidir” kuralı, hastaların hizmet alacağı eczaneyi kendilerinin seçmesine izin vermeyi gerektirir. Eczacı vereceği hizmet kalitesi ile rekabet ederek hastanın eczanesine kendi isteği ile gelmesini sağlamalıdır.</a:t>
            </a:r>
            <a:endParaRPr lang="tr-TR" dirty="0"/>
          </a:p>
          <a:p>
            <a:pPr algn="just"/>
            <a:endParaRPr lang="tr-TR" dirty="0"/>
          </a:p>
        </p:txBody>
      </p:sp>
    </p:spTree>
    <p:extLst>
      <p:ext uri="{BB962C8B-B14F-4D97-AF65-F5344CB8AC3E}">
        <p14:creationId xmlns:p14="http://schemas.microsoft.com/office/powerpoint/2010/main" val="3164655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3248" y="579863"/>
            <a:ext cx="10450551" cy="5597100"/>
          </a:xfrm>
        </p:spPr>
        <p:txBody>
          <a:bodyPr>
            <a:normAutofit fontScale="77500" lnSpcReduction="20000"/>
          </a:bodyPr>
          <a:lstStyle/>
          <a:p>
            <a:r>
              <a:rPr lang="tr-TR" b="1" dirty="0"/>
              <a:t>Madde 9-</a:t>
            </a:r>
            <a:r>
              <a:rPr lang="tr-TR" dirty="0"/>
              <a:t> Eczacı, yapacağı yayınlarda eczacılık mesleğinin şerefini üstün tutmak zorundadır.</a:t>
            </a:r>
          </a:p>
          <a:p>
            <a:r>
              <a:rPr lang="tr-TR" dirty="0"/>
              <a:t>Eczacı, yazı veya sözle veya her ne şekilde ve surette olursa olsun kendi reklamını yapamaz; iş kağıtlarına ve faturalara reklam mahiyetinde ibareler koyamaz.</a:t>
            </a:r>
          </a:p>
          <a:p>
            <a:r>
              <a:rPr lang="tr-TR" dirty="0"/>
              <a:t>Eczacının müessesesine koyduğu tabelaya ancak, kendisinin adı ve soyadı ile eczane kelimesinden ve reklam mahiyetinde olmamak şartıyla buna eklenebilecek kelime veya ibareden kurulu eczanenin adı yazılabilir.</a:t>
            </a:r>
          </a:p>
          <a:p>
            <a:pPr algn="just"/>
            <a:r>
              <a:rPr lang="tr-TR" b="1" dirty="0"/>
              <a:t>Eczacılık işletmelerinin diğer işletmelerden farklı işletmeler olduğunu vurgulayan bir diğer maddedir. Eczacı, gerek mesleki bazı dergilere verdiği görüşler, gerek bilimsel çalışmalarda asla mesleğini, meslektaşların itibarını zedeleyecek şekilde davranmamalıdır.</a:t>
            </a:r>
            <a:endParaRPr lang="tr-TR" dirty="0"/>
          </a:p>
          <a:p>
            <a:pPr algn="just"/>
            <a:r>
              <a:rPr lang="tr-TR" b="1" dirty="0"/>
              <a:t>Reklam, işletmeler arası rekabet ortamında üstünlük yaratmak adına vazgeçilmez pazarlama </a:t>
            </a:r>
            <a:r>
              <a:rPr lang="tr-TR" b="1" dirty="0" err="1"/>
              <a:t>staratejilerindendir</a:t>
            </a:r>
            <a:r>
              <a:rPr lang="tr-TR" b="1" dirty="0"/>
              <a:t>. Ancak reklamın boyutu işletmenin gücü ile doğru orantılıdır. Güçlü işletmelerin, adını duyurmak, ürettiği mal ya da hizmetin tüketimini artırmak amacıyla hayal güçlerini yüksek oranda kullanacaklar ve diğer işletmelerle arlarında haksız bir rekabet olacaktır. Şüphesiz bu faaliyetler bedeli işletmeye artı bir maliyet getirecektir. Oysa eczacılık işletmelerinde özellikle ilacın kar oranı bellidir ve bazı eczaneler dışında reklamın getireceği maliyeti ürünlerine yansıtacak ürün yelpazeleri olmayabilir. Bu nedenle eczaneler arasında haksız rekabete neden olacak reklam faaliyetlerinden kaçınmak gerekmektedir. </a:t>
            </a:r>
            <a:endParaRPr lang="tr-TR" dirty="0"/>
          </a:p>
          <a:p>
            <a:pPr algn="just"/>
            <a:r>
              <a:rPr lang="tr-TR" b="1" dirty="0"/>
              <a:t>Eczanelerin, eczacının reklamı yapılamayacağı için eczanelerde olması gereken levhalarda da reklamı çağrıştıracak ibareler kullanılmamalıdır. Ayrıca levhaların da uygun yerlerde konulması konusunda da titizlik gösterilmelidir.  Örneğin yanındaki ya da kendinden sonraki eczanelere hastaların erişimi engellenmemelidir.</a:t>
            </a:r>
            <a:endParaRPr lang="tr-TR" dirty="0"/>
          </a:p>
          <a:p>
            <a:endParaRPr lang="tr-TR" dirty="0"/>
          </a:p>
        </p:txBody>
      </p:sp>
    </p:spTree>
    <p:extLst>
      <p:ext uri="{BB962C8B-B14F-4D97-AF65-F5344CB8AC3E}">
        <p14:creationId xmlns:p14="http://schemas.microsoft.com/office/powerpoint/2010/main" val="256914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6410" y="557561"/>
            <a:ext cx="10807390" cy="5619402"/>
          </a:xfrm>
        </p:spPr>
        <p:txBody>
          <a:bodyPr/>
          <a:lstStyle/>
          <a:p>
            <a:pPr algn="just"/>
            <a:endParaRPr lang="tr-TR" b="1" dirty="0" smtClean="0"/>
          </a:p>
          <a:p>
            <a:pPr algn="just"/>
            <a:r>
              <a:rPr lang="tr-TR" b="1" dirty="0" smtClean="0"/>
              <a:t>Madde </a:t>
            </a:r>
            <a:r>
              <a:rPr lang="tr-TR" b="1" dirty="0"/>
              <a:t>10- </a:t>
            </a:r>
            <a:r>
              <a:rPr lang="tr-TR" dirty="0"/>
              <a:t>Gerek resmi ve gerekse meslekî teşekküllerde görevli bulunan eczacılar, bu görevlerinin sağladığı nüfuzu, kişisel çıkarları için kullanamazlar.</a:t>
            </a:r>
          </a:p>
          <a:p>
            <a:pPr algn="just"/>
            <a:r>
              <a:rPr lang="tr-TR" b="1" dirty="0">
                <a:solidFill>
                  <a:srgbClr val="000000"/>
                </a:solidFill>
                <a:latin typeface="Times New Roman" panose="02020603050405020304" pitchFamily="18" charset="0"/>
                <a:ea typeface="Times New Roman" panose="02020603050405020304" pitchFamily="18" charset="0"/>
              </a:rPr>
              <a:t>Madde 8  de de belirtildiği gibi, eczacı sadece mesleki faaliyetleri sırasında değil, günlük yaşantılarında da şeref ve haysiyetini yani itibarını koruyacak şekilde davranmalıdır. Asla bulunduğu mevkii kişisel menfaat sağlayacak şekilde kullanmamalıdır.</a:t>
            </a:r>
            <a:endParaRPr lang="tr-TR" dirty="0">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247191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0585" y="524107"/>
            <a:ext cx="10573215" cy="5652856"/>
          </a:xfrm>
        </p:spPr>
        <p:txBody>
          <a:bodyPr>
            <a:normAutofit/>
          </a:bodyPr>
          <a:lstStyle/>
          <a:p>
            <a:pPr algn="just"/>
            <a:endParaRPr lang="tr-TR" b="1" dirty="0" smtClean="0"/>
          </a:p>
          <a:p>
            <a:pPr algn="just"/>
            <a:r>
              <a:rPr lang="tr-TR" b="1" dirty="0" smtClean="0"/>
              <a:t>Madde </a:t>
            </a:r>
            <a:r>
              <a:rPr lang="tr-TR" b="1" dirty="0"/>
              <a:t>11-</a:t>
            </a:r>
            <a:r>
              <a:rPr lang="tr-TR" dirty="0"/>
              <a:t> Eczacı, kanunlara aykırı fiillere iştirak edemez veya yardımcı olamaz; 6643 sayılı Türk Eczacıları Birliği Kanunu ile 6197 sayılı Eczacılar ve Eczaneler Hakkındaki Kanuna uygun olmayarak veya muvazaa yoluyla tıp mensubu olan veya olmayan kişilerle açık veya gizli anlaşma yaparak eczane veya ecza dolabı açamaz.</a:t>
            </a:r>
          </a:p>
          <a:p>
            <a:pPr algn="just"/>
            <a:r>
              <a:rPr lang="tr-TR" dirty="0"/>
              <a:t>Eczacılar, Türk Eczacıları Birliği tarafından bu hususlarda istenilecek her türlü bilgi ve belgeleri vermek ve ilgililere gereken kolaylığı göstermek zorundadırlar.</a:t>
            </a:r>
          </a:p>
          <a:p>
            <a:pPr algn="just"/>
            <a:r>
              <a:rPr lang="tr-TR" b="1" dirty="0"/>
              <a:t>Eczacılık mesleki kuralları yasal mevzuat ile bu kurallara uygun davranılmadığında da uygulanacak cezalar belirlenmiştir. Bu kurallara uygun davranmayanların eczacılık mesleği yapmasına izin verilmez.</a:t>
            </a:r>
            <a:endParaRPr lang="tr-TR" dirty="0"/>
          </a:p>
          <a:p>
            <a:endParaRPr lang="tr-TR" dirty="0"/>
          </a:p>
        </p:txBody>
      </p:sp>
    </p:spTree>
    <p:extLst>
      <p:ext uri="{BB962C8B-B14F-4D97-AF65-F5344CB8AC3E}">
        <p14:creationId xmlns:p14="http://schemas.microsoft.com/office/powerpoint/2010/main" val="222969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algn="just"/>
            <a:r>
              <a:rPr lang="tr-TR" b="1" dirty="0"/>
              <a:t>Madde 12-</a:t>
            </a:r>
            <a:r>
              <a:rPr lang="tr-TR" dirty="0"/>
              <a:t> Eczane sahibi eczacı, tıbbi müstahzarat ve </a:t>
            </a:r>
            <a:r>
              <a:rPr lang="tr-TR" dirty="0" err="1"/>
              <a:t>majistral</a:t>
            </a:r>
            <a:r>
              <a:rPr lang="tr-TR" dirty="0"/>
              <a:t> formülleri, Sağlık ve Sosyal Yardım Bakanlığı’nca saptanmış olan fiyat ve tarife değeri üstünde satamaz.</a:t>
            </a:r>
          </a:p>
          <a:p>
            <a:pPr algn="just"/>
            <a:r>
              <a:rPr lang="tr-TR" b="1" dirty="0"/>
              <a:t>Türkiye de ilaç fiyatlarının standart tek fiyat olduğunu belirleyen temel bir kuraldır. Sağlık Bakanlığı tarafından belirlenen müstahzar veya </a:t>
            </a:r>
            <a:r>
              <a:rPr lang="tr-TR" b="1" dirty="0" err="1"/>
              <a:t>majistral</a:t>
            </a:r>
            <a:r>
              <a:rPr lang="tr-TR" b="1" dirty="0"/>
              <a:t> ilaçların tek bir fiyatı vardır. İlaç Sağlık Bakanlığının belirlediği fiyatın altında veya üstünde satılamaz. Aslında, böylelikle farklı fiyat uygulamaları yasaklanarak, haksız rekabet de önlenmiş olmakta, sadece eczanelerde verilen hizmet kalitesi rekabet unsuru olarak görülmektedir.</a:t>
            </a:r>
            <a:endParaRPr lang="tr-TR" dirty="0"/>
          </a:p>
          <a:p>
            <a:endParaRPr lang="tr-TR" dirty="0"/>
          </a:p>
        </p:txBody>
      </p:sp>
    </p:spTree>
    <p:extLst>
      <p:ext uri="{BB962C8B-B14F-4D97-AF65-F5344CB8AC3E}">
        <p14:creationId xmlns:p14="http://schemas.microsoft.com/office/powerpoint/2010/main" val="2261246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5980" y="602166"/>
            <a:ext cx="10617820" cy="5574797"/>
          </a:xfrm>
        </p:spPr>
        <p:txBody>
          <a:bodyPr>
            <a:normAutofit fontScale="77500" lnSpcReduction="20000"/>
          </a:bodyPr>
          <a:lstStyle/>
          <a:p>
            <a:pPr algn="just"/>
            <a:r>
              <a:rPr lang="tr-TR" b="1" dirty="0"/>
              <a:t>Madde 15- </a:t>
            </a:r>
            <a:r>
              <a:rPr lang="tr-TR" dirty="0"/>
              <a:t>Eczacılar, meslektaşları ile iyi ilişkiler kurarlar; maddi ve manevi bakımdan birbirlerine yardım ederler. Meslekle ilgili anlaşmazlıkları önce kendi aralarında çözmeye çalışırlar ve bunu başaramadıkları taktirde bağlı oldukları eczacı odalarına durumu bildirirler.</a:t>
            </a:r>
          </a:p>
          <a:p>
            <a:pPr algn="just"/>
            <a:r>
              <a:rPr lang="tr-TR" b="1" dirty="0"/>
              <a:t>Madde 2 de de belirtildiği gibi eczacı meslektaşları ile iyi ilişkiler içinde olmalıdır. Burada, özellikle sadece eczane sahibi eczacılar kastediliyor gibi görünse de aslında Eczacılık diplomasını alma şerefine ulaşmış tüm eczacıların birbirleri olan ilişkileri aldıkları eğitim ve öğretim paralelinde olmalıdır. Eğitim veren öğretim elemanları ve fakülteleri ile ilişkileri yaşam boyu sürmelidir. Fakültelerini ve öğretmenlerini ziyaret etmelidirler. Fakültelerinin düzenlediği etkinliklere katılmalıdır. Bu iletişimin sağlanması için mezunlar derneklerine üye olarak iletişim adresleri güncel tutulmalıdır.</a:t>
            </a:r>
            <a:endParaRPr lang="tr-TR" dirty="0"/>
          </a:p>
          <a:p>
            <a:pPr algn="just"/>
            <a:r>
              <a:rPr lang="tr-TR" b="1" dirty="0"/>
              <a:t>Eczane sahibi eczacıların ilişkilerinin iyi olması aslında her iki tarafında olumlu gelişmesini sağlayacaktır. Özellikle yakın çevreye açılan yeni eczanelerle etkileşimde ilk adımı önce o bölgeye eczanesini açan eczacı atmalıdır. Böylelikle iyi niyetli olduğunu ilk anda gösterir ve pozitif işler yapılacak ortamlar yaratılır.</a:t>
            </a:r>
            <a:endParaRPr lang="tr-TR" dirty="0"/>
          </a:p>
          <a:p>
            <a:pPr algn="just"/>
            <a:r>
              <a:rPr lang="tr-TR" b="1" dirty="0"/>
              <a:t>Bir makama seçilmiş meslektaşlar ziyaret edilerek tebrik edilmesi de yine meslektaşlar arasında iyi etkileşim kurulmasını sağlayacaktır.</a:t>
            </a:r>
            <a:endParaRPr lang="tr-TR" dirty="0"/>
          </a:p>
          <a:p>
            <a:pPr algn="just"/>
            <a:r>
              <a:rPr lang="tr-TR" b="1" dirty="0"/>
              <a:t>Meslektaşlar tarafından yapılan mesleki hatalar, işin aslını öğrenmeden hemen etrafa yayılmamalıdır. Özellikle mesleğe zarar verecek hatalar ilgili meslektaşla konuşularak hata giderilmeye çalışılmalıdır. Meslektaşlar arasında çözülemeyen sorunların sorumluluğu da meslek örgütüne verilmelidir.</a:t>
            </a:r>
            <a:endParaRPr lang="tr-TR" dirty="0"/>
          </a:p>
          <a:p>
            <a:endParaRPr lang="tr-TR" dirty="0"/>
          </a:p>
        </p:txBody>
      </p:sp>
    </p:spTree>
    <p:extLst>
      <p:ext uri="{BB962C8B-B14F-4D97-AF65-F5344CB8AC3E}">
        <p14:creationId xmlns:p14="http://schemas.microsoft.com/office/powerpoint/2010/main" val="1828572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4039" y="735980"/>
            <a:ext cx="10539761" cy="5440983"/>
          </a:xfrm>
        </p:spPr>
        <p:txBody>
          <a:bodyPr>
            <a:normAutofit fontScale="85000" lnSpcReduction="10000"/>
          </a:bodyPr>
          <a:lstStyle/>
          <a:p>
            <a:r>
              <a:rPr lang="tr-TR" b="1" dirty="0"/>
              <a:t>Madde 16- </a:t>
            </a:r>
            <a:r>
              <a:rPr lang="tr-TR" dirty="0"/>
              <a:t>Eczacı, staj yapan öğrencilerin, eczanenin faaliyetine, özellikle laboratuvar çalışmalarına katılarak iyi yetişmelerini, meslek sevgi, saygı ve ruhunun yerleşmesini sağlamaya çalışır.</a:t>
            </a:r>
          </a:p>
          <a:p>
            <a:pPr algn="just"/>
            <a:r>
              <a:rPr lang="tr-TR" b="1" dirty="0"/>
              <a:t>Bilindiği gibi, Eczacılık mesleği eğitimi uygulamalı bir eğitimdir. Teorik bilgilerin yanı sıra, laboratuvarda pratik eğitim alınır, tüm öğrenilen teorik ve pratik bilgiler, henüz mesleğe adım atılmadan önce mesleğin çeşitli alanlarında staj eğitimi ile uygulama yapılarak pekiştirilir. </a:t>
            </a:r>
            <a:endParaRPr lang="tr-TR" dirty="0"/>
          </a:p>
          <a:p>
            <a:pPr algn="just"/>
            <a:r>
              <a:rPr lang="tr-TR" b="1" dirty="0"/>
              <a:t>Bu staj eğitimleri staj yapılan yerdeki sorumlu eczacı tarafından verilir. Fakülteler bu süreçte tüm sorumluluğu eczacılara vermiştir. Bu eğitimde öğrenci kendisine rol model alacağı bizzat eczacıdan mesleki uygulamalarında kullanacağı pek çok alışkanlığı öğrenecek kendisine ilke edinecektir. Dolayısı ile öğrencinin stajından sorumlu olan gerek serbest eczane, gerek  hastane eczanesi gerekse  ilaç sanayindeki eczacıya çok büyük sorumluluk düşmektedir. Ayrıca Deontoloji tüzüğümüzün bu maddesi ile eczacının bu sorumluluğu aslında onların yükümlülükleri arasına girmektedir. Yapılan araştırmalar eczacıların çalışacağı alanı seçerken yaptığı staj eğitiminin önemli katkısı olduğunu göstermektedir. Her yeni mezun olan eczacı kendi öğrencilik yıllarını hatırlayarak sorumluluğunu taşıdığı eczaneler ya da kendi iş yerlerindeki hedeflerini belirlerken öğrencilerin gelecekte meslek sevgi, saygı ve ruhunu taşıyacak özellikler edinmesini de önceliklerine almalıdır.</a:t>
            </a:r>
            <a:endParaRPr lang="tr-TR" dirty="0"/>
          </a:p>
          <a:p>
            <a:endParaRPr lang="tr-TR" dirty="0"/>
          </a:p>
        </p:txBody>
      </p:sp>
    </p:spTree>
    <p:extLst>
      <p:ext uri="{BB962C8B-B14F-4D97-AF65-F5344CB8AC3E}">
        <p14:creationId xmlns:p14="http://schemas.microsoft.com/office/powerpoint/2010/main" val="392493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9073" y="457200"/>
            <a:ext cx="10684727" cy="5719763"/>
          </a:xfrm>
        </p:spPr>
        <p:txBody>
          <a:bodyPr>
            <a:normAutofit fontScale="85000" lnSpcReduction="10000"/>
          </a:bodyPr>
          <a:lstStyle/>
          <a:p>
            <a:r>
              <a:rPr lang="tr-TR" b="1" dirty="0"/>
              <a:t>ÜÇÜNCÜ BÖLÜM</a:t>
            </a:r>
            <a:endParaRPr lang="tr-TR" dirty="0"/>
          </a:p>
          <a:p>
            <a:r>
              <a:rPr lang="tr-TR" b="1" dirty="0"/>
              <a:t>Çeşitli ve Son Hükümler</a:t>
            </a:r>
            <a:endParaRPr lang="tr-TR" dirty="0"/>
          </a:p>
          <a:p>
            <a:pPr algn="just"/>
            <a:r>
              <a:rPr lang="tr-TR" b="1" dirty="0"/>
              <a:t>Madde 17-</a:t>
            </a:r>
            <a:r>
              <a:rPr lang="tr-TR" dirty="0"/>
              <a:t> Eczacı, Türk Eczacıları Birliği’nin bu tüzük hükümleri dahilinde aldığı her türlü deontoloji kararları ile eczanelerin açılma ve kapanma saatleri, tatil günleri ve eczane nöbetleri hakkında yetkili makamlarca verilen kararlara uymak zorundadır.</a:t>
            </a:r>
          </a:p>
          <a:p>
            <a:pPr algn="just"/>
            <a:r>
              <a:rPr lang="tr-TR" b="1" dirty="0"/>
              <a:t>Eczacı, Madde 11 de de belirtildiği gibi mesleğin uygulanması ile ilgili yazılı hukuk kurallarına uymak zorundadır. Bu kurallar arasında yer almasına rağmen ayrıca tekrar Deontoloji Tüzüğünde yer verilen bu maddede özellikle eczanelerin açılma, kapanma ve nöbet yükümlülükleri ile ilgilidir. Bu kurallar tekrar ele alındığına göre eczanelerin açılma kapanma saatlerinin önemli olduğu düşünülmektedir. Eczane açılış, kapanış saatleri ve tatil günlerinde açık kalacak eczanelerin nöbet listeleri eczanelerin bağlı olduğu eczacı odaları tarafından düzenlenmektedir. Burada önemli iki konu görünmektedir. Birincisi eczane açılış kapanış saatleri ile ilgili,  ikincisi ise nöbetçi eczanelere ait belirlenen kurallara uyularak hastaların mağdur edilmeden ilaçlarına erişimi ve nöbetçi olamayan eczanelerin nöbetçi eczanelerin haklarına saygı gösterilmesi sağlanmasıdır.</a:t>
            </a:r>
            <a:endParaRPr lang="tr-TR" dirty="0"/>
          </a:p>
          <a:p>
            <a:pPr algn="just"/>
            <a:r>
              <a:rPr lang="tr-TR" b="1" dirty="0"/>
              <a:t>Eczacı Odaları tarafından hazırlanan nöbet listesine girmiş eczacıların bu yükümlülüklerini yerine getirmesi, eczanelerin her zaman belli saatte açılıp kapanması hastaların yararlılığı açısından pozitif bir uygulama olacaktır.</a:t>
            </a:r>
            <a:endParaRPr lang="tr-TR" dirty="0"/>
          </a:p>
          <a:p>
            <a:pPr algn="just"/>
            <a:endParaRPr lang="tr-TR" dirty="0"/>
          </a:p>
        </p:txBody>
      </p:sp>
    </p:spTree>
    <p:extLst>
      <p:ext uri="{BB962C8B-B14F-4D97-AF65-F5344CB8AC3E}">
        <p14:creationId xmlns:p14="http://schemas.microsoft.com/office/powerpoint/2010/main" val="168434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599" y="1182029"/>
            <a:ext cx="9524997" cy="4693839"/>
          </a:xfrm>
        </p:spPr>
        <p:txBody>
          <a:bodyPr/>
          <a:lstStyle/>
          <a:p>
            <a:pPr algn="just"/>
            <a:r>
              <a:rPr lang="tr-TR" dirty="0" smtClean="0"/>
              <a:t>Deontoloji, ilk </a:t>
            </a:r>
            <a:r>
              <a:rPr lang="tr-TR" dirty="0"/>
              <a:t>kez, 1834 yılında yayınlanan bir kitabın adı olarak görüyoruz. Kitabın yazarı İngiliz filozof </a:t>
            </a:r>
            <a:r>
              <a:rPr lang="tr-TR" dirty="0" err="1"/>
              <a:t>Jeremy</a:t>
            </a:r>
            <a:r>
              <a:rPr lang="tr-TR" dirty="0"/>
              <a:t> Bentham'dır</a:t>
            </a:r>
            <a:r>
              <a:rPr lang="tr-TR" dirty="0" smtClean="0"/>
              <a:t>. </a:t>
            </a:r>
            <a:r>
              <a:rPr lang="tr-TR" dirty="0"/>
              <a:t>Deontoloji bir ödevler ve yükümlülükler </a:t>
            </a:r>
            <a:r>
              <a:rPr lang="tr-TR" dirty="0" smtClean="0"/>
              <a:t>bilgisidir </a:t>
            </a:r>
            <a:r>
              <a:rPr lang="tr-TR" dirty="0"/>
              <a:t>ve aslında </a:t>
            </a:r>
            <a:r>
              <a:rPr lang="tr-TR" dirty="0" smtClean="0"/>
              <a:t>eczacılıkla </a:t>
            </a:r>
            <a:r>
              <a:rPr lang="tr-TR" dirty="0"/>
              <a:t>sınırlı değildir. </a:t>
            </a:r>
            <a:endParaRPr lang="tr-TR" dirty="0" smtClean="0"/>
          </a:p>
          <a:p>
            <a:pPr algn="just"/>
            <a:endParaRPr lang="tr-TR" dirty="0" smtClean="0"/>
          </a:p>
          <a:p>
            <a:pPr algn="just"/>
            <a:r>
              <a:rPr lang="tr-TR" dirty="0" smtClean="0"/>
              <a:t>Eczacılık Deontolojisi eczacının </a:t>
            </a:r>
            <a:r>
              <a:rPr lang="tr-TR" dirty="0"/>
              <a:t>mesleki et­kinlikleri sırasında uymak zorunda olduğu yasal ve </a:t>
            </a:r>
            <a:r>
              <a:rPr lang="tr-TR" dirty="0" err="1"/>
              <a:t>ahlâki</a:t>
            </a:r>
            <a:r>
              <a:rPr lang="tr-TR" dirty="0"/>
              <a:t> yükümlülük­leri özellikle onun </a:t>
            </a:r>
            <a:r>
              <a:rPr lang="tr-TR" dirty="0" smtClean="0"/>
              <a:t>hastalarına, meslektaşlarına ve diğer sağlık çalışanlarına  </a:t>
            </a:r>
            <a:r>
              <a:rPr lang="tr-TR" dirty="0"/>
              <a:t>karşı ödevlerini içerir. </a:t>
            </a:r>
          </a:p>
        </p:txBody>
      </p:sp>
    </p:spTree>
    <p:extLst>
      <p:ext uri="{BB962C8B-B14F-4D97-AF65-F5344CB8AC3E}">
        <p14:creationId xmlns:p14="http://schemas.microsoft.com/office/powerpoint/2010/main" val="3164125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b="1" dirty="0"/>
              <a:t>Madde 18-</a:t>
            </a:r>
            <a:r>
              <a:rPr lang="tr-TR" dirty="0"/>
              <a:t> Bu tüzük hükümlerine aykırı hareket eden eczacılar hakkında 6643 sayılı Türk Eczacıları Birliği Kanununa göre işlem yapılır. Olayda 6197 sayılı Eczacılar ve Eczaneler Hakkındaki Kanuna aykırılık varsa, durum ayrıca Sağlık ve Sosyal Yardım Bakanlığı’na bildirilir.</a:t>
            </a:r>
          </a:p>
          <a:p>
            <a:pPr algn="just"/>
            <a:r>
              <a:rPr lang="tr-TR" b="1" dirty="0"/>
              <a:t>Madde 20-</a:t>
            </a:r>
            <a:r>
              <a:rPr lang="tr-TR" dirty="0"/>
              <a:t> Bu Tüzük Hükümlerini Adalet ve Sağlık ve Sosyal Yardım Bakanlığı yürütür.</a:t>
            </a:r>
          </a:p>
          <a:p>
            <a:pPr algn="just"/>
            <a:endParaRPr lang="tr-TR" dirty="0"/>
          </a:p>
        </p:txBody>
      </p:sp>
    </p:spTree>
    <p:extLst>
      <p:ext uri="{BB962C8B-B14F-4D97-AF65-F5344CB8AC3E}">
        <p14:creationId xmlns:p14="http://schemas.microsoft.com/office/powerpoint/2010/main" val="392082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9073" y="613317"/>
            <a:ext cx="10684727" cy="5563646"/>
          </a:xfrm>
        </p:spPr>
        <p:txBody>
          <a:bodyPr>
            <a:normAutofit fontScale="92500"/>
          </a:bodyPr>
          <a:lstStyle/>
          <a:p>
            <a:pPr algn="just"/>
            <a:r>
              <a:rPr lang="tr-TR" dirty="0"/>
              <a:t>Türk Eczacıları Deontoloji Tüzüğümüze genel olarak bakıldığında ve diğer ülkelerde eczacılar için etik kural olarak karşımıza çıkan kurallar deontoloji tüzüğünde yer alan iyi bir eczacı olabilmek için belirlenen kurallar etik ilkelere de uygun olarak yükümlülük bilgisi haline getirildiği görülmektedir. Türk Eczacıları Deontoloji Tüzüğü’nün çeşitli yerlerinde “hasta” terimi ile birlikte “müşteri” teriminin kullanıldığı dikkat çekmektedir. Avustralya, Malezya ve Nijerya eczacılarına yönelik etik kodlarda da hem “hasta” hem de “müşteri” terimi geçmektedir. Bununla birlikte Amerikan, Malezya ve Nijerya eczacılarına yönelik etik kurallarda eczacının mesleki açıdan sürekli geliştirmesi gerektiği vurgulanırken, Türk eczacıları için gözden kaçtığı düşünülmektedir. Ancak, eczacılık etik kurallarında insan sağlığının yanı sıra hayvan sağlığını gözeten “Türk Eczacıları Deontoloji </a:t>
            </a:r>
            <a:r>
              <a:rPr lang="tr-TR" dirty="0" err="1"/>
              <a:t>Tüzüğü”nden</a:t>
            </a:r>
            <a:r>
              <a:rPr lang="tr-TR" dirty="0"/>
              <a:t> başka bir örnek bulunmamaktadır (14-16). </a:t>
            </a:r>
          </a:p>
          <a:p>
            <a:pPr algn="just"/>
            <a:r>
              <a:rPr lang="tr-TR" dirty="0"/>
              <a:t>Sonuç olarak bazı eksiklikler olmasına rağmen Türk Eczacıları için mesleki uygulamalarda eczacının birbirleri, hasta, hasta yakınlarını ve diğer sağlık çalışanları ile ilişkilerini konu olan Türk Eczacıları Deontoloji Tüzüğü etik ilkelerin pek çoğunu içinde barındıran kurallar bilgisi durumundadır. Buna rağmen zaman zaman gözden geçirilerek güncel olması sağlanmalıdır.</a:t>
            </a:r>
          </a:p>
          <a:p>
            <a:pPr algn="just"/>
            <a:endParaRPr lang="tr-TR" dirty="0"/>
          </a:p>
        </p:txBody>
      </p:sp>
    </p:spTree>
    <p:extLst>
      <p:ext uri="{BB962C8B-B14F-4D97-AF65-F5344CB8AC3E}">
        <p14:creationId xmlns:p14="http://schemas.microsoft.com/office/powerpoint/2010/main" val="18027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727" y="869795"/>
            <a:ext cx="9736870" cy="5006073"/>
          </a:xfrm>
        </p:spPr>
        <p:txBody>
          <a:bodyPr>
            <a:normAutofit fontScale="92500"/>
          </a:bodyPr>
          <a:lstStyle/>
          <a:p>
            <a:r>
              <a:rPr lang="tr-TR" dirty="0"/>
              <a:t>D</a:t>
            </a:r>
            <a:r>
              <a:rPr lang="tr-TR" dirty="0" smtClean="0"/>
              <a:t>eontoloji </a:t>
            </a:r>
            <a:r>
              <a:rPr lang="tr-TR" dirty="0"/>
              <a:t>teriminin içinde barındırdığı ödev ve yü­kümlülük kavramları ile benzer kavramları tanımlamak yararlı olacak­tır.</a:t>
            </a:r>
          </a:p>
          <a:p>
            <a:endParaRPr lang="tr-TR" dirty="0"/>
          </a:p>
          <a:p>
            <a:r>
              <a:rPr lang="tr-TR" dirty="0"/>
              <a:t>Görev: "İşlev" anlamına gelir. Kişinin gönüllü olarak üstlendiği ya da başkaları tarafından ona verilen bir işlevdir. Görev bitebilir, reddedi­lebilir, bir başka bireye aktarılabilir. </a:t>
            </a:r>
          </a:p>
          <a:p>
            <a:endParaRPr lang="tr-TR" dirty="0"/>
          </a:p>
          <a:p>
            <a:r>
              <a:rPr lang="tr-TR" dirty="0"/>
              <a:t>Ödev: Yerine getirilmesi vicdani yükümlülük olan görevdir. Öznel bir anlam boyutu taşır. Kişinin belirli bir görevi yerine getirmesinin ya­hut bir davranışta bulunmasının veya bulunmamasının o kişi için zorun­lu olduğunu gösterir. Ödev daima kişiseldir, görev ise kişiden bağımsız­dır. Ödevde zorunluluk ve yükümlülük söz konusudur, oysa görevde işle­vin sağlayacağı yarar ön plandadır. </a:t>
            </a:r>
          </a:p>
          <a:p>
            <a:endParaRPr lang="tr-TR" dirty="0"/>
          </a:p>
        </p:txBody>
      </p:sp>
    </p:spTree>
    <p:extLst>
      <p:ext uri="{BB962C8B-B14F-4D97-AF65-F5344CB8AC3E}">
        <p14:creationId xmlns:p14="http://schemas.microsoft.com/office/powerpoint/2010/main" val="275989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2390" y="936702"/>
            <a:ext cx="9614207" cy="4939166"/>
          </a:xfrm>
        </p:spPr>
        <p:txBody>
          <a:bodyPr>
            <a:normAutofit fontScale="92500"/>
          </a:bodyPr>
          <a:lstStyle/>
          <a:p>
            <a:pPr>
              <a:buFont typeface="Arial" panose="020B0604020202020204" pitchFamily="34" charset="0"/>
              <a:buChar char="•"/>
            </a:pPr>
            <a:r>
              <a:rPr lang="tr-TR" dirty="0" smtClean="0"/>
              <a:t>Yükümlülük</a:t>
            </a:r>
            <a:r>
              <a:rPr lang="tr-TR" dirty="0"/>
              <a:t>: Bir emir ya da yasağa uyma zorunluluğunun kişiye yüklenmesi demektir. Öznel olarak birey bu işi "ödev" saymasa da bireyüstü otorite, kişiyi buna uymaya zorlar. Yani kuramsal olarak yükümlü­lüğe uymak onu yükleyen otorite tarafından ödev olarak kabul edilir. Bü­tün mevzuat ve geçerli ahlâk kuralları (moral) hatta birçok etiket kural böyledir. Deontoloji de bu gruptadır.</a:t>
            </a:r>
          </a:p>
          <a:p>
            <a:endParaRPr lang="tr-TR" dirty="0"/>
          </a:p>
          <a:p>
            <a:r>
              <a:rPr lang="tr-TR" dirty="0"/>
              <a:t>Zorunluluk: Maddi ya da manevi zorlayıcı koşulların varlığını belir­ten bir sözcüktür. Deontolojide ve hukukta yükümlülüğe uymanın zorla­yıcı neden olan yaptırımlarla pekiştirildiğini ifade eder.</a:t>
            </a:r>
          </a:p>
          <a:p>
            <a:endParaRPr lang="tr-TR" dirty="0"/>
          </a:p>
          <a:p>
            <a:r>
              <a:rPr lang="tr-TR" dirty="0"/>
              <a:t>Sorumluluk: Herhangi bir görev yahut yükümlülük konusunda ku­rala uymayan kimseye bunun hesabının sorulacağını belirten bir sözcük­tür.</a:t>
            </a:r>
          </a:p>
          <a:p>
            <a:endParaRPr lang="tr-TR" dirty="0"/>
          </a:p>
        </p:txBody>
      </p:sp>
    </p:spTree>
    <p:extLst>
      <p:ext uri="{BB962C8B-B14F-4D97-AF65-F5344CB8AC3E}">
        <p14:creationId xmlns:p14="http://schemas.microsoft.com/office/powerpoint/2010/main" val="3967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0878" y="780585"/>
            <a:ext cx="9725719" cy="5095283"/>
          </a:xfrm>
        </p:spPr>
        <p:txBody>
          <a:bodyPr>
            <a:normAutofit/>
          </a:bodyPr>
          <a:lstStyle/>
          <a:p>
            <a:pPr algn="just"/>
            <a:r>
              <a:rPr lang="tr-TR" dirty="0">
                <a:solidFill>
                  <a:schemeClr val="tx1"/>
                </a:solidFill>
              </a:rPr>
              <a:t>Deontoloji uyulması gereken ölçütlerin tümünü içeren ve tartışılma­ya açık olmayan bir kurallar bütünüdür. Bu nedenle tıpkı bir yasa gibi normatif bir bilgi aktarır.</a:t>
            </a:r>
          </a:p>
          <a:p>
            <a:pPr algn="just"/>
            <a:endParaRPr lang="tr-TR" dirty="0" smtClean="0">
              <a:solidFill>
                <a:schemeClr val="tx1"/>
              </a:solidFill>
            </a:endParaRPr>
          </a:p>
          <a:p>
            <a:pPr algn="just"/>
            <a:r>
              <a:rPr lang="tr-TR" dirty="0" smtClean="0">
                <a:solidFill>
                  <a:schemeClr val="tx1"/>
                </a:solidFill>
              </a:rPr>
              <a:t>Norm</a:t>
            </a:r>
            <a:r>
              <a:rPr lang="tr-TR" dirty="0">
                <a:solidFill>
                  <a:schemeClr val="tx1"/>
                </a:solidFill>
              </a:rPr>
              <a:t>, sözlük anlamı olarak, herhangi bir özelliğin normallik sınırla­rı içinde olduğunu anlatır. Toplumsal sürecin her türlü ürününde kendi­ni gösteren ve o toplum yapısının damgasını taşıyan standart özelliklere sosyal (toplumsal) norm denir. Normlar sosyal eylemin ve ondan kaynak­lanan yapısal biçimlerin ölçüsüdür. Normlar grup ilişkilerini ve sosyal ilişkileri düzenlemek için toplum tarafından yaratılan, toplumca ortakla­şa benimsenmiş kurallardır</a:t>
            </a:r>
            <a:r>
              <a:rPr lang="tr-TR" dirty="0" smtClean="0">
                <a:solidFill>
                  <a:schemeClr val="tx1"/>
                </a:solidFill>
              </a:rPr>
              <a:t>.</a:t>
            </a:r>
            <a:endParaRPr lang="tr-TR" dirty="0">
              <a:solidFill>
                <a:schemeClr val="tx1"/>
              </a:solidFill>
            </a:endParaRPr>
          </a:p>
          <a:p>
            <a:pPr algn="just"/>
            <a:endParaRPr lang="tr-TR" dirty="0">
              <a:solidFill>
                <a:schemeClr val="tx1"/>
              </a:solidFill>
            </a:endParaRPr>
          </a:p>
          <a:p>
            <a:endParaRPr lang="tr-TR" dirty="0"/>
          </a:p>
        </p:txBody>
      </p:sp>
    </p:spTree>
    <p:extLst>
      <p:ext uri="{BB962C8B-B14F-4D97-AF65-F5344CB8AC3E}">
        <p14:creationId xmlns:p14="http://schemas.microsoft.com/office/powerpoint/2010/main" val="374911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5980" y="535259"/>
            <a:ext cx="10617820" cy="5641704"/>
          </a:xfrm>
        </p:spPr>
        <p:txBody>
          <a:bodyPr/>
          <a:lstStyle/>
          <a:p>
            <a:endParaRPr lang="tr-TR" dirty="0" smtClean="0"/>
          </a:p>
          <a:p>
            <a:endParaRPr lang="tr-TR" dirty="0"/>
          </a:p>
          <a:p>
            <a:r>
              <a:rPr lang="tr-TR" b="1" dirty="0" smtClean="0">
                <a:solidFill>
                  <a:srgbClr val="FF0000"/>
                </a:solidFill>
              </a:rPr>
              <a:t>Ahlak, Etik, Deontoloji Tanımları, Ayrımları, Benzerlikleri </a:t>
            </a:r>
          </a:p>
          <a:p>
            <a:endParaRPr lang="tr-TR" dirty="0"/>
          </a:p>
          <a:p>
            <a:pPr algn="just"/>
            <a:r>
              <a:rPr lang="tr-TR" dirty="0" smtClean="0"/>
              <a:t>Ahlak felsefesi, insan davranışlarını “iyi” ve “kötü” değerleri açısından ele almakta ve davranışlarımızın bir değerlendirmesini yapmaktadır. Çünkü insan toplum hayatı yaşayan ve bu hayata davranışlarıyla katılan bir varlıktır; yani bir eylem varlığıdır. </a:t>
            </a:r>
          </a:p>
          <a:p>
            <a:pPr algn="just"/>
            <a:r>
              <a:rPr lang="tr-TR" dirty="0" smtClean="0"/>
              <a:t>Ahlakın bir “teorik” bir de “pratik” yönü vardır. </a:t>
            </a:r>
            <a:endParaRPr lang="tr-TR" dirty="0"/>
          </a:p>
        </p:txBody>
      </p:sp>
    </p:spTree>
    <p:extLst>
      <p:ext uri="{BB962C8B-B14F-4D97-AF65-F5344CB8AC3E}">
        <p14:creationId xmlns:p14="http://schemas.microsoft.com/office/powerpoint/2010/main" val="11580657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1023</TotalTime>
  <Words>4645</Words>
  <Application>Microsoft Office PowerPoint</Application>
  <PresentationFormat>Geniş ekran</PresentationFormat>
  <Paragraphs>264</Paragraphs>
  <Slides>51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51</vt:i4>
      </vt:variant>
    </vt:vector>
  </HeadingPairs>
  <TitlesOfParts>
    <vt:vector size="57" baseType="lpstr">
      <vt:lpstr>Arial</vt:lpstr>
      <vt:lpstr>ArialMT</vt:lpstr>
      <vt:lpstr>Garamond</vt:lpstr>
      <vt:lpstr>Times New Roman</vt:lpstr>
      <vt:lpstr>Wingdings</vt:lpstr>
      <vt:lpstr>Organik</vt:lpstr>
      <vt:lpstr>Eczacılık Tarihi ve Deontolojisi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TARİH </vt:lpstr>
      <vt:lpstr>PowerPoint Sunusu</vt:lpstr>
      <vt:lpstr>PowerPoint Sunusu</vt:lpstr>
      <vt:lpstr>PowerPoint Sunusu</vt:lpstr>
      <vt:lpstr>PowerPoint Sunusu</vt:lpstr>
      <vt:lpstr>BİLİM TARİHİ </vt:lpstr>
      <vt:lpstr>PowerPoint Sunusu</vt:lpstr>
      <vt:lpstr>PowerPoint Sunusu</vt:lpstr>
      <vt:lpstr>ECZACILIK TARİHİ </vt:lpstr>
      <vt:lpstr>ECZACILIK TARİHİ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Eczacılık Tarihi ve Deontolojisi</dc:title>
  <dc:creator>gülbin özçelikay</dc:creator>
  <cp:lastModifiedBy>gülbin özçelikay</cp:lastModifiedBy>
  <cp:revision>157</cp:revision>
  <dcterms:created xsi:type="dcterms:W3CDTF">2021-09-10T06:31:48Z</dcterms:created>
  <dcterms:modified xsi:type="dcterms:W3CDTF">2022-10-04T07:19:53Z</dcterms:modified>
</cp:coreProperties>
</file>