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/>
    <p:restoredTop sz="94715"/>
  </p:normalViewPr>
  <p:slideViewPr>
    <p:cSldViewPr>
      <p:cViewPr varScale="1">
        <p:scale>
          <a:sx n="98" d="100"/>
          <a:sy n="98" d="100"/>
        </p:scale>
        <p:origin x="216" y="6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arın Ağrısına Yaklaşım"/>
          <p:cNvSpPr txBox="1">
            <a:spLocks noGrp="1"/>
          </p:cNvSpPr>
          <p:nvPr>
            <p:ph type="title" idx="4294967295"/>
          </p:nvPr>
        </p:nvSpPr>
        <p:spPr>
          <a:xfrm>
            <a:off x="623887" y="2279650"/>
            <a:ext cx="1094422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00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Yaklaşım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Dr Ramazan Erdem Er…"/>
          <p:cNvSpPr txBox="1">
            <a:spLocks noGrp="1"/>
          </p:cNvSpPr>
          <p:nvPr>
            <p:ph type="body" sz="half" idx="4294967295"/>
          </p:nvPr>
        </p:nvSpPr>
        <p:spPr>
          <a:xfrm>
            <a:off x="912812" y="4076700"/>
            <a:ext cx="10944226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ctr">
              <a:buSzTx/>
              <a:buNone/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Dr</a:t>
            </a:r>
            <a:r>
              <a:rPr dirty="0">
                <a:solidFill>
                  <a:schemeClr val="tx1"/>
                </a:solidFill>
              </a:rPr>
              <a:t> Ramazan </a:t>
            </a:r>
            <a:r>
              <a:rPr dirty="0" err="1">
                <a:solidFill>
                  <a:schemeClr val="tx1"/>
                </a:solidFill>
              </a:rPr>
              <a:t>Erdem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Er</a:t>
            </a:r>
            <a:r>
              <a:rPr dirty="0">
                <a:solidFill>
                  <a:schemeClr val="tx1"/>
                </a:solidFill>
              </a:rPr>
              <a:t> </a:t>
            </a:r>
          </a:p>
          <a:p>
            <a:pPr marL="609600" indent="-609600" algn="ctr">
              <a:buSzTx/>
              <a:buNone/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Ankara </a:t>
            </a:r>
            <a:r>
              <a:rPr dirty="0" err="1">
                <a:solidFill>
                  <a:schemeClr val="tx1"/>
                </a:solidFill>
              </a:rPr>
              <a:t>Üniversitesi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Tıp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Fakültesi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Gastroenteroloji</a:t>
            </a:r>
            <a:r>
              <a:rPr dirty="0">
                <a:solidFill>
                  <a:schemeClr val="tx1"/>
                </a:solidFill>
              </a:rPr>
              <a:t> B.D.</a:t>
            </a:r>
          </a:p>
        </p:txBody>
      </p:sp>
      <p:pic>
        <p:nvPicPr>
          <p:cNvPr id="22" name="http://profile.ak.fbcdn.net/hprofile-ak-snc4/hs348.snc4/41599_5956243450_2664_n.jpg" descr="http://profile.ak.fbcdn.net/hprofile-ak-snc4/hs348.snc4/41599_5956243450_2664_n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3887" y="115887"/>
            <a:ext cx="2540001" cy="242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ttp://t1.gstatic.com/images?q=tbn:ANd9GcRRgQ_-WX25CWbucTZRJbN0cDe7b6cnVwo6zEoR4G-jKZX2-qqML4UkJS9SAg" descr="http://t1.gstatic.com/images?q=tbn:ANd9GcRRgQ_-WX25CWbucTZRJbN0cDe7b6cnVwo6zEoR4G-jKZX2-qqML4UkJS9SA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91550" y="0"/>
            <a:ext cx="2762250" cy="2538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bdominal pain ile ilgili görsel sonucu" descr="abdominal pain ile ilgili görsel sonucu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87687" y="-4763"/>
            <a:ext cx="5807076" cy="6862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iffüz ağrıda neler düşünmeliyiz"/>
          <p:cNvSpPr txBox="1">
            <a:spLocks noGrp="1"/>
          </p:cNvSpPr>
          <p:nvPr>
            <p:ph type="title" idx="4294967295"/>
          </p:nvPr>
        </p:nvSpPr>
        <p:spPr>
          <a:xfrm>
            <a:off x="1733550" y="365125"/>
            <a:ext cx="9082088" cy="8334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Diffüz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r>
              <a:rPr lang="tr-TR" dirty="0">
                <a:solidFill>
                  <a:schemeClr val="tx1"/>
                </a:solidFill>
              </a:rPr>
              <a:t> nedenleri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2" name="Peritonit, spontan bakterial peritonit…"/>
          <p:cNvSpPr txBox="1">
            <a:spLocks noGrp="1"/>
          </p:cNvSpPr>
          <p:nvPr>
            <p:ph type="body" idx="4294967295"/>
          </p:nvPr>
        </p:nvSpPr>
        <p:spPr>
          <a:xfrm>
            <a:off x="585787" y="1336675"/>
            <a:ext cx="11017251" cy="50323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Peritonit</a:t>
            </a:r>
            <a:r>
              <a:rPr dirty="0"/>
              <a:t>, </a:t>
            </a:r>
            <a:r>
              <a:rPr dirty="0" err="1"/>
              <a:t>spontan</a:t>
            </a:r>
            <a:r>
              <a:rPr dirty="0"/>
              <a:t> </a:t>
            </a:r>
            <a:r>
              <a:rPr dirty="0" err="1"/>
              <a:t>bakterial</a:t>
            </a:r>
            <a:r>
              <a:rPr dirty="0"/>
              <a:t> </a:t>
            </a:r>
            <a:r>
              <a:rPr dirty="0" err="1"/>
              <a:t>peritonit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Pankreatit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Orak</a:t>
            </a:r>
            <a:r>
              <a:rPr dirty="0"/>
              <a:t> </a:t>
            </a:r>
            <a:r>
              <a:rPr dirty="0" err="1"/>
              <a:t>hücre</a:t>
            </a:r>
            <a:r>
              <a:rPr dirty="0"/>
              <a:t> </a:t>
            </a:r>
            <a:r>
              <a:rPr dirty="0" err="1"/>
              <a:t>krizi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Mezenterik</a:t>
            </a:r>
            <a:r>
              <a:rPr dirty="0"/>
              <a:t> </a:t>
            </a:r>
            <a:r>
              <a:rPr dirty="0" err="1"/>
              <a:t>iskemi</a:t>
            </a:r>
            <a:r>
              <a:rPr dirty="0"/>
              <a:t>, </a:t>
            </a:r>
            <a:r>
              <a:rPr dirty="0" err="1"/>
              <a:t>tromboz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Metabolik</a:t>
            </a:r>
            <a:r>
              <a:rPr dirty="0"/>
              <a:t> </a:t>
            </a:r>
            <a:r>
              <a:rPr dirty="0" err="1"/>
              <a:t>bozukluklar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Aort</a:t>
            </a:r>
            <a:r>
              <a:rPr dirty="0"/>
              <a:t> </a:t>
            </a:r>
            <a:r>
              <a:rPr dirty="0" err="1"/>
              <a:t>Anevrizma</a:t>
            </a:r>
            <a:r>
              <a:rPr dirty="0"/>
              <a:t> </a:t>
            </a:r>
            <a:r>
              <a:rPr dirty="0" err="1"/>
              <a:t>rüptürü</a:t>
            </a:r>
            <a:r>
              <a:rPr dirty="0"/>
              <a:t> </a:t>
            </a:r>
            <a:r>
              <a:rPr dirty="0" err="1"/>
              <a:t>veya</a:t>
            </a:r>
            <a:r>
              <a:rPr dirty="0"/>
              <a:t> </a:t>
            </a:r>
            <a:r>
              <a:rPr dirty="0" err="1"/>
              <a:t>disseksiyonu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tıkanıklığı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pigastrik ağrı"/>
          <p:cNvSpPr txBox="1">
            <a:spLocks noGrp="1"/>
          </p:cNvSpPr>
          <p:nvPr>
            <p:ph type="title" idx="4294967295"/>
          </p:nvPr>
        </p:nvSpPr>
        <p:spPr>
          <a:xfrm>
            <a:off x="3325812" y="111125"/>
            <a:ext cx="5913438" cy="9144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4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>
                <a:solidFill>
                  <a:schemeClr val="tx1"/>
                </a:solidFill>
              </a:rPr>
              <a:t>Epigastrik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ağrı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65" name="Peptik ülser hastalığı…"/>
          <p:cNvSpPr txBox="1">
            <a:spLocks noGrp="1"/>
          </p:cNvSpPr>
          <p:nvPr>
            <p:ph type="body" idx="4294967295"/>
          </p:nvPr>
        </p:nvSpPr>
        <p:spPr>
          <a:xfrm>
            <a:off x="255587" y="981074"/>
            <a:ext cx="10515601" cy="54673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Peptik</a:t>
            </a:r>
            <a:r>
              <a:rPr dirty="0"/>
              <a:t> </a:t>
            </a:r>
            <a:r>
              <a:rPr dirty="0" err="1"/>
              <a:t>ülser</a:t>
            </a:r>
            <a:r>
              <a:rPr dirty="0"/>
              <a:t> </a:t>
            </a:r>
            <a:r>
              <a:rPr dirty="0" err="1"/>
              <a:t>hastalığı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Gastroözofageal</a:t>
            </a:r>
            <a:r>
              <a:rPr dirty="0"/>
              <a:t> </a:t>
            </a:r>
            <a:r>
              <a:rPr dirty="0" err="1"/>
              <a:t>reflü</a:t>
            </a:r>
            <a:r>
              <a:rPr dirty="0"/>
              <a:t> </a:t>
            </a:r>
            <a:r>
              <a:rPr dirty="0" err="1"/>
              <a:t>hastalığı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Gastrit</a:t>
            </a:r>
            <a:r>
              <a:rPr dirty="0"/>
              <a:t> /</a:t>
            </a:r>
            <a:r>
              <a:rPr dirty="0" err="1"/>
              <a:t>gastropati</a:t>
            </a:r>
            <a:r>
              <a:rPr dirty="0"/>
              <a:t> /</a:t>
            </a:r>
            <a:r>
              <a:rPr dirty="0" err="1"/>
              <a:t>gastroparazi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Fonksiyonel</a:t>
            </a:r>
            <a:r>
              <a:rPr dirty="0"/>
              <a:t> </a:t>
            </a:r>
            <a:r>
              <a:rPr dirty="0" err="1"/>
              <a:t>dispepsi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Pankreatik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, </a:t>
            </a:r>
            <a:r>
              <a:rPr dirty="0" err="1"/>
              <a:t>akut-kronik</a:t>
            </a:r>
            <a:r>
              <a:rPr dirty="0"/>
              <a:t> </a:t>
            </a:r>
            <a:r>
              <a:rPr dirty="0" err="1"/>
              <a:t>pankreatit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Safra</a:t>
            </a:r>
            <a:r>
              <a:rPr dirty="0"/>
              <a:t> </a:t>
            </a:r>
            <a:r>
              <a:rPr dirty="0" err="1"/>
              <a:t>kesesi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ana</a:t>
            </a:r>
            <a:r>
              <a:rPr dirty="0"/>
              <a:t> </a:t>
            </a:r>
            <a:r>
              <a:rPr dirty="0" err="1"/>
              <a:t>safra</a:t>
            </a:r>
            <a:r>
              <a:rPr dirty="0"/>
              <a:t> </a:t>
            </a:r>
            <a:r>
              <a:rPr dirty="0" err="1"/>
              <a:t>yolu</a:t>
            </a:r>
            <a:r>
              <a:rPr dirty="0"/>
              <a:t> </a:t>
            </a:r>
            <a:r>
              <a:rPr dirty="0" err="1"/>
              <a:t>tıkanıklığı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</a:t>
            </a:r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Abdominal </a:t>
            </a:r>
            <a:r>
              <a:rPr dirty="0" err="1"/>
              <a:t>aort</a:t>
            </a:r>
            <a:r>
              <a:rPr dirty="0"/>
              <a:t> </a:t>
            </a:r>
            <a:r>
              <a:rPr dirty="0" err="1"/>
              <a:t>anevrizması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ağ üst kadran ağrısı"/>
          <p:cNvSpPr txBox="1">
            <a:spLocks noGrp="1"/>
          </p:cNvSpPr>
          <p:nvPr>
            <p:ph type="title" idx="4294967295"/>
          </p:nvPr>
        </p:nvSpPr>
        <p:spPr>
          <a:xfrm>
            <a:off x="2666999" y="0"/>
            <a:ext cx="6083302" cy="8191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dirty="0" err="1">
                <a:solidFill>
                  <a:schemeClr val="tx1"/>
                </a:solidFill>
              </a:rPr>
              <a:t>Sağ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üst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kadran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ağrısı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68" name="Akut kolesistit/ biliyer kolik…"/>
          <p:cNvSpPr txBox="1">
            <a:spLocks noGrp="1"/>
          </p:cNvSpPr>
          <p:nvPr>
            <p:ph type="body" idx="4294967295"/>
          </p:nvPr>
        </p:nvSpPr>
        <p:spPr>
          <a:xfrm>
            <a:off x="476250" y="788987"/>
            <a:ext cx="8856663" cy="55959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kolesistit</a:t>
            </a:r>
            <a:r>
              <a:rPr dirty="0"/>
              <a:t>/ </a:t>
            </a:r>
            <a:r>
              <a:rPr dirty="0" err="1"/>
              <a:t>biliyer</a:t>
            </a:r>
            <a:r>
              <a:rPr dirty="0"/>
              <a:t> </a:t>
            </a:r>
            <a:r>
              <a:rPr dirty="0" err="1"/>
              <a:t>kolik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hepatit</a:t>
            </a:r>
            <a:r>
              <a:rPr dirty="0"/>
              <a:t>/</a:t>
            </a:r>
            <a:r>
              <a:rPr dirty="0" err="1"/>
              <a:t>karaciğer</a:t>
            </a:r>
            <a:r>
              <a:rPr dirty="0"/>
              <a:t> </a:t>
            </a:r>
            <a:r>
              <a:rPr dirty="0" err="1"/>
              <a:t>absesi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Konjestif</a:t>
            </a:r>
            <a:r>
              <a:rPr dirty="0"/>
              <a:t> </a:t>
            </a:r>
            <a:r>
              <a:rPr dirty="0" err="1"/>
              <a:t>kalp</a:t>
            </a:r>
            <a:r>
              <a:rPr dirty="0"/>
              <a:t> </a:t>
            </a:r>
            <a:r>
              <a:rPr dirty="0" err="1"/>
              <a:t>yetmezliğine</a:t>
            </a:r>
            <a:r>
              <a:rPr dirty="0"/>
              <a:t> </a:t>
            </a:r>
            <a:r>
              <a:rPr dirty="0" err="1"/>
              <a:t>bağlı</a:t>
            </a:r>
            <a:r>
              <a:rPr dirty="0"/>
              <a:t> </a:t>
            </a:r>
            <a:r>
              <a:rPr dirty="0" err="1"/>
              <a:t>hepatomegali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Perfore</a:t>
            </a:r>
            <a:r>
              <a:rPr dirty="0"/>
              <a:t> duodenal </a:t>
            </a:r>
            <a:r>
              <a:rPr dirty="0" err="1"/>
              <a:t>ülser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Budd-Chiari </a:t>
            </a:r>
            <a:r>
              <a:rPr dirty="0" err="1"/>
              <a:t>sendromu</a:t>
            </a:r>
            <a:r>
              <a:rPr dirty="0"/>
              <a:t>/Portal </a:t>
            </a:r>
            <a:r>
              <a:rPr dirty="0" err="1"/>
              <a:t>ven</a:t>
            </a:r>
            <a:r>
              <a:rPr dirty="0"/>
              <a:t> </a:t>
            </a:r>
            <a:r>
              <a:rPr dirty="0" err="1"/>
              <a:t>trombozu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Herpes zoster</a:t>
            </a:r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Myokardiyal</a:t>
            </a:r>
            <a:r>
              <a:rPr dirty="0"/>
              <a:t> </a:t>
            </a:r>
            <a:r>
              <a:rPr dirty="0" err="1"/>
              <a:t>iskemi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Sağ</a:t>
            </a:r>
            <a:r>
              <a:rPr dirty="0"/>
              <a:t> alt lob </a:t>
            </a:r>
            <a:r>
              <a:rPr dirty="0" err="1"/>
              <a:t>pnömonisi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ol üst kadran ağrısı"/>
          <p:cNvSpPr txBox="1">
            <a:spLocks noGrp="1"/>
          </p:cNvSpPr>
          <p:nvPr>
            <p:ph type="title" idx="4294967295"/>
          </p:nvPr>
        </p:nvSpPr>
        <p:spPr>
          <a:xfrm>
            <a:off x="2049462" y="293687"/>
            <a:ext cx="7977188" cy="88900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5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dirty="0">
                <a:solidFill>
                  <a:schemeClr val="tx1"/>
                </a:solidFill>
              </a:rPr>
              <a:t>Sol </a:t>
            </a:r>
            <a:r>
              <a:rPr sz="3200" dirty="0" err="1">
                <a:solidFill>
                  <a:schemeClr val="tx1"/>
                </a:solidFill>
              </a:rPr>
              <a:t>üst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kadran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ağrısı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71" name="Akut pankreatit…"/>
          <p:cNvSpPr txBox="1">
            <a:spLocks noGrp="1"/>
          </p:cNvSpPr>
          <p:nvPr>
            <p:ph type="body" idx="4294967295"/>
          </p:nvPr>
        </p:nvSpPr>
        <p:spPr>
          <a:xfrm>
            <a:off x="869950" y="1371600"/>
            <a:ext cx="10515600" cy="50609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5800" lvl="1" indent="-22860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pankreatit</a:t>
            </a:r>
            <a:endParaRPr dirty="0"/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Gastrik</a:t>
            </a:r>
            <a:r>
              <a:rPr dirty="0"/>
              <a:t> </a:t>
            </a:r>
            <a:r>
              <a:rPr dirty="0" err="1"/>
              <a:t>ülser</a:t>
            </a:r>
            <a:endParaRPr dirty="0"/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Gastrit</a:t>
            </a:r>
            <a:endParaRPr dirty="0"/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Dalak</a:t>
            </a:r>
            <a:r>
              <a:rPr dirty="0"/>
              <a:t> </a:t>
            </a:r>
            <a:r>
              <a:rPr dirty="0" err="1"/>
              <a:t>büyüklüğü</a:t>
            </a:r>
            <a:r>
              <a:rPr dirty="0"/>
              <a:t>/</a:t>
            </a:r>
            <a:r>
              <a:rPr dirty="0" err="1"/>
              <a:t>abse</a:t>
            </a:r>
            <a:r>
              <a:rPr dirty="0"/>
              <a:t>/ </a:t>
            </a:r>
            <a:r>
              <a:rPr dirty="0" err="1"/>
              <a:t>rüptür</a:t>
            </a:r>
            <a:r>
              <a:rPr dirty="0"/>
              <a:t>/ </a:t>
            </a:r>
            <a:r>
              <a:rPr dirty="0" err="1"/>
              <a:t>infarkt</a:t>
            </a: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Myokardiyal</a:t>
            </a:r>
            <a:r>
              <a:rPr dirty="0"/>
              <a:t> </a:t>
            </a:r>
            <a:r>
              <a:rPr dirty="0" err="1"/>
              <a:t>iskemi</a:t>
            </a:r>
            <a:endParaRPr dirty="0"/>
          </a:p>
          <a:p>
            <a:pPr marL="685800" lvl="2" indent="-457200">
              <a:lnSpc>
                <a:spcPct val="100000"/>
              </a:lnSpc>
              <a:spcBef>
                <a:spcPts val="0"/>
              </a:spcBef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Sol alt lob </a:t>
            </a:r>
            <a:r>
              <a:rPr dirty="0" err="1"/>
              <a:t>pnömonisi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Karın alt kadran ağrısı"/>
          <p:cNvSpPr txBox="1">
            <a:spLocks noGrp="1"/>
          </p:cNvSpPr>
          <p:nvPr>
            <p:ph type="title" idx="4294967295"/>
          </p:nvPr>
        </p:nvSpPr>
        <p:spPr>
          <a:xfrm>
            <a:off x="739775" y="0"/>
            <a:ext cx="10515600" cy="1081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Karın</a:t>
            </a:r>
            <a:r>
              <a:rPr sz="3200" dirty="0">
                <a:solidFill>
                  <a:schemeClr val="tx1"/>
                </a:solidFill>
              </a:rPr>
              <a:t> alt </a:t>
            </a:r>
            <a:r>
              <a:rPr sz="3200" dirty="0" err="1">
                <a:solidFill>
                  <a:schemeClr val="tx1"/>
                </a:solidFill>
              </a:rPr>
              <a:t>kadran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ağrısı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74" name="Sağ alt kadran ağrısı"/>
          <p:cNvSpPr txBox="1">
            <a:spLocks noGrp="1"/>
          </p:cNvSpPr>
          <p:nvPr>
            <p:ph type="body" sz="quarter" idx="4294967295"/>
          </p:nvPr>
        </p:nvSpPr>
        <p:spPr>
          <a:xfrm>
            <a:off x="300037" y="1119187"/>
            <a:ext cx="5157788" cy="566738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0" indent="0" algn="ctr">
              <a:buSzTx/>
              <a:buNone/>
              <a:defRPr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 err="1">
                <a:solidFill>
                  <a:schemeClr val="tx1"/>
                </a:solidFill>
              </a:rPr>
              <a:t>Sağ</a:t>
            </a:r>
            <a:r>
              <a:rPr sz="2800" dirty="0">
                <a:solidFill>
                  <a:schemeClr val="tx1"/>
                </a:solidFill>
              </a:rPr>
              <a:t> alt </a:t>
            </a:r>
            <a:r>
              <a:rPr sz="2800" dirty="0" err="1">
                <a:solidFill>
                  <a:schemeClr val="tx1"/>
                </a:solidFill>
              </a:rPr>
              <a:t>kadran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ağrısı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75" name="Apandisit…"/>
          <p:cNvSpPr txBox="1"/>
          <p:nvPr/>
        </p:nvSpPr>
        <p:spPr>
          <a:xfrm>
            <a:off x="241300" y="1779587"/>
            <a:ext cx="5157788" cy="4873626"/>
          </a:xfrm>
          <a:prstGeom prst="rect">
            <a:avLst/>
          </a:prstGeom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Apandisit</a:t>
            </a:r>
            <a:endParaRPr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İnce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barsak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tıkanıklığı</a:t>
            </a:r>
            <a:endParaRPr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Enfeksiyöz</a:t>
            </a:r>
            <a:r>
              <a:rPr dirty="0"/>
              <a:t> </a:t>
            </a:r>
            <a:r>
              <a:rPr dirty="0" err="1"/>
              <a:t>kolitler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Crohn </a:t>
            </a:r>
            <a:r>
              <a:rPr dirty="0" err="1"/>
              <a:t>hastalığı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Anevrizma</a:t>
            </a:r>
            <a:r>
              <a:rPr dirty="0"/>
              <a:t> </a:t>
            </a:r>
            <a:r>
              <a:rPr dirty="0" err="1"/>
              <a:t>sızıntısı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Rüptüre</a:t>
            </a:r>
            <a:r>
              <a:rPr dirty="0"/>
              <a:t> </a:t>
            </a:r>
            <a:r>
              <a:rPr dirty="0" err="1"/>
              <a:t>ektopik</a:t>
            </a:r>
            <a:r>
              <a:rPr dirty="0"/>
              <a:t> </a:t>
            </a:r>
            <a:r>
              <a:rPr dirty="0" err="1"/>
              <a:t>gebelik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PID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Over </a:t>
            </a:r>
            <a:r>
              <a:rPr dirty="0" err="1"/>
              <a:t>kisti</a:t>
            </a:r>
            <a:r>
              <a:rPr dirty="0"/>
              <a:t> </a:t>
            </a:r>
            <a:r>
              <a:rPr dirty="0" err="1"/>
              <a:t>rüptürü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Üreter</a:t>
            </a:r>
            <a:r>
              <a:rPr dirty="0"/>
              <a:t> </a:t>
            </a:r>
            <a:r>
              <a:rPr dirty="0" err="1"/>
              <a:t>taşı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İnguinal </a:t>
            </a:r>
            <a:r>
              <a:rPr dirty="0" err="1"/>
              <a:t>herni</a:t>
            </a:r>
            <a:endParaRPr dirty="0"/>
          </a:p>
        </p:txBody>
      </p:sp>
      <p:sp>
        <p:nvSpPr>
          <p:cNvPr id="76" name="Sol alt kadran ağrısı"/>
          <p:cNvSpPr txBox="1"/>
          <p:nvPr/>
        </p:nvSpPr>
        <p:spPr>
          <a:xfrm>
            <a:off x="6361112" y="1141412"/>
            <a:ext cx="5183188" cy="48736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804672">
              <a:lnSpc>
                <a:spcPct val="90000"/>
              </a:lnSpc>
              <a:spcBef>
                <a:spcPts val="800"/>
              </a:spcBef>
              <a:defRPr sz="281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>
                <a:solidFill>
                  <a:schemeClr val="tx1"/>
                </a:solidFill>
              </a:rPr>
              <a:t>Sol alt </a:t>
            </a:r>
            <a:r>
              <a:rPr sz="2800" dirty="0" err="1">
                <a:solidFill>
                  <a:schemeClr val="tx1"/>
                </a:solidFill>
              </a:rPr>
              <a:t>kadran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ağrısı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77" name="Divertikülit…"/>
          <p:cNvSpPr txBox="1"/>
          <p:nvPr/>
        </p:nvSpPr>
        <p:spPr>
          <a:xfrm>
            <a:off x="6388100" y="1828800"/>
            <a:ext cx="5183188" cy="4667250"/>
          </a:xfrm>
          <a:prstGeom prst="rect">
            <a:avLst/>
          </a:prstGeom>
          <a:ln w="5715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Divertikülit</a:t>
            </a:r>
            <a:endParaRPr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Ülseratif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kolit</a:t>
            </a:r>
            <a:endParaRPr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Enfeksiyöz</a:t>
            </a:r>
            <a:r>
              <a:rPr dirty="0"/>
              <a:t> </a:t>
            </a:r>
            <a:r>
              <a:rPr dirty="0" err="1"/>
              <a:t>kolitler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Crohn </a:t>
            </a:r>
            <a:r>
              <a:rPr dirty="0" err="1"/>
              <a:t>hastalığı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Anevrizma</a:t>
            </a:r>
            <a:r>
              <a:rPr dirty="0"/>
              <a:t> </a:t>
            </a:r>
            <a:r>
              <a:rPr dirty="0" err="1"/>
              <a:t>sızıntısı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Rüptüre</a:t>
            </a:r>
            <a:r>
              <a:rPr dirty="0"/>
              <a:t> </a:t>
            </a:r>
            <a:r>
              <a:rPr dirty="0" err="1"/>
              <a:t>ektopik</a:t>
            </a:r>
            <a:r>
              <a:rPr dirty="0"/>
              <a:t> </a:t>
            </a:r>
            <a:r>
              <a:rPr dirty="0" err="1"/>
              <a:t>gebelik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PID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Over </a:t>
            </a:r>
            <a:r>
              <a:rPr dirty="0" err="1"/>
              <a:t>kisti</a:t>
            </a:r>
            <a:r>
              <a:rPr dirty="0"/>
              <a:t> </a:t>
            </a:r>
            <a:r>
              <a:rPr dirty="0" err="1"/>
              <a:t>rüptürü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Üreter</a:t>
            </a:r>
            <a:r>
              <a:rPr dirty="0"/>
              <a:t> </a:t>
            </a:r>
            <a:r>
              <a:rPr dirty="0" err="1"/>
              <a:t>taşı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İnguinal </a:t>
            </a:r>
            <a:r>
              <a:rPr dirty="0" err="1"/>
              <a:t>herni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riumbilikal ağrı"/>
          <p:cNvSpPr txBox="1">
            <a:spLocks noGrp="1"/>
          </p:cNvSpPr>
          <p:nvPr>
            <p:ph type="title" idx="4294967295"/>
          </p:nvPr>
        </p:nvSpPr>
        <p:spPr>
          <a:xfrm>
            <a:off x="2270125" y="157162"/>
            <a:ext cx="7410450" cy="102552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5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b="0" dirty="0" err="1">
                <a:solidFill>
                  <a:schemeClr val="tx1"/>
                </a:solidFill>
              </a:rPr>
              <a:t>Periumbilikal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ağrı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80" name="Transvers kolon hastalıkları…"/>
          <p:cNvSpPr txBox="1">
            <a:spLocks noGrp="1"/>
          </p:cNvSpPr>
          <p:nvPr>
            <p:ph type="body" idx="4294967295"/>
          </p:nvPr>
        </p:nvSpPr>
        <p:spPr>
          <a:xfrm>
            <a:off x="1138237" y="1431924"/>
            <a:ext cx="10515601" cy="435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1168" indent="-201168" defTabSz="804672">
              <a:spcBef>
                <a:spcPts val="800"/>
              </a:spcBef>
              <a:buClr>
                <a:srgbClr val="FF0000"/>
              </a:buClr>
              <a:buFontTx/>
              <a:buChar char="✓"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t>Transvers kolon hastalıkları</a:t>
            </a:r>
          </a:p>
          <a:p>
            <a:pPr marL="201168" indent="-201168" defTabSz="804672">
              <a:spcBef>
                <a:spcPts val="8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1168" indent="-201168" defTabSz="804672">
              <a:spcBef>
                <a:spcPts val="800"/>
              </a:spcBef>
              <a:buClr>
                <a:srgbClr val="FF0000"/>
              </a:buClr>
              <a:buFontTx/>
              <a:buChar char="✓"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t>Gastroenterit</a:t>
            </a:r>
          </a:p>
          <a:p>
            <a:pPr marL="201168" indent="-201168" defTabSz="804672">
              <a:spcBef>
                <a:spcPts val="8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1168" indent="-201168" defTabSz="804672">
              <a:spcBef>
                <a:spcPts val="800"/>
              </a:spcBef>
              <a:buClr>
                <a:srgbClr val="FF0000"/>
              </a:buClr>
              <a:buFontTx/>
              <a:buChar char="✓"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t>İnce barsak hastalıkları </a:t>
            </a:r>
          </a:p>
          <a:p>
            <a:pPr marL="201168" indent="-201168" defTabSz="804672">
              <a:spcBef>
                <a:spcPts val="8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1168" indent="-201168" defTabSz="804672">
              <a:spcBef>
                <a:spcPts val="800"/>
              </a:spcBef>
              <a:buClr>
                <a:srgbClr val="FF0000"/>
              </a:buClr>
              <a:buFontTx/>
              <a:buChar char="✓"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t>Apandisit</a:t>
            </a:r>
          </a:p>
          <a:p>
            <a:pPr marL="201168" indent="-201168" defTabSz="804672">
              <a:spcBef>
                <a:spcPts val="800"/>
              </a:spcBef>
              <a:buSzTx/>
              <a:buNone/>
              <a:defRPr sz="2816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1168" indent="-201168" defTabSz="804672">
              <a:spcBef>
                <a:spcPts val="800"/>
              </a:spcBef>
              <a:buClr>
                <a:srgbClr val="FF0000"/>
              </a:buClr>
              <a:buFontTx/>
              <a:buChar char="✓"/>
              <a:defRPr sz="2816">
                <a:latin typeface="Arial"/>
                <a:ea typeface="Arial"/>
                <a:cs typeface="Arial"/>
                <a:sym typeface="Arial"/>
              </a:defRPr>
            </a:pPr>
            <a:r>
              <a:t>Erken barsak tıkanması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Karın ağrısının karın dışı nedenleri"/>
          <p:cNvSpPr txBox="1">
            <a:spLocks noGrp="1"/>
          </p:cNvSpPr>
          <p:nvPr>
            <p:ph type="title" idx="4294967295"/>
          </p:nvPr>
        </p:nvSpPr>
        <p:spPr>
          <a:xfrm>
            <a:off x="2401490" y="263748"/>
            <a:ext cx="9455150" cy="7889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b="0" dirty="0" err="1">
                <a:solidFill>
                  <a:schemeClr val="tx1"/>
                </a:solidFill>
              </a:rPr>
              <a:t>Karın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ağrısının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karın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dışı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nedenleri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83" name="Kalp…"/>
          <p:cNvSpPr txBox="1">
            <a:spLocks noGrp="1"/>
          </p:cNvSpPr>
          <p:nvPr>
            <p:ph type="body" idx="4294967295"/>
          </p:nvPr>
        </p:nvSpPr>
        <p:spPr>
          <a:xfrm>
            <a:off x="790575" y="908720"/>
            <a:ext cx="10515600" cy="57606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Kalp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MI, </a:t>
            </a:r>
            <a:r>
              <a:rPr dirty="0" err="1"/>
              <a:t>myokardit</a:t>
            </a:r>
            <a:r>
              <a:rPr dirty="0"/>
              <a:t>, </a:t>
            </a:r>
            <a:r>
              <a:rPr dirty="0" err="1"/>
              <a:t>endokardit</a:t>
            </a:r>
            <a:r>
              <a:rPr dirty="0"/>
              <a:t>, </a:t>
            </a:r>
            <a:r>
              <a:rPr dirty="0" err="1"/>
              <a:t>perikardit</a:t>
            </a:r>
            <a:r>
              <a:rPr dirty="0"/>
              <a:t>, KKY</a:t>
            </a:r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Toraks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Pnömoni</a:t>
            </a:r>
            <a:r>
              <a:rPr dirty="0"/>
              <a:t>, </a:t>
            </a:r>
            <a:r>
              <a:rPr dirty="0" err="1"/>
              <a:t>pulmoner</a:t>
            </a:r>
            <a:r>
              <a:rPr dirty="0"/>
              <a:t> emboli, </a:t>
            </a:r>
            <a:r>
              <a:rPr dirty="0" err="1"/>
              <a:t>pnömotoraks</a:t>
            </a:r>
            <a:r>
              <a:rPr dirty="0"/>
              <a:t>, </a:t>
            </a:r>
            <a:r>
              <a:rPr dirty="0" err="1"/>
              <a:t>plörit</a:t>
            </a:r>
            <a:r>
              <a:rPr dirty="0"/>
              <a:t>, </a:t>
            </a:r>
            <a:r>
              <a:rPr dirty="0" err="1"/>
              <a:t>ampiyem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Özofagus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Spazm</a:t>
            </a:r>
            <a:r>
              <a:rPr dirty="0"/>
              <a:t>, </a:t>
            </a:r>
            <a:r>
              <a:rPr dirty="0" err="1"/>
              <a:t>rüptür</a:t>
            </a:r>
            <a:r>
              <a:rPr dirty="0"/>
              <a:t>, </a:t>
            </a:r>
            <a:r>
              <a:rPr dirty="0" err="1"/>
              <a:t>inflamasyon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Genital </a:t>
            </a:r>
            <a:r>
              <a:rPr dirty="0" err="1"/>
              <a:t>organlar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Testis </a:t>
            </a:r>
            <a:r>
              <a:rPr dirty="0" err="1"/>
              <a:t>torsiyonu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Metabolik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DM, </a:t>
            </a:r>
            <a:r>
              <a:rPr dirty="0" err="1"/>
              <a:t>üremi</a:t>
            </a:r>
            <a:r>
              <a:rPr dirty="0"/>
              <a:t>, </a:t>
            </a:r>
            <a:r>
              <a:rPr dirty="0" err="1"/>
              <a:t>hiperparatiroidizm</a:t>
            </a:r>
            <a:r>
              <a:rPr dirty="0"/>
              <a:t>, </a:t>
            </a:r>
            <a:r>
              <a:rPr dirty="0" err="1"/>
              <a:t>akut</a:t>
            </a:r>
            <a:r>
              <a:rPr dirty="0"/>
              <a:t> adrenal </a:t>
            </a:r>
            <a:r>
              <a:rPr dirty="0" err="1"/>
              <a:t>yetm</a:t>
            </a:r>
            <a:r>
              <a:rPr dirty="0"/>
              <a:t>, </a:t>
            </a:r>
            <a:r>
              <a:rPr dirty="0" err="1"/>
              <a:t>porfiria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Nörolojik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H. Zoster, </a:t>
            </a:r>
            <a:r>
              <a:rPr dirty="0" err="1"/>
              <a:t>tabes</a:t>
            </a:r>
            <a:r>
              <a:rPr dirty="0"/>
              <a:t> dorsalis, spinal </a:t>
            </a:r>
            <a:r>
              <a:rPr dirty="0" err="1"/>
              <a:t>kord-sinir</a:t>
            </a:r>
            <a:r>
              <a:rPr dirty="0"/>
              <a:t> </a:t>
            </a:r>
            <a:r>
              <a:rPr dirty="0" err="1"/>
              <a:t>kökü</a:t>
            </a:r>
            <a:r>
              <a:rPr dirty="0"/>
              <a:t> </a:t>
            </a:r>
            <a:r>
              <a:rPr dirty="0" err="1"/>
              <a:t>basısı</a:t>
            </a:r>
            <a:r>
              <a:rPr dirty="0"/>
              <a:t>, abdominal </a:t>
            </a:r>
            <a:r>
              <a:rPr dirty="0" err="1"/>
              <a:t>epilepsi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Toksik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Kurşun</a:t>
            </a:r>
            <a:r>
              <a:rPr dirty="0"/>
              <a:t> </a:t>
            </a:r>
            <a:r>
              <a:rPr dirty="0" err="1"/>
              <a:t>zehirlenmesi</a:t>
            </a:r>
            <a:r>
              <a:rPr dirty="0"/>
              <a:t>, </a:t>
            </a:r>
            <a:r>
              <a:rPr dirty="0" err="1"/>
              <a:t>örümcek-yılan</a:t>
            </a:r>
            <a:r>
              <a:rPr dirty="0"/>
              <a:t> </a:t>
            </a:r>
            <a:r>
              <a:rPr dirty="0" err="1"/>
              <a:t>sokması</a:t>
            </a:r>
            <a:endParaRPr dirty="0"/>
          </a:p>
          <a:p>
            <a:pPr marL="169163" indent="-169163" defTabSz="676655">
              <a:spcBef>
                <a:spcPts val="700"/>
              </a:spcBef>
              <a:buClr>
                <a:srgbClr val="FF0000"/>
              </a:buClr>
              <a:buFontTx/>
              <a:buChar char="✓"/>
              <a:defRPr sz="177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Diğer</a:t>
            </a:r>
            <a:endParaRPr dirty="0"/>
          </a:p>
          <a:p>
            <a:pPr marL="507491" lvl="1" indent="-169163" defTabSz="676655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Tx/>
              <a:buChar char="✓"/>
              <a:defRPr sz="14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FMF, </a:t>
            </a:r>
            <a:r>
              <a:rPr dirty="0" err="1"/>
              <a:t>narkotik</a:t>
            </a:r>
            <a:r>
              <a:rPr dirty="0"/>
              <a:t> </a:t>
            </a:r>
            <a:r>
              <a:rPr dirty="0" err="1"/>
              <a:t>yoksunluğu</a:t>
            </a:r>
            <a:r>
              <a:rPr dirty="0"/>
              <a:t>, </a:t>
            </a:r>
            <a:r>
              <a:rPr dirty="0" err="1"/>
              <a:t>sıcak</a:t>
            </a:r>
            <a:r>
              <a:rPr dirty="0"/>
              <a:t> </a:t>
            </a:r>
            <a:r>
              <a:rPr dirty="0" err="1"/>
              <a:t>çarpması</a:t>
            </a:r>
            <a:r>
              <a:rPr dirty="0"/>
              <a:t> (heat stroke), </a:t>
            </a:r>
            <a:r>
              <a:rPr dirty="0" err="1"/>
              <a:t>anjionörotik</a:t>
            </a:r>
            <a:r>
              <a:rPr dirty="0"/>
              <a:t> </a:t>
            </a:r>
            <a:r>
              <a:rPr dirty="0" err="1"/>
              <a:t>ödem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n aciller"/>
          <p:cNvSpPr txBox="1">
            <a:spLocks noGrp="1"/>
          </p:cNvSpPr>
          <p:nvPr>
            <p:ph type="title" idx="4294967295"/>
          </p:nvPr>
        </p:nvSpPr>
        <p:spPr>
          <a:xfrm>
            <a:off x="3846512" y="254000"/>
            <a:ext cx="4824413" cy="9128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600" b="0" dirty="0" err="1">
                <a:solidFill>
                  <a:schemeClr val="tx1"/>
                </a:solidFill>
              </a:rPr>
              <a:t>En</a:t>
            </a:r>
            <a:r>
              <a:rPr sz="3600" b="0" dirty="0">
                <a:solidFill>
                  <a:schemeClr val="tx1"/>
                </a:solidFill>
              </a:rPr>
              <a:t> </a:t>
            </a:r>
            <a:r>
              <a:rPr sz="3600" b="0" dirty="0" err="1">
                <a:solidFill>
                  <a:schemeClr val="tx1"/>
                </a:solidFill>
              </a:rPr>
              <a:t>aciller</a:t>
            </a:r>
            <a:endParaRPr sz="3600" b="0" dirty="0">
              <a:solidFill>
                <a:schemeClr val="tx1"/>
              </a:solidFill>
            </a:endParaRPr>
          </a:p>
        </p:txBody>
      </p:sp>
      <p:sp>
        <p:nvSpPr>
          <p:cNvPr id="86" name="Acil olarak yaşamı tehdit edenler"/>
          <p:cNvSpPr txBox="1">
            <a:spLocks noGrp="1"/>
          </p:cNvSpPr>
          <p:nvPr>
            <p:ph type="body" sz="quarter" idx="4294967295"/>
          </p:nvPr>
        </p:nvSpPr>
        <p:spPr>
          <a:xfrm>
            <a:off x="252412" y="1668983"/>
            <a:ext cx="5697538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731520">
              <a:spcBef>
                <a:spcPts val="800"/>
              </a:spcBef>
              <a:buSzTx/>
              <a:buNone/>
              <a:defRPr sz="224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Acil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olarak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yaşamı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tehdit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edenler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7" name="1- Aort anevrizma rüptürü…"/>
          <p:cNvSpPr txBox="1"/>
          <p:nvPr/>
        </p:nvSpPr>
        <p:spPr>
          <a:xfrm>
            <a:off x="508000" y="2600325"/>
            <a:ext cx="51577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1- </a:t>
            </a:r>
            <a:r>
              <a:rPr dirty="0" err="1"/>
              <a:t>Aort</a:t>
            </a:r>
            <a:r>
              <a:rPr dirty="0"/>
              <a:t> </a:t>
            </a:r>
            <a:r>
              <a:rPr dirty="0" err="1"/>
              <a:t>anevrizma</a:t>
            </a:r>
            <a:r>
              <a:rPr dirty="0"/>
              <a:t> </a:t>
            </a:r>
            <a:r>
              <a:rPr dirty="0" err="1"/>
              <a:t>rüptürü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2- </a:t>
            </a:r>
            <a:r>
              <a:rPr dirty="0" err="1"/>
              <a:t>Mide-barsak</a:t>
            </a:r>
            <a:r>
              <a:rPr dirty="0"/>
              <a:t> </a:t>
            </a:r>
            <a:r>
              <a:rPr dirty="0" err="1"/>
              <a:t>delinmesi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3- </a:t>
            </a:r>
            <a:r>
              <a:rPr dirty="0" err="1"/>
              <a:t>Mezenterik</a:t>
            </a:r>
            <a:r>
              <a:rPr dirty="0"/>
              <a:t> </a:t>
            </a:r>
            <a:r>
              <a:rPr dirty="0" err="1"/>
              <a:t>iskemi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4- </a:t>
            </a:r>
            <a:r>
              <a:rPr dirty="0" err="1"/>
              <a:t>Ektopik</a:t>
            </a:r>
            <a:r>
              <a:rPr dirty="0"/>
              <a:t> </a:t>
            </a:r>
            <a:r>
              <a:rPr dirty="0" err="1"/>
              <a:t>gebelik</a:t>
            </a:r>
            <a:r>
              <a:rPr dirty="0"/>
              <a:t> </a:t>
            </a:r>
            <a:r>
              <a:rPr dirty="0" err="1"/>
              <a:t>rüptürü</a:t>
            </a:r>
            <a:endParaRPr dirty="0"/>
          </a:p>
        </p:txBody>
      </p:sp>
      <p:sp>
        <p:nvSpPr>
          <p:cNvPr id="88" name="Daha az acil-ciddi olanlar"/>
          <p:cNvSpPr txBox="1"/>
          <p:nvPr/>
        </p:nvSpPr>
        <p:spPr>
          <a:xfrm>
            <a:off x="6172200" y="1681162"/>
            <a:ext cx="5183188" cy="82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 defTabSz="731520">
              <a:lnSpc>
                <a:spcPct val="90000"/>
              </a:lnSpc>
              <a:spcBef>
                <a:spcPts val="800"/>
              </a:spcBef>
              <a:defRPr sz="224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Daha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az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acil-ciddi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olanlar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9" name="1- Barsak tıkanıklığı…"/>
          <p:cNvSpPr txBox="1"/>
          <p:nvPr/>
        </p:nvSpPr>
        <p:spPr>
          <a:xfrm>
            <a:off x="6488112" y="2552700"/>
            <a:ext cx="5183188" cy="3684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1- Barsak tıkanıklığı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2- Akut apandisit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3-Akut pankreatit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"/>
          <p:cNvGraphicFramePr/>
          <p:nvPr/>
        </p:nvGraphicFramePr>
        <p:xfrm>
          <a:off x="1733550" y="847725"/>
          <a:ext cx="8388350" cy="57802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Neden 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Nonspesifik karın ağrısı 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Apandisit	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Safra yolu hastalıkları	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Barsak tıkanması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Ginekolojik hastalıklar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88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2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Pankreatit	 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Renal kolik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Peptik ülser perforasyon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Malignite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Divertiküler hastalık	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Diğer		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2" name="Akut Karın ağrısının en sık sebepleri"/>
          <p:cNvSpPr txBox="1"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6461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b="0" dirty="0" err="1">
                <a:solidFill>
                  <a:schemeClr val="tx1"/>
                </a:solidFill>
              </a:rPr>
              <a:t>Akut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Karın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ağrısının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en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sık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sebepleri</a:t>
            </a:r>
            <a:endParaRPr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arın ağrısı neden önemli?"/>
          <p:cNvSpPr txBox="1">
            <a:spLocks noGrp="1"/>
          </p:cNvSpPr>
          <p:nvPr>
            <p:ph type="title" idx="4294967295"/>
          </p:nvPr>
        </p:nvSpPr>
        <p:spPr>
          <a:xfrm>
            <a:off x="1908175" y="301625"/>
            <a:ext cx="8261350" cy="8969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neden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önemli</a:t>
            </a:r>
            <a:r>
              <a:rPr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İç hastalıkları/Acil/Genel Cerrahi / gastroenteroloji uzmanlarının temel sorunu .…"/>
          <p:cNvSpPr txBox="1">
            <a:spLocks noGrp="1"/>
          </p:cNvSpPr>
          <p:nvPr>
            <p:ph type="body" idx="4294967295"/>
          </p:nvPr>
        </p:nvSpPr>
        <p:spPr>
          <a:xfrm>
            <a:off x="822325" y="146367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İç</a:t>
            </a:r>
            <a:r>
              <a:rPr dirty="0"/>
              <a:t> </a:t>
            </a:r>
            <a:r>
              <a:rPr dirty="0" err="1"/>
              <a:t>hastalıkları</a:t>
            </a:r>
            <a:r>
              <a:rPr dirty="0"/>
              <a:t>/</a:t>
            </a:r>
            <a:r>
              <a:rPr dirty="0" err="1"/>
              <a:t>Acil</a:t>
            </a:r>
            <a:r>
              <a:rPr dirty="0"/>
              <a:t>/</a:t>
            </a:r>
            <a:r>
              <a:rPr dirty="0" err="1"/>
              <a:t>Genel</a:t>
            </a:r>
            <a:r>
              <a:rPr dirty="0"/>
              <a:t> </a:t>
            </a:r>
            <a:r>
              <a:rPr dirty="0" err="1"/>
              <a:t>Cerrahi</a:t>
            </a:r>
            <a:r>
              <a:rPr dirty="0"/>
              <a:t> / </a:t>
            </a:r>
            <a:r>
              <a:rPr dirty="0" err="1"/>
              <a:t>gastroenteroloji</a:t>
            </a:r>
            <a:r>
              <a:rPr dirty="0"/>
              <a:t> </a:t>
            </a:r>
            <a:r>
              <a:rPr dirty="0" err="1"/>
              <a:t>uzmanlarının</a:t>
            </a:r>
            <a:r>
              <a:rPr dirty="0"/>
              <a:t> </a:t>
            </a:r>
            <a:r>
              <a:rPr dirty="0" err="1"/>
              <a:t>temel</a:t>
            </a:r>
            <a:r>
              <a:rPr dirty="0"/>
              <a:t> </a:t>
            </a:r>
            <a:r>
              <a:rPr dirty="0" err="1"/>
              <a:t>sorunu</a:t>
            </a:r>
            <a:r>
              <a:rPr dirty="0"/>
              <a:t> </a:t>
            </a:r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Acil</a:t>
            </a:r>
            <a:r>
              <a:rPr dirty="0"/>
              <a:t> </a:t>
            </a:r>
            <a:r>
              <a:rPr dirty="0" err="1"/>
              <a:t>servise</a:t>
            </a:r>
            <a:r>
              <a:rPr dirty="0"/>
              <a:t> </a:t>
            </a:r>
            <a:r>
              <a:rPr dirty="0" err="1"/>
              <a:t>başvuruların</a:t>
            </a:r>
            <a:r>
              <a:rPr dirty="0"/>
              <a:t> :%7 </a:t>
            </a:r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%50</a:t>
            </a:r>
            <a:r>
              <a:rPr lang="tr-TR" dirty="0"/>
              <a:t> hastada</a:t>
            </a:r>
            <a:r>
              <a:rPr dirty="0"/>
              <a:t> </a:t>
            </a:r>
            <a:r>
              <a:rPr lang="tr-TR" dirty="0"/>
              <a:t>s</a:t>
            </a:r>
            <a:r>
              <a:rPr dirty="0" err="1"/>
              <a:t>emptomatik</a:t>
            </a:r>
            <a:r>
              <a:rPr dirty="0"/>
              <a:t> </a:t>
            </a:r>
            <a:r>
              <a:rPr dirty="0" err="1"/>
              <a:t>tedavi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çözülen</a:t>
            </a:r>
            <a:r>
              <a:rPr dirty="0"/>
              <a:t> </a:t>
            </a:r>
            <a:r>
              <a:rPr dirty="0" err="1"/>
              <a:t>nonspesifik</a:t>
            </a:r>
            <a:r>
              <a:rPr dirty="0"/>
              <a:t> </a:t>
            </a:r>
            <a:r>
              <a:rPr dirty="0" err="1"/>
              <a:t>ağrılar</a:t>
            </a:r>
            <a:r>
              <a:rPr dirty="0"/>
              <a:t>.</a:t>
            </a:r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%50 </a:t>
            </a:r>
            <a:r>
              <a:rPr lang="tr-TR" dirty="0"/>
              <a:t>d</a:t>
            </a:r>
            <a:r>
              <a:rPr dirty="0"/>
              <a:t>aha </a:t>
            </a:r>
            <a:r>
              <a:rPr dirty="0" err="1"/>
              <a:t>ciddi</a:t>
            </a:r>
            <a:r>
              <a:rPr dirty="0"/>
              <a:t> </a:t>
            </a:r>
            <a:r>
              <a:rPr dirty="0" err="1"/>
              <a:t>hastalıklara</a:t>
            </a:r>
            <a:r>
              <a:rPr dirty="0"/>
              <a:t> </a:t>
            </a:r>
            <a:r>
              <a:rPr dirty="0" err="1"/>
              <a:t>bağlıdır</a:t>
            </a:r>
            <a:r>
              <a:rPr dirty="0"/>
              <a:t>.</a:t>
            </a:r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Çok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bir</a:t>
            </a:r>
            <a:r>
              <a:rPr dirty="0"/>
              <a:t> </a:t>
            </a:r>
            <a:r>
              <a:rPr dirty="0" err="1"/>
              <a:t>kısmı</a:t>
            </a:r>
            <a:r>
              <a:rPr dirty="0"/>
              <a:t> : </a:t>
            </a:r>
            <a:r>
              <a:rPr dirty="0" err="1"/>
              <a:t>Yaşamı</a:t>
            </a:r>
            <a:r>
              <a:rPr dirty="0"/>
              <a:t> </a:t>
            </a:r>
            <a:r>
              <a:rPr dirty="0" err="1"/>
              <a:t>tehdit</a:t>
            </a:r>
            <a:r>
              <a:rPr dirty="0"/>
              <a:t> </a:t>
            </a:r>
            <a:r>
              <a:rPr dirty="0" err="1"/>
              <a:t>eder</a:t>
            </a:r>
            <a:r>
              <a:rPr dirty="0"/>
              <a:t> </a:t>
            </a:r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777240">
              <a:spcBef>
                <a:spcPts val="800"/>
              </a:spcBef>
              <a:buClr>
                <a:srgbClr val="FF0000"/>
              </a:buClr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ağrısı</a:t>
            </a:r>
            <a:r>
              <a:rPr dirty="0"/>
              <a:t>:</a:t>
            </a:r>
          </a:p>
          <a:p>
            <a:pPr marL="731520" lvl="1" indent="-342900" defTabSz="7772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204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Etkin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erken</a:t>
            </a:r>
            <a:r>
              <a:rPr dirty="0"/>
              <a:t> </a:t>
            </a:r>
            <a:r>
              <a:rPr dirty="0" err="1"/>
              <a:t>biçimde</a:t>
            </a:r>
            <a:r>
              <a:rPr dirty="0"/>
              <a:t> </a:t>
            </a:r>
            <a:r>
              <a:rPr dirty="0" err="1"/>
              <a:t>değerlendirilmeli</a:t>
            </a:r>
            <a:endParaRPr dirty="0"/>
          </a:p>
          <a:p>
            <a:pPr marL="731520" lvl="1" indent="-342900" defTabSz="7772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204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Ciddi</a:t>
            </a:r>
            <a:r>
              <a:rPr dirty="0"/>
              <a:t> </a:t>
            </a:r>
            <a:r>
              <a:rPr dirty="0" err="1"/>
              <a:t>hastaların</a:t>
            </a:r>
            <a:r>
              <a:rPr dirty="0"/>
              <a:t> </a:t>
            </a:r>
            <a:r>
              <a:rPr dirty="0" err="1"/>
              <a:t>tetkik-tedavi-sevki</a:t>
            </a:r>
            <a:r>
              <a:rPr dirty="0"/>
              <a:t> </a:t>
            </a:r>
            <a:r>
              <a:rPr dirty="0" err="1"/>
              <a:t>geciktirilme</a:t>
            </a:r>
            <a:r>
              <a:rPr lang="tr-TR" dirty="0" err="1"/>
              <a:t>me</a:t>
            </a:r>
            <a:r>
              <a:rPr dirty="0" err="1"/>
              <a:t>lidir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Yaşa göre karın ağrısı yüzdeleri"/>
          <p:cNvSpPr txBox="1">
            <a:spLocks noGrp="1"/>
          </p:cNvSpPr>
          <p:nvPr>
            <p:ph type="title" idx="4294967295"/>
          </p:nvPr>
        </p:nvSpPr>
        <p:spPr>
          <a:xfrm>
            <a:off x="1981200" y="274637"/>
            <a:ext cx="8229600" cy="67627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defTabSz="868680">
              <a:defRPr sz="3800">
                <a:solidFill>
                  <a:srgbClr val="0000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Yaşa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göre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yüzdeleri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5" name="Safra kesesi hastalıkları        %21   %6…"/>
          <p:cNvSpPr txBox="1">
            <a:spLocks noGrp="1"/>
          </p:cNvSpPr>
          <p:nvPr>
            <p:ph type="body" idx="4294967295"/>
          </p:nvPr>
        </p:nvSpPr>
        <p:spPr>
          <a:xfrm>
            <a:off x="2590800" y="1751012"/>
            <a:ext cx="8839200" cy="46307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>
                <a:solidFill>
                  <a:srgbClr val="FF0000"/>
                </a:solidFill>
              </a:defRPr>
            </a:pPr>
            <a:r>
              <a:rPr dirty="0" err="1"/>
              <a:t>Safra</a:t>
            </a:r>
            <a:r>
              <a:rPr dirty="0"/>
              <a:t> </a:t>
            </a:r>
            <a:r>
              <a:rPr dirty="0" err="1"/>
              <a:t>kesesi</a:t>
            </a:r>
            <a:r>
              <a:rPr dirty="0"/>
              <a:t> </a:t>
            </a:r>
            <a:r>
              <a:rPr dirty="0" err="1"/>
              <a:t>hastalıkları</a:t>
            </a:r>
            <a:r>
              <a:rPr dirty="0">
                <a:solidFill>
                  <a:srgbClr val="000000"/>
                </a:solidFill>
              </a:rPr>
              <a:t>        </a:t>
            </a:r>
            <a:r>
              <a:rPr dirty="0"/>
              <a:t>%21			%6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>
                <a:solidFill>
                  <a:srgbClr val="FF0000"/>
                </a:solidFill>
              </a:defRPr>
            </a:pPr>
            <a:r>
              <a:rPr dirty="0"/>
              <a:t>NSKA	</a:t>
            </a:r>
            <a:r>
              <a:rPr dirty="0">
                <a:solidFill>
                  <a:srgbClr val="000000"/>
                </a:solidFill>
              </a:rPr>
              <a:t>		</a:t>
            </a:r>
            <a:r>
              <a:rPr lang="tr-TR" dirty="0">
                <a:solidFill>
                  <a:srgbClr val="000000"/>
                </a:solidFill>
              </a:rPr>
              <a:t>             </a:t>
            </a:r>
            <a:r>
              <a:rPr dirty="0"/>
              <a:t>%16			%40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>
                <a:solidFill>
                  <a:srgbClr val="FF0000"/>
                </a:solidFill>
              </a:defRPr>
            </a:pPr>
            <a:r>
              <a:rPr dirty="0" err="1"/>
              <a:t>Apandisit</a:t>
            </a:r>
            <a:r>
              <a:rPr dirty="0">
                <a:solidFill>
                  <a:srgbClr val="000000"/>
                </a:solidFill>
              </a:rPr>
              <a:t>			</a:t>
            </a:r>
            <a:r>
              <a:rPr dirty="0"/>
              <a:t>%15			%32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obstruksiyonu</a:t>
            </a:r>
            <a:r>
              <a:rPr dirty="0"/>
              <a:t>	%12			%2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Pankreatit</a:t>
            </a:r>
            <a:r>
              <a:rPr dirty="0"/>
              <a:t>			%7			%2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Divertiküler</a:t>
            </a:r>
            <a:r>
              <a:rPr dirty="0"/>
              <a:t> hast		%6			&lt;%0.1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Malignite</a:t>
            </a:r>
            <a:r>
              <a:rPr dirty="0"/>
              <a:t>			%4			&lt;%0.1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Herni</a:t>
            </a:r>
            <a:r>
              <a:rPr dirty="0"/>
              <a:t>			 </a:t>
            </a:r>
            <a:r>
              <a:rPr lang="tr-TR" dirty="0"/>
              <a:t>            </a:t>
            </a:r>
            <a:r>
              <a:rPr dirty="0"/>
              <a:t>%3		             &lt;%0.1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Vasküler</a:t>
            </a:r>
            <a:r>
              <a:rPr dirty="0"/>
              <a:t>			%2			&lt;%0.1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Jinekolojik</a:t>
            </a:r>
            <a:r>
              <a:rPr dirty="0"/>
              <a:t> </a:t>
            </a:r>
            <a:r>
              <a:rPr dirty="0" err="1"/>
              <a:t>hastalıklar</a:t>
            </a:r>
            <a:r>
              <a:rPr dirty="0"/>
              <a:t>	&lt;%0.1			%4</a:t>
            </a:r>
          </a:p>
          <a:p>
            <a:pPr marL="224027" indent="-224027" defTabSz="896111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Tx/>
              <a:buChar char="✓"/>
              <a:defRPr sz="2352"/>
            </a:pPr>
            <a:r>
              <a:rPr dirty="0" err="1"/>
              <a:t>Diğer</a:t>
            </a:r>
            <a:r>
              <a:rPr dirty="0"/>
              <a:t>			</a:t>
            </a:r>
            <a:r>
              <a:rPr lang="tr-TR" dirty="0"/>
              <a:t>             </a:t>
            </a:r>
            <a:r>
              <a:rPr dirty="0"/>
              <a:t>%13			%13</a:t>
            </a:r>
          </a:p>
        </p:txBody>
      </p:sp>
      <p:sp>
        <p:nvSpPr>
          <p:cNvPr id="96" name="Tanı             &gt;50 yaş   &lt;50 yaş"/>
          <p:cNvSpPr txBox="1"/>
          <p:nvPr/>
        </p:nvSpPr>
        <p:spPr>
          <a:xfrm>
            <a:off x="1860550" y="1006043"/>
            <a:ext cx="956945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Tanı	</a:t>
            </a:r>
            <a:r>
              <a:rPr>
                <a:solidFill>
                  <a:srgbClr val="44546A"/>
                </a:solidFill>
              </a:rPr>
              <a:t>	</a:t>
            </a:r>
            <a:r>
              <a:t>           </a:t>
            </a:r>
            <a:r>
              <a:rPr b="1"/>
              <a:t>&gt;50 yaş</a:t>
            </a:r>
            <a:r>
              <a:t> </a:t>
            </a:r>
            <a:r>
              <a:rPr>
                <a:solidFill>
                  <a:srgbClr val="44546A"/>
                </a:solidFill>
              </a:rPr>
              <a:t>		</a:t>
            </a:r>
            <a:r>
              <a:rPr b="1"/>
              <a:t>&lt;50 yaş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Anamnez (ÇOK ÖNEMLİ!!!)"/>
          <p:cNvSpPr txBox="1">
            <a:spLocks noGrp="1"/>
          </p:cNvSpPr>
          <p:nvPr>
            <p:ph type="title" idx="4294967295"/>
          </p:nvPr>
        </p:nvSpPr>
        <p:spPr>
          <a:xfrm>
            <a:off x="819150" y="188912"/>
            <a:ext cx="9191625" cy="7413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defTabSz="365760">
              <a:defRPr sz="176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sz="3200" dirty="0">
                <a:solidFill>
                  <a:schemeClr val="tx1"/>
                </a:solidFill>
              </a:rPr>
              <a:t>ANAMNEZ!!!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99" name="Akut-kronik ağrı ayırt edilmeli…"/>
          <p:cNvSpPr txBox="1">
            <a:spLocks noGrp="1"/>
          </p:cNvSpPr>
          <p:nvPr>
            <p:ph type="body" idx="4294967295"/>
          </p:nvPr>
        </p:nvSpPr>
        <p:spPr>
          <a:xfrm>
            <a:off x="774700" y="1198562"/>
            <a:ext cx="10515600" cy="56594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Akut-kronik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ayırt</a:t>
            </a:r>
            <a:r>
              <a:rPr dirty="0"/>
              <a:t> </a:t>
            </a:r>
            <a:r>
              <a:rPr dirty="0" err="1"/>
              <a:t>edilmeli</a:t>
            </a:r>
            <a:r>
              <a:rPr dirty="0"/>
              <a:t> </a:t>
            </a:r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Ağrının</a:t>
            </a:r>
            <a:r>
              <a:rPr dirty="0"/>
              <a:t> tipi </a:t>
            </a:r>
            <a:r>
              <a:rPr dirty="0" err="1"/>
              <a:t>belirlenmeli</a:t>
            </a:r>
            <a:endParaRPr dirty="0"/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Hastanın</a:t>
            </a:r>
            <a:r>
              <a:rPr dirty="0"/>
              <a:t> </a:t>
            </a:r>
            <a:r>
              <a:rPr dirty="0" err="1"/>
              <a:t>özgeçmişi</a:t>
            </a:r>
            <a:r>
              <a:rPr dirty="0"/>
              <a:t> </a:t>
            </a:r>
            <a:r>
              <a:rPr dirty="0" err="1"/>
              <a:t>iyi</a:t>
            </a:r>
            <a:r>
              <a:rPr dirty="0"/>
              <a:t> </a:t>
            </a:r>
            <a:r>
              <a:rPr dirty="0" err="1"/>
              <a:t>sorgulanmalı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Sistemik</a:t>
            </a:r>
            <a:r>
              <a:rPr dirty="0"/>
              <a:t> </a:t>
            </a:r>
            <a:r>
              <a:rPr dirty="0" err="1"/>
              <a:t>hastalıklar</a:t>
            </a:r>
            <a:r>
              <a:rPr dirty="0"/>
              <a:t>, </a:t>
            </a:r>
            <a:r>
              <a:rPr dirty="0" err="1"/>
              <a:t>operasyonlar</a:t>
            </a:r>
            <a:r>
              <a:rPr dirty="0"/>
              <a:t>, </a:t>
            </a:r>
            <a:r>
              <a:rPr dirty="0" err="1"/>
              <a:t>kullandığı</a:t>
            </a:r>
            <a:r>
              <a:rPr dirty="0"/>
              <a:t> </a:t>
            </a:r>
            <a:r>
              <a:rPr dirty="0" err="1"/>
              <a:t>ilaçlar</a:t>
            </a:r>
            <a:endParaRPr dirty="0"/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Nonspesifik</a:t>
            </a:r>
            <a:r>
              <a:rPr dirty="0"/>
              <a:t>- </a:t>
            </a: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ciddi</a:t>
            </a:r>
            <a:r>
              <a:rPr dirty="0"/>
              <a:t>- </a:t>
            </a:r>
            <a:r>
              <a:rPr dirty="0" err="1"/>
              <a:t>yaşamı</a:t>
            </a:r>
            <a:r>
              <a:rPr dirty="0"/>
              <a:t> </a:t>
            </a:r>
            <a:r>
              <a:rPr dirty="0" err="1"/>
              <a:t>tehdit</a:t>
            </a:r>
            <a:r>
              <a:rPr dirty="0"/>
              <a:t> </a:t>
            </a:r>
            <a:r>
              <a:rPr dirty="0" err="1"/>
              <a:t>eden</a:t>
            </a:r>
            <a:r>
              <a:rPr dirty="0"/>
              <a:t>  </a:t>
            </a:r>
            <a:r>
              <a:rPr dirty="0" err="1"/>
              <a:t>hastalık</a:t>
            </a:r>
            <a:r>
              <a:rPr dirty="0"/>
              <a:t> </a:t>
            </a:r>
            <a:r>
              <a:rPr dirty="0" err="1"/>
              <a:t>ayrımı</a:t>
            </a:r>
            <a:r>
              <a:rPr dirty="0"/>
              <a:t> </a:t>
            </a:r>
            <a:r>
              <a:rPr dirty="0" err="1"/>
              <a:t>yapılabilmeli</a:t>
            </a:r>
            <a:r>
              <a:rPr dirty="0"/>
              <a:t> </a:t>
            </a:r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Fonksiyonel</a:t>
            </a:r>
            <a:r>
              <a:rPr dirty="0"/>
              <a:t> </a:t>
            </a:r>
            <a:r>
              <a:rPr dirty="0" err="1"/>
              <a:t>hastalıkların</a:t>
            </a:r>
            <a:r>
              <a:rPr dirty="0"/>
              <a:t> </a:t>
            </a:r>
            <a:r>
              <a:rPr dirty="0" err="1"/>
              <a:t>ayrımı</a:t>
            </a:r>
            <a:r>
              <a:rPr dirty="0"/>
              <a:t> </a:t>
            </a:r>
            <a:r>
              <a:rPr dirty="0" err="1"/>
              <a:t>yapılmalı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okalizasyonu-nereye yayılıyor?…"/>
          <p:cNvSpPr txBox="1">
            <a:spLocks noGrp="1"/>
          </p:cNvSpPr>
          <p:nvPr>
            <p:ph type="body" idx="4294967295"/>
          </p:nvPr>
        </p:nvSpPr>
        <p:spPr>
          <a:xfrm>
            <a:off x="1231900" y="1006475"/>
            <a:ext cx="10515600" cy="58515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Lokalizasyonu-nereye</a:t>
            </a:r>
            <a:r>
              <a:rPr dirty="0"/>
              <a:t> </a:t>
            </a:r>
            <a:r>
              <a:rPr dirty="0" err="1"/>
              <a:t>yayılıyor</a:t>
            </a:r>
            <a:r>
              <a:rPr dirty="0"/>
              <a:t>?</a:t>
            </a:r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Ne zaman </a:t>
            </a:r>
            <a:r>
              <a:rPr dirty="0" err="1"/>
              <a:t>başladı</a:t>
            </a:r>
            <a:r>
              <a:rPr dirty="0"/>
              <a:t>? </a:t>
            </a:r>
            <a:r>
              <a:rPr dirty="0" err="1"/>
              <a:t>Süresi</a:t>
            </a:r>
            <a:endParaRPr dirty="0"/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Sıklığı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Şiddeti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karakteri</a:t>
            </a:r>
            <a:r>
              <a:rPr dirty="0"/>
              <a:t>, zaman </a:t>
            </a:r>
            <a:r>
              <a:rPr dirty="0" err="1"/>
              <a:t>içinde</a:t>
            </a:r>
            <a:r>
              <a:rPr dirty="0"/>
              <a:t> </a:t>
            </a:r>
            <a:r>
              <a:rPr dirty="0" err="1"/>
              <a:t>değişimi</a:t>
            </a:r>
            <a:endParaRPr dirty="0"/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Ağrıyı</a:t>
            </a:r>
            <a:r>
              <a:rPr dirty="0"/>
              <a:t> </a:t>
            </a:r>
            <a:r>
              <a:rPr dirty="0" err="1"/>
              <a:t>arttıran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azaltan</a:t>
            </a:r>
            <a:r>
              <a:rPr dirty="0"/>
              <a:t> </a:t>
            </a:r>
            <a:r>
              <a:rPr dirty="0" err="1"/>
              <a:t>nedenler</a:t>
            </a:r>
            <a:endParaRPr dirty="0"/>
          </a:p>
          <a:p>
            <a:pPr>
              <a:buSzTx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Ağrıyla</a:t>
            </a:r>
            <a:r>
              <a:rPr dirty="0"/>
              <a:t> </a:t>
            </a:r>
            <a:r>
              <a:rPr dirty="0" err="1"/>
              <a:t>birlikte</a:t>
            </a:r>
            <a:r>
              <a:rPr dirty="0"/>
              <a:t> </a:t>
            </a:r>
            <a:r>
              <a:rPr dirty="0" err="1"/>
              <a:t>olan</a:t>
            </a:r>
            <a:r>
              <a:rPr dirty="0"/>
              <a:t> </a:t>
            </a:r>
            <a:r>
              <a:rPr dirty="0" err="1"/>
              <a:t>semptomlar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kut-kronik karın ağrısı"/>
          <p:cNvSpPr txBox="1">
            <a:spLocks noGrp="1"/>
          </p:cNvSpPr>
          <p:nvPr>
            <p:ph type="title" idx="4294967295"/>
          </p:nvPr>
        </p:nvSpPr>
        <p:spPr>
          <a:xfrm>
            <a:off x="2711450" y="381000"/>
            <a:ext cx="7426325" cy="6746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859536">
              <a:defRPr sz="4136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b="0" dirty="0" err="1">
                <a:solidFill>
                  <a:schemeClr val="tx1"/>
                </a:solidFill>
              </a:rPr>
              <a:t>Akut-kronik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karın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ağrısı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05" name="Akut karın ağrısı…"/>
          <p:cNvSpPr txBox="1">
            <a:spLocks noGrp="1"/>
          </p:cNvSpPr>
          <p:nvPr>
            <p:ph type="body" idx="4294967295"/>
          </p:nvPr>
        </p:nvSpPr>
        <p:spPr>
          <a:xfrm>
            <a:off x="901700" y="1668462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Akut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1 hafta-10 </a:t>
            </a:r>
            <a:r>
              <a:rPr dirty="0" err="1"/>
              <a:t>gün</a:t>
            </a:r>
            <a:r>
              <a:rPr dirty="0"/>
              <a:t> </a:t>
            </a:r>
            <a:r>
              <a:rPr dirty="0" err="1"/>
              <a:t>içinde</a:t>
            </a:r>
            <a:r>
              <a:rPr dirty="0"/>
              <a:t> </a:t>
            </a:r>
            <a:r>
              <a:rPr dirty="0" err="1"/>
              <a:t>başlayan</a:t>
            </a:r>
            <a:r>
              <a:rPr dirty="0"/>
              <a:t>, </a:t>
            </a:r>
            <a:r>
              <a:rPr dirty="0" err="1"/>
              <a:t>devam</a:t>
            </a:r>
            <a:r>
              <a:rPr dirty="0"/>
              <a:t> </a:t>
            </a:r>
            <a:r>
              <a:rPr dirty="0" err="1"/>
              <a:t>eden</a:t>
            </a:r>
            <a:r>
              <a:rPr dirty="0"/>
              <a:t>/</a:t>
            </a:r>
            <a:r>
              <a:rPr dirty="0" err="1"/>
              <a:t>artan</a:t>
            </a:r>
            <a:r>
              <a:rPr dirty="0"/>
              <a:t> </a:t>
            </a:r>
            <a:r>
              <a:rPr dirty="0" err="1"/>
              <a:t>başlama</a:t>
            </a:r>
            <a:r>
              <a:rPr dirty="0"/>
              <a:t> </a:t>
            </a:r>
            <a:r>
              <a:rPr dirty="0" err="1"/>
              <a:t>zamanı</a:t>
            </a:r>
            <a:r>
              <a:rPr dirty="0"/>
              <a:t> hasta </a:t>
            </a:r>
            <a:r>
              <a:rPr dirty="0" err="1"/>
              <a:t>tarafından</a:t>
            </a:r>
            <a:r>
              <a:rPr dirty="0"/>
              <a:t> </a:t>
            </a:r>
            <a:r>
              <a:rPr dirty="0" err="1"/>
              <a:t>kesinlikle</a:t>
            </a:r>
            <a:r>
              <a:rPr dirty="0"/>
              <a:t> </a:t>
            </a:r>
            <a:r>
              <a:rPr dirty="0" err="1"/>
              <a:t>ayırt</a:t>
            </a:r>
            <a:r>
              <a:rPr dirty="0"/>
              <a:t> </a:t>
            </a:r>
            <a:r>
              <a:rPr dirty="0" err="1"/>
              <a:t>edilen</a:t>
            </a:r>
            <a:r>
              <a:rPr dirty="0"/>
              <a:t> </a:t>
            </a:r>
            <a:r>
              <a:rPr dirty="0" err="1"/>
              <a:t>ağrılardır</a:t>
            </a:r>
            <a:r>
              <a:rPr dirty="0"/>
              <a:t>.</a:t>
            </a:r>
          </a:p>
          <a:p>
            <a:pPr>
              <a:buClr>
                <a:srgbClr val="FF0000"/>
              </a:buCl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Kronik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Haftalardır</a:t>
            </a:r>
            <a:r>
              <a:rPr dirty="0"/>
              <a:t>, </a:t>
            </a:r>
            <a:r>
              <a:rPr dirty="0" err="1"/>
              <a:t>aylardır</a:t>
            </a:r>
            <a:r>
              <a:rPr dirty="0"/>
              <a:t> </a:t>
            </a:r>
            <a:r>
              <a:rPr dirty="0" err="1"/>
              <a:t>devam</a:t>
            </a:r>
            <a:r>
              <a:rPr dirty="0"/>
              <a:t> </a:t>
            </a:r>
            <a:r>
              <a:rPr dirty="0" err="1"/>
              <a:t>eden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hafif</a:t>
            </a:r>
            <a:r>
              <a:rPr dirty="0"/>
              <a:t> </a:t>
            </a:r>
            <a:r>
              <a:rPr dirty="0" err="1"/>
              <a:t>ağrılardır</a:t>
            </a:r>
            <a:r>
              <a:rPr dirty="0"/>
              <a:t>.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Polikliniklerde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sıktır</a:t>
            </a:r>
            <a:r>
              <a:rPr dirty="0"/>
              <a:t>.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Etyolojiyi</a:t>
            </a:r>
            <a:r>
              <a:rPr dirty="0"/>
              <a:t> </a:t>
            </a:r>
            <a:r>
              <a:rPr dirty="0" err="1"/>
              <a:t>saptamak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zordur</a:t>
            </a:r>
            <a:r>
              <a:rPr dirty="0"/>
              <a:t>.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Devamlı</a:t>
            </a:r>
            <a:r>
              <a:rPr dirty="0"/>
              <a:t> </a:t>
            </a:r>
            <a:r>
              <a:rPr dirty="0" err="1"/>
              <a:t>mı</a:t>
            </a:r>
            <a:r>
              <a:rPr dirty="0"/>
              <a:t>, </a:t>
            </a:r>
            <a:r>
              <a:rPr dirty="0" err="1"/>
              <a:t>aralıklı</a:t>
            </a:r>
            <a:r>
              <a:rPr dirty="0"/>
              <a:t> </a:t>
            </a:r>
            <a:r>
              <a:rPr dirty="0" err="1"/>
              <a:t>mı</a:t>
            </a:r>
            <a:r>
              <a:rPr dirty="0"/>
              <a:t>, </a:t>
            </a:r>
            <a:r>
              <a:rPr dirty="0" err="1"/>
              <a:t>artıyor</a:t>
            </a:r>
            <a:r>
              <a:rPr dirty="0"/>
              <a:t> mu, </a:t>
            </a:r>
            <a:r>
              <a:rPr dirty="0" err="1"/>
              <a:t>doktora</a:t>
            </a:r>
            <a:r>
              <a:rPr dirty="0"/>
              <a:t> </a:t>
            </a:r>
            <a:r>
              <a:rPr dirty="0" err="1"/>
              <a:t>niye</a:t>
            </a:r>
            <a:r>
              <a:rPr dirty="0"/>
              <a:t> </a:t>
            </a:r>
            <a:r>
              <a:rPr dirty="0" err="1"/>
              <a:t>geldiği</a:t>
            </a:r>
            <a:r>
              <a:rPr dirty="0"/>
              <a:t> </a:t>
            </a:r>
            <a:r>
              <a:rPr dirty="0" err="1"/>
              <a:t>öğrenilmelidir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Kronik karın ağrısı"/>
          <p:cNvSpPr txBox="1">
            <a:spLocks noGrp="1"/>
          </p:cNvSpPr>
          <p:nvPr>
            <p:ph type="title" idx="4294967295"/>
          </p:nvPr>
        </p:nvSpPr>
        <p:spPr>
          <a:xfrm>
            <a:off x="774700" y="254000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5E6FE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Kronik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</a:t>
            </a:r>
            <a:r>
              <a:rPr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8" name="Amerikada kişilerin…"/>
          <p:cNvSpPr txBox="1"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Amerikada</a:t>
            </a:r>
            <a:r>
              <a:rPr dirty="0"/>
              <a:t> </a:t>
            </a:r>
            <a:r>
              <a:rPr dirty="0" err="1"/>
              <a:t>kişilerin</a:t>
            </a:r>
            <a:r>
              <a:rPr dirty="0"/>
              <a:t>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%15 </a:t>
            </a:r>
            <a:r>
              <a:rPr dirty="0" err="1"/>
              <a:t>mide</a:t>
            </a:r>
            <a:r>
              <a:rPr dirty="0"/>
              <a:t> </a:t>
            </a:r>
            <a:r>
              <a:rPr dirty="0" err="1"/>
              <a:t>ağrısı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%15 alt abdomen </a:t>
            </a:r>
            <a:r>
              <a:rPr dirty="0" err="1"/>
              <a:t>ağrısı</a:t>
            </a:r>
            <a:endParaRPr dirty="0"/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Kronik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dirençli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ağrı</a:t>
            </a:r>
            <a:r>
              <a:rPr dirty="0">
                <a:solidFill>
                  <a:srgbClr val="FF0000"/>
                </a:solidFill>
              </a:rPr>
              <a:t>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6 </a:t>
            </a:r>
            <a:r>
              <a:rPr dirty="0" err="1"/>
              <a:t>aydan</a:t>
            </a:r>
            <a:r>
              <a:rPr dirty="0"/>
              <a:t> </a:t>
            </a:r>
            <a:r>
              <a:rPr dirty="0" err="1"/>
              <a:t>beri</a:t>
            </a:r>
            <a:r>
              <a:rPr dirty="0"/>
              <a:t> </a:t>
            </a:r>
            <a:r>
              <a:rPr dirty="0" err="1"/>
              <a:t>var</a:t>
            </a:r>
            <a:r>
              <a:rPr dirty="0"/>
              <a:t> </a:t>
            </a:r>
            <a:r>
              <a:rPr dirty="0" err="1"/>
              <a:t>olan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yapılan</a:t>
            </a:r>
            <a:r>
              <a:rPr dirty="0"/>
              <a:t> </a:t>
            </a:r>
            <a:r>
              <a:rPr dirty="0" err="1"/>
              <a:t>incelemelerle</a:t>
            </a:r>
            <a:r>
              <a:rPr dirty="0"/>
              <a:t> </a:t>
            </a:r>
            <a:r>
              <a:rPr dirty="0" err="1"/>
              <a:t>tanı</a:t>
            </a:r>
            <a:r>
              <a:rPr dirty="0"/>
              <a:t> </a:t>
            </a:r>
            <a:r>
              <a:rPr dirty="0" err="1"/>
              <a:t>konulamayan</a:t>
            </a:r>
            <a:r>
              <a:rPr dirty="0"/>
              <a:t>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ağrısı</a:t>
            </a:r>
            <a:r>
              <a:rPr lang="tr-TR" dirty="0" err="1"/>
              <a:t>dır</a:t>
            </a:r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Kronik karın ağrısının en sık nedenleri"/>
          <p:cNvSpPr txBox="1">
            <a:spLocks noGrp="1"/>
          </p:cNvSpPr>
          <p:nvPr>
            <p:ph type="title" idx="4294967295"/>
          </p:nvPr>
        </p:nvSpPr>
        <p:spPr>
          <a:xfrm>
            <a:off x="838200" y="128587"/>
            <a:ext cx="10515600" cy="100647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 b="0" dirty="0" err="1">
                <a:solidFill>
                  <a:schemeClr val="tx1"/>
                </a:solidFill>
              </a:rPr>
              <a:t>Kronik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karın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ağrısının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en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sık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nedenleri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11" name="Gastroözofageal reflü-özofajit…"/>
          <p:cNvSpPr txBox="1">
            <a:spLocks noGrp="1"/>
          </p:cNvSpPr>
          <p:nvPr>
            <p:ph type="body" idx="4294967295"/>
          </p:nvPr>
        </p:nvSpPr>
        <p:spPr>
          <a:xfrm>
            <a:off x="806450" y="1620837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Gastroözofageal</a:t>
            </a:r>
            <a:r>
              <a:rPr dirty="0"/>
              <a:t> </a:t>
            </a:r>
            <a:r>
              <a:rPr dirty="0" err="1"/>
              <a:t>reflü-özofajit</a:t>
            </a:r>
            <a:endParaRPr dirty="0"/>
          </a:p>
          <a:p>
            <a:pPr defTabSz="804672">
              <a:spcBef>
                <a:spcPts val="800"/>
              </a:spcBef>
              <a:buSzTx/>
              <a:defRPr sz="211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Peptik</a:t>
            </a:r>
            <a:r>
              <a:rPr dirty="0"/>
              <a:t> </a:t>
            </a:r>
            <a:r>
              <a:rPr dirty="0" err="1"/>
              <a:t>ülser</a:t>
            </a:r>
            <a:r>
              <a:rPr dirty="0"/>
              <a:t>/</a:t>
            </a:r>
            <a:r>
              <a:rPr dirty="0" err="1"/>
              <a:t>Dispepsi</a:t>
            </a:r>
            <a:endParaRPr dirty="0"/>
          </a:p>
          <a:p>
            <a:pPr defTabSz="804672">
              <a:spcBef>
                <a:spcPts val="800"/>
              </a:spcBef>
              <a:buSzTx/>
              <a:defRPr sz="211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İritabl</a:t>
            </a:r>
            <a:r>
              <a:rPr dirty="0"/>
              <a:t> </a:t>
            </a: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sendromu</a:t>
            </a:r>
            <a:endParaRPr dirty="0"/>
          </a:p>
          <a:p>
            <a:pPr defTabSz="804672">
              <a:spcBef>
                <a:spcPts val="800"/>
              </a:spcBef>
              <a:buSzTx/>
              <a:defRPr sz="211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Kanserler</a:t>
            </a:r>
            <a:endParaRPr dirty="0"/>
          </a:p>
          <a:p>
            <a:pPr defTabSz="804672">
              <a:spcBef>
                <a:spcPts val="800"/>
              </a:spcBef>
              <a:buSzTx/>
              <a:defRPr sz="211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İnflamatuar</a:t>
            </a:r>
            <a:r>
              <a:rPr dirty="0"/>
              <a:t> </a:t>
            </a: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hastalıkları</a:t>
            </a:r>
            <a:endParaRPr dirty="0"/>
          </a:p>
          <a:p>
            <a:pPr defTabSz="804672">
              <a:spcBef>
                <a:spcPts val="800"/>
              </a:spcBef>
              <a:buSzTx/>
              <a:defRPr sz="2112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Kronik</a:t>
            </a:r>
            <a:r>
              <a:rPr dirty="0"/>
              <a:t> </a:t>
            </a:r>
            <a:r>
              <a:rPr dirty="0" err="1"/>
              <a:t>pankreatit</a:t>
            </a: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Kronik karın ağrısının kırmızı bayrakları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907713" cy="9271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Kronik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ağrısın</a:t>
            </a:r>
            <a:r>
              <a:rPr lang="tr-TR" b="0" dirty="0">
                <a:solidFill>
                  <a:schemeClr val="tx1"/>
                </a:solidFill>
              </a:rPr>
              <a:t>da alarm bulguları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14" name="Ateş…"/>
          <p:cNvSpPr txBox="1">
            <a:spLocks noGrp="1"/>
          </p:cNvSpPr>
          <p:nvPr>
            <p:ph type="body" idx="4294967295"/>
          </p:nvPr>
        </p:nvSpPr>
        <p:spPr>
          <a:xfrm>
            <a:off x="798512" y="1781175"/>
            <a:ext cx="10515601" cy="46831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Ateş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Anoreksi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/>
              <a:t>Kilo </a:t>
            </a:r>
            <a:r>
              <a:rPr dirty="0" err="1"/>
              <a:t>kaybı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Uykudan</a:t>
            </a:r>
            <a:r>
              <a:rPr dirty="0"/>
              <a:t> </a:t>
            </a:r>
            <a:r>
              <a:rPr dirty="0" err="1"/>
              <a:t>uyandıran</a:t>
            </a:r>
            <a:r>
              <a:rPr dirty="0"/>
              <a:t> </a:t>
            </a:r>
            <a:r>
              <a:rPr dirty="0" err="1"/>
              <a:t>ağrı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Gaita</a:t>
            </a:r>
            <a:r>
              <a:rPr dirty="0"/>
              <a:t> </a:t>
            </a:r>
            <a:r>
              <a:rPr dirty="0" err="1"/>
              <a:t>veya</a:t>
            </a:r>
            <a:r>
              <a:rPr dirty="0"/>
              <a:t> </a:t>
            </a:r>
            <a:r>
              <a:rPr dirty="0" err="1"/>
              <a:t>idrarda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olması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Sarılık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Ödem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Karında</a:t>
            </a:r>
            <a:r>
              <a:rPr dirty="0"/>
              <a:t> </a:t>
            </a:r>
            <a:r>
              <a:rPr dirty="0" err="1"/>
              <a:t>kitle</a:t>
            </a:r>
            <a:endParaRPr dirty="0"/>
          </a:p>
          <a:p>
            <a:pPr defTabSz="905255">
              <a:spcBef>
                <a:spcPts val="900"/>
              </a:spcBef>
              <a:buClr>
                <a:srgbClr val="FF0000"/>
              </a:buClr>
              <a:defRPr sz="2772"/>
            </a:pPr>
            <a:r>
              <a:rPr dirty="0" err="1"/>
              <a:t>Organomegali</a:t>
            </a: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4t03" descr="4t0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92300" y="414337"/>
            <a:ext cx="8669338" cy="64293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Kronik karın ağrısının nedenleri"/>
          <p:cNvSpPr txBox="1"/>
          <p:nvPr/>
        </p:nvSpPr>
        <p:spPr>
          <a:xfrm>
            <a:off x="1892300" y="122237"/>
            <a:ext cx="8669338" cy="5847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Kronik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ağrısının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nedenleri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18" name="Kronik aralıklı  ağrı…"/>
          <p:cNvSpPr txBox="1"/>
          <p:nvPr/>
        </p:nvSpPr>
        <p:spPr>
          <a:xfrm>
            <a:off x="1892300" y="696912"/>
            <a:ext cx="4162425" cy="792670"/>
          </a:xfrm>
          <a:prstGeom prst="rect">
            <a:avLst/>
          </a:prstGeom>
          <a:solidFill>
            <a:srgbClr val="9DC3E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Kronik aralıklı  ağrı</a:t>
            </a:r>
          </a:p>
          <a:p>
            <a:pPr algn="ctr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nedenleri </a:t>
            </a:r>
          </a:p>
        </p:txBody>
      </p:sp>
      <p:sp>
        <p:nvSpPr>
          <p:cNvPr id="119" name="Kronik devamlı ağrı…"/>
          <p:cNvSpPr txBox="1"/>
          <p:nvPr/>
        </p:nvSpPr>
        <p:spPr>
          <a:xfrm>
            <a:off x="6054725" y="696912"/>
            <a:ext cx="4506913" cy="667331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Kronik devamlı ağrı </a:t>
            </a:r>
          </a:p>
          <a:p>
            <a:pPr algn="ctr"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 nedenleri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"/>
          <p:cNvGraphicFramePr/>
          <p:nvPr/>
        </p:nvGraphicFramePr>
        <p:xfrm>
          <a:off x="346075" y="968375"/>
          <a:ext cx="10626724" cy="547052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4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12">
                <a:tc>
                  <a:txBody>
                    <a:bodyPr/>
                    <a:lstStyle/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Organik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Fonksiyonel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Ağrının karakteri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Akut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Persistan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Şiddeti artan 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Daha az değişen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Ağrı yeri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Çok iyi lokalize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Farklı yerlerde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Uyku ile ilişkisi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Uykudan uyandırır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Uyandırmaz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60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Birlikte olan yakınmalar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Ateş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Bulantı-kusma,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Kilo kaybı, anoreksi, 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Anemi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Sedim yüksekliği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Başağrısı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Dizziness</a:t>
                      </a:r>
                    </a:p>
                    <a:p>
                      <a:pPr algn="l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Bir çok sisteme ait yakınmalar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Psikolojik stres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Yok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Var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9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Kapalı göz testi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Negatif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Pozitif</a:t>
                      </a:r>
                    </a:p>
                  </a:txBody>
                  <a:tcPr marL="45729" marR="45729" marT="45729" marB="45729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2" name="Organik-fonksiyonel ağrı"/>
          <p:cNvSpPr txBox="1">
            <a:spLocks noGrp="1"/>
          </p:cNvSpPr>
          <p:nvPr>
            <p:ph type="title" idx="4294967295"/>
          </p:nvPr>
        </p:nvSpPr>
        <p:spPr>
          <a:xfrm>
            <a:off x="2843212" y="0"/>
            <a:ext cx="6994526" cy="8493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Organik-fonksiyonel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r>
              <a:rPr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krarlayan karın ağrısı ile birlikte olan semptomlar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Tekrarlayan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ile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birlikte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olan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semptomlar</a:t>
            </a:r>
            <a:r>
              <a:rPr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5" name="GIC0401-08-013" descr="GIC0401-08-01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50950" y="1695450"/>
            <a:ext cx="9091613" cy="4702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ğrının nöroanotomisi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Ağrının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nöroanotomisi</a:t>
            </a:r>
            <a:r>
              <a:rPr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Duyu nöroreseptörleri karın içi organlarda lokalizadir.…"/>
          <p:cNvSpPr txBox="1">
            <a:spLocks noGrp="1"/>
          </p:cNvSpPr>
          <p:nvPr>
            <p:ph type="body" idx="4294967295"/>
          </p:nvPr>
        </p:nvSpPr>
        <p:spPr>
          <a:xfrm>
            <a:off x="819150" y="1825625"/>
            <a:ext cx="10534650" cy="4779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Tx/>
              <a:buChar char="✓"/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Duyu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nöroreseptörleri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içi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organlarda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lokalizadir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Tx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Tx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Yerleşim</a:t>
            </a:r>
            <a:r>
              <a:rPr dirty="0"/>
              <a:t> </a:t>
            </a:r>
            <a:r>
              <a:rPr dirty="0" err="1"/>
              <a:t>yerleri</a:t>
            </a:r>
            <a:r>
              <a:rPr dirty="0"/>
              <a:t>:</a:t>
            </a:r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Mukoza</a:t>
            </a:r>
            <a:endParaRPr dirty="0"/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Kas</a:t>
            </a:r>
            <a:endParaRPr dirty="0"/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Serozal</a:t>
            </a:r>
            <a:r>
              <a:rPr dirty="0"/>
              <a:t> </a:t>
            </a:r>
            <a:r>
              <a:rPr dirty="0" err="1"/>
              <a:t>yapılar</a:t>
            </a:r>
            <a:endParaRPr dirty="0"/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Mezenter</a:t>
            </a:r>
            <a:r>
              <a:rPr dirty="0"/>
              <a:t> </a:t>
            </a:r>
          </a:p>
          <a:p>
            <a:pPr marL="228600" lvl="2" indent="6858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FontTx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Görevleri</a:t>
            </a:r>
            <a:r>
              <a:rPr dirty="0"/>
              <a:t> (</a:t>
            </a:r>
            <a:r>
              <a:rPr dirty="0" err="1"/>
              <a:t>lokal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santral</a:t>
            </a:r>
            <a:r>
              <a:rPr dirty="0"/>
              <a:t> </a:t>
            </a:r>
            <a:r>
              <a:rPr dirty="0" err="1"/>
              <a:t>refleks</a:t>
            </a:r>
            <a:r>
              <a:rPr dirty="0"/>
              <a:t> </a:t>
            </a:r>
            <a:r>
              <a:rPr dirty="0" err="1"/>
              <a:t>arkıyla</a:t>
            </a:r>
            <a:r>
              <a:rPr dirty="0"/>
              <a:t>)</a:t>
            </a:r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Sekresyonların</a:t>
            </a:r>
            <a:r>
              <a:rPr dirty="0"/>
              <a:t> </a:t>
            </a:r>
            <a:r>
              <a:rPr dirty="0" err="1"/>
              <a:t>düzenlenmesi</a:t>
            </a:r>
            <a:endParaRPr dirty="0"/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Motilite</a:t>
            </a:r>
            <a:endParaRPr dirty="0"/>
          </a:p>
          <a:p>
            <a:pPr marL="1143000" lvl="2" indent="-2286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Tx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akımı</a:t>
            </a:r>
            <a:r>
              <a:rPr dirty="0"/>
              <a:t> abdominal </a:t>
            </a:r>
            <a:r>
              <a:rPr dirty="0" err="1"/>
              <a:t>organlarda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izik muayene"/>
          <p:cNvSpPr txBox="1">
            <a:spLocks noGrp="1"/>
          </p:cNvSpPr>
          <p:nvPr>
            <p:ph type="title" idx="4294967295"/>
          </p:nvPr>
        </p:nvSpPr>
        <p:spPr>
          <a:xfrm>
            <a:off x="3579812" y="214312"/>
            <a:ext cx="6100763" cy="92075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Fizik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muayene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28" name="Sistemik muayene yapılmalıdır.…"/>
          <p:cNvSpPr txBox="1">
            <a:spLocks noGrp="1"/>
          </p:cNvSpPr>
          <p:nvPr>
            <p:ph type="body" idx="4294967295"/>
          </p:nvPr>
        </p:nvSpPr>
        <p:spPr>
          <a:xfrm>
            <a:off x="949325" y="1387475"/>
            <a:ext cx="10842625" cy="50927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dirty="0" err="1"/>
              <a:t>Sistemik</a:t>
            </a:r>
            <a:r>
              <a:rPr dirty="0"/>
              <a:t> </a:t>
            </a:r>
            <a:r>
              <a:rPr dirty="0" err="1"/>
              <a:t>muayene</a:t>
            </a:r>
            <a:r>
              <a:rPr dirty="0"/>
              <a:t> </a:t>
            </a:r>
            <a:r>
              <a:rPr dirty="0" err="1"/>
              <a:t>yapılmalıdır</a:t>
            </a:r>
            <a:r>
              <a:rPr dirty="0"/>
              <a:t>.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Vital </a:t>
            </a:r>
            <a:r>
              <a:rPr dirty="0" err="1"/>
              <a:t>bulgular</a:t>
            </a:r>
            <a:r>
              <a:rPr dirty="0"/>
              <a:t>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Bilinç</a:t>
            </a:r>
            <a:r>
              <a:rPr dirty="0"/>
              <a:t> </a:t>
            </a:r>
            <a:r>
              <a:rPr dirty="0" err="1"/>
              <a:t>bozukluğu</a:t>
            </a:r>
            <a:r>
              <a:rPr dirty="0"/>
              <a:t>, </a:t>
            </a:r>
            <a:r>
              <a:rPr dirty="0" err="1"/>
              <a:t>hipotansiyon</a:t>
            </a:r>
            <a:r>
              <a:rPr dirty="0"/>
              <a:t>, </a:t>
            </a:r>
            <a:r>
              <a:rPr dirty="0" err="1"/>
              <a:t>taşikardi-aritmi</a:t>
            </a:r>
            <a:r>
              <a:rPr dirty="0"/>
              <a:t>, </a:t>
            </a:r>
            <a:r>
              <a:rPr dirty="0" err="1"/>
              <a:t>ateş</a:t>
            </a:r>
            <a:r>
              <a:rPr dirty="0"/>
              <a:t>, </a:t>
            </a:r>
            <a:r>
              <a:rPr dirty="0" err="1"/>
              <a:t>soğuk</a:t>
            </a:r>
            <a:r>
              <a:rPr dirty="0"/>
              <a:t> </a:t>
            </a:r>
            <a:r>
              <a:rPr dirty="0" err="1"/>
              <a:t>terleme</a:t>
            </a:r>
            <a:endParaRPr dirty="0"/>
          </a:p>
          <a:p>
            <a:pPr marL="571500" lvl="2" indent="-342900">
              <a:lnSpc>
                <a:spcPct val="100000"/>
              </a:lnSpc>
              <a:spcBef>
                <a:spcPts val="0"/>
              </a:spcBef>
              <a:buSzTx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</a:pPr>
            <a:r>
              <a:rPr dirty="0" err="1"/>
              <a:t>Tek</a:t>
            </a:r>
            <a:r>
              <a:rPr dirty="0"/>
              <a:t> </a:t>
            </a:r>
            <a:r>
              <a:rPr dirty="0" err="1"/>
              <a:t>başına</a:t>
            </a:r>
            <a:r>
              <a:rPr dirty="0"/>
              <a:t>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muayenesi</a:t>
            </a:r>
            <a:r>
              <a:rPr dirty="0"/>
              <a:t> </a:t>
            </a:r>
            <a:r>
              <a:rPr dirty="0" err="1"/>
              <a:t>yeterli</a:t>
            </a:r>
            <a:r>
              <a:rPr dirty="0"/>
              <a:t> </a:t>
            </a:r>
            <a:r>
              <a:rPr dirty="0" err="1"/>
              <a:t>değildir</a:t>
            </a:r>
            <a:r>
              <a:rPr dirty="0"/>
              <a:t>.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İnspeksiyon</a:t>
            </a:r>
            <a:r>
              <a:rPr dirty="0"/>
              <a:t>: </a:t>
            </a:r>
            <a:r>
              <a:rPr dirty="0" err="1"/>
              <a:t>Hastanın</a:t>
            </a:r>
            <a:r>
              <a:rPr dirty="0"/>
              <a:t> </a:t>
            </a:r>
            <a:r>
              <a:rPr dirty="0" err="1"/>
              <a:t>pozisyonu</a:t>
            </a:r>
            <a:r>
              <a:rPr dirty="0"/>
              <a:t>, </a:t>
            </a:r>
            <a:r>
              <a:rPr dirty="0" err="1"/>
              <a:t>yara</a:t>
            </a:r>
            <a:r>
              <a:rPr dirty="0"/>
              <a:t> </a:t>
            </a:r>
            <a:r>
              <a:rPr dirty="0" err="1"/>
              <a:t>yeri</a:t>
            </a:r>
            <a:r>
              <a:rPr dirty="0"/>
              <a:t>, </a:t>
            </a:r>
            <a:r>
              <a:rPr dirty="0" err="1"/>
              <a:t>operasyon</a:t>
            </a:r>
            <a:r>
              <a:rPr dirty="0"/>
              <a:t> </a:t>
            </a:r>
            <a:r>
              <a:rPr dirty="0" err="1"/>
              <a:t>skarı</a:t>
            </a:r>
            <a:r>
              <a:rPr dirty="0"/>
              <a:t>, </a:t>
            </a:r>
            <a:r>
              <a:rPr dirty="0" err="1"/>
              <a:t>distansiyon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Oskültasyon</a:t>
            </a:r>
            <a:r>
              <a:rPr dirty="0"/>
              <a:t>: </a:t>
            </a: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sesleri</a:t>
            </a:r>
            <a:r>
              <a:rPr dirty="0"/>
              <a:t>, </a:t>
            </a:r>
            <a:r>
              <a:rPr dirty="0" err="1"/>
              <a:t>üfürümler</a:t>
            </a:r>
            <a:r>
              <a:rPr dirty="0"/>
              <a:t>, </a:t>
            </a:r>
            <a:r>
              <a:rPr dirty="0" err="1"/>
              <a:t>gebelik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Palpasyon</a:t>
            </a:r>
            <a:r>
              <a:rPr dirty="0"/>
              <a:t>: </a:t>
            </a:r>
            <a:r>
              <a:rPr dirty="0" err="1"/>
              <a:t>Ağrının</a:t>
            </a:r>
            <a:r>
              <a:rPr dirty="0"/>
              <a:t> </a:t>
            </a:r>
            <a:r>
              <a:rPr dirty="0" err="1"/>
              <a:t>yeri</a:t>
            </a:r>
            <a:r>
              <a:rPr dirty="0"/>
              <a:t>, </a:t>
            </a:r>
            <a:r>
              <a:rPr dirty="0" err="1"/>
              <a:t>defans</a:t>
            </a:r>
            <a:r>
              <a:rPr dirty="0"/>
              <a:t>-rebound (</a:t>
            </a:r>
            <a:r>
              <a:rPr dirty="0" err="1"/>
              <a:t>öksürük</a:t>
            </a:r>
            <a:r>
              <a:rPr dirty="0"/>
              <a:t> </a:t>
            </a:r>
            <a:r>
              <a:rPr dirty="0" err="1"/>
              <a:t>testi</a:t>
            </a:r>
            <a:r>
              <a:rPr dirty="0"/>
              <a:t> </a:t>
            </a:r>
            <a:r>
              <a:rPr dirty="0" err="1"/>
              <a:t>vb</a:t>
            </a:r>
            <a:r>
              <a:rPr dirty="0"/>
              <a:t>), HSM, </a:t>
            </a:r>
            <a:r>
              <a:rPr dirty="0" err="1"/>
              <a:t>ele</a:t>
            </a:r>
            <a:r>
              <a:rPr dirty="0"/>
              <a:t> </a:t>
            </a:r>
            <a:r>
              <a:rPr dirty="0" err="1"/>
              <a:t>gelen</a:t>
            </a:r>
            <a:r>
              <a:rPr dirty="0"/>
              <a:t> </a:t>
            </a:r>
            <a:r>
              <a:rPr dirty="0" err="1"/>
              <a:t>kitle</a:t>
            </a:r>
            <a:r>
              <a:rPr dirty="0"/>
              <a:t>, </a:t>
            </a:r>
            <a:r>
              <a:rPr dirty="0" err="1"/>
              <a:t>kostovertebral</a:t>
            </a:r>
            <a:r>
              <a:rPr dirty="0"/>
              <a:t> </a:t>
            </a:r>
            <a:r>
              <a:rPr dirty="0" err="1"/>
              <a:t>açı</a:t>
            </a:r>
            <a:r>
              <a:rPr dirty="0"/>
              <a:t> </a:t>
            </a:r>
            <a:r>
              <a:rPr dirty="0" err="1"/>
              <a:t>duyarlılığı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Perküsyon</a:t>
            </a:r>
            <a:r>
              <a:rPr dirty="0"/>
              <a:t>: Gaz </a:t>
            </a:r>
            <a:r>
              <a:rPr dirty="0" err="1"/>
              <a:t>distansiyonu</a:t>
            </a:r>
            <a:r>
              <a:rPr dirty="0"/>
              <a:t>, </a:t>
            </a:r>
            <a:r>
              <a:rPr dirty="0" err="1"/>
              <a:t>asid</a:t>
            </a:r>
            <a:r>
              <a:rPr dirty="0"/>
              <a:t>, glob </a:t>
            </a:r>
            <a:r>
              <a:rPr dirty="0" err="1"/>
              <a:t>vezikal</a:t>
            </a:r>
            <a:r>
              <a:rPr dirty="0"/>
              <a:t>, </a:t>
            </a:r>
            <a:r>
              <a:rPr dirty="0" err="1"/>
              <a:t>gebelik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Rektal</a:t>
            </a:r>
            <a:r>
              <a:rPr dirty="0"/>
              <a:t> </a:t>
            </a:r>
            <a:r>
              <a:rPr dirty="0" err="1"/>
              <a:t>tuşe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Jinekolojik</a:t>
            </a:r>
            <a:r>
              <a:rPr dirty="0"/>
              <a:t>-genital </a:t>
            </a:r>
            <a:r>
              <a:rPr dirty="0" err="1"/>
              <a:t>muayene</a:t>
            </a:r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Özel karın muayene yöntemleri"/>
          <p:cNvSpPr txBox="1">
            <a:spLocks noGrp="1"/>
          </p:cNvSpPr>
          <p:nvPr>
            <p:ph type="title" idx="4294967295"/>
          </p:nvPr>
        </p:nvSpPr>
        <p:spPr>
          <a:xfrm>
            <a:off x="1212850" y="311149"/>
            <a:ext cx="8810625" cy="76041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Özel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muayene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yöntemleri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1" name="Murphy’s sign ile ilgili görsel sonucu" descr="Murphy’s sign ile ilgili görsel sonucu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90825" y="1393825"/>
            <a:ext cx="2706688" cy="2117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The psoas sign ile ilgili görsel sonucu" descr="The psoas sign ile ilgili görsel sonucu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00137" y="4019550"/>
            <a:ext cx="3379788" cy="253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The obturator sign ile ilgili görsel sonucu" descr="The obturator sign ile ilgili görsel sonucu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902450" y="4019550"/>
            <a:ext cx="3614738" cy="271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he Rovsing sign ile ilgili görsel sonucu" descr="The Rovsing sign ile ilgili görsel sonucu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280400" y="1393825"/>
            <a:ext cx="2481263" cy="1863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kut karın ağrısının kırmızı bayrakları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493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Akut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ağrısın</a:t>
            </a:r>
            <a:r>
              <a:rPr lang="tr-TR" b="0" dirty="0">
                <a:solidFill>
                  <a:schemeClr val="tx1"/>
                </a:solidFill>
              </a:rPr>
              <a:t>da alarm bulguları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37" name="Ciddi ağrı…"/>
          <p:cNvSpPr txBox="1">
            <a:spLocks noGrp="1"/>
          </p:cNvSpPr>
          <p:nvPr>
            <p:ph type="body" idx="4294967295"/>
          </p:nvPr>
        </p:nvSpPr>
        <p:spPr>
          <a:xfrm>
            <a:off x="1011237" y="1557337"/>
            <a:ext cx="10515601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Ciddi</a:t>
            </a:r>
            <a:r>
              <a:rPr dirty="0"/>
              <a:t> </a:t>
            </a:r>
            <a:r>
              <a:rPr dirty="0" err="1"/>
              <a:t>ağrı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Şok</a:t>
            </a:r>
            <a:r>
              <a:rPr dirty="0"/>
              <a:t> </a:t>
            </a:r>
            <a:r>
              <a:rPr dirty="0" err="1"/>
              <a:t>bulguları</a:t>
            </a:r>
            <a:r>
              <a:rPr dirty="0"/>
              <a:t>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Taşikardi</a:t>
            </a:r>
            <a:r>
              <a:rPr dirty="0"/>
              <a:t>, </a:t>
            </a:r>
            <a:r>
              <a:rPr dirty="0" err="1"/>
              <a:t>hipotansiyon</a:t>
            </a:r>
            <a:r>
              <a:rPr dirty="0"/>
              <a:t>, </a:t>
            </a:r>
            <a:r>
              <a:rPr dirty="0" err="1"/>
              <a:t>soğuk</a:t>
            </a:r>
            <a:r>
              <a:rPr dirty="0"/>
              <a:t> </a:t>
            </a:r>
            <a:r>
              <a:rPr dirty="0" err="1"/>
              <a:t>terleme</a:t>
            </a:r>
            <a:r>
              <a:rPr dirty="0"/>
              <a:t>, </a:t>
            </a:r>
            <a:r>
              <a:rPr dirty="0" err="1"/>
              <a:t>bilinç</a:t>
            </a:r>
            <a:r>
              <a:rPr dirty="0"/>
              <a:t> </a:t>
            </a:r>
            <a:r>
              <a:rPr dirty="0" err="1"/>
              <a:t>bulanıklığı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Peritonit</a:t>
            </a:r>
            <a:r>
              <a:rPr dirty="0"/>
              <a:t> </a:t>
            </a:r>
            <a:r>
              <a:rPr dirty="0" err="1"/>
              <a:t>bulguları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distansiyonu</a:t>
            </a:r>
            <a:endParaRPr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aboratuvar tetkikleri"/>
          <p:cNvSpPr txBox="1">
            <a:spLocks noGrp="1"/>
          </p:cNvSpPr>
          <p:nvPr>
            <p:ph type="title" idx="4294967295"/>
          </p:nvPr>
        </p:nvSpPr>
        <p:spPr>
          <a:xfrm>
            <a:off x="3105150" y="314325"/>
            <a:ext cx="6921500" cy="7731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Laboratuvar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tetkikleri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42" name="Anamnez ve FM sonucunda ayırıcı tanı yapılarak istenmelidir.…"/>
          <p:cNvSpPr txBox="1">
            <a:spLocks noGrp="1"/>
          </p:cNvSpPr>
          <p:nvPr>
            <p:ph type="body" idx="4294967295"/>
          </p:nvPr>
        </p:nvSpPr>
        <p:spPr>
          <a:xfrm>
            <a:off x="901700" y="1204912"/>
            <a:ext cx="10515600" cy="48609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Anamnez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FM </a:t>
            </a:r>
            <a:r>
              <a:rPr dirty="0" err="1"/>
              <a:t>sonucunda</a:t>
            </a:r>
            <a:r>
              <a:rPr dirty="0"/>
              <a:t> </a:t>
            </a:r>
            <a:r>
              <a:rPr dirty="0" err="1"/>
              <a:t>ayırıcı</a:t>
            </a:r>
            <a:r>
              <a:rPr dirty="0"/>
              <a:t> </a:t>
            </a:r>
            <a:r>
              <a:rPr dirty="0" err="1"/>
              <a:t>tanı</a:t>
            </a:r>
            <a:r>
              <a:rPr dirty="0"/>
              <a:t> </a:t>
            </a:r>
            <a:r>
              <a:rPr dirty="0" err="1"/>
              <a:t>yapılarak</a:t>
            </a:r>
            <a:r>
              <a:rPr dirty="0"/>
              <a:t> </a:t>
            </a:r>
            <a:r>
              <a:rPr dirty="0" err="1"/>
              <a:t>istenmelidir</a:t>
            </a:r>
            <a:r>
              <a:rPr dirty="0"/>
              <a:t>.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Hemogram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Biokimya</a:t>
            </a:r>
            <a:r>
              <a:rPr dirty="0"/>
              <a:t>: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AKŞ, </a:t>
            </a:r>
            <a:r>
              <a:rPr dirty="0" err="1"/>
              <a:t>üre</a:t>
            </a:r>
            <a:r>
              <a:rPr dirty="0"/>
              <a:t>, </a:t>
            </a:r>
            <a:r>
              <a:rPr dirty="0" err="1"/>
              <a:t>kreatinin</a:t>
            </a:r>
            <a:r>
              <a:rPr dirty="0"/>
              <a:t>, BUN, KC </a:t>
            </a:r>
            <a:r>
              <a:rPr dirty="0" err="1"/>
              <a:t>enz</a:t>
            </a:r>
            <a:r>
              <a:rPr dirty="0"/>
              <a:t> (ALT, AST, GGT, ALP), </a:t>
            </a:r>
            <a:r>
              <a:rPr dirty="0" err="1"/>
              <a:t>amilaz-lipaz</a:t>
            </a:r>
            <a:r>
              <a:rPr dirty="0"/>
              <a:t>, </a:t>
            </a:r>
            <a:r>
              <a:rPr dirty="0" err="1"/>
              <a:t>elektrolitler</a:t>
            </a:r>
            <a:r>
              <a:rPr dirty="0"/>
              <a:t>, </a:t>
            </a:r>
            <a:r>
              <a:rPr sz="2400" dirty="0"/>
              <a:t>LDH, </a:t>
            </a:r>
            <a:r>
              <a:rPr sz="2400" dirty="0" err="1"/>
              <a:t>bilirübinler</a:t>
            </a:r>
            <a:r>
              <a:rPr sz="2400" dirty="0"/>
              <a:t>, D-dimer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Kardiyak</a:t>
            </a:r>
            <a:r>
              <a:rPr dirty="0"/>
              <a:t> </a:t>
            </a:r>
            <a:r>
              <a:rPr dirty="0" err="1"/>
              <a:t>enzimler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TİT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EKG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PT,PTT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Gebelik</a:t>
            </a:r>
            <a:r>
              <a:rPr dirty="0"/>
              <a:t> </a:t>
            </a:r>
            <a:r>
              <a:rPr dirty="0" err="1"/>
              <a:t>testi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gazı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örüntüleme yöntemleri"/>
          <p:cNvSpPr txBox="1">
            <a:spLocks noGrp="1"/>
          </p:cNvSpPr>
          <p:nvPr>
            <p:ph type="title" idx="4294967295"/>
          </p:nvPr>
        </p:nvSpPr>
        <p:spPr>
          <a:xfrm>
            <a:off x="1560512" y="365125"/>
            <a:ext cx="8072438" cy="7699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Görüntüleme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yöntemleri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45" name="Ayakta direkt batın grafisi/PA AC grafisi…"/>
          <p:cNvSpPr txBox="1">
            <a:spLocks noGrp="1"/>
          </p:cNvSpPr>
          <p:nvPr>
            <p:ph type="body" idx="4294967295"/>
          </p:nvPr>
        </p:nvSpPr>
        <p:spPr>
          <a:xfrm>
            <a:off x="949325" y="1439862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Ayakta</a:t>
            </a:r>
            <a:r>
              <a:rPr dirty="0"/>
              <a:t> </a:t>
            </a:r>
            <a:r>
              <a:rPr dirty="0" err="1"/>
              <a:t>direkt</a:t>
            </a:r>
            <a:r>
              <a:rPr dirty="0"/>
              <a:t> </a:t>
            </a:r>
            <a:r>
              <a:rPr dirty="0" err="1"/>
              <a:t>batın</a:t>
            </a:r>
            <a:r>
              <a:rPr dirty="0"/>
              <a:t> </a:t>
            </a:r>
            <a:r>
              <a:rPr dirty="0" err="1"/>
              <a:t>grafisi</a:t>
            </a:r>
            <a:r>
              <a:rPr dirty="0"/>
              <a:t>/PA AC </a:t>
            </a:r>
            <a:r>
              <a:rPr dirty="0" err="1"/>
              <a:t>grafisi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Batın</a:t>
            </a:r>
            <a:r>
              <a:rPr dirty="0"/>
              <a:t> USG</a:t>
            </a:r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Batın</a:t>
            </a:r>
            <a:r>
              <a:rPr dirty="0"/>
              <a:t> BT</a:t>
            </a:r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MRI?</a:t>
            </a:r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Gastroskopi-kolonoskopi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Tanısal</a:t>
            </a:r>
            <a:r>
              <a:rPr dirty="0"/>
              <a:t> </a:t>
            </a:r>
            <a:r>
              <a:rPr dirty="0" err="1"/>
              <a:t>laparotomi</a:t>
            </a:r>
            <a:r>
              <a:rPr dirty="0"/>
              <a:t>/</a:t>
            </a:r>
            <a:r>
              <a:rPr dirty="0" err="1"/>
              <a:t>laparoskopi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mall bowel obstruction"/>
          <p:cNvSpPr txBox="1"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4176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tr-TR" dirty="0" err="1">
                <a:solidFill>
                  <a:schemeClr val="tx1"/>
                </a:solidFill>
              </a:rPr>
              <a:t>İleus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8" name="http://www.healthhype.com/wp-content/uploads/bowel_obstruction_air_fluid_levels.jpg" descr="http://www.healthhype.com/wp-content/uploads/bowel_obstruction_air_fluid_levels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1143000"/>
            <a:ext cx="5080000" cy="541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http://www.ispub.com/ispub/ijs/volume_14_number_2/a_rare_presentation_of_rapunzel_syndrome_manifesting_in_the_immediate_post_appendicectomy_period/rapunzel-fig1.jpg" descr="http://www.ispub.com/ispub/ijs/volume_14_number_2/a_rare_presentation_of_rapunzel_syndrome_manifesting_in_the_immediate_post_appendicectomy_period/rapunzel-fig1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94400" y="1143000"/>
            <a:ext cx="5207000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ecal Volvulus and Sigmoid Volvulus"/>
          <p:cNvSpPr txBox="1">
            <a:spLocks noGrp="1"/>
          </p:cNvSpPr>
          <p:nvPr>
            <p:ph type="title" idx="4294967295"/>
          </p:nvPr>
        </p:nvSpPr>
        <p:spPr>
          <a:xfrm>
            <a:off x="203200" y="242887"/>
            <a:ext cx="121920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tr-TR" dirty="0" err="1">
                <a:solidFill>
                  <a:schemeClr val="tx1"/>
                </a:solidFill>
              </a:rPr>
              <a:t>Çekal</a:t>
            </a:r>
            <a:r>
              <a:rPr lang="tr-TR" dirty="0">
                <a:solidFill>
                  <a:schemeClr val="tx1"/>
                </a:solidFill>
              </a:rPr>
              <a:t> ve sigmoid </a:t>
            </a:r>
            <a:r>
              <a:rPr lang="tr-TR" dirty="0" err="1">
                <a:solidFill>
                  <a:schemeClr val="tx1"/>
                </a:solidFill>
              </a:rPr>
              <a:t>volvulus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2" name="http://eso-cdn.bestpractice.bmj.com/best-practice/images/bp/en-gb/877-2_default.jpg" descr="http://eso-cdn.bestpractice.bmj.com/best-practice/images/bp/en-gb/877-2_default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1524000"/>
            <a:ext cx="53848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http://www.learningradiology.com/caseofweek/caseoftheweekpix2008-2/cow338lg.jpg" descr="http://www.learningradiology.com/caseofweek/caseoftheweekpix2008-2/cow338lg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299200" y="1524000"/>
            <a:ext cx="5537200" cy="4667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neumoperitoneum"/>
          <p:cNvSpPr txBox="1">
            <a:spLocks noGrp="1"/>
          </p:cNvSpPr>
          <p:nvPr>
            <p:ph type="title" idx="4294967295"/>
          </p:nvPr>
        </p:nvSpPr>
        <p:spPr>
          <a:xfrm>
            <a:off x="7874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tr-TR" dirty="0" err="1">
                <a:solidFill>
                  <a:schemeClr val="tx1"/>
                </a:solidFill>
              </a:rPr>
              <a:t>Pnömoperitonium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6" name="http://www.medicalfinals.co.uk/joomla/images/stories/medical_finals/pneumoperitoneum-patient10.jpg" descr="http://www.medicalfinals.co.uk/joomla/images/stories/medical_finals/pneumoperitoneum-patient1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27200" y="1087437"/>
            <a:ext cx="8636000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ltrasound: Cholecystitis"/>
          <p:cNvSpPr txBox="1">
            <a:spLocks noGrp="1"/>
          </p:cNvSpPr>
          <p:nvPr>
            <p:ph type="title" idx="4294967295"/>
          </p:nvPr>
        </p:nvSpPr>
        <p:spPr>
          <a:xfrm>
            <a:off x="506412" y="114300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Ultraso</a:t>
            </a:r>
            <a:r>
              <a:rPr lang="tr-TR" dirty="0">
                <a:solidFill>
                  <a:schemeClr val="tx1"/>
                </a:solidFill>
              </a:rPr>
              <a:t>n</a:t>
            </a:r>
            <a:r>
              <a:rPr dirty="0">
                <a:solidFill>
                  <a:schemeClr val="tx1"/>
                </a:solidFill>
              </a:rPr>
              <a:t>: </a:t>
            </a:r>
            <a:r>
              <a:rPr lang="tr-TR" dirty="0" err="1">
                <a:solidFill>
                  <a:schemeClr val="tx1"/>
                </a:solidFill>
              </a:rPr>
              <a:t>kolesistit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9" name="http://download.imaging.consult.com/ic/images/S193303320670698X/gr3-midi.jpg" descr="http://download.imaging.consult.com/ic/images/S193303320670698X/gr3-midi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46400" y="1239837"/>
            <a:ext cx="6502400" cy="510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Ultrasound: AAA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Ultrasound: </a:t>
            </a:r>
            <a:r>
              <a:rPr lang="tr-TR" dirty="0" err="1">
                <a:solidFill>
                  <a:schemeClr val="tx1"/>
                </a:solidFill>
              </a:rPr>
              <a:t>Abdominal</a:t>
            </a:r>
            <a:r>
              <a:rPr lang="tr-TR" dirty="0">
                <a:solidFill>
                  <a:schemeClr val="tx1"/>
                </a:solidFill>
              </a:rPr>
              <a:t> aort anevrizması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62" name="http://www.keepingyouwell.com/ALMH/Portals/33/images/Care%20and%20Services/Vascular/3.9%20cm%20Abdominal%20Aortic%20aneurysm-%20sized.JPG" descr="http://www.keepingyouwell.com/ALMH/Portals/33/images/Care%20and%20Services/Vascular/3.9%20cm%20Abdominal%20Aortic%20aneurysm-%20sized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68612" y="1687512"/>
            <a:ext cx="7110413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İki tip afferent sinir fiberleri vardır.…"/>
          <p:cNvSpPr txBox="1">
            <a:spLocks noGrp="1"/>
          </p:cNvSpPr>
          <p:nvPr>
            <p:ph type="body" idx="4294967295"/>
          </p:nvPr>
        </p:nvSpPr>
        <p:spPr>
          <a:xfrm>
            <a:off x="873125" y="769937"/>
            <a:ext cx="10515600" cy="503532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Bef>
                <a:spcPts val="800"/>
              </a:spcBef>
              <a:buClr>
                <a:srgbClr val="FF0000"/>
              </a:buClr>
              <a:defRPr sz="2464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tr-TR" dirty="0"/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464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İki</a:t>
            </a:r>
            <a:r>
              <a:rPr dirty="0">
                <a:solidFill>
                  <a:schemeClr val="tx1"/>
                </a:solidFill>
              </a:rPr>
              <a:t> tip afferent </a:t>
            </a:r>
            <a:r>
              <a:rPr dirty="0" err="1">
                <a:solidFill>
                  <a:schemeClr val="tx1"/>
                </a:solidFill>
              </a:rPr>
              <a:t>sinir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fiberleri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vardır</a:t>
            </a:r>
            <a:r>
              <a:rPr dirty="0">
                <a:solidFill>
                  <a:schemeClr val="tx1"/>
                </a:solidFill>
              </a:rPr>
              <a:t>.</a:t>
            </a:r>
          </a:p>
          <a:p>
            <a:pPr marL="745236" lvl="1" indent="-342900" defTabSz="804672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Myelinize</a:t>
            </a:r>
            <a:r>
              <a:rPr dirty="0"/>
              <a:t> A-delta </a:t>
            </a:r>
            <a:r>
              <a:rPr dirty="0" err="1"/>
              <a:t>fiberleri</a:t>
            </a:r>
            <a:endParaRPr dirty="0"/>
          </a:p>
          <a:p>
            <a:pPr marL="1090421" lvl="2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76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Deri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kas</a:t>
            </a:r>
            <a:r>
              <a:rPr dirty="0"/>
              <a:t> </a:t>
            </a:r>
            <a:r>
              <a:rPr dirty="0" err="1"/>
              <a:t>yerleşimli</a:t>
            </a:r>
            <a:endParaRPr dirty="0"/>
          </a:p>
          <a:p>
            <a:pPr marL="1090421" lvl="2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76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, </a:t>
            </a:r>
            <a:r>
              <a:rPr dirty="0" err="1"/>
              <a:t>keskin</a:t>
            </a:r>
            <a:r>
              <a:rPr dirty="0"/>
              <a:t> , </a:t>
            </a:r>
            <a:r>
              <a:rPr dirty="0" err="1"/>
              <a:t>iyi</a:t>
            </a:r>
            <a:r>
              <a:rPr dirty="0"/>
              <a:t> </a:t>
            </a:r>
            <a:r>
              <a:rPr dirty="0" err="1"/>
              <a:t>lokalize</a:t>
            </a:r>
            <a:r>
              <a:rPr dirty="0"/>
              <a:t> </a:t>
            </a:r>
            <a:r>
              <a:rPr dirty="0" err="1"/>
              <a:t>edilen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 </a:t>
            </a:r>
          </a:p>
          <a:p>
            <a:pPr defTabSz="804672">
              <a:spcBef>
                <a:spcPts val="800"/>
              </a:spcBef>
              <a:buClr>
                <a:srgbClr val="FF0000"/>
              </a:buClr>
              <a:defRPr sz="2464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745236" lvl="1" indent="-342900" defTabSz="804672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2112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Myelin </a:t>
            </a:r>
            <a:r>
              <a:rPr dirty="0" err="1"/>
              <a:t>içermeyen</a:t>
            </a:r>
            <a:r>
              <a:rPr dirty="0"/>
              <a:t> C </a:t>
            </a:r>
            <a:r>
              <a:rPr dirty="0" err="1"/>
              <a:t>fiberleri</a:t>
            </a:r>
            <a:r>
              <a:rPr dirty="0"/>
              <a:t>;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içi</a:t>
            </a:r>
            <a:r>
              <a:rPr dirty="0"/>
              <a:t> </a:t>
            </a:r>
            <a:r>
              <a:rPr dirty="0" err="1"/>
              <a:t>organlardaki</a:t>
            </a:r>
            <a:r>
              <a:rPr dirty="0"/>
              <a:t> </a:t>
            </a:r>
            <a:r>
              <a:rPr dirty="0" err="1"/>
              <a:t>nosiseptörlerdir</a:t>
            </a:r>
            <a:r>
              <a:rPr dirty="0"/>
              <a:t>. </a:t>
            </a:r>
          </a:p>
          <a:p>
            <a:pPr marL="1090421" lvl="2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76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Yerleşim</a:t>
            </a:r>
            <a:r>
              <a:rPr dirty="0"/>
              <a:t> </a:t>
            </a:r>
            <a:r>
              <a:rPr dirty="0" err="1"/>
              <a:t>yeri</a:t>
            </a:r>
            <a:endParaRPr dirty="0"/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Kas</a:t>
            </a:r>
            <a:endParaRPr dirty="0"/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Periost</a:t>
            </a:r>
            <a:endParaRPr dirty="0"/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Periton</a:t>
            </a:r>
            <a:endParaRPr dirty="0"/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Mezenter</a:t>
            </a:r>
            <a:r>
              <a:rPr dirty="0"/>
              <a:t> </a:t>
            </a:r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Visserler</a:t>
            </a:r>
            <a:endParaRPr dirty="0"/>
          </a:p>
          <a:p>
            <a:pPr marL="1090421" lvl="2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76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tipi:</a:t>
            </a:r>
          </a:p>
          <a:p>
            <a:pPr marL="1492757" lvl="3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584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Yanma</a:t>
            </a:r>
            <a:r>
              <a:rPr dirty="0"/>
              <a:t>, </a:t>
            </a:r>
            <a:r>
              <a:rPr dirty="0" err="1"/>
              <a:t>dolgunluk</a:t>
            </a:r>
            <a:r>
              <a:rPr dirty="0"/>
              <a:t> </a:t>
            </a:r>
            <a:r>
              <a:rPr dirty="0" err="1"/>
              <a:t>şeklinde</a:t>
            </a:r>
            <a:endParaRPr dirty="0"/>
          </a:p>
          <a:p>
            <a:pPr marL="1090421" lvl="2" indent="-285750" defTabSz="804672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176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 tam </a:t>
            </a:r>
            <a:r>
              <a:rPr dirty="0" err="1"/>
              <a:t>lokalize</a:t>
            </a:r>
            <a:r>
              <a:rPr dirty="0"/>
              <a:t> </a:t>
            </a:r>
            <a:r>
              <a:rPr dirty="0" err="1"/>
              <a:t>edilemez</a:t>
            </a:r>
            <a:r>
              <a:rPr dirty="0"/>
              <a:t>.</a:t>
            </a:r>
          </a:p>
        </p:txBody>
      </p:sp>
      <p:sp>
        <p:nvSpPr>
          <p:cNvPr id="32" name="Ağrının nöroanotomisi"/>
          <p:cNvSpPr txBox="1"/>
          <p:nvPr/>
        </p:nvSpPr>
        <p:spPr>
          <a:xfrm>
            <a:off x="3546475" y="0"/>
            <a:ext cx="5773373" cy="7694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Ağrının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nöroanotomisi</a:t>
            </a:r>
            <a:r>
              <a:rPr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3" name="4f03" descr="4f0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75375" y="3373437"/>
            <a:ext cx="4938713" cy="31067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Ultrasound: Appendicitis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tr-TR" dirty="0" err="1">
                <a:solidFill>
                  <a:schemeClr val="tx1"/>
                </a:solidFill>
              </a:rPr>
              <a:t>Ultrasoun</a:t>
            </a:r>
            <a:r>
              <a:rPr lang="tr-TR" dirty="0">
                <a:solidFill>
                  <a:schemeClr val="tx1"/>
                </a:solidFill>
              </a:rPr>
              <a:t>: Apandisit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65" name="http://emergencyradiology.files.wordpress.com/2009/02/appendicits1.gif" descr="http://emergencyradiology.files.wordpress.com/2009/02/appendicits1.gi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62025" y="1714500"/>
            <a:ext cx="5167313" cy="3695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http://www.madisonradiologists.com/Images/ContentPics/SvcCTAbdominalPain4_USappendicitis_normal.jpg" descr="http://www.madisonradiologists.com/Images/ContentPics/SvcCTAbdominalPain4_USappendicitis_normal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58000" y="1752600"/>
            <a:ext cx="5029200" cy="365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T of Rupturing AAA"/>
          <p:cNvSpPr txBox="1">
            <a:spLocks noGrp="1"/>
          </p:cNvSpPr>
          <p:nvPr>
            <p:ph type="title" idx="4294967295"/>
          </p:nvPr>
        </p:nvSpPr>
        <p:spPr>
          <a:xfrm>
            <a:off x="1390650" y="1285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tr-TR" dirty="0" err="1">
                <a:solidFill>
                  <a:schemeClr val="tx1"/>
                </a:solidFill>
              </a:rPr>
              <a:t>BT:Rüptüre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abdominal</a:t>
            </a:r>
            <a:r>
              <a:rPr lang="tr-TR" dirty="0">
                <a:solidFill>
                  <a:schemeClr val="tx1"/>
                </a:solidFill>
              </a:rPr>
              <a:t> aort anevrizması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69" name="http://radiographics.rsna.org/content/20/3/725/F44.large.jpg" descr="http://radiographics.rsna.org/content/20/3/725/F44.larg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895975" y="1600200"/>
            <a:ext cx="5857875" cy="442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http://www.gastrointestinalatlas.com/The_Cullen_sign1.jpg" descr="http://www.gastrointestinalatlas.com/The_Cullen_sign1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9150" y="1600200"/>
            <a:ext cx="4894263" cy="460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Yaşlılarda karın ağrısı"/>
          <p:cNvSpPr txBox="1">
            <a:spLocks noGrp="1"/>
          </p:cNvSpPr>
          <p:nvPr>
            <p:ph type="title" idx="4294967295"/>
          </p:nvPr>
        </p:nvSpPr>
        <p:spPr>
          <a:xfrm>
            <a:off x="3532187" y="365125"/>
            <a:ext cx="6715126" cy="83343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Yaşlılarda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73" name="Ağrı algısı bozulur…"/>
          <p:cNvSpPr txBox="1">
            <a:spLocks noGrp="1"/>
          </p:cNvSpPr>
          <p:nvPr>
            <p:ph type="body" idx="4294967295"/>
          </p:nvPr>
        </p:nvSpPr>
        <p:spPr>
          <a:xfrm>
            <a:off x="917575" y="1495424"/>
            <a:ext cx="10515600" cy="435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731520">
              <a:spcBef>
                <a:spcPts val="800"/>
              </a:spcBef>
              <a:buClr>
                <a:srgbClr val="FF0000"/>
              </a:buClr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algısı</a:t>
            </a:r>
            <a:r>
              <a:rPr dirty="0"/>
              <a:t> </a:t>
            </a:r>
            <a:r>
              <a:rPr dirty="0" err="1"/>
              <a:t>bozulur</a:t>
            </a:r>
            <a:endParaRPr dirty="0"/>
          </a:p>
          <a:p>
            <a:pPr defTabSz="731520">
              <a:spcBef>
                <a:spcPts val="800"/>
              </a:spcBef>
              <a:buClr>
                <a:srgbClr val="FF0000"/>
              </a:buClr>
              <a:defRPr sz="224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Ağrıyı</a:t>
            </a:r>
            <a:r>
              <a:rPr dirty="0"/>
              <a:t> </a:t>
            </a:r>
            <a:r>
              <a:rPr dirty="0" err="1"/>
              <a:t>abartabilirler</a:t>
            </a:r>
            <a:r>
              <a:rPr dirty="0"/>
              <a:t> </a:t>
            </a:r>
            <a:r>
              <a:rPr dirty="0" err="1"/>
              <a:t>ama</a:t>
            </a:r>
            <a:r>
              <a:rPr dirty="0"/>
              <a:t> </a:t>
            </a:r>
            <a:r>
              <a:rPr dirty="0" err="1"/>
              <a:t>genellikle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FM </a:t>
            </a:r>
            <a:r>
              <a:rPr dirty="0" err="1"/>
              <a:t>bulguları</a:t>
            </a:r>
            <a:r>
              <a:rPr dirty="0"/>
              <a:t> </a:t>
            </a:r>
            <a:r>
              <a:rPr dirty="0" err="1"/>
              <a:t>siliktir</a:t>
            </a:r>
            <a:endParaRPr dirty="0"/>
          </a:p>
          <a:p>
            <a:pPr defTabSz="731520">
              <a:spcBef>
                <a:spcPts val="800"/>
              </a:spcBef>
              <a:buSzTx/>
              <a:defRPr sz="224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Sık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görülen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hastalıklar</a:t>
            </a:r>
            <a:endParaRPr dirty="0">
              <a:solidFill>
                <a:srgbClr val="FF0000"/>
              </a:solidFill>
            </a:endParaRPr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apandisit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kolesistit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tıkanması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Divertikülit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Perfore</a:t>
            </a:r>
            <a:r>
              <a:rPr dirty="0"/>
              <a:t> </a:t>
            </a:r>
            <a:r>
              <a:rPr dirty="0" err="1"/>
              <a:t>peptik</a:t>
            </a:r>
            <a:r>
              <a:rPr dirty="0"/>
              <a:t> </a:t>
            </a:r>
            <a:r>
              <a:rPr dirty="0" err="1"/>
              <a:t>ülser</a:t>
            </a:r>
            <a:endParaRPr dirty="0"/>
          </a:p>
          <a:p>
            <a:pPr defTabSz="731520">
              <a:spcBef>
                <a:spcPts val="800"/>
              </a:spcBef>
              <a:buClr>
                <a:srgbClr val="FF0000"/>
              </a:buClr>
              <a:defRPr sz="224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Daha</a:t>
            </a:r>
            <a:r>
              <a:rPr dirty="0">
                <a:solidFill>
                  <a:srgbClr val="FF0000"/>
                </a:solidFill>
              </a:rPr>
              <a:t> nadir </a:t>
            </a:r>
            <a:r>
              <a:rPr dirty="0" err="1">
                <a:solidFill>
                  <a:srgbClr val="FF0000"/>
                </a:solidFill>
              </a:rPr>
              <a:t>görülen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hastalıklar</a:t>
            </a:r>
            <a:endParaRPr dirty="0">
              <a:solidFill>
                <a:srgbClr val="FF0000"/>
              </a:solidFill>
            </a:endParaRPr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Aort</a:t>
            </a:r>
            <a:r>
              <a:rPr dirty="0"/>
              <a:t> </a:t>
            </a:r>
            <a:r>
              <a:rPr dirty="0" err="1"/>
              <a:t>anevrizma</a:t>
            </a:r>
            <a:r>
              <a:rPr dirty="0"/>
              <a:t> </a:t>
            </a:r>
            <a:r>
              <a:rPr dirty="0" err="1"/>
              <a:t>rüptürü-diseksiyonu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Mezenter</a:t>
            </a:r>
            <a:r>
              <a:rPr dirty="0"/>
              <a:t> </a:t>
            </a:r>
            <a:r>
              <a:rPr dirty="0" err="1"/>
              <a:t>iskemi</a:t>
            </a:r>
            <a:endParaRPr dirty="0"/>
          </a:p>
          <a:p>
            <a:pPr marL="708660" lvl="1" indent="-342900" defTabSz="7315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9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Koroner</a:t>
            </a:r>
            <a:r>
              <a:rPr dirty="0"/>
              <a:t> </a:t>
            </a:r>
            <a:r>
              <a:rPr dirty="0" err="1"/>
              <a:t>iskemi</a:t>
            </a:r>
            <a:endParaRPr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ebelikte akut karın"/>
          <p:cNvSpPr txBox="1">
            <a:spLocks noGrp="1"/>
          </p:cNvSpPr>
          <p:nvPr>
            <p:ph type="title" idx="4294967295"/>
          </p:nvPr>
        </p:nvSpPr>
        <p:spPr>
          <a:xfrm>
            <a:off x="3089275" y="207962"/>
            <a:ext cx="5975350" cy="817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Gebelikte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akut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6" name="Gebelikte akut karın oluşumunda tanı, genişlemiş uterus  karının değerlendirilmesinin zorlaştırır…"/>
          <p:cNvSpPr txBox="1">
            <a:spLocks noGrp="1"/>
          </p:cNvSpPr>
          <p:nvPr>
            <p:ph type="body" idx="4294967295"/>
          </p:nvPr>
        </p:nvSpPr>
        <p:spPr>
          <a:xfrm>
            <a:off x="901700" y="1243012"/>
            <a:ext cx="10515600" cy="50323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Gebelikte</a:t>
            </a:r>
            <a:r>
              <a:rPr dirty="0"/>
              <a:t> </a:t>
            </a: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oluşumunda</a:t>
            </a:r>
            <a:r>
              <a:rPr dirty="0"/>
              <a:t> </a:t>
            </a:r>
            <a:r>
              <a:rPr dirty="0" err="1"/>
              <a:t>tanı</a:t>
            </a:r>
            <a:r>
              <a:rPr dirty="0"/>
              <a:t>, </a:t>
            </a:r>
            <a:r>
              <a:rPr dirty="0" err="1"/>
              <a:t>genişlemiş</a:t>
            </a:r>
            <a:r>
              <a:rPr dirty="0"/>
              <a:t> uterus  </a:t>
            </a:r>
            <a:r>
              <a:rPr dirty="0" err="1"/>
              <a:t>karının</a:t>
            </a:r>
            <a:r>
              <a:rPr dirty="0"/>
              <a:t> </a:t>
            </a:r>
            <a:r>
              <a:rPr dirty="0" err="1"/>
              <a:t>değerlendirilmesinin</a:t>
            </a:r>
            <a:r>
              <a:rPr dirty="0"/>
              <a:t> </a:t>
            </a:r>
            <a:r>
              <a:rPr dirty="0" err="1"/>
              <a:t>zorlaştırır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apandisit</a:t>
            </a:r>
            <a:r>
              <a:rPr dirty="0"/>
              <a:t>: 1/2000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Tanı</a:t>
            </a:r>
            <a:r>
              <a:rPr dirty="0"/>
              <a:t> </a:t>
            </a:r>
            <a:r>
              <a:rPr dirty="0" err="1"/>
              <a:t>gebe</a:t>
            </a:r>
            <a:r>
              <a:rPr dirty="0"/>
              <a:t> </a:t>
            </a:r>
            <a:r>
              <a:rPr dirty="0" err="1"/>
              <a:t>uterusun</a:t>
            </a:r>
            <a:r>
              <a:rPr dirty="0"/>
              <a:t> </a:t>
            </a:r>
            <a:r>
              <a:rPr dirty="0" err="1"/>
              <a:t>çekum</a:t>
            </a:r>
            <a:r>
              <a:rPr dirty="0"/>
              <a:t> </a:t>
            </a:r>
            <a:r>
              <a:rPr dirty="0" err="1"/>
              <a:t>veya</a:t>
            </a:r>
            <a:r>
              <a:rPr dirty="0"/>
              <a:t> </a:t>
            </a:r>
            <a:r>
              <a:rPr dirty="0" err="1"/>
              <a:t>apandiksi</a:t>
            </a:r>
            <a:r>
              <a:rPr dirty="0"/>
              <a:t> </a:t>
            </a:r>
            <a:r>
              <a:rPr dirty="0" err="1"/>
              <a:t>sağ</a:t>
            </a:r>
            <a:r>
              <a:rPr dirty="0"/>
              <a:t> </a:t>
            </a:r>
            <a:r>
              <a:rPr dirty="0" err="1"/>
              <a:t>üst</a:t>
            </a:r>
            <a:r>
              <a:rPr dirty="0"/>
              <a:t> </a:t>
            </a:r>
            <a:r>
              <a:rPr dirty="0" err="1"/>
              <a:t>kadrana</a:t>
            </a:r>
            <a:r>
              <a:rPr dirty="0"/>
              <a:t> </a:t>
            </a:r>
            <a:r>
              <a:rPr dirty="0" err="1"/>
              <a:t>itmesi</a:t>
            </a:r>
            <a:r>
              <a:rPr dirty="0"/>
              <a:t> </a:t>
            </a:r>
            <a:r>
              <a:rPr dirty="0" err="1"/>
              <a:t>nedeni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zordur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kolesisitit</a:t>
            </a:r>
            <a:r>
              <a:rPr dirty="0"/>
              <a:t>: 3-8/10.000</a:t>
            </a:r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pankreatit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Peptik</a:t>
            </a:r>
            <a:r>
              <a:rPr dirty="0"/>
              <a:t> </a:t>
            </a:r>
            <a:r>
              <a:rPr dirty="0" err="1"/>
              <a:t>ülser</a:t>
            </a:r>
            <a:r>
              <a:rPr dirty="0"/>
              <a:t> </a:t>
            </a:r>
            <a:r>
              <a:rPr dirty="0" err="1"/>
              <a:t>perforasyonu</a:t>
            </a:r>
            <a:endParaRPr dirty="0"/>
          </a:p>
        </p:txBody>
      </p:sp>
      <p:sp>
        <p:nvSpPr>
          <p:cNvPr id="177" name="Doğurganlık yaşındaki (15-45) kadınlara gebelik testi yapılmalıdır.…"/>
          <p:cNvSpPr txBox="1"/>
          <p:nvPr/>
        </p:nvSpPr>
        <p:spPr>
          <a:xfrm>
            <a:off x="751775" y="5092700"/>
            <a:ext cx="1055192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Doğurganlık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yaşındaki</a:t>
            </a:r>
            <a:r>
              <a:rPr dirty="0">
                <a:solidFill>
                  <a:srgbClr val="FF0000"/>
                </a:solidFill>
              </a:rPr>
              <a:t> (15-45) </a:t>
            </a:r>
            <a:r>
              <a:rPr dirty="0" err="1">
                <a:solidFill>
                  <a:srgbClr val="FF0000"/>
                </a:solidFill>
              </a:rPr>
              <a:t>kadınlara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gebelik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testi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yapılmalıdır</a:t>
            </a:r>
            <a:r>
              <a:rPr dirty="0">
                <a:solidFill>
                  <a:srgbClr val="FF0000"/>
                </a:solidFill>
              </a:rPr>
              <a:t>.</a:t>
            </a:r>
          </a:p>
          <a:p>
            <a:pPr algn="ctr">
              <a:defRPr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Negatif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çıkarsa</a:t>
            </a:r>
            <a:r>
              <a:rPr dirty="0">
                <a:solidFill>
                  <a:srgbClr val="FF0000"/>
                </a:solidFill>
              </a:rPr>
              <a:t>  </a:t>
            </a:r>
            <a:r>
              <a:rPr dirty="0" err="1">
                <a:solidFill>
                  <a:srgbClr val="FF0000"/>
                </a:solidFill>
              </a:rPr>
              <a:t>ektopik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gebelik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dışlanabilir</a:t>
            </a:r>
            <a:r>
              <a:rPr lang="tr-TR" dirty="0">
                <a:solidFill>
                  <a:srgbClr val="FF0000"/>
                </a:solidFill>
              </a:rPr>
              <a:t>!!!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İmmunsupresif hastalarda akut karın"/>
          <p:cNvSpPr txBox="1">
            <a:spLocks noGrp="1"/>
          </p:cNvSpPr>
          <p:nvPr>
            <p:ph type="title" idx="4294967295"/>
          </p:nvPr>
        </p:nvSpPr>
        <p:spPr>
          <a:xfrm>
            <a:off x="1576387" y="377825"/>
            <a:ext cx="9272588" cy="7731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İmmunsupresif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hastalarda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akut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0" name="İmmunsupresif hastalarda…"/>
          <p:cNvSpPr txBox="1">
            <a:spLocks noGrp="1"/>
          </p:cNvSpPr>
          <p:nvPr>
            <p:ph type="body" idx="4294967295"/>
          </p:nvPr>
        </p:nvSpPr>
        <p:spPr>
          <a:xfrm>
            <a:off x="838200" y="1468437"/>
            <a:ext cx="10515600" cy="4597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832104">
              <a:spcBef>
                <a:spcPts val="900"/>
              </a:spcBef>
              <a:buClr>
                <a:srgbClr val="FF0000"/>
              </a:buClr>
              <a:defRPr sz="2548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>
                <a:solidFill>
                  <a:srgbClr val="FF0000"/>
                </a:solidFill>
              </a:rPr>
              <a:t>İmmunsupresif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hastalarda</a:t>
            </a:r>
            <a:endParaRPr dirty="0">
              <a:solidFill>
                <a:srgbClr val="FF0000"/>
              </a:solidFill>
            </a:endParaRP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Ateş</a:t>
            </a:r>
            <a:r>
              <a:rPr dirty="0"/>
              <a:t>, </a:t>
            </a:r>
            <a:r>
              <a:rPr dirty="0" err="1"/>
              <a:t>periton</a:t>
            </a:r>
            <a:r>
              <a:rPr dirty="0"/>
              <a:t> </a:t>
            </a:r>
            <a:r>
              <a:rPr dirty="0" err="1"/>
              <a:t>bulguları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lökositoz</a:t>
            </a:r>
            <a:r>
              <a:rPr dirty="0"/>
              <a:t> </a:t>
            </a:r>
            <a:r>
              <a:rPr dirty="0" err="1"/>
              <a:t>gibi</a:t>
            </a:r>
            <a:r>
              <a:rPr dirty="0"/>
              <a:t> </a:t>
            </a: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faz</a:t>
            </a:r>
            <a:r>
              <a:rPr dirty="0"/>
              <a:t> </a:t>
            </a:r>
            <a:r>
              <a:rPr dirty="0" err="1"/>
              <a:t>belirteçleri</a:t>
            </a:r>
            <a:r>
              <a:rPr dirty="0"/>
              <a:t> </a:t>
            </a:r>
            <a:r>
              <a:rPr dirty="0" err="1"/>
              <a:t>olmayabilir</a:t>
            </a:r>
            <a:r>
              <a:rPr dirty="0"/>
              <a:t>.</a:t>
            </a: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Tanı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tedavi</a:t>
            </a:r>
            <a:r>
              <a:rPr dirty="0"/>
              <a:t> </a:t>
            </a:r>
            <a:r>
              <a:rPr dirty="0" err="1"/>
              <a:t>daha</a:t>
            </a:r>
            <a:r>
              <a:rPr dirty="0"/>
              <a:t> </a:t>
            </a:r>
            <a:r>
              <a:rPr dirty="0" err="1"/>
              <a:t>zor</a:t>
            </a:r>
            <a:endParaRPr dirty="0"/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Bilinen</a:t>
            </a:r>
            <a:r>
              <a:rPr dirty="0"/>
              <a:t> </a:t>
            </a:r>
            <a:r>
              <a:rPr dirty="0" err="1"/>
              <a:t>tüm</a:t>
            </a:r>
            <a:r>
              <a:rPr dirty="0"/>
              <a:t> </a:t>
            </a: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ağrısı</a:t>
            </a:r>
            <a:r>
              <a:rPr dirty="0"/>
              <a:t> </a:t>
            </a:r>
            <a:r>
              <a:rPr dirty="0" err="1"/>
              <a:t>nedenleri</a:t>
            </a:r>
            <a:r>
              <a:rPr dirty="0"/>
              <a:t> </a:t>
            </a:r>
            <a:r>
              <a:rPr dirty="0" err="1"/>
              <a:t>görülebilir</a:t>
            </a:r>
            <a:r>
              <a:rPr dirty="0"/>
              <a:t>.</a:t>
            </a: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Enfeksiyöz</a:t>
            </a:r>
            <a:r>
              <a:rPr dirty="0"/>
              <a:t> </a:t>
            </a:r>
            <a:r>
              <a:rPr dirty="0" err="1"/>
              <a:t>nedenler</a:t>
            </a:r>
            <a:r>
              <a:rPr dirty="0"/>
              <a:t> </a:t>
            </a:r>
            <a:r>
              <a:rPr dirty="0" err="1"/>
              <a:t>ön</a:t>
            </a:r>
            <a:r>
              <a:rPr dirty="0"/>
              <a:t> </a:t>
            </a:r>
            <a:r>
              <a:rPr dirty="0" err="1"/>
              <a:t>plandadüşünülmelidir</a:t>
            </a:r>
            <a:r>
              <a:rPr dirty="0"/>
              <a:t>.</a:t>
            </a:r>
          </a:p>
          <a:p>
            <a:pPr defTabSz="832104">
              <a:spcBef>
                <a:spcPts val="900"/>
              </a:spcBef>
              <a:buClr>
                <a:srgbClr val="FF0000"/>
              </a:buClr>
              <a:defRPr sz="2548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832104">
              <a:spcBef>
                <a:spcPts val="900"/>
              </a:spcBef>
              <a:buClr>
                <a:srgbClr val="FF0000"/>
              </a:buClr>
              <a:defRPr sz="2548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FF0000"/>
                </a:solidFill>
              </a:rPr>
              <a:t>Kendine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özel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hastalıkları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var</a:t>
            </a:r>
            <a:r>
              <a:rPr dirty="0">
                <a:solidFill>
                  <a:srgbClr val="FF0000"/>
                </a:solidFill>
              </a:rPr>
              <a:t>: </a:t>
            </a: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Nötropenik</a:t>
            </a:r>
            <a:r>
              <a:rPr dirty="0"/>
              <a:t> </a:t>
            </a:r>
            <a:r>
              <a:rPr dirty="0" err="1"/>
              <a:t>enterokolit</a:t>
            </a:r>
            <a:r>
              <a:rPr dirty="0"/>
              <a:t> </a:t>
            </a: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Graft versus host </a:t>
            </a:r>
            <a:r>
              <a:rPr dirty="0" err="1"/>
              <a:t>hastalığı</a:t>
            </a:r>
            <a:endParaRPr dirty="0"/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CMV, </a:t>
            </a:r>
            <a:r>
              <a:rPr dirty="0" err="1"/>
              <a:t>CMV’ye</a:t>
            </a:r>
            <a:r>
              <a:rPr dirty="0"/>
              <a:t> </a:t>
            </a:r>
            <a:r>
              <a:rPr dirty="0" err="1"/>
              <a:t>bağlı</a:t>
            </a:r>
            <a:r>
              <a:rPr dirty="0"/>
              <a:t> </a:t>
            </a:r>
            <a:r>
              <a:rPr dirty="0" err="1"/>
              <a:t>barsak</a:t>
            </a:r>
            <a:r>
              <a:rPr dirty="0"/>
              <a:t> </a:t>
            </a:r>
            <a:r>
              <a:rPr dirty="0" err="1"/>
              <a:t>perforasyonu</a:t>
            </a:r>
            <a:endParaRPr dirty="0"/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Fungal </a:t>
            </a:r>
            <a:r>
              <a:rPr dirty="0" err="1"/>
              <a:t>enfeksiyonlar</a:t>
            </a:r>
            <a:r>
              <a:rPr dirty="0"/>
              <a:t> </a:t>
            </a:r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Primer </a:t>
            </a:r>
            <a:r>
              <a:rPr dirty="0" err="1"/>
              <a:t>peritonit</a:t>
            </a:r>
            <a:endParaRPr dirty="0"/>
          </a:p>
          <a:p>
            <a:pPr marL="758952" lvl="1" indent="-342900" defTabSz="832104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defRPr sz="182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Tbc </a:t>
            </a:r>
            <a:r>
              <a:rPr dirty="0" err="1"/>
              <a:t>peritonit</a:t>
            </a:r>
            <a:r>
              <a:rPr dirty="0"/>
              <a:t> </a:t>
            </a:r>
            <a:r>
              <a:rPr dirty="0" err="1"/>
              <a:t>sık</a:t>
            </a:r>
            <a:endParaRPr dirty="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kut karın ağrısı tedavisi"/>
          <p:cNvSpPr txBox="1">
            <a:spLocks noGrp="1"/>
          </p:cNvSpPr>
          <p:nvPr>
            <p:ph type="title" idx="4294967295"/>
          </p:nvPr>
        </p:nvSpPr>
        <p:spPr>
          <a:xfrm>
            <a:off x="900112" y="220662"/>
            <a:ext cx="10515601" cy="7731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Akut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tedavisi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3" name="Ciddi hastalarda, mortalitesi yüksek  olup  hemen resüsitasyona başlanmalı…"/>
          <p:cNvSpPr txBox="1">
            <a:spLocks noGrp="1"/>
          </p:cNvSpPr>
          <p:nvPr>
            <p:ph type="body" idx="4294967295"/>
          </p:nvPr>
        </p:nvSpPr>
        <p:spPr>
          <a:xfrm>
            <a:off x="838200" y="1103312"/>
            <a:ext cx="10515600" cy="56435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Ciddi</a:t>
            </a:r>
            <a:r>
              <a:rPr dirty="0"/>
              <a:t> </a:t>
            </a:r>
            <a:r>
              <a:rPr dirty="0" err="1"/>
              <a:t>hastalarda</a:t>
            </a:r>
            <a:r>
              <a:rPr dirty="0"/>
              <a:t>, </a:t>
            </a:r>
            <a:r>
              <a:rPr dirty="0" err="1"/>
              <a:t>mortalitesi</a:t>
            </a:r>
            <a:r>
              <a:rPr dirty="0"/>
              <a:t> </a:t>
            </a:r>
            <a:r>
              <a:rPr dirty="0" err="1"/>
              <a:t>yüksek</a:t>
            </a:r>
            <a:r>
              <a:rPr dirty="0"/>
              <a:t>  </a:t>
            </a:r>
            <a:r>
              <a:rPr dirty="0" err="1"/>
              <a:t>olup</a:t>
            </a:r>
            <a:r>
              <a:rPr dirty="0"/>
              <a:t>  </a:t>
            </a:r>
            <a:r>
              <a:rPr dirty="0" err="1"/>
              <a:t>hemen</a:t>
            </a:r>
            <a:r>
              <a:rPr dirty="0"/>
              <a:t> </a:t>
            </a:r>
            <a:r>
              <a:rPr dirty="0" err="1"/>
              <a:t>resüsitasyona</a:t>
            </a:r>
            <a:r>
              <a:rPr dirty="0"/>
              <a:t> </a:t>
            </a:r>
            <a:r>
              <a:rPr dirty="0" err="1"/>
              <a:t>başlanmalı</a:t>
            </a:r>
            <a:endParaRPr dirty="0"/>
          </a:p>
          <a:p>
            <a:pPr>
              <a:buSzTx/>
              <a:defRPr sz="3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Hava</a:t>
            </a:r>
            <a:r>
              <a:rPr dirty="0"/>
              <a:t> </a:t>
            </a:r>
            <a:r>
              <a:rPr dirty="0" err="1"/>
              <a:t>yolunun</a:t>
            </a:r>
            <a:r>
              <a:rPr dirty="0"/>
              <a:t> </a:t>
            </a:r>
            <a:r>
              <a:rPr dirty="0" err="1"/>
              <a:t>açıklığı</a:t>
            </a:r>
            <a:r>
              <a:rPr dirty="0"/>
              <a:t> </a:t>
            </a:r>
            <a:r>
              <a:rPr dirty="0" err="1"/>
              <a:t>sağlanmalı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Solunum</a:t>
            </a:r>
            <a:r>
              <a:rPr dirty="0"/>
              <a:t> </a:t>
            </a:r>
            <a:r>
              <a:rPr dirty="0" err="1"/>
              <a:t>desteklenmeli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Hipotansiyonla</a:t>
            </a:r>
            <a:r>
              <a:rPr dirty="0"/>
              <a:t> </a:t>
            </a:r>
            <a:r>
              <a:rPr dirty="0" err="1"/>
              <a:t>mücadele</a:t>
            </a:r>
            <a:r>
              <a:rPr dirty="0"/>
              <a:t> </a:t>
            </a:r>
            <a:r>
              <a:rPr dirty="0" err="1"/>
              <a:t>edilmeli</a:t>
            </a:r>
            <a:r>
              <a:rPr dirty="0"/>
              <a:t>, </a:t>
            </a:r>
            <a:r>
              <a:rPr dirty="0" err="1"/>
              <a:t>sıvı-elektrolit</a:t>
            </a:r>
            <a:r>
              <a:rPr dirty="0"/>
              <a:t> </a:t>
            </a:r>
            <a:r>
              <a:rPr dirty="0" err="1"/>
              <a:t>dengesi</a:t>
            </a:r>
            <a:r>
              <a:rPr dirty="0"/>
              <a:t> </a:t>
            </a:r>
            <a:r>
              <a:rPr dirty="0" err="1"/>
              <a:t>sağlanmalı</a:t>
            </a:r>
            <a:endParaRPr dirty="0"/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Normotermi</a:t>
            </a:r>
            <a:r>
              <a:rPr dirty="0"/>
              <a:t> </a:t>
            </a:r>
            <a:r>
              <a:rPr dirty="0" err="1"/>
              <a:t>sağlanmalı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Tanıyı</a:t>
            </a:r>
            <a:r>
              <a:rPr dirty="0"/>
              <a:t> </a:t>
            </a:r>
            <a:r>
              <a:rPr dirty="0" err="1"/>
              <a:t>geciktirmemek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yatak</a:t>
            </a:r>
            <a:r>
              <a:rPr dirty="0"/>
              <a:t> </a:t>
            </a:r>
            <a:r>
              <a:rPr dirty="0" err="1"/>
              <a:t>başı</a:t>
            </a:r>
            <a:r>
              <a:rPr dirty="0"/>
              <a:t> USG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ekokardiyografi</a:t>
            </a:r>
            <a:r>
              <a:rPr dirty="0"/>
              <a:t> </a:t>
            </a:r>
            <a:r>
              <a:rPr dirty="0" err="1"/>
              <a:t>gibi</a:t>
            </a:r>
            <a:r>
              <a:rPr dirty="0"/>
              <a:t> </a:t>
            </a:r>
            <a:r>
              <a:rPr dirty="0" err="1"/>
              <a:t>tetkiklere</a:t>
            </a:r>
            <a:r>
              <a:rPr dirty="0"/>
              <a:t> </a:t>
            </a:r>
            <a:r>
              <a:rPr dirty="0" err="1"/>
              <a:t>devam</a:t>
            </a:r>
            <a:r>
              <a:rPr dirty="0"/>
              <a:t> </a:t>
            </a:r>
            <a:r>
              <a:rPr dirty="0" err="1"/>
              <a:t>edilmeli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kesici</a:t>
            </a:r>
            <a:r>
              <a:rPr dirty="0"/>
              <a:t> hasta </a:t>
            </a:r>
            <a:r>
              <a:rPr dirty="0" err="1"/>
              <a:t>muayene</a:t>
            </a:r>
            <a:r>
              <a:rPr dirty="0"/>
              <a:t> </a:t>
            </a:r>
            <a:r>
              <a:rPr dirty="0" err="1"/>
              <a:t>edilerek</a:t>
            </a:r>
            <a:r>
              <a:rPr dirty="0"/>
              <a:t> </a:t>
            </a:r>
            <a:r>
              <a:rPr dirty="0" err="1"/>
              <a:t>araştırılmaya</a:t>
            </a:r>
            <a:r>
              <a:rPr dirty="0"/>
              <a:t> </a:t>
            </a:r>
            <a:r>
              <a:rPr dirty="0" err="1"/>
              <a:t>başlanmışsa</a:t>
            </a:r>
            <a:r>
              <a:rPr dirty="0"/>
              <a:t> </a:t>
            </a:r>
            <a:r>
              <a:rPr dirty="0" err="1"/>
              <a:t>verilebilir</a:t>
            </a:r>
            <a:endParaRPr dirty="0"/>
          </a:p>
          <a:p>
            <a:pPr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Antibiyotik</a:t>
            </a:r>
            <a:r>
              <a:rPr dirty="0"/>
              <a:t> </a:t>
            </a:r>
            <a:r>
              <a:rPr dirty="0" err="1"/>
              <a:t>tanı</a:t>
            </a:r>
            <a:r>
              <a:rPr dirty="0"/>
              <a:t> </a:t>
            </a:r>
            <a:r>
              <a:rPr dirty="0" err="1"/>
              <a:t>konmadan</a:t>
            </a:r>
            <a:r>
              <a:rPr dirty="0"/>
              <a:t> </a:t>
            </a:r>
            <a:r>
              <a:rPr dirty="0" err="1"/>
              <a:t>sadece</a:t>
            </a:r>
            <a:r>
              <a:rPr dirty="0"/>
              <a:t> </a:t>
            </a:r>
            <a:r>
              <a:rPr dirty="0" err="1"/>
              <a:t>immunsupresif</a:t>
            </a:r>
            <a:r>
              <a:rPr dirty="0"/>
              <a:t> </a:t>
            </a:r>
            <a:r>
              <a:rPr dirty="0" err="1"/>
              <a:t>hastalarda</a:t>
            </a:r>
            <a:endParaRPr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ğrı kesici verilme endikasyonları"/>
          <p:cNvSpPr txBox="1">
            <a:spLocks noGrp="1"/>
          </p:cNvSpPr>
          <p:nvPr>
            <p:ph type="title" idx="4294967295"/>
          </p:nvPr>
        </p:nvSpPr>
        <p:spPr>
          <a:xfrm>
            <a:off x="963612" y="144462"/>
            <a:ext cx="10515601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Ağrı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kesici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verilme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endikasyonları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86" name="Şiddetli ağrısı nedeniyle muayene ve kooperasyonun mümkün olmadığı hastalar…"/>
          <p:cNvSpPr txBox="1">
            <a:spLocks noGrp="1"/>
          </p:cNvSpPr>
          <p:nvPr>
            <p:ph type="body" idx="4294967295"/>
          </p:nvPr>
        </p:nvSpPr>
        <p:spPr>
          <a:xfrm>
            <a:off x="838200" y="1608137"/>
            <a:ext cx="10515600" cy="47577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Şiddetli</a:t>
            </a:r>
            <a:r>
              <a:rPr dirty="0"/>
              <a:t> </a:t>
            </a:r>
            <a:r>
              <a:rPr dirty="0" err="1"/>
              <a:t>ağrısı</a:t>
            </a:r>
            <a:r>
              <a:rPr dirty="0"/>
              <a:t> </a:t>
            </a:r>
            <a:r>
              <a:rPr dirty="0" err="1"/>
              <a:t>nedeniyle</a:t>
            </a:r>
            <a:r>
              <a:rPr dirty="0"/>
              <a:t> </a:t>
            </a:r>
            <a:r>
              <a:rPr dirty="0" err="1"/>
              <a:t>muayene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kooperasyonun</a:t>
            </a:r>
            <a:r>
              <a:rPr dirty="0"/>
              <a:t> </a:t>
            </a:r>
            <a:r>
              <a:rPr dirty="0" err="1"/>
              <a:t>mümkün</a:t>
            </a:r>
            <a:r>
              <a:rPr dirty="0"/>
              <a:t> </a:t>
            </a:r>
            <a:r>
              <a:rPr dirty="0" err="1"/>
              <a:t>olmadığı</a:t>
            </a:r>
            <a:r>
              <a:rPr dirty="0"/>
              <a:t> </a:t>
            </a:r>
            <a:r>
              <a:rPr dirty="0" err="1"/>
              <a:t>hastalar</a:t>
            </a: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ağrısı</a:t>
            </a:r>
            <a:r>
              <a:rPr dirty="0"/>
              <a:t> </a:t>
            </a:r>
            <a:r>
              <a:rPr dirty="0" err="1"/>
              <a:t>olan</a:t>
            </a:r>
            <a:r>
              <a:rPr dirty="0"/>
              <a:t> </a:t>
            </a:r>
            <a:r>
              <a:rPr dirty="0" err="1"/>
              <a:t>hastaya</a:t>
            </a:r>
            <a:r>
              <a:rPr dirty="0"/>
              <a:t> </a:t>
            </a:r>
            <a:r>
              <a:rPr dirty="0" err="1"/>
              <a:t>görüntülemeler</a:t>
            </a:r>
            <a:r>
              <a:rPr dirty="0"/>
              <a:t> </a:t>
            </a:r>
            <a:r>
              <a:rPr dirty="0" err="1"/>
              <a:t>planlanmışsa</a:t>
            </a:r>
            <a:r>
              <a:rPr dirty="0"/>
              <a:t> (</a:t>
            </a:r>
            <a:r>
              <a:rPr dirty="0" err="1"/>
              <a:t>Batın</a:t>
            </a:r>
            <a:r>
              <a:rPr dirty="0"/>
              <a:t> BT)  </a:t>
            </a:r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Tanısı</a:t>
            </a:r>
            <a:r>
              <a:rPr dirty="0"/>
              <a:t> belli </a:t>
            </a:r>
            <a:r>
              <a:rPr dirty="0" err="1"/>
              <a:t>olmuş</a:t>
            </a:r>
            <a:r>
              <a:rPr dirty="0"/>
              <a:t> </a:t>
            </a:r>
            <a:r>
              <a:rPr dirty="0" err="1"/>
              <a:t>hastalar</a:t>
            </a:r>
            <a:r>
              <a:rPr dirty="0"/>
              <a:t> (</a:t>
            </a:r>
            <a:r>
              <a:rPr dirty="0" err="1"/>
              <a:t>akut</a:t>
            </a:r>
            <a:r>
              <a:rPr dirty="0"/>
              <a:t> </a:t>
            </a:r>
            <a:r>
              <a:rPr dirty="0" err="1"/>
              <a:t>kolesistit</a:t>
            </a:r>
            <a:r>
              <a:rPr dirty="0"/>
              <a:t>, </a:t>
            </a:r>
            <a:r>
              <a:rPr dirty="0" err="1"/>
              <a:t>apandisit</a:t>
            </a:r>
            <a:r>
              <a:rPr dirty="0"/>
              <a:t>…)</a:t>
            </a:r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Operasyona</a:t>
            </a:r>
            <a:r>
              <a:rPr dirty="0"/>
              <a:t> </a:t>
            </a:r>
            <a:r>
              <a:rPr dirty="0" err="1"/>
              <a:t>gidecek</a:t>
            </a:r>
            <a:r>
              <a:rPr dirty="0"/>
              <a:t> </a:t>
            </a:r>
            <a:r>
              <a:rPr dirty="0" err="1"/>
              <a:t>hastalar</a:t>
            </a:r>
            <a:endParaRPr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0" y="6401179"/>
            <a:ext cx="256540" cy="2754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47</a:t>
            </a:fld>
            <a:endParaRPr/>
          </a:p>
        </p:txBody>
      </p:sp>
      <p:sp>
        <p:nvSpPr>
          <p:cNvPr id="189" name="Yatış İçin Genel Endikasyonlar"/>
          <p:cNvSpPr txBox="1">
            <a:spLocks noGrp="1"/>
          </p:cNvSpPr>
          <p:nvPr>
            <p:ph type="title" idx="4294967295"/>
          </p:nvPr>
        </p:nvSpPr>
        <p:spPr>
          <a:xfrm>
            <a:off x="2127250" y="188912"/>
            <a:ext cx="9491663" cy="114300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Yatış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Endikasyonlar</a:t>
            </a:r>
            <a:r>
              <a:rPr lang="tr-TR" b="0" dirty="0">
                <a:solidFill>
                  <a:schemeClr val="tx1"/>
                </a:solidFill>
              </a:rPr>
              <a:t>ı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90" name="Hasta-toksik görünümlü hastalar…"/>
          <p:cNvSpPr txBox="1">
            <a:spLocks noGrp="1"/>
          </p:cNvSpPr>
          <p:nvPr>
            <p:ph type="body" idx="4294967295"/>
          </p:nvPr>
        </p:nvSpPr>
        <p:spPr>
          <a:xfrm>
            <a:off x="457200" y="1493837"/>
            <a:ext cx="11571288" cy="5111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Hasta-</a:t>
            </a:r>
            <a:r>
              <a:rPr dirty="0" err="1"/>
              <a:t>toksik</a:t>
            </a:r>
            <a:r>
              <a:rPr dirty="0"/>
              <a:t> </a:t>
            </a:r>
            <a:r>
              <a:rPr dirty="0" err="1"/>
              <a:t>görünümlü</a:t>
            </a:r>
            <a:r>
              <a:rPr dirty="0"/>
              <a:t> </a:t>
            </a:r>
            <a:r>
              <a:rPr dirty="0" err="1"/>
              <a:t>hastalar</a:t>
            </a:r>
            <a:endParaRPr dirty="0"/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İleri</a:t>
            </a:r>
            <a:r>
              <a:rPr dirty="0"/>
              <a:t> </a:t>
            </a:r>
            <a:r>
              <a:rPr dirty="0" err="1"/>
              <a:t>yaş</a:t>
            </a:r>
            <a:r>
              <a:rPr dirty="0"/>
              <a:t> </a:t>
            </a:r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Genç</a:t>
            </a:r>
            <a:r>
              <a:rPr dirty="0"/>
              <a:t>, </a:t>
            </a:r>
            <a:r>
              <a:rPr dirty="0" err="1"/>
              <a:t>sağlıklı</a:t>
            </a:r>
            <a:r>
              <a:rPr dirty="0"/>
              <a:t> </a:t>
            </a:r>
            <a:r>
              <a:rPr dirty="0" err="1"/>
              <a:t>fakat</a:t>
            </a:r>
            <a:r>
              <a:rPr dirty="0"/>
              <a:t> </a:t>
            </a:r>
            <a:r>
              <a:rPr dirty="0" err="1"/>
              <a:t>potansiyel</a:t>
            </a:r>
            <a:r>
              <a:rPr dirty="0"/>
              <a:t> </a:t>
            </a:r>
            <a:r>
              <a:rPr dirty="0" err="1"/>
              <a:t>ciddi</a:t>
            </a:r>
            <a:r>
              <a:rPr dirty="0"/>
              <a:t> </a:t>
            </a:r>
            <a:r>
              <a:rPr dirty="0" err="1"/>
              <a:t>tanının</a:t>
            </a:r>
            <a:r>
              <a:rPr dirty="0"/>
              <a:t> </a:t>
            </a:r>
            <a:r>
              <a:rPr dirty="0" err="1"/>
              <a:t>ekarte</a:t>
            </a:r>
            <a:r>
              <a:rPr dirty="0"/>
              <a:t> </a:t>
            </a:r>
            <a:r>
              <a:rPr dirty="0" err="1"/>
              <a:t>edilmediği</a:t>
            </a:r>
            <a:r>
              <a:rPr dirty="0"/>
              <a:t> </a:t>
            </a:r>
            <a:r>
              <a:rPr dirty="0" err="1"/>
              <a:t>hastalar</a:t>
            </a:r>
            <a:endParaRPr dirty="0"/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Durdurulamayan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kusma</a:t>
            </a:r>
            <a:endParaRPr dirty="0"/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Kronik</a:t>
            </a:r>
            <a:r>
              <a:rPr dirty="0"/>
              <a:t> mental </a:t>
            </a:r>
            <a:r>
              <a:rPr dirty="0" err="1"/>
              <a:t>yetersizliği</a:t>
            </a:r>
            <a:endParaRPr dirty="0"/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Sosyal</a:t>
            </a:r>
            <a:r>
              <a:rPr dirty="0"/>
              <a:t> </a:t>
            </a:r>
            <a:r>
              <a:rPr dirty="0" err="1"/>
              <a:t>destek</a:t>
            </a:r>
            <a:r>
              <a:rPr dirty="0"/>
              <a:t> </a:t>
            </a:r>
            <a:r>
              <a:rPr dirty="0" err="1"/>
              <a:t>yetersizliği</a:t>
            </a:r>
            <a:endParaRPr dirty="0"/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Kronik</a:t>
            </a:r>
            <a:r>
              <a:rPr dirty="0"/>
              <a:t> </a:t>
            </a:r>
            <a:r>
              <a:rPr dirty="0" err="1"/>
              <a:t>alkol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ilaç</a:t>
            </a:r>
            <a:r>
              <a:rPr dirty="0"/>
              <a:t> </a:t>
            </a:r>
            <a:r>
              <a:rPr dirty="0" err="1"/>
              <a:t>kullanım</a:t>
            </a:r>
            <a:r>
              <a:rPr dirty="0"/>
              <a:t> </a:t>
            </a:r>
            <a:r>
              <a:rPr dirty="0" err="1"/>
              <a:t>hikayesi</a:t>
            </a:r>
            <a:endParaRPr dirty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097260" y="6401179"/>
            <a:ext cx="256540" cy="2754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48</a:t>
            </a:fld>
            <a:endParaRPr/>
          </a:p>
        </p:txBody>
      </p:sp>
      <p:sp>
        <p:nvSpPr>
          <p:cNvPr id="193" name="Taburcu Etmeden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817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Taburcu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Etmeden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94" name="Hastanın sosyal destek durumu, mental durumunu göz önüne alınmalıdır.…"/>
          <p:cNvSpPr txBox="1">
            <a:spLocks noGrp="1"/>
          </p:cNvSpPr>
          <p:nvPr>
            <p:ph type="body" idx="4294967295"/>
          </p:nvPr>
        </p:nvSpPr>
        <p:spPr>
          <a:xfrm>
            <a:off x="1106487" y="1474787"/>
            <a:ext cx="10086976" cy="5111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Hastanın</a:t>
            </a:r>
            <a:r>
              <a:rPr dirty="0"/>
              <a:t> </a:t>
            </a:r>
            <a:r>
              <a:rPr dirty="0" err="1"/>
              <a:t>sosyal</a:t>
            </a:r>
            <a:r>
              <a:rPr dirty="0"/>
              <a:t> </a:t>
            </a:r>
            <a:r>
              <a:rPr dirty="0" err="1"/>
              <a:t>destek</a:t>
            </a:r>
            <a:r>
              <a:rPr dirty="0"/>
              <a:t> </a:t>
            </a:r>
            <a:r>
              <a:rPr dirty="0" err="1"/>
              <a:t>durumu</a:t>
            </a:r>
            <a:r>
              <a:rPr dirty="0"/>
              <a:t>, mental </a:t>
            </a:r>
            <a:r>
              <a:rPr dirty="0" err="1"/>
              <a:t>durumunu</a:t>
            </a:r>
            <a:r>
              <a:rPr dirty="0"/>
              <a:t> </a:t>
            </a:r>
            <a:r>
              <a:rPr dirty="0" err="1"/>
              <a:t>göz</a:t>
            </a:r>
            <a:r>
              <a:rPr dirty="0"/>
              <a:t> </a:t>
            </a:r>
            <a:r>
              <a:rPr dirty="0" err="1"/>
              <a:t>önüne</a:t>
            </a:r>
            <a:r>
              <a:rPr dirty="0"/>
              <a:t> </a:t>
            </a:r>
            <a:r>
              <a:rPr dirty="0" err="1"/>
              <a:t>alınmalıdır</a:t>
            </a:r>
            <a:r>
              <a:rPr dirty="0"/>
              <a:t>. </a:t>
            </a:r>
          </a:p>
          <a:p>
            <a:pPr>
              <a:lnSpc>
                <a:spcPct val="120000"/>
              </a:lnSpc>
              <a:buClr>
                <a:srgbClr val="FF0000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Biz 24 </a:t>
            </a:r>
            <a:r>
              <a:rPr dirty="0" err="1"/>
              <a:t>saat</a:t>
            </a:r>
            <a:r>
              <a:rPr dirty="0"/>
              <a:t> </a:t>
            </a:r>
            <a:r>
              <a:rPr dirty="0" err="1"/>
              <a:t>buradayız</a:t>
            </a:r>
            <a:r>
              <a:rPr dirty="0"/>
              <a:t> </a:t>
            </a:r>
            <a:r>
              <a:rPr dirty="0" err="1"/>
              <a:t>imajı</a:t>
            </a:r>
            <a:r>
              <a:rPr dirty="0"/>
              <a:t> </a:t>
            </a:r>
            <a:r>
              <a:rPr dirty="0" err="1"/>
              <a:t>verilmelidir</a:t>
            </a:r>
            <a:r>
              <a:rPr dirty="0"/>
              <a:t>.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şiddetlenirse</a:t>
            </a:r>
            <a:endParaRPr dirty="0"/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lokalize</a:t>
            </a:r>
            <a:r>
              <a:rPr dirty="0"/>
              <a:t> </a:t>
            </a:r>
            <a:r>
              <a:rPr dirty="0" err="1"/>
              <a:t>olursa</a:t>
            </a:r>
            <a:endParaRPr dirty="0"/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Yeni</a:t>
            </a:r>
            <a:r>
              <a:rPr dirty="0"/>
              <a:t> </a:t>
            </a:r>
            <a:r>
              <a:rPr dirty="0" err="1"/>
              <a:t>şikayet</a:t>
            </a:r>
            <a:r>
              <a:rPr dirty="0"/>
              <a:t> </a:t>
            </a:r>
            <a:r>
              <a:rPr dirty="0" err="1"/>
              <a:t>eklenirse</a:t>
            </a:r>
            <a:endParaRPr dirty="0"/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Ateş</a:t>
            </a:r>
            <a:r>
              <a:rPr dirty="0"/>
              <a:t> </a:t>
            </a:r>
            <a:r>
              <a:rPr dirty="0" err="1"/>
              <a:t>olursa</a:t>
            </a:r>
            <a:endParaRPr dirty="0"/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Bulantı-kusma</a:t>
            </a:r>
            <a:r>
              <a:rPr dirty="0"/>
              <a:t> </a:t>
            </a:r>
            <a:r>
              <a:rPr dirty="0" err="1"/>
              <a:t>şiddetlenir</a:t>
            </a:r>
            <a:r>
              <a:rPr dirty="0"/>
              <a:t>, oral </a:t>
            </a:r>
            <a:r>
              <a:rPr dirty="0" err="1"/>
              <a:t>alım</a:t>
            </a:r>
            <a:r>
              <a:rPr dirty="0"/>
              <a:t> </a:t>
            </a:r>
            <a:r>
              <a:rPr dirty="0" err="1"/>
              <a:t>sağlanamaz</a:t>
            </a:r>
            <a:r>
              <a:rPr dirty="0"/>
              <a:t> </a:t>
            </a:r>
            <a:r>
              <a:rPr dirty="0" err="1"/>
              <a:t>ise</a:t>
            </a:r>
            <a:endParaRPr dirty="0"/>
          </a:p>
          <a:p>
            <a:pPr lvl="1">
              <a:lnSpc>
                <a:spcPct val="120000"/>
              </a:lnSpc>
              <a:spcBef>
                <a:spcPts val="500"/>
              </a:spcBef>
              <a:buClr>
                <a:srgbClr val="FF0000"/>
              </a:buCl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24 </a:t>
            </a:r>
            <a:r>
              <a:rPr dirty="0" err="1"/>
              <a:t>saat</a:t>
            </a:r>
            <a:r>
              <a:rPr dirty="0"/>
              <a:t> </a:t>
            </a:r>
            <a:r>
              <a:rPr dirty="0" err="1"/>
              <a:t>içinde</a:t>
            </a:r>
            <a:r>
              <a:rPr dirty="0"/>
              <a:t> </a:t>
            </a: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geçmez</a:t>
            </a:r>
            <a:r>
              <a:rPr dirty="0"/>
              <a:t> </a:t>
            </a:r>
            <a:r>
              <a:rPr dirty="0" err="1"/>
              <a:t>ise</a:t>
            </a:r>
            <a:r>
              <a:rPr dirty="0"/>
              <a:t> </a:t>
            </a:r>
            <a:r>
              <a:rPr dirty="0" err="1"/>
              <a:t>tekrar</a:t>
            </a:r>
            <a:r>
              <a:rPr dirty="0"/>
              <a:t> </a:t>
            </a:r>
            <a:r>
              <a:rPr dirty="0" err="1"/>
              <a:t>muayene</a:t>
            </a:r>
            <a:r>
              <a:rPr dirty="0"/>
              <a:t> </a:t>
            </a:r>
            <a:r>
              <a:rPr dirty="0" err="1"/>
              <a:t>için</a:t>
            </a:r>
            <a:r>
              <a:rPr dirty="0"/>
              <a:t> </a:t>
            </a:r>
            <a:r>
              <a:rPr dirty="0" err="1"/>
              <a:t>gelin</a:t>
            </a:r>
            <a:r>
              <a:rPr dirty="0"/>
              <a:t>, </a:t>
            </a:r>
            <a:r>
              <a:rPr dirty="0" err="1"/>
              <a:t>denilmeli</a:t>
            </a:r>
            <a:endParaRPr dirty="0"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onuç"/>
          <p:cNvSpPr txBox="1">
            <a:spLocks noGrp="1"/>
          </p:cNvSpPr>
          <p:nvPr>
            <p:ph type="title" idx="4294967295"/>
          </p:nvPr>
        </p:nvSpPr>
        <p:spPr>
          <a:xfrm>
            <a:off x="885825" y="300037"/>
            <a:ext cx="10515600" cy="78740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685800">
              <a:defRPr sz="495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Sonuç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97" name="Karın ağrısını ihmal edilmemeli…"/>
          <p:cNvSpPr txBox="1">
            <a:spLocks noGrp="1"/>
          </p:cNvSpPr>
          <p:nvPr>
            <p:ph type="body" idx="4294967295"/>
          </p:nvPr>
        </p:nvSpPr>
        <p:spPr>
          <a:xfrm>
            <a:off x="522287" y="1301750"/>
            <a:ext cx="10515601" cy="46228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endParaRPr lang="tr-TR" dirty="0"/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endParaRPr lang="tr-TR" dirty="0"/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Karın</a:t>
            </a:r>
            <a:r>
              <a:rPr dirty="0"/>
              <a:t> </a:t>
            </a:r>
            <a:r>
              <a:rPr dirty="0" err="1"/>
              <a:t>ağrısını</a:t>
            </a:r>
            <a:r>
              <a:rPr dirty="0"/>
              <a:t> </a:t>
            </a:r>
            <a:r>
              <a:rPr dirty="0" err="1"/>
              <a:t>ihmal</a:t>
            </a:r>
            <a:r>
              <a:rPr dirty="0"/>
              <a:t> </a:t>
            </a:r>
            <a:r>
              <a:rPr dirty="0" err="1"/>
              <a:t>edilmemeli</a:t>
            </a:r>
            <a:endParaRPr dirty="0"/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İyi</a:t>
            </a:r>
            <a:r>
              <a:rPr dirty="0"/>
              <a:t> </a:t>
            </a:r>
            <a:r>
              <a:rPr dirty="0" err="1"/>
              <a:t>anamnez</a:t>
            </a:r>
            <a:r>
              <a:rPr dirty="0"/>
              <a:t> </a:t>
            </a:r>
            <a:r>
              <a:rPr dirty="0" err="1"/>
              <a:t>alınmalı</a:t>
            </a:r>
            <a:endParaRPr dirty="0"/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Her hasta </a:t>
            </a:r>
            <a:r>
              <a:rPr dirty="0" err="1"/>
              <a:t>ayrı</a:t>
            </a:r>
            <a:r>
              <a:rPr dirty="0"/>
              <a:t> </a:t>
            </a:r>
            <a:r>
              <a:rPr dirty="0" err="1"/>
              <a:t>ayrı</a:t>
            </a:r>
            <a:r>
              <a:rPr dirty="0"/>
              <a:t> </a:t>
            </a:r>
            <a:r>
              <a:rPr dirty="0" err="1"/>
              <a:t>muayene</a:t>
            </a:r>
            <a:r>
              <a:rPr dirty="0"/>
              <a:t> </a:t>
            </a:r>
            <a:r>
              <a:rPr dirty="0" err="1"/>
              <a:t>edilmeli</a:t>
            </a:r>
            <a:r>
              <a:rPr dirty="0"/>
              <a:t> </a:t>
            </a:r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Hayatı</a:t>
            </a:r>
            <a:r>
              <a:rPr dirty="0"/>
              <a:t> </a:t>
            </a:r>
            <a:r>
              <a:rPr dirty="0" err="1"/>
              <a:t>tehdit</a:t>
            </a:r>
            <a:r>
              <a:rPr dirty="0"/>
              <a:t> </a:t>
            </a:r>
            <a:r>
              <a:rPr dirty="0" err="1"/>
              <a:t>eden-ciddi-nonspesifik</a:t>
            </a:r>
            <a:r>
              <a:rPr dirty="0"/>
              <a:t> hasta </a:t>
            </a:r>
            <a:r>
              <a:rPr dirty="0" err="1"/>
              <a:t>ayırımı</a:t>
            </a:r>
            <a:r>
              <a:rPr dirty="0"/>
              <a:t> </a:t>
            </a:r>
            <a:r>
              <a:rPr dirty="0" err="1"/>
              <a:t>iyi</a:t>
            </a:r>
            <a:r>
              <a:rPr dirty="0"/>
              <a:t> </a:t>
            </a:r>
            <a:r>
              <a:rPr dirty="0" err="1"/>
              <a:t>yapılmalı</a:t>
            </a:r>
            <a:r>
              <a:rPr dirty="0"/>
              <a:t> </a:t>
            </a:r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Gereken</a:t>
            </a:r>
            <a:r>
              <a:rPr dirty="0"/>
              <a:t> </a:t>
            </a:r>
            <a:r>
              <a:rPr dirty="0" err="1"/>
              <a:t>hastaya</a:t>
            </a:r>
            <a:r>
              <a:rPr dirty="0"/>
              <a:t> </a:t>
            </a:r>
            <a:r>
              <a:rPr dirty="0" err="1"/>
              <a:t>uygun</a:t>
            </a:r>
            <a:r>
              <a:rPr dirty="0"/>
              <a:t> </a:t>
            </a:r>
            <a:r>
              <a:rPr dirty="0" err="1"/>
              <a:t>tetkikler</a:t>
            </a:r>
            <a:r>
              <a:rPr dirty="0"/>
              <a:t> </a:t>
            </a:r>
            <a:r>
              <a:rPr dirty="0" err="1"/>
              <a:t>istenmeli</a:t>
            </a:r>
            <a:r>
              <a:rPr dirty="0"/>
              <a:t> </a:t>
            </a:r>
          </a:p>
          <a:p>
            <a:pPr defTabSz="896111">
              <a:spcBef>
                <a:spcPts val="900"/>
              </a:spcBef>
              <a:buClr>
                <a:srgbClr val="FF0000"/>
              </a:buClr>
              <a:defRPr sz="2352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Nedenini</a:t>
            </a:r>
            <a:r>
              <a:rPr dirty="0"/>
              <a:t> </a:t>
            </a:r>
            <a:r>
              <a:rPr dirty="0" err="1"/>
              <a:t>çözelemeyen</a:t>
            </a:r>
            <a:r>
              <a:rPr dirty="0"/>
              <a:t>/</a:t>
            </a:r>
            <a:r>
              <a:rPr dirty="0" err="1"/>
              <a:t>ağrısı</a:t>
            </a:r>
            <a:r>
              <a:rPr dirty="0"/>
              <a:t>  </a:t>
            </a:r>
            <a:r>
              <a:rPr dirty="0" err="1"/>
              <a:t>geçmeyen</a:t>
            </a:r>
            <a:r>
              <a:rPr dirty="0"/>
              <a:t> yada </a:t>
            </a:r>
            <a:r>
              <a:rPr dirty="0" err="1"/>
              <a:t>kötüleşen</a:t>
            </a:r>
            <a:r>
              <a:rPr dirty="0"/>
              <a:t> hasta  </a:t>
            </a:r>
            <a:r>
              <a:rPr dirty="0" err="1"/>
              <a:t>gözlenmeli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her </a:t>
            </a:r>
            <a:r>
              <a:rPr dirty="0" err="1"/>
              <a:t>adım</a:t>
            </a:r>
            <a:r>
              <a:rPr dirty="0"/>
              <a:t> </a:t>
            </a:r>
            <a:r>
              <a:rPr dirty="0" err="1"/>
              <a:t>yeniden</a:t>
            </a:r>
            <a:r>
              <a:rPr dirty="0"/>
              <a:t> </a:t>
            </a:r>
            <a:r>
              <a:rPr dirty="0" err="1"/>
              <a:t>yapılmalı</a:t>
            </a:r>
            <a:endParaRPr dirty="0"/>
          </a:p>
          <a:p>
            <a:pPr marL="224027" indent="-224027" algn="ctr" defTabSz="896111">
              <a:spcBef>
                <a:spcPts val="900"/>
              </a:spcBef>
              <a:buSzTx/>
              <a:buNone/>
              <a:defRPr sz="3528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4f01" descr="4f0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49462" y="260350"/>
            <a:ext cx="8261351" cy="631983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arın ağrısı tipleri"/>
          <p:cNvSpPr txBox="1">
            <a:spLocks noGrp="1"/>
          </p:cNvSpPr>
          <p:nvPr>
            <p:ph type="title" idx="4294967295"/>
          </p:nvPr>
        </p:nvSpPr>
        <p:spPr>
          <a:xfrm>
            <a:off x="2900362" y="412750"/>
            <a:ext cx="6432551" cy="95885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>
                <a:solidFill>
                  <a:schemeClr val="tx1"/>
                </a:solidFill>
              </a:rPr>
              <a:t>Karın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ağrısı</a:t>
            </a:r>
            <a:r>
              <a:rPr b="0" dirty="0">
                <a:solidFill>
                  <a:schemeClr val="tx1"/>
                </a:solidFill>
              </a:rPr>
              <a:t> </a:t>
            </a:r>
            <a:r>
              <a:rPr b="0" dirty="0" err="1">
                <a:solidFill>
                  <a:schemeClr val="tx1"/>
                </a:solidFill>
              </a:rPr>
              <a:t>tipleri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38" name="Ağrı tipi…"/>
          <p:cNvSpPr txBox="1">
            <a:spLocks noGrp="1"/>
          </p:cNvSpPr>
          <p:nvPr>
            <p:ph type="body" idx="4294967295"/>
          </p:nvPr>
        </p:nvSpPr>
        <p:spPr>
          <a:xfrm>
            <a:off x="949325" y="1668462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Ağrı</a:t>
            </a:r>
            <a:r>
              <a:rPr dirty="0">
                <a:solidFill>
                  <a:schemeClr val="tx1"/>
                </a:solidFill>
              </a:rPr>
              <a:t> tipi</a:t>
            </a:r>
          </a:p>
          <a:p>
            <a:pPr marL="457200" lvl="1" indent="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Viseral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Parietal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Yansıyan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0" indent="0">
              <a:buSzTx/>
              <a:buNone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 marL="0" indent="0">
              <a:buClr>
                <a:srgbClr val="FF0000"/>
              </a:buClr>
              <a:buNone/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Süre</a:t>
            </a:r>
            <a:r>
              <a:rPr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Akut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endParaRPr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Kronik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karın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9" name="4f04" descr="4f0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50012" y="2147887"/>
            <a:ext cx="4608513" cy="37449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iseral ağrı"/>
          <p:cNvSpPr txBox="1">
            <a:spLocks noGrp="1"/>
          </p:cNvSpPr>
          <p:nvPr>
            <p:ph type="body" sz="quarter" idx="4294967295"/>
          </p:nvPr>
        </p:nvSpPr>
        <p:spPr>
          <a:xfrm>
            <a:off x="0" y="330200"/>
            <a:ext cx="5157788" cy="4191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768095">
              <a:spcBef>
                <a:spcPts val="800"/>
              </a:spcBef>
              <a:buSzTx/>
              <a:buNone/>
              <a:defRPr sz="235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Viseral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3" name="Lokalizasyonu…"/>
          <p:cNvSpPr txBox="1"/>
          <p:nvPr/>
        </p:nvSpPr>
        <p:spPr>
          <a:xfrm>
            <a:off x="493712" y="765174"/>
            <a:ext cx="5157788" cy="568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Lokalizasyonu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zor</a:t>
            </a:r>
            <a:endParaRPr sz="1700" dirty="0"/>
          </a:p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Niteliğini</a:t>
            </a:r>
            <a:r>
              <a:rPr sz="1700" dirty="0"/>
              <a:t> </a:t>
            </a:r>
            <a:r>
              <a:rPr sz="1700" dirty="0" err="1"/>
              <a:t>belirleme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Zor</a:t>
            </a:r>
            <a:endParaRPr sz="1700" dirty="0"/>
          </a:p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Ağrının</a:t>
            </a:r>
            <a:r>
              <a:rPr sz="1700" dirty="0"/>
              <a:t> </a:t>
            </a:r>
            <a:r>
              <a:rPr sz="1700" dirty="0" err="1"/>
              <a:t>yeri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Orta</a:t>
            </a:r>
            <a:r>
              <a:rPr sz="1700" dirty="0"/>
              <a:t> hat</a:t>
            </a:r>
          </a:p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Ağrı</a:t>
            </a:r>
            <a:r>
              <a:rPr sz="1700" dirty="0"/>
              <a:t> </a:t>
            </a:r>
            <a:r>
              <a:rPr sz="1700" dirty="0" err="1"/>
              <a:t>şekli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Sızı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Rahatsızlık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Kolik</a:t>
            </a:r>
            <a:r>
              <a:rPr sz="1700" dirty="0"/>
              <a:t> </a:t>
            </a:r>
          </a:p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Orjin</a:t>
            </a:r>
            <a:r>
              <a:rPr sz="1700" dirty="0"/>
              <a:t>:</a:t>
            </a:r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Organların</a:t>
            </a:r>
            <a:r>
              <a:rPr sz="1700" dirty="0"/>
              <a:t> </a:t>
            </a:r>
            <a:r>
              <a:rPr sz="1700" dirty="0" err="1"/>
              <a:t>kapsülü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Organların</a:t>
            </a:r>
            <a:r>
              <a:rPr sz="1700" dirty="0"/>
              <a:t>  </a:t>
            </a:r>
            <a:r>
              <a:rPr sz="1700" dirty="0" err="1"/>
              <a:t>muskuler</a:t>
            </a:r>
            <a:r>
              <a:rPr sz="1700" dirty="0"/>
              <a:t> </a:t>
            </a:r>
            <a:r>
              <a:rPr sz="1700" dirty="0" err="1"/>
              <a:t>tabakası</a:t>
            </a:r>
            <a:endParaRPr sz="1700" dirty="0"/>
          </a:p>
          <a:p>
            <a:pPr marL="148589" indent="-148589" defTabSz="594359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00000"/>
              <a:buChar char="✓"/>
              <a:defRPr sz="1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Neden</a:t>
            </a:r>
            <a:r>
              <a:rPr sz="1700" dirty="0"/>
              <a:t>:</a:t>
            </a:r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Distansiyon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Gerilme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Kontraksiyon</a:t>
            </a:r>
            <a:endParaRPr sz="1700" dirty="0"/>
          </a:p>
          <a:p>
            <a:pPr marL="445769" lvl="1" indent="-148589" defTabSz="594359">
              <a:spcBef>
                <a:spcPts val="300"/>
              </a:spcBef>
              <a:buClr>
                <a:srgbClr val="FF0000"/>
              </a:buClr>
              <a:buSzPct val="100000"/>
              <a:buChar char="✓"/>
              <a:defRPr sz="1170"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İskemi</a:t>
            </a:r>
            <a:endParaRPr sz="1700" dirty="0"/>
          </a:p>
        </p:txBody>
      </p:sp>
      <p:sp>
        <p:nvSpPr>
          <p:cNvPr id="44" name="Parietal (somatik) ağrı"/>
          <p:cNvSpPr txBox="1"/>
          <p:nvPr/>
        </p:nvSpPr>
        <p:spPr>
          <a:xfrm>
            <a:off x="6759575" y="223837"/>
            <a:ext cx="5183188" cy="48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Parietal (</a:t>
            </a:r>
            <a:r>
              <a:rPr dirty="0" err="1">
                <a:solidFill>
                  <a:schemeClr val="tx1"/>
                </a:solidFill>
              </a:rPr>
              <a:t>somatik</a:t>
            </a:r>
            <a:r>
              <a:rPr dirty="0">
                <a:solidFill>
                  <a:schemeClr val="tx1"/>
                </a:solidFill>
              </a:rPr>
              <a:t>)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5" name="Lokalizasyonu…"/>
          <p:cNvSpPr txBox="1"/>
          <p:nvPr/>
        </p:nvSpPr>
        <p:spPr>
          <a:xfrm>
            <a:off x="6791325" y="765174"/>
            <a:ext cx="5183188" cy="553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Lokalizasyonu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Kolay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Niteliğini belirleme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Kolay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Ağrının yeri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İnflame organın dermatomu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Ağrının şekli: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Keskin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Defans/rebound  ile birlikte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Orjin: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Parietal periton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100000"/>
              <a:buChar char="✓"/>
              <a:defRPr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Neden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İnflamatuvar</a:t>
            </a:r>
          </a:p>
          <a:p>
            <a:pPr marL="685800" lvl="1" indent="-228600">
              <a:spcBef>
                <a:spcPts val="500"/>
              </a:spcBef>
              <a:buClr>
                <a:srgbClr val="FF0000"/>
              </a:buClr>
              <a:buSzPct val="100000"/>
              <a:buChar char="✓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Kimyasal uyarılar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Viseral ağrı (Orta hatta embriyojenik kökene göre)"/>
          <p:cNvSpPr txBox="1">
            <a:spLocks noGrp="1"/>
          </p:cNvSpPr>
          <p:nvPr>
            <p:ph type="title" idx="4294967295"/>
          </p:nvPr>
        </p:nvSpPr>
        <p:spPr>
          <a:xfrm>
            <a:off x="569912" y="550862"/>
            <a:ext cx="10515601" cy="83026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 defTabSz="420623">
              <a:defRPr sz="2024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 err="1">
                <a:solidFill>
                  <a:schemeClr val="tx1"/>
                </a:solidFill>
              </a:rPr>
              <a:t>Viseral</a:t>
            </a:r>
            <a:r>
              <a:rPr sz="3200" dirty="0">
                <a:solidFill>
                  <a:schemeClr val="tx1"/>
                </a:solidFill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ağrı</a:t>
            </a:r>
            <a:br>
              <a:rPr sz="3200" dirty="0">
                <a:solidFill>
                  <a:schemeClr val="tx1"/>
                </a:solidFill>
              </a:rPr>
            </a:br>
            <a:r>
              <a:rPr sz="3200" dirty="0">
                <a:solidFill>
                  <a:schemeClr val="tx1"/>
                </a:solidFill>
              </a:rPr>
              <a:t>(</a:t>
            </a:r>
            <a:r>
              <a:rPr sz="3200" b="0" dirty="0" err="1">
                <a:solidFill>
                  <a:schemeClr val="tx1"/>
                </a:solidFill>
              </a:rPr>
              <a:t>Orta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hatta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embriyojenik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kökene</a:t>
            </a:r>
            <a:r>
              <a:rPr sz="3200" b="0" dirty="0">
                <a:solidFill>
                  <a:schemeClr val="tx1"/>
                </a:solidFill>
              </a:rPr>
              <a:t> </a:t>
            </a:r>
            <a:r>
              <a:rPr sz="3200" b="0" dirty="0" err="1">
                <a:solidFill>
                  <a:schemeClr val="tx1"/>
                </a:solidFill>
              </a:rPr>
              <a:t>göre</a:t>
            </a:r>
            <a:r>
              <a:rPr sz="3200" b="0" dirty="0">
                <a:solidFill>
                  <a:schemeClr val="tx1"/>
                </a:solidFill>
              </a:rPr>
              <a:t>)</a:t>
            </a:r>
            <a:br>
              <a:rPr sz="3200" b="0" dirty="0">
                <a:solidFill>
                  <a:srgbClr val="FF0000"/>
                </a:solidFill>
              </a:rPr>
            </a:br>
            <a:endParaRPr sz="3200" b="0" dirty="0">
              <a:solidFill>
                <a:srgbClr val="FF0000"/>
              </a:solidFill>
            </a:endParaRPr>
          </a:p>
        </p:txBody>
      </p:sp>
      <p:sp>
        <p:nvSpPr>
          <p:cNvPr id="50" name="Ön barsak (foregut):…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10515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Ön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barsak</a:t>
            </a:r>
            <a:r>
              <a:rPr dirty="0">
                <a:solidFill>
                  <a:schemeClr val="tx1"/>
                </a:solidFill>
              </a:rPr>
              <a:t> (foregut):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Organ</a:t>
            </a:r>
            <a:r>
              <a:rPr dirty="0" err="1">
                <a:solidFill>
                  <a:srgbClr val="00B0F0"/>
                </a:solidFill>
              </a:rPr>
              <a:t>:</a:t>
            </a:r>
            <a:r>
              <a:rPr dirty="0" err="1">
                <a:solidFill>
                  <a:srgbClr val="000000"/>
                </a:solidFill>
              </a:rPr>
              <a:t>mide</a:t>
            </a:r>
            <a:r>
              <a:rPr dirty="0">
                <a:solidFill>
                  <a:srgbClr val="000000"/>
                </a:solidFill>
              </a:rPr>
              <a:t>- duodenum- </a:t>
            </a:r>
            <a:r>
              <a:rPr dirty="0" err="1">
                <a:solidFill>
                  <a:srgbClr val="000000"/>
                </a:solidFill>
              </a:rPr>
              <a:t>safra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yolları</a:t>
            </a:r>
            <a:endParaRPr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lokalizasyonu</a:t>
            </a:r>
            <a:r>
              <a:rPr dirty="0" err="1">
                <a:solidFill>
                  <a:srgbClr val="000000"/>
                </a:solidFill>
              </a:rPr>
              <a:t>:Epigastrik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bölge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Orta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barsak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midgut</a:t>
            </a:r>
            <a:r>
              <a:rPr dirty="0">
                <a:solidFill>
                  <a:schemeClr val="tx1"/>
                </a:solidFill>
              </a:rPr>
              <a:t>):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Organ:</a:t>
            </a:r>
            <a:r>
              <a:rPr dirty="0" err="1">
                <a:solidFill>
                  <a:srgbClr val="0D0D0D"/>
                </a:solidFill>
              </a:rPr>
              <a:t>İ</a:t>
            </a:r>
            <a:r>
              <a:rPr dirty="0" err="1">
                <a:solidFill>
                  <a:srgbClr val="000000"/>
                </a:solidFill>
              </a:rPr>
              <a:t>nce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barsak</a:t>
            </a:r>
            <a:r>
              <a:rPr dirty="0">
                <a:solidFill>
                  <a:srgbClr val="000000"/>
                </a:solidFill>
              </a:rPr>
              <a:t>- </a:t>
            </a:r>
            <a:r>
              <a:rPr dirty="0" err="1">
                <a:solidFill>
                  <a:srgbClr val="000000"/>
                </a:solidFill>
              </a:rPr>
              <a:t>apendiks-çekum</a:t>
            </a:r>
            <a:r>
              <a:rPr lang="tr-TR" dirty="0">
                <a:solidFill>
                  <a:srgbClr val="000000"/>
                </a:solidFill>
              </a:rPr>
              <a:t>-çıkan kolon ve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tr-TR" dirty="0" err="1">
                <a:solidFill>
                  <a:schemeClr val="tx1"/>
                </a:solidFill>
              </a:rPr>
              <a:t>transvers</a:t>
            </a:r>
            <a:r>
              <a:rPr lang="tr-TR" dirty="0">
                <a:solidFill>
                  <a:schemeClr val="tx1"/>
                </a:solidFill>
              </a:rPr>
              <a:t> kolonun </a:t>
            </a:r>
            <a:r>
              <a:rPr lang="tr-TR" dirty="0" err="1">
                <a:solidFill>
                  <a:schemeClr val="tx1"/>
                </a:solidFill>
              </a:rPr>
              <a:t>proksimal</a:t>
            </a:r>
            <a:r>
              <a:rPr lang="tr-TR" dirty="0">
                <a:solidFill>
                  <a:schemeClr val="tx1"/>
                </a:solidFill>
              </a:rPr>
              <a:t> yarısı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lokalizasyonu:</a:t>
            </a:r>
            <a:r>
              <a:rPr dirty="0" err="1">
                <a:solidFill>
                  <a:srgbClr val="000000"/>
                </a:solidFill>
              </a:rPr>
              <a:t>Göbek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çevresi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  <a:defRPr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tx1"/>
                </a:solidFill>
              </a:rPr>
              <a:t>Son </a:t>
            </a:r>
            <a:r>
              <a:rPr dirty="0" err="1">
                <a:solidFill>
                  <a:schemeClr val="tx1"/>
                </a:solidFill>
              </a:rPr>
              <a:t>barsak</a:t>
            </a:r>
            <a:r>
              <a:rPr dirty="0">
                <a:solidFill>
                  <a:schemeClr val="tx1"/>
                </a:solidFill>
              </a:rPr>
              <a:t> (hindgut)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Organ:</a:t>
            </a:r>
            <a:r>
              <a:rPr lang="tr-TR" dirty="0" err="1">
                <a:solidFill>
                  <a:srgbClr val="0D0D0D"/>
                </a:solidFill>
              </a:rPr>
              <a:t>Transvers</a:t>
            </a:r>
            <a:r>
              <a:rPr lang="tr-TR" dirty="0">
                <a:solidFill>
                  <a:srgbClr val="0D0D0D"/>
                </a:solidFill>
              </a:rPr>
              <a:t> </a:t>
            </a:r>
            <a:r>
              <a:rPr lang="tr-TR" dirty="0" err="1">
                <a:solidFill>
                  <a:srgbClr val="0D0D0D"/>
                </a:solidFill>
              </a:rPr>
              <a:t>olon</a:t>
            </a:r>
            <a:r>
              <a:rPr lang="tr-TR" dirty="0">
                <a:solidFill>
                  <a:srgbClr val="0D0D0D"/>
                </a:solidFill>
              </a:rPr>
              <a:t> </a:t>
            </a:r>
            <a:r>
              <a:rPr lang="tr-TR" dirty="0" err="1">
                <a:solidFill>
                  <a:srgbClr val="0D0D0D"/>
                </a:solidFill>
              </a:rPr>
              <a:t>distal</a:t>
            </a:r>
            <a:r>
              <a:rPr lang="tr-TR" dirty="0">
                <a:solidFill>
                  <a:srgbClr val="0D0D0D"/>
                </a:solidFill>
              </a:rPr>
              <a:t> yarısı </a:t>
            </a:r>
            <a:r>
              <a:rPr dirty="0">
                <a:solidFill>
                  <a:srgbClr val="000000"/>
                </a:solidFill>
              </a:rPr>
              <a:t>sigmoid </a:t>
            </a:r>
            <a:endParaRPr lang="tr-TR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000000"/>
                </a:solidFill>
              </a:rPr>
              <a:t>kolon-genito-üriner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trakt</a:t>
            </a:r>
            <a:endParaRPr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Ağrı</a:t>
            </a:r>
            <a:r>
              <a:rPr dirty="0"/>
              <a:t> </a:t>
            </a:r>
            <a:r>
              <a:rPr dirty="0" err="1"/>
              <a:t>lokalizasyonu</a:t>
            </a:r>
            <a:r>
              <a:rPr dirty="0" err="1">
                <a:solidFill>
                  <a:srgbClr val="000000"/>
                </a:solidFill>
              </a:rPr>
              <a:t>:Suprapubik</a:t>
            </a:r>
            <a:r>
              <a:rPr dirty="0">
                <a:solidFill>
                  <a:srgbClr val="000000"/>
                </a:solidFill>
              </a:rPr>
              <a:t> (</a:t>
            </a:r>
            <a:r>
              <a:rPr dirty="0" err="1">
                <a:solidFill>
                  <a:srgbClr val="000000"/>
                </a:solidFill>
              </a:rPr>
              <a:t>hipogastrik</a:t>
            </a:r>
            <a:r>
              <a:rPr dirty="0">
                <a:solidFill>
                  <a:srgbClr val="000000"/>
                </a:solidFill>
              </a:rPr>
              <a:t>) </a:t>
            </a:r>
            <a:r>
              <a:rPr dirty="0" err="1">
                <a:solidFill>
                  <a:srgbClr val="000000"/>
                </a:solidFill>
              </a:rPr>
              <a:t>bölge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1" name="4f02" descr="4f0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056562" y="1544637"/>
            <a:ext cx="3935413" cy="51800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Yansıyan ağrılar (Embriyolojik kökene bağlı)"/>
          <p:cNvSpPr txBox="1">
            <a:spLocks noGrp="1"/>
          </p:cNvSpPr>
          <p:nvPr>
            <p:ph type="title" idx="4294967295"/>
          </p:nvPr>
        </p:nvSpPr>
        <p:spPr>
          <a:xfrm>
            <a:off x="2397125" y="268287"/>
            <a:ext cx="8007350" cy="116681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defTabSz="365760">
              <a:defRPr sz="176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br>
              <a:rPr dirty="0"/>
            </a:br>
            <a:br>
              <a:rPr dirty="0"/>
            </a:br>
            <a:r>
              <a:rPr sz="3600" dirty="0" err="1">
                <a:solidFill>
                  <a:schemeClr val="tx1"/>
                </a:solidFill>
              </a:rPr>
              <a:t>Yansıyan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ağrılar</a:t>
            </a:r>
            <a:br>
              <a:rPr sz="3600" dirty="0">
                <a:solidFill>
                  <a:schemeClr val="tx1"/>
                </a:solidFill>
              </a:rPr>
            </a:br>
            <a:r>
              <a:rPr sz="3600" dirty="0">
                <a:solidFill>
                  <a:schemeClr val="tx1"/>
                </a:solidFill>
              </a:rPr>
              <a:t>(</a:t>
            </a:r>
            <a:r>
              <a:rPr sz="3600" b="0" dirty="0" err="1">
                <a:solidFill>
                  <a:schemeClr val="tx1"/>
                </a:solidFill>
              </a:rPr>
              <a:t>Embriyolojik</a:t>
            </a:r>
            <a:r>
              <a:rPr sz="3600" b="0" dirty="0">
                <a:solidFill>
                  <a:schemeClr val="tx1"/>
                </a:solidFill>
              </a:rPr>
              <a:t> </a:t>
            </a:r>
            <a:r>
              <a:rPr sz="3600" b="0" dirty="0" err="1">
                <a:solidFill>
                  <a:schemeClr val="tx1"/>
                </a:solidFill>
              </a:rPr>
              <a:t>kökene</a:t>
            </a:r>
            <a:r>
              <a:rPr sz="3600" b="0" dirty="0">
                <a:solidFill>
                  <a:schemeClr val="tx1"/>
                </a:solidFill>
              </a:rPr>
              <a:t> </a:t>
            </a:r>
            <a:r>
              <a:rPr sz="3600" b="0" dirty="0" err="1">
                <a:solidFill>
                  <a:schemeClr val="tx1"/>
                </a:solidFill>
              </a:rPr>
              <a:t>bağlı</a:t>
            </a:r>
            <a:r>
              <a:rPr sz="3600" b="0" dirty="0">
                <a:solidFill>
                  <a:schemeClr val="tx1"/>
                </a:solidFill>
              </a:rPr>
              <a:t>)</a:t>
            </a:r>
            <a:br>
              <a:rPr sz="3600" b="0" dirty="0">
                <a:solidFill>
                  <a:schemeClr val="tx1"/>
                </a:solidFill>
              </a:rPr>
            </a:br>
            <a:br>
              <a:rPr sz="3600" b="0" dirty="0">
                <a:solidFill>
                  <a:schemeClr val="tx1"/>
                </a:solidFill>
              </a:rPr>
            </a:br>
            <a:endParaRPr sz="3600" b="0" dirty="0">
              <a:solidFill>
                <a:schemeClr val="tx1"/>
              </a:solidFill>
            </a:endParaRPr>
          </a:p>
        </p:txBody>
      </p:sp>
      <p:sp>
        <p:nvSpPr>
          <p:cNvPr id="54" name="Üreter tıkanıklığı…"/>
          <p:cNvSpPr txBox="1">
            <a:spLocks noGrp="1"/>
          </p:cNvSpPr>
          <p:nvPr>
            <p:ph type="body" idx="4294967295"/>
          </p:nvPr>
        </p:nvSpPr>
        <p:spPr>
          <a:xfrm>
            <a:off x="712787" y="1355725"/>
            <a:ext cx="10515601" cy="55022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Üreter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tıkanıklığı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Testiküler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Subdiafragmatik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iritasyon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Aynı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taraf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omuz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dirty="0" err="1">
                <a:solidFill>
                  <a:schemeClr val="tx1"/>
                </a:solidFill>
              </a:rPr>
              <a:t>supraklavikuler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Jinekolojik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patoloji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Sırt</a:t>
            </a:r>
            <a:r>
              <a:rPr dirty="0">
                <a:solidFill>
                  <a:schemeClr val="tx1"/>
                </a:solidFill>
              </a:rPr>
              <a:t>/alt </a:t>
            </a:r>
            <a:r>
              <a:rPr dirty="0" err="1">
                <a:solidFill>
                  <a:schemeClr val="tx1"/>
                </a:solidFill>
              </a:rPr>
              <a:t>ekstremite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proksimalinde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Biliyer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hastalık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Sağ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infraskapuler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</a:t>
            </a:r>
            <a:endParaRPr dirty="0">
              <a:solidFill>
                <a:schemeClr val="tx1"/>
              </a:solidFill>
            </a:endParaRPr>
          </a:p>
          <a:p>
            <a:pPr marL="571500" lvl="1" indent="-342900">
              <a:lnSpc>
                <a:spcPct val="100000"/>
              </a:lnSpc>
              <a:spcBef>
                <a:spcPts val="500"/>
              </a:spcBef>
              <a:buSzTx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defRPr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Kardiyak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iskemi</a:t>
            </a:r>
            <a:endParaRPr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FF0000"/>
              </a:buCl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/>
                </a:solidFill>
              </a:rPr>
              <a:t>Epigastrik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dirty="0" err="1">
                <a:solidFill>
                  <a:schemeClr val="tx1"/>
                </a:solidFill>
              </a:rPr>
              <a:t>boyun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dirty="0" err="1">
                <a:solidFill>
                  <a:schemeClr val="tx1"/>
                </a:solidFill>
              </a:rPr>
              <a:t>çene</a:t>
            </a:r>
            <a:r>
              <a:rPr dirty="0">
                <a:solidFill>
                  <a:schemeClr val="tx1"/>
                </a:solidFill>
              </a:rPr>
              <a:t>/</a:t>
            </a:r>
            <a:r>
              <a:rPr dirty="0" err="1">
                <a:solidFill>
                  <a:schemeClr val="tx1"/>
                </a:solidFill>
              </a:rPr>
              <a:t>üst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ekstremite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ağrısı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1551</Words>
  <Application>Microsoft Macintosh PowerPoint</Application>
  <PresentationFormat>Widescreen</PresentationFormat>
  <Paragraphs>493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Teması</vt:lpstr>
      <vt:lpstr>Karın Ağrısına Yaklaşım</vt:lpstr>
      <vt:lpstr>Karın ağrısı neden önemli?</vt:lpstr>
      <vt:lpstr>Ağrının nöroanotomisi </vt:lpstr>
      <vt:lpstr>PowerPoint Presentation</vt:lpstr>
      <vt:lpstr>PowerPoint Presentation</vt:lpstr>
      <vt:lpstr>Karın ağrısı tipleri</vt:lpstr>
      <vt:lpstr>PowerPoint Presentation</vt:lpstr>
      <vt:lpstr>Viseral ağrı (Orta hatta embriyojenik kökene göre) </vt:lpstr>
      <vt:lpstr>  Yansıyan ağrılar (Embriyolojik kökene bağlı)  </vt:lpstr>
      <vt:lpstr>PowerPoint Presentation</vt:lpstr>
      <vt:lpstr>Diffüz ağrı nedenleri</vt:lpstr>
      <vt:lpstr>Epigastrik ağrı</vt:lpstr>
      <vt:lpstr>Sağ üst kadran ağrısı</vt:lpstr>
      <vt:lpstr>Sol üst kadran ağrısı</vt:lpstr>
      <vt:lpstr> Karın alt kadran ağrısı</vt:lpstr>
      <vt:lpstr>Periumbilikal ağrı</vt:lpstr>
      <vt:lpstr>Karın ağrısının karın dışı nedenleri</vt:lpstr>
      <vt:lpstr>En aciller</vt:lpstr>
      <vt:lpstr>Akut Karın ağrısının en sık sebepleri</vt:lpstr>
      <vt:lpstr>Yaşa göre karın ağrısı yüzdeleri</vt:lpstr>
      <vt:lpstr>ANAMNEZ!!!</vt:lpstr>
      <vt:lpstr>PowerPoint Presentation</vt:lpstr>
      <vt:lpstr>Akut-kronik karın ağrısı</vt:lpstr>
      <vt:lpstr>Kronik karın ağrısı </vt:lpstr>
      <vt:lpstr>Kronik karın ağrısının en sık nedenleri</vt:lpstr>
      <vt:lpstr>Kronik karın ağrısında alarm bulguları</vt:lpstr>
      <vt:lpstr>PowerPoint Presentation</vt:lpstr>
      <vt:lpstr>Organik-fonksiyonel ağrı </vt:lpstr>
      <vt:lpstr>Tekrarlayan karın ağrısı ile birlikte olan semptomlar </vt:lpstr>
      <vt:lpstr>Fizik muayene</vt:lpstr>
      <vt:lpstr>Özel karın muayene yöntemleri</vt:lpstr>
      <vt:lpstr>Akut karın ağrısında alarm bulguları</vt:lpstr>
      <vt:lpstr>Laboratuvar tetkikleri</vt:lpstr>
      <vt:lpstr>Görüntüleme yöntemleri</vt:lpstr>
      <vt:lpstr>İleus</vt:lpstr>
      <vt:lpstr>Çekal ve sigmoid volvulus</vt:lpstr>
      <vt:lpstr>Pnömoperitonium</vt:lpstr>
      <vt:lpstr>Ultrason: kolesistit</vt:lpstr>
      <vt:lpstr>Ultrasound: Abdominal aort anevrizması</vt:lpstr>
      <vt:lpstr>Ultrasoun: Apandisit</vt:lpstr>
      <vt:lpstr>BT:Rüptüre abdominal aort anevrizması</vt:lpstr>
      <vt:lpstr>Yaşlılarda karın ağrısı</vt:lpstr>
      <vt:lpstr>Gebelikte akut karın</vt:lpstr>
      <vt:lpstr>İmmunsupresif hastalarda akut karın </vt:lpstr>
      <vt:lpstr>Akut karın ağrısı tedavisi</vt:lpstr>
      <vt:lpstr>Ağrı kesici verilme endikasyonları</vt:lpstr>
      <vt:lpstr>Yatış Endikasyonları</vt:lpstr>
      <vt:lpstr>Taburcu Etmeden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Karın Ağrısına Yaklaşım</dc:title>
  <cp:lastModifiedBy>Microsoft Office User</cp:lastModifiedBy>
  <cp:revision>10</cp:revision>
  <dcterms:modified xsi:type="dcterms:W3CDTF">2022-12-11T15:34:29Z</dcterms:modified>
</cp:coreProperties>
</file>