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10/26/2017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231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10/26/2017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112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10/26/2017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652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10/26/2017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685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10/26/2017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7550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10/26/2017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923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10/26/2017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374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10/26/2017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69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10/26/2017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192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10/26/2017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40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10/26/2017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97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601D47C-4F6D-4EDB-AB50-79E27E2CF29D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D0630D1-1EF9-4F5B-B443-60FEEF4368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972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MADDE BAĞIMLILIĞINDA TEDAVİ VE REHABİLİTASYON </a:t>
            </a:r>
            <a:endParaRPr lang="en-US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POLİTİKALAR, TEDAVİ YAKLAŞIMLARI VE UYGULAMALARI </a:t>
            </a:r>
          </a:p>
          <a:p>
            <a:r>
              <a:rPr lang="tr-TR" dirty="0" smtClean="0"/>
              <a:t>DOÇ.DR.GONCA POLAT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60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Madde Bağımlılığı Tedavisi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Tedavinin amacı:</a:t>
            </a:r>
          </a:p>
          <a:p>
            <a:r>
              <a:rPr lang="en-US" dirty="0" err="1" smtClean="0"/>
              <a:t>Madde</a:t>
            </a:r>
            <a:r>
              <a:rPr lang="tr-TR" dirty="0" smtClean="0"/>
              <a:t> </a:t>
            </a:r>
            <a:r>
              <a:rPr lang="en-US" dirty="0" err="1" smtClean="0"/>
              <a:t>kullanımının</a:t>
            </a:r>
            <a:r>
              <a:rPr lang="en-US" dirty="0" smtClean="0"/>
              <a:t> </a:t>
            </a:r>
            <a:r>
              <a:rPr lang="en-US" dirty="0" err="1"/>
              <a:t>azaltılması</a:t>
            </a:r>
            <a:r>
              <a:rPr lang="en-US" dirty="0"/>
              <a:t>, </a:t>
            </a:r>
            <a:r>
              <a:rPr lang="en-US" dirty="0" err="1"/>
              <a:t>ortadan</a:t>
            </a:r>
            <a:r>
              <a:rPr lang="en-US" dirty="0"/>
              <a:t> </a:t>
            </a:r>
            <a:r>
              <a:rPr lang="en-US" dirty="0" err="1"/>
              <a:t>kaldırılması</a:t>
            </a:r>
            <a:r>
              <a:rPr lang="en-US" dirty="0"/>
              <a:t>, </a:t>
            </a:r>
            <a:r>
              <a:rPr lang="en-US" dirty="0" err="1"/>
              <a:t>yoksunluk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sorunların</a:t>
            </a:r>
            <a:r>
              <a:rPr lang="en-US" dirty="0"/>
              <a:t> </a:t>
            </a:r>
            <a:r>
              <a:rPr lang="en-US" dirty="0" err="1"/>
              <a:t>giderilmesi</a:t>
            </a:r>
            <a:r>
              <a:rPr lang="en-US" dirty="0"/>
              <a:t>,</a:t>
            </a:r>
          </a:p>
          <a:p>
            <a:r>
              <a:rPr lang="tr-TR" dirty="0" err="1" smtClean="0"/>
              <a:t>T</a:t>
            </a:r>
            <a:r>
              <a:rPr lang="en-US" dirty="0" err="1" smtClean="0"/>
              <a:t>ekrar</a:t>
            </a:r>
            <a:r>
              <a:rPr lang="en-US" dirty="0" smtClean="0"/>
              <a:t> </a:t>
            </a:r>
            <a:r>
              <a:rPr lang="en-US" dirty="0" err="1"/>
              <a:t>madde</a:t>
            </a:r>
            <a:r>
              <a:rPr lang="en-US" dirty="0"/>
              <a:t> </a:t>
            </a:r>
            <a:r>
              <a:rPr lang="en-US" dirty="0" err="1"/>
              <a:t>kullanmaya</a:t>
            </a:r>
            <a:r>
              <a:rPr lang="en-US" dirty="0"/>
              <a:t> </a:t>
            </a:r>
            <a:r>
              <a:rPr lang="en-US" dirty="0" err="1"/>
              <a:t>başlamanın</a:t>
            </a:r>
            <a:r>
              <a:rPr lang="en-US" dirty="0"/>
              <a:t> </a:t>
            </a:r>
            <a:r>
              <a:rPr lang="en-US" dirty="0" err="1" smtClean="0"/>
              <a:t>önlenmesi</a:t>
            </a:r>
            <a:r>
              <a:rPr lang="tr-TR" dirty="0" smtClean="0"/>
              <a:t> (</a:t>
            </a:r>
            <a:r>
              <a:rPr lang="tr-TR" dirty="0" err="1" smtClean="0"/>
              <a:t>relaps</a:t>
            </a:r>
            <a:r>
              <a:rPr lang="tr-TR" dirty="0" smtClean="0"/>
              <a:t> önleme)</a:t>
            </a:r>
          </a:p>
          <a:p>
            <a:r>
              <a:rPr lang="tr-TR" dirty="0" smtClean="0"/>
              <a:t>P</a:t>
            </a:r>
            <a:r>
              <a:rPr lang="en-US" dirty="0" err="1" smtClean="0"/>
              <a:t>sikolojik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 smtClean="0"/>
              <a:t>işlevsellikte</a:t>
            </a:r>
            <a:r>
              <a:rPr lang="tr-TR" dirty="0" smtClean="0"/>
              <a:t> </a:t>
            </a:r>
            <a:r>
              <a:rPr lang="en-US" dirty="0" err="1" smtClean="0"/>
              <a:t>düzelme</a:t>
            </a:r>
            <a:r>
              <a:rPr lang="en-US" dirty="0" smtClean="0"/>
              <a:t> </a:t>
            </a:r>
            <a:r>
              <a:rPr lang="en-US" dirty="0" err="1"/>
              <a:t>sağlanması</a:t>
            </a:r>
            <a:r>
              <a:rPr lang="en-US" dirty="0"/>
              <a:t> </a:t>
            </a:r>
            <a:r>
              <a:rPr lang="en-US" dirty="0" err="1" smtClean="0"/>
              <a:t>amacını</a:t>
            </a:r>
            <a:r>
              <a:rPr lang="tr-TR" dirty="0" smtClean="0"/>
              <a:t> </a:t>
            </a:r>
            <a:r>
              <a:rPr lang="en-US" dirty="0" err="1" smtClean="0"/>
              <a:t>taşımaktadır</a:t>
            </a:r>
            <a:r>
              <a:rPr lang="en-US" dirty="0"/>
              <a:t>. </a:t>
            </a:r>
            <a:r>
              <a:rPr lang="tr-TR" dirty="0" smtClean="0"/>
              <a:t>(Rehabilitasyon ve toplumla yeniden bütünleşme)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59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TEDAVİ OLANAKLARI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Detoksifikasyon</a:t>
            </a:r>
            <a:r>
              <a:rPr lang="en-US" dirty="0" smtClean="0"/>
              <a:t> (3 </a:t>
            </a:r>
            <a:r>
              <a:rPr lang="en-US" dirty="0" err="1" smtClean="0"/>
              <a:t>hafta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Farmakolojik+Psikoterapötik</a:t>
            </a:r>
            <a:r>
              <a:rPr lang="en-US" dirty="0" smtClean="0"/>
              <a:t> </a:t>
            </a:r>
            <a:r>
              <a:rPr lang="en-US" dirty="0" err="1" smtClean="0"/>
              <a:t>yöntemler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Motivasyonel</a:t>
            </a:r>
            <a:r>
              <a:rPr lang="en-US" dirty="0" smtClean="0"/>
              <a:t> </a:t>
            </a:r>
            <a:r>
              <a:rPr lang="en-US" dirty="0" err="1" smtClean="0"/>
              <a:t>görüşme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Relaps</a:t>
            </a:r>
            <a:r>
              <a:rPr lang="en-US" dirty="0" smtClean="0"/>
              <a:t> </a:t>
            </a:r>
            <a:r>
              <a:rPr lang="en-US" dirty="0" err="1" smtClean="0"/>
              <a:t>önleme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bilişsel</a:t>
            </a:r>
            <a:r>
              <a:rPr lang="en-US" dirty="0" smtClean="0"/>
              <a:t> </a:t>
            </a:r>
            <a:r>
              <a:rPr lang="en-US" dirty="0" err="1" smtClean="0"/>
              <a:t>terapiler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 </a:t>
            </a:r>
          </a:p>
          <a:p>
            <a:r>
              <a:rPr lang="en-US" dirty="0" err="1" smtClean="0"/>
              <a:t>Sınırlı</a:t>
            </a:r>
            <a:r>
              <a:rPr lang="en-US" dirty="0" smtClean="0"/>
              <a:t> </a:t>
            </a:r>
            <a:r>
              <a:rPr lang="en-US" dirty="0" err="1" smtClean="0"/>
              <a:t>sunulan</a:t>
            </a:r>
            <a:r>
              <a:rPr lang="en-US" dirty="0" smtClean="0"/>
              <a:t> </a:t>
            </a:r>
            <a:r>
              <a:rPr lang="en-US" dirty="0" err="1" smtClean="0"/>
              <a:t>hizmetler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Kendine</a:t>
            </a:r>
            <a:r>
              <a:rPr lang="en-US" dirty="0" smtClean="0"/>
              <a:t> </a:t>
            </a:r>
            <a:r>
              <a:rPr lang="en-US" dirty="0" err="1" smtClean="0"/>
              <a:t>yardım</a:t>
            </a:r>
            <a:r>
              <a:rPr lang="en-US" dirty="0" smtClean="0"/>
              <a:t> </a:t>
            </a:r>
            <a:r>
              <a:rPr lang="en-US" dirty="0" err="1" smtClean="0"/>
              <a:t>grupları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Rehabilitasyon</a:t>
            </a:r>
            <a:r>
              <a:rPr lang="en-US" dirty="0" smtClean="0"/>
              <a:t> </a:t>
            </a:r>
            <a:r>
              <a:rPr lang="en-US" dirty="0" err="1" smtClean="0"/>
              <a:t>olanakları</a:t>
            </a:r>
            <a:r>
              <a:rPr lang="en-US" dirty="0" smtClean="0"/>
              <a:t>, </a:t>
            </a:r>
            <a:r>
              <a:rPr lang="en-US" dirty="0" err="1" smtClean="0"/>
              <a:t>programları</a:t>
            </a:r>
            <a:r>
              <a:rPr lang="en-US" dirty="0" smtClean="0"/>
              <a:t> </a:t>
            </a:r>
          </a:p>
          <a:p>
            <a:r>
              <a:rPr lang="en-US" dirty="0" smtClean="0"/>
              <a:t> </a:t>
            </a:r>
          </a:p>
          <a:p>
            <a:r>
              <a:rPr lang="en-US" dirty="0" err="1" smtClean="0"/>
              <a:t>Bulunmayan</a:t>
            </a:r>
            <a:r>
              <a:rPr lang="en-US" dirty="0" smtClean="0"/>
              <a:t> </a:t>
            </a:r>
            <a:r>
              <a:rPr lang="en-US" dirty="0" err="1" smtClean="0"/>
              <a:t>hizmetler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Opiyat</a:t>
            </a:r>
            <a:r>
              <a:rPr lang="en-US" dirty="0" smtClean="0"/>
              <a:t> </a:t>
            </a:r>
            <a:r>
              <a:rPr lang="en-US" dirty="0" err="1" smtClean="0"/>
              <a:t>Sürdürme</a:t>
            </a:r>
            <a:r>
              <a:rPr lang="en-US" dirty="0" smtClean="0"/>
              <a:t> </a:t>
            </a:r>
            <a:r>
              <a:rPr lang="en-US" dirty="0" err="1" smtClean="0"/>
              <a:t>tedavisi</a:t>
            </a:r>
            <a:r>
              <a:rPr lang="en-US" dirty="0" smtClean="0"/>
              <a:t> (OMT) (</a:t>
            </a:r>
            <a:r>
              <a:rPr lang="en-US" dirty="0" err="1" smtClean="0"/>
              <a:t>Yasal</a:t>
            </a:r>
            <a:r>
              <a:rPr lang="en-US" dirty="0" smtClean="0"/>
              <a:t> </a:t>
            </a:r>
            <a:r>
              <a:rPr lang="en-US" dirty="0" err="1" smtClean="0"/>
              <a:t>düzenleme</a:t>
            </a:r>
            <a:r>
              <a:rPr lang="en-US" dirty="0" smtClean="0"/>
              <a:t> </a:t>
            </a:r>
            <a:r>
              <a:rPr lang="en-US" dirty="0" err="1" smtClean="0"/>
              <a:t>halen</a:t>
            </a:r>
            <a:r>
              <a:rPr lang="en-US" dirty="0" smtClean="0"/>
              <a:t> </a:t>
            </a:r>
            <a:r>
              <a:rPr lang="en-US" dirty="0" err="1" smtClean="0"/>
              <a:t>devam</a:t>
            </a:r>
            <a:r>
              <a:rPr lang="en-US" dirty="0" smtClean="0"/>
              <a:t> </a:t>
            </a:r>
            <a:r>
              <a:rPr lang="en-US" dirty="0" err="1" smtClean="0"/>
              <a:t>etmektedir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Damar</a:t>
            </a:r>
            <a:r>
              <a:rPr lang="en-US" dirty="0" smtClean="0"/>
              <a:t> </a:t>
            </a:r>
            <a:r>
              <a:rPr lang="en-US" dirty="0" err="1" smtClean="0"/>
              <a:t>içi</a:t>
            </a:r>
            <a:r>
              <a:rPr lang="en-US" dirty="0" smtClean="0"/>
              <a:t> </a:t>
            </a:r>
            <a:r>
              <a:rPr lang="en-US" dirty="0" err="1" smtClean="0"/>
              <a:t>kullanımına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şırınga</a:t>
            </a:r>
            <a:r>
              <a:rPr lang="en-US" dirty="0" smtClean="0"/>
              <a:t> </a:t>
            </a:r>
            <a:r>
              <a:rPr lang="en-US" dirty="0" err="1" smtClean="0"/>
              <a:t>değişim</a:t>
            </a:r>
            <a:r>
              <a:rPr lang="en-US" dirty="0" smtClean="0"/>
              <a:t> </a:t>
            </a:r>
            <a:r>
              <a:rPr lang="en-US" dirty="0" err="1" smtClean="0"/>
              <a:t>programları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Toplumla</a:t>
            </a:r>
            <a:r>
              <a:rPr lang="en-US" dirty="0" smtClean="0"/>
              <a:t> </a:t>
            </a:r>
            <a:r>
              <a:rPr lang="en-US" dirty="0" err="1" smtClean="0"/>
              <a:t>yeniden</a:t>
            </a:r>
            <a:r>
              <a:rPr lang="en-US" dirty="0" smtClean="0"/>
              <a:t> </a:t>
            </a:r>
            <a:r>
              <a:rPr lang="en-US" dirty="0" err="1" smtClean="0"/>
              <a:t>bütünleşme</a:t>
            </a:r>
            <a:r>
              <a:rPr lang="en-US" dirty="0" smtClean="0"/>
              <a:t> </a:t>
            </a:r>
            <a:r>
              <a:rPr lang="en-US" dirty="0" err="1" smtClean="0"/>
              <a:t>programları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82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Toplumla yeniden bütünleşme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</a:t>
            </a:r>
            <a:r>
              <a:rPr lang="en-US" dirty="0" err="1" smtClean="0"/>
              <a:t>ireyin</a:t>
            </a:r>
            <a:r>
              <a:rPr lang="en-US" dirty="0"/>
              <a:t>, </a:t>
            </a:r>
            <a:r>
              <a:rPr lang="en-US" dirty="0" err="1"/>
              <a:t>eğitim</a:t>
            </a:r>
            <a:r>
              <a:rPr lang="en-US" dirty="0"/>
              <a:t>, </a:t>
            </a:r>
            <a:r>
              <a:rPr lang="en-US" dirty="0" err="1"/>
              <a:t>iş</a:t>
            </a:r>
            <a:r>
              <a:rPr lang="en-US" dirty="0"/>
              <a:t>, </a:t>
            </a:r>
            <a:r>
              <a:rPr lang="en-US" dirty="0" err="1"/>
              <a:t>barınma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sosyal</a:t>
            </a:r>
            <a:r>
              <a:rPr lang="tr-TR" dirty="0" smtClean="0"/>
              <a:t> </a:t>
            </a:r>
            <a:r>
              <a:rPr lang="en-US" dirty="0" err="1" smtClean="0"/>
              <a:t>ilişkiler</a:t>
            </a:r>
            <a:r>
              <a:rPr lang="en-US" dirty="0" smtClean="0"/>
              <a:t>/</a:t>
            </a:r>
            <a:r>
              <a:rPr lang="en-US" dirty="0" err="1" smtClean="0"/>
              <a:t>çevre</a:t>
            </a:r>
            <a:r>
              <a:rPr lang="en-US" dirty="0" smtClean="0"/>
              <a:t> </a:t>
            </a:r>
            <a:r>
              <a:rPr lang="en-US" dirty="0" err="1"/>
              <a:t>aracılığıyla</a:t>
            </a:r>
            <a:r>
              <a:rPr lang="en-US" dirty="0"/>
              <a:t> </a:t>
            </a:r>
            <a:r>
              <a:rPr lang="en-US" dirty="0" err="1"/>
              <a:t>toplumun</a:t>
            </a:r>
            <a:r>
              <a:rPr lang="en-US" dirty="0"/>
              <a:t> </a:t>
            </a:r>
            <a:r>
              <a:rPr lang="en-US" dirty="0" err="1"/>
              <a:t>yeniden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tam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üyesi</a:t>
            </a:r>
            <a:r>
              <a:rPr lang="en-US" dirty="0"/>
              <a:t> </a:t>
            </a:r>
            <a:r>
              <a:rPr lang="en-US" dirty="0" err="1"/>
              <a:t>olmasına</a:t>
            </a:r>
            <a:r>
              <a:rPr lang="en-US" dirty="0"/>
              <a:t> </a:t>
            </a:r>
            <a:r>
              <a:rPr lang="en-US" dirty="0" err="1"/>
              <a:t>yardımcı</a:t>
            </a:r>
            <a:r>
              <a:rPr lang="en-US" dirty="0"/>
              <a:t> </a:t>
            </a:r>
            <a:r>
              <a:rPr lang="en-US" dirty="0" err="1" smtClean="0"/>
              <a:t>olacak</a:t>
            </a:r>
            <a:r>
              <a:rPr lang="tr-TR" dirty="0" smtClean="0"/>
              <a:t> </a:t>
            </a:r>
            <a:r>
              <a:rPr lang="en-US" dirty="0" err="1" smtClean="0"/>
              <a:t>müdahaleler</a:t>
            </a:r>
            <a:r>
              <a:rPr lang="en-US" dirty="0" smtClean="0"/>
              <a:t> </a:t>
            </a:r>
            <a:r>
              <a:rPr lang="tr-TR" dirty="0" smtClean="0"/>
              <a:t> </a:t>
            </a:r>
          </a:p>
          <a:p>
            <a:r>
              <a:rPr lang="tr-TR" dirty="0" smtClean="0"/>
              <a:t>E</a:t>
            </a:r>
            <a:r>
              <a:rPr lang="en-US" dirty="0" smtClean="0"/>
              <a:t>ski</a:t>
            </a:r>
            <a:r>
              <a:rPr lang="tr-TR" dirty="0" smtClean="0"/>
              <a:t> </a:t>
            </a:r>
            <a:r>
              <a:rPr lang="en-US" dirty="0" err="1" smtClean="0"/>
              <a:t>bağımlının</a:t>
            </a:r>
            <a:r>
              <a:rPr lang="en-US" dirty="0" smtClean="0"/>
              <a:t> </a:t>
            </a:r>
            <a:r>
              <a:rPr lang="en-US" dirty="0" err="1"/>
              <a:t>toplumla</a:t>
            </a:r>
            <a:r>
              <a:rPr lang="en-US" dirty="0"/>
              <a:t> </a:t>
            </a:r>
            <a:r>
              <a:rPr lang="en-US" dirty="0" err="1"/>
              <a:t>bütünleşmesini</a:t>
            </a:r>
            <a:r>
              <a:rPr lang="en-US" dirty="0"/>
              <a:t> </a:t>
            </a:r>
            <a:r>
              <a:rPr lang="en-US" dirty="0" err="1" smtClean="0"/>
              <a:t>sağlamaktır</a:t>
            </a:r>
            <a:r>
              <a:rPr lang="tr-TR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7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Toplumla yeniden bütünleşme faaliyetleri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Sosyal Destek stratejileri (Ağ terapisi) </a:t>
            </a:r>
          </a:p>
          <a:p>
            <a:r>
              <a:rPr lang="tr-TR" dirty="0" smtClean="0"/>
              <a:t>Mesleki odaklı stratejiler </a:t>
            </a:r>
          </a:p>
          <a:p>
            <a:r>
              <a:rPr lang="tr-TR" dirty="0" smtClean="0"/>
              <a:t>Aktivite odaklı stratejiler </a:t>
            </a:r>
          </a:p>
          <a:p>
            <a:r>
              <a:rPr lang="tr-TR" dirty="0" smtClean="0"/>
              <a:t>Beceri geliştirme stratejileri </a:t>
            </a:r>
          </a:p>
          <a:p>
            <a:r>
              <a:rPr lang="tr-TR" dirty="0" smtClean="0"/>
              <a:t>Kuruluş bakımı stratejileri </a:t>
            </a:r>
          </a:p>
          <a:p>
            <a:r>
              <a:rPr lang="tr-TR" dirty="0" smtClean="0"/>
              <a:t>Savunuculuk stratejileri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8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133</Words>
  <Application>Microsoft Office PowerPoint</Application>
  <PresentationFormat>Geniş ekran</PresentationFormat>
  <Paragraphs>32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Geçmişe bakış</vt:lpstr>
      <vt:lpstr>MADDE BAĞIMLILIĞINDA TEDAVİ VE REHABİLİTASYON </vt:lpstr>
      <vt:lpstr> Madde Bağımlılığı Tedavisi </vt:lpstr>
      <vt:lpstr>TEDAVİ OLANAKLARI </vt:lpstr>
      <vt:lpstr>Toplumla yeniden bütünleşme</vt:lpstr>
      <vt:lpstr>Toplumla yeniden bütünleşme faaliyetleri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MADDE BAĞIMLILIĞINDA TEDAVİ VE REHABİLİTASYON </dc:title>
  <dc:creator>Gonca</dc:creator>
  <cp:lastModifiedBy> x</cp:lastModifiedBy>
  <cp:revision>4</cp:revision>
  <dcterms:created xsi:type="dcterms:W3CDTF">2017-05-23T19:17:10Z</dcterms:created>
  <dcterms:modified xsi:type="dcterms:W3CDTF">2017-10-26T08:41:03Z</dcterms:modified>
</cp:coreProperties>
</file>