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77" r:id="rId6"/>
    <p:sldId id="276" r:id="rId7"/>
    <p:sldId id="279" r:id="rId8"/>
    <p:sldId id="275" r:id="rId9"/>
    <p:sldId id="278" r:id="rId10"/>
    <p:sldId id="286" r:id="rId11"/>
    <p:sldId id="280" r:id="rId12"/>
    <p:sldId id="282" r:id="rId13"/>
    <p:sldId id="285" r:id="rId14"/>
    <p:sldId id="281" r:id="rId15"/>
    <p:sldId id="283" r:id="rId16"/>
    <p:sldId id="290" r:id="rId17"/>
    <p:sldId id="291" r:id="rId18"/>
    <p:sldId id="284" r:id="rId19"/>
    <p:sldId id="287" r:id="rId20"/>
    <p:sldId id="288" r:id="rId21"/>
    <p:sldId id="289" r:id="rId22"/>
    <p:sldId id="295" r:id="rId23"/>
    <p:sldId id="31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16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70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63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2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7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38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73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002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82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36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34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9561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AĞLEBİLER, FATİMİLER DÖNEMİ SANATI VE KÜLTÜRÜ</a:t>
            </a:r>
            <a:endParaRPr lang="tr-TR" sz="40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</a:t>
            </a:r>
            <a:r>
              <a:rPr lang="tr-TR"/>
              <a:t>Sanatları ve </a:t>
            </a:r>
            <a:r>
              <a:rPr lang="tr-TR" dirty="0"/>
              <a:t>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C423FF-A356-EA40-9D51-028A9299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5D47B72-3E78-6757-7FB7-033D085F2CA0}"/>
              </a:ext>
            </a:extLst>
          </p:cNvPr>
          <p:cNvSpPr txBox="1"/>
          <p:nvPr/>
        </p:nvSpPr>
        <p:spPr>
          <a:xfrm>
            <a:off x="462337" y="1690688"/>
            <a:ext cx="67192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>
                <a:latin typeface="Fd235633-Identity-H"/>
              </a:rPr>
              <a:t>Kayrevan Cami-i Kebir'inin</a:t>
            </a:r>
          </a:p>
          <a:p>
            <a:pPr algn="l"/>
            <a:r>
              <a:rPr lang="tr-TR" sz="2400" b="0" i="0" u="none" strike="noStrike" baseline="0" dirty="0">
                <a:latin typeface="Fd235633-Identity-H"/>
              </a:rPr>
              <a:t>avlusundaki çamur süzgeci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9. yüzyıl sonları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Cami-i Kebir'in iç avlusunda biriken yağmur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suları, çamuru tutan küçük mermer basamakların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üstünden geçerken süzülürdü. Küçük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bir gedikten geçen temiz su aşağıdaki bir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sarnıca akardı. Abdest için gerekli su, süzgecin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yanındaki üç kuyudan çekilirdi. Kuyu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ağızlarının kenarları kovaları çekmek için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kullanılan halatlarla aşınmış durumdadır.</a:t>
            </a:r>
            <a:endParaRPr lang="tr-TR" sz="2400" dirty="0"/>
          </a:p>
        </p:txBody>
      </p:sp>
      <p:pic>
        <p:nvPicPr>
          <p:cNvPr id="12290" name="Picture 2" descr="View of the impluvium which collects the rainwater and feeds the underground cistern">
            <a:extLst>
              <a:ext uri="{FF2B5EF4-FFF2-40B4-BE49-F238E27FC236}">
                <a16:creationId xmlns:a16="http://schemas.microsoft.com/office/drawing/2014/main" id="{7AFC4F27-B222-CFEE-C0B0-BFA06B71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84" y="1717159"/>
            <a:ext cx="5685212" cy="42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687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0" name="Rectangle 7176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E444643-C66E-72F1-2C2F-E2A21E81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5EF932-48D1-09F7-D73D-1AD593AA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endParaRPr lang="tr-TR" sz="2000" dirty="0"/>
          </a:p>
        </p:txBody>
      </p:sp>
      <p:pic>
        <p:nvPicPr>
          <p:cNvPr id="7172" name="Picture 4" descr="View of the central nave of the prayer hall">
            <a:extLst>
              <a:ext uri="{FF2B5EF4-FFF2-40B4-BE49-F238E27FC236}">
                <a16:creationId xmlns:a16="http://schemas.microsoft.com/office/drawing/2014/main" id="{C3D99251-0B6C-FCBC-62C6-206A35BEC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9754" y="2421924"/>
            <a:ext cx="4804072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DB90862-AC3F-B707-075D-80D4C814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394" y="2559408"/>
            <a:ext cx="5167185" cy="343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21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0B4875-26A5-F500-679B-F3749785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View of the mihrab located in the middle of the qibla wall of the prayer hall">
            <a:extLst>
              <a:ext uri="{FF2B5EF4-FFF2-40B4-BE49-F238E27FC236}">
                <a16:creationId xmlns:a16="http://schemas.microsoft.com/office/drawing/2014/main" id="{2B55528F-59BB-BC2D-5F86-50694326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00" y="-92467"/>
            <a:ext cx="4227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6D5A141-AE9D-5129-F268-27042E810B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464" y="2506662"/>
            <a:ext cx="23745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1FC68FA-E981-5BD1-7562-C6A15E2F5819}"/>
              </a:ext>
            </a:extLst>
          </p:cNvPr>
          <p:cNvSpPr txBox="1"/>
          <p:nvPr/>
        </p:nvSpPr>
        <p:spPr>
          <a:xfrm>
            <a:off x="287677" y="1397285"/>
            <a:ext cx="4818580" cy="4315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>
                <a:latin typeface="Fd235633-Identity-H"/>
              </a:rPr>
              <a:t>Kayrevan Cami-i Kebir'inin</a:t>
            </a:r>
          </a:p>
          <a:p>
            <a:pPr algn="l"/>
            <a:r>
              <a:rPr lang="tr-TR" sz="2400" b="0" i="0" u="none" strike="noStrike" baseline="0" dirty="0">
                <a:latin typeface="Fd235633-Identity-H"/>
              </a:rPr>
              <a:t>Mihrabı </a:t>
            </a:r>
            <a:r>
              <a:rPr lang="tr-TR" sz="2400" b="0" i="0" u="none" strike="noStrike" baseline="0" dirty="0" err="1">
                <a:latin typeface="Fd311027-Identity-H"/>
              </a:rPr>
              <a:t>Ziyadetullah</a:t>
            </a:r>
            <a:r>
              <a:rPr lang="tr-TR" sz="2400" b="0" i="0" u="none" strike="noStrike" baseline="0" dirty="0">
                <a:latin typeface="Fd311027-Identity-H"/>
              </a:rPr>
              <a:t> dönemindeki tadilat sırasında inşa edilen mihrabın iç kısmı delikli duvar panolarıyla bezenmiş ve tonozu </a:t>
            </a:r>
            <a:r>
              <a:rPr lang="tr-TR" sz="2400" b="0" i="0" u="none" strike="noStrike" baseline="0" dirty="0" err="1">
                <a:latin typeface="Fd311027-Identity-H"/>
              </a:rPr>
              <a:t>na</a:t>
            </a:r>
            <a:r>
              <a:rPr lang="tr-TR" sz="2400" b="0" i="0" u="none" strike="noStrike" baseline="0" dirty="0">
                <a:latin typeface="Fd311027-Identity-H"/>
              </a:rPr>
              <a:t> güzel filiz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süslemeleri yapılmıştır. Yan duvarlar ve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kemerin ön tarafı ise bazıları Bağdat'tan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gelme parıltılı, metalik görünümlü ve sırlı çinilerle kaplıdır.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91743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35D79D9-32AF-7254-E31B-BC18D16D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6BB763-3EA7-70EF-892D-3CDF15D28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941" y="370319"/>
            <a:ext cx="6298971" cy="1851885"/>
          </a:xfrm>
        </p:spPr>
        <p:txBody>
          <a:bodyPr anchor="ctr">
            <a:normAutofit/>
          </a:bodyPr>
          <a:lstStyle/>
          <a:p>
            <a:endParaRPr lang="tr-TR" sz="200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E51183-13AC-5D7C-2D4F-DAE3F9908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r="12498" b="-3"/>
          <a:stretch/>
        </p:blipFill>
        <p:spPr bwMode="auto">
          <a:xfrm>
            <a:off x="838199" y="2392326"/>
            <a:ext cx="4164414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6918589-CDB2-1489-D82B-F1844700B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r="-3" b="14210"/>
          <a:stretch/>
        </p:blipFill>
        <p:spPr bwMode="auto">
          <a:xfrm>
            <a:off x="5188940" y="2392326"/>
            <a:ext cx="6298971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0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615A03-C8B5-3C74-FE6F-2D065744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C5CAC27-A3BD-F851-81A6-CA6E86BAF6E8}"/>
              </a:ext>
            </a:extLst>
          </p:cNvPr>
          <p:cNvSpPr txBox="1"/>
          <p:nvPr/>
        </p:nvSpPr>
        <p:spPr>
          <a:xfrm>
            <a:off x="698643" y="1438383"/>
            <a:ext cx="57946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>
                <a:latin typeface="Fd235633-Identity-H"/>
              </a:rPr>
              <a:t>Kayrevan Cami-i Kebir'inin namaz</a:t>
            </a:r>
          </a:p>
          <a:p>
            <a:pPr algn="l"/>
            <a:r>
              <a:rPr lang="tr-TR" sz="2400" b="0" i="0" u="none" strike="noStrike" baseline="0" dirty="0">
                <a:latin typeface="Fd235633-Identity-H"/>
              </a:rPr>
              <a:t>bölmesi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Namaz bölmesi Roma ya da Bizans kolonları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üstünde duran yuvarlak kemerlerle </a:t>
            </a:r>
            <a:r>
              <a:rPr lang="tr-TR" sz="2400" b="0" i="0" u="none" strike="noStrike" baseline="0" dirty="0" err="1">
                <a:latin typeface="Fd311027-Identity-H"/>
              </a:rPr>
              <a:t>sahınlara</a:t>
            </a:r>
            <a:endParaRPr lang="tr-TR" sz="2400" b="0" i="0" u="none" strike="noStrike" baseline="0" dirty="0">
              <a:latin typeface="Fd311027-Identity-H"/>
            </a:endParaRP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ayrılır. Kolonların yükseklik farklılıklarını gidermek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için, altlarına ahşaptan ya da oymalı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taştan üzengitaşları sıkıştırılmıştır. Mihrap tonozunun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kıvrımında görüldüğü gibi, ahşap tavanlar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sıvayla kaplanmış ya da boyayla bezenmişti.</a:t>
            </a:r>
            <a:endParaRPr lang="tr-TR" sz="2400" dirty="0"/>
          </a:p>
        </p:txBody>
      </p:sp>
      <p:pic>
        <p:nvPicPr>
          <p:cNvPr id="11266" name="Picture 2" descr="View of two of the secondary naves of the prayer hall">
            <a:extLst>
              <a:ext uri="{FF2B5EF4-FFF2-40B4-BE49-F238E27FC236}">
                <a16:creationId xmlns:a16="http://schemas.microsoft.com/office/drawing/2014/main" id="{F1D8463E-DE6C-7D27-A2BB-0FB46842C1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67" y="1691927"/>
            <a:ext cx="520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17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1710510-FDAD-2912-A3A2-C19703CF98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 b="23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5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1614B4-B0AC-81BC-4F3D-9DA4DB44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FE175A1-9ACD-7B57-8B62-DC757369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723" y="1052395"/>
            <a:ext cx="5632102" cy="475320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5C669A2-A909-E59D-12C7-502FC0A3A777}"/>
              </a:ext>
            </a:extLst>
          </p:cNvPr>
          <p:cNvSpPr txBox="1"/>
          <p:nvPr/>
        </p:nvSpPr>
        <p:spPr>
          <a:xfrm>
            <a:off x="339047" y="1690689"/>
            <a:ext cx="550352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>
                <a:latin typeface="Fd235633-Identity-H"/>
              </a:rPr>
              <a:t>Tunus kenti ve Cami-i Kebir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Tunus kenti </a:t>
            </a:r>
            <a:r>
              <a:rPr lang="tr-TR" sz="2400" b="0" i="0" u="none" strike="noStrike" baseline="0" dirty="0" err="1">
                <a:latin typeface="Fd311027-Identity-H"/>
              </a:rPr>
              <a:t>Kartaca</a:t>
            </a:r>
            <a:r>
              <a:rPr lang="tr-TR" sz="2400" b="0" i="0" u="none" strike="noStrike" baseline="0" dirty="0">
                <a:latin typeface="Fd311027-Identity-H"/>
              </a:rPr>
              <a:t> imparatorluğu döneminde büyük bir liman barındırmakla birlikte önemli bir yer değildi. Müslümanların gelişiyle Tunus'un talihi açılmaya başladı; ama başkente dönüşmesi ancak 1 3. yüzyılda </a:t>
            </a:r>
            <a:r>
              <a:rPr lang="tr-TR" sz="2400" b="0" i="0" u="none" strike="noStrike" baseline="0" dirty="0" err="1">
                <a:latin typeface="Fd311027-Identity-H"/>
              </a:rPr>
              <a:t>Hafsi</a:t>
            </a:r>
            <a:r>
              <a:rPr lang="tr-TR" sz="2400" dirty="0">
                <a:latin typeface="Fd311027-Identity-H"/>
              </a:rPr>
              <a:t> </a:t>
            </a:r>
            <a:r>
              <a:rPr lang="tr-TR" sz="2400" b="0" i="0" u="none" strike="noStrike" baseline="0" dirty="0">
                <a:latin typeface="Fd311027-Identity-H"/>
              </a:rPr>
              <a:t>yönetimiyle gerçekleşti. </a:t>
            </a:r>
            <a:r>
              <a:rPr lang="tr-TR" sz="2400" b="0" i="0" u="none" strike="noStrike" baseline="0" dirty="0" err="1">
                <a:latin typeface="Fd311027-Identity-H"/>
              </a:rPr>
              <a:t>Zeytun</a:t>
            </a:r>
            <a:r>
              <a:rPr lang="tr-TR" sz="2400" b="0" i="0" u="none" strike="noStrike" baseline="0" dirty="0">
                <a:latin typeface="Fd311027-Identity-H"/>
              </a:rPr>
              <a:t> Camii olarak da bilinen ilk Cami-i Kebir'in inşası </a:t>
            </a:r>
            <a:r>
              <a:rPr lang="tr-TR" sz="2400" b="0" i="0" u="none" strike="noStrike" baseline="0" dirty="0" err="1">
                <a:latin typeface="Fd311027-Identity-H"/>
              </a:rPr>
              <a:t>Emevi</a:t>
            </a:r>
            <a:r>
              <a:rPr lang="tr-TR" sz="2400" dirty="0">
                <a:latin typeface="Fd311027-Identity-H"/>
              </a:rPr>
              <a:t> </a:t>
            </a:r>
            <a:r>
              <a:rPr lang="tr-TR" sz="2400" b="0" i="0" u="none" strike="noStrike" baseline="0" dirty="0">
                <a:latin typeface="Fd311027-Identity-H"/>
              </a:rPr>
              <a:t>dönemine kadar iner. Tıpkı </a:t>
            </a:r>
            <a:r>
              <a:rPr lang="tr-TR" sz="2400" b="0" i="0" u="none" strike="noStrike" baseline="0" dirty="0" err="1">
                <a:latin typeface="Fd311027-Identity-H"/>
              </a:rPr>
              <a:t>Kayrevan'daki</a:t>
            </a:r>
            <a:r>
              <a:rPr lang="tr-TR" sz="2400" dirty="0">
                <a:latin typeface="Fd311027-Identity-H"/>
              </a:rPr>
              <a:t> </a:t>
            </a:r>
            <a:r>
              <a:rPr lang="tr-TR" sz="2400" b="0" i="0" u="none" strike="noStrike" baseline="0" dirty="0">
                <a:latin typeface="Fd311027-Identity-H"/>
              </a:rPr>
              <a:t>cami gibi, bu yapı da </a:t>
            </a:r>
            <a:r>
              <a:rPr lang="tr-TR" sz="2400" b="0" i="0" u="none" strike="noStrike" baseline="0" dirty="0" err="1">
                <a:latin typeface="Fd311027-Identity-H"/>
              </a:rPr>
              <a:t>Aglebiler</a:t>
            </a:r>
            <a:r>
              <a:rPr lang="tr-TR" sz="2400" b="0" i="0" u="none" strike="noStrike" baseline="0" dirty="0">
                <a:latin typeface="Fd311027-Identity-H"/>
              </a:rPr>
              <a:t> döneminde tamamen yeniden inşa edilmiş ve 1 O. yüzyıl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sonlarında yeniden düzenlenmiştir.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68370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622ED4-C500-467B-B6A6-57E18783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2C230F6-A1D0-FA67-ADED-8A3B4127E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9297" y="2212651"/>
            <a:ext cx="6134582" cy="3243532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EBA18AD-C5A1-2D1A-DB95-6AA53AE3703A}"/>
              </a:ext>
            </a:extLst>
          </p:cNvPr>
          <p:cNvSpPr txBox="1"/>
          <p:nvPr/>
        </p:nvSpPr>
        <p:spPr>
          <a:xfrm>
            <a:off x="359596" y="1787703"/>
            <a:ext cx="463364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000" b="0" i="0" u="none" strike="noStrike" baseline="0" dirty="0">
                <a:latin typeface="Fd235633-Identity-H"/>
              </a:rPr>
              <a:t>Tunus kentindeki Cami-i Kebir'in</a:t>
            </a:r>
          </a:p>
          <a:p>
            <a:pPr algn="l"/>
            <a:r>
              <a:rPr lang="tr-TR" sz="2000" b="0" i="0" u="none" strike="noStrike" baseline="0" dirty="0">
                <a:latin typeface="Fd235633-Identity-H"/>
              </a:rPr>
              <a:t>namaz bölmesi</a:t>
            </a:r>
          </a:p>
          <a:p>
            <a:pPr algn="l"/>
            <a:r>
              <a:rPr lang="tr-TR" sz="2000" b="0" i="0" u="none" strike="noStrike" baseline="0" dirty="0">
                <a:latin typeface="Fd311027-Identity-H"/>
              </a:rPr>
              <a:t>yeniden inşa edilişi 856-863</a:t>
            </a:r>
          </a:p>
          <a:p>
            <a:pPr algn="l"/>
            <a:r>
              <a:rPr lang="tr-TR" sz="2000" b="0" i="0" u="none" strike="noStrike" baseline="0" dirty="0">
                <a:latin typeface="Fd311027-Identity-H"/>
              </a:rPr>
              <a:t>Bütün </a:t>
            </a:r>
            <a:r>
              <a:rPr lang="tr-TR" sz="2000" b="0" i="0" u="none" strike="noStrike" baseline="0" dirty="0" err="1">
                <a:latin typeface="Fd311027-Identity-H"/>
              </a:rPr>
              <a:t>Aglebi</a:t>
            </a:r>
            <a:r>
              <a:rPr lang="tr-TR" sz="2000" b="0" i="0" u="none" strike="noStrike" baseline="0" dirty="0">
                <a:latin typeface="Fd311027-Identity-H"/>
              </a:rPr>
              <a:t> camileri için model işlevini gören Kayrevan Cami-i Kebir'inde olduğu gibi,</a:t>
            </a:r>
          </a:p>
          <a:p>
            <a:pPr algn="l"/>
            <a:r>
              <a:rPr lang="tr-TR" sz="2000" b="0" i="0" u="none" strike="noStrike" baseline="0" dirty="0">
                <a:latin typeface="Fd311027-Identity-H"/>
              </a:rPr>
              <a:t>Tunus'taki caminin namaz bölmesi de kolonlar üstünde durur. Kıble duvarına paralel geçit</a:t>
            </a:r>
          </a:p>
          <a:p>
            <a:pPr algn="l"/>
            <a:r>
              <a:rPr lang="tr-TR" sz="2000" b="0" i="0" u="none" strike="noStrike" baseline="0" dirty="0">
                <a:latin typeface="Fd311027-Identity-H"/>
              </a:rPr>
              <a:t>boyunca iki sıra halinde uzanan kolonlar,</a:t>
            </a:r>
          </a:p>
          <a:p>
            <a:pPr algn="l"/>
            <a:r>
              <a:rPr lang="sv-SE" sz="2000" b="0" i="0" u="none" strike="noStrike" baseline="0" dirty="0">
                <a:latin typeface="Fd311027-Identity-H"/>
              </a:rPr>
              <a:t>Kayrevan'dan taklit edilen T biçimli zemin</a:t>
            </a:r>
          </a:p>
          <a:p>
            <a:pPr algn="l"/>
            <a:r>
              <a:rPr lang="tr-TR" sz="2000" b="0" i="0" u="none" strike="noStrike" baseline="0" dirty="0">
                <a:latin typeface="Fd311027-Identity-H"/>
              </a:rPr>
              <a:t>planını vurgular. Burada da klasik antik çağ</a:t>
            </a:r>
          </a:p>
          <a:p>
            <a:pPr algn="l"/>
            <a:r>
              <a:rPr lang="tr-TR" sz="2000" b="0" i="0" u="none" strike="noStrike" baseline="0" dirty="0">
                <a:latin typeface="Fd311027-Identity-H"/>
              </a:rPr>
              <a:t>yapılarından alınan kolonlar kullanılmıştır.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87016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5F26C1-3C49-C57C-D3C4-82FB6136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0987C87-BEC1-E2C0-A209-344DDDD8B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043" y="0"/>
            <a:ext cx="5702957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61CC98D1-CDF0-14DA-BE3A-7BDBE7ACCAEF}"/>
              </a:ext>
            </a:extLst>
          </p:cNvPr>
          <p:cNvSpPr txBox="1"/>
          <p:nvPr/>
        </p:nvSpPr>
        <p:spPr>
          <a:xfrm>
            <a:off x="431516" y="1690688"/>
            <a:ext cx="583149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0" i="0" u="none" strike="noStrike" baseline="0" dirty="0" err="1">
                <a:latin typeface="Fd235633-Identity-H"/>
              </a:rPr>
              <a:t>Suse</a:t>
            </a:r>
            <a:r>
              <a:rPr lang="tr-TR" sz="2800" b="0" i="0" u="none" strike="noStrike" baseline="0" dirty="0">
                <a:latin typeface="Fd235633-Identity-H"/>
              </a:rPr>
              <a:t> Cami-i Kebir'i, </a:t>
            </a:r>
            <a:r>
              <a:rPr lang="tr-TR" sz="2800" b="0" i="0" u="none" strike="noStrike" baseline="0" dirty="0">
                <a:latin typeface="Fd311027-Identity-H"/>
              </a:rPr>
              <a:t>kuruluşu 850</a:t>
            </a:r>
          </a:p>
          <a:p>
            <a:pPr algn="l"/>
            <a:r>
              <a:rPr lang="tr-TR" sz="2800" b="0" i="0" u="none" strike="noStrike" baseline="0" dirty="0" err="1">
                <a:latin typeface="Fd311027-Identity-H"/>
              </a:rPr>
              <a:t>Aglebilerin</a:t>
            </a:r>
            <a:r>
              <a:rPr lang="tr-TR" sz="2800" b="0" i="0" u="none" strike="noStrike" baseline="0" dirty="0">
                <a:latin typeface="Fd311027-Identity-H"/>
              </a:rPr>
              <a:t> görkemli yapılar inşa etmesi sırf başkent </a:t>
            </a:r>
            <a:r>
              <a:rPr lang="tr-TR" sz="2800" b="0" i="0" u="none" strike="noStrike" baseline="0" dirty="0" err="1">
                <a:latin typeface="Fd311027-Identity-H"/>
              </a:rPr>
              <a:t>Kayrevan'la</a:t>
            </a:r>
            <a:r>
              <a:rPr lang="tr-TR" sz="2800" b="0" i="0" u="none" strike="noStrike" baseline="0" dirty="0">
                <a:latin typeface="Fd311027-Identity-H"/>
              </a:rPr>
              <a:t> sınırlı kalmadı. Emir 1. Muhammed tarafından </a:t>
            </a:r>
            <a:r>
              <a:rPr lang="tr-TR" sz="2800" b="0" i="0" u="none" strike="noStrike" baseline="0" dirty="0" err="1">
                <a:latin typeface="Fd311027-Identity-H"/>
              </a:rPr>
              <a:t>Suse</a:t>
            </a:r>
            <a:r>
              <a:rPr lang="tr-TR" sz="2800" b="0" i="0" u="none" strike="noStrike" baseline="0" dirty="0">
                <a:latin typeface="Fd311027-Identity-H"/>
              </a:rPr>
              <a:t>' de yaptırılan Cami-i Kebir'in gösterdiği gibi, diğer kentler</a:t>
            </a:r>
          </a:p>
          <a:p>
            <a:pPr algn="l"/>
            <a:r>
              <a:rPr lang="tr-TR" sz="2800" b="0" i="0" u="none" strike="noStrike" baseline="0" dirty="0">
                <a:latin typeface="Fd311027-Identity-H"/>
              </a:rPr>
              <a:t>de aynı kültürel canlanmayı yaşadı</a:t>
            </a:r>
            <a:r>
              <a:rPr lang="tr-TR" sz="800" b="0" i="0" u="none" strike="noStrike" baseline="0" dirty="0">
                <a:solidFill>
                  <a:srgbClr val="413824"/>
                </a:solidFill>
                <a:latin typeface="Fd311027-Identity-H"/>
              </a:rPr>
              <a:t>..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92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37959F-90B9-41B9-D061-33F17859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171F93D-7EC4-5D7E-FF63-F530214F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39" y="119884"/>
            <a:ext cx="6754587" cy="661823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08DB305-1BC6-1E20-06DF-9430FB79DC10}"/>
              </a:ext>
            </a:extLst>
          </p:cNvPr>
          <p:cNvSpPr txBox="1"/>
          <p:nvPr/>
        </p:nvSpPr>
        <p:spPr>
          <a:xfrm>
            <a:off x="125674" y="2071880"/>
            <a:ext cx="69453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0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Suse</a:t>
            </a:r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Cami-i Kebir'inin yanındaki</a:t>
            </a:r>
          </a:p>
          <a:p>
            <a:pPr algn="l"/>
            <a:r>
              <a:rPr lang="tr-TR" sz="20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ribattan</a:t>
            </a:r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görünüşü, 850</a:t>
            </a:r>
          </a:p>
          <a:p>
            <a:pPr algn="l"/>
            <a:r>
              <a:rPr lang="tr-TR" sz="20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Kayrevan'ın</a:t>
            </a:r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Cami-i Kebir'inde olduğu gibi,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namaz bölmesinin yukarısında sekiler vardır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biraz daha yüksek olan ortadaki geçidin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üstünde iki kubbe yer alır. Namaz bölmesinin 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önündeki revaklı girişin kemerleri daha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kütleseldir ve dolayısıyla yeniden inşanın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sonraki evresinde yapılmış olmalıdır. Siperlerde</a:t>
            </a:r>
          </a:p>
          <a:p>
            <a:pPr algn="l"/>
            <a:r>
              <a:rPr lang="tr-TR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burçların yanı sıra mazgallar vardır.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6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46E283B-C2A9-1E2C-702E-47C24541D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070" y="98935"/>
            <a:ext cx="9675341" cy="620065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61AC25A-ADD1-61CA-B34C-CA23986D1892}"/>
              </a:ext>
            </a:extLst>
          </p:cNvPr>
          <p:cNvSpPr txBox="1"/>
          <p:nvPr/>
        </p:nvSpPr>
        <p:spPr>
          <a:xfrm>
            <a:off x="3000053" y="4520629"/>
            <a:ext cx="6235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800" b="0" i="0" u="none" strike="noStrike" baseline="0" dirty="0">
                <a:solidFill>
                  <a:srgbClr val="F9B540"/>
                </a:solidFill>
                <a:latin typeface="Fd162067-Identity-H"/>
              </a:rPr>
              <a:t>- </a:t>
            </a:r>
            <a:r>
              <a:rPr lang="tr-TR" sz="800" b="0" i="0" u="none" strike="noStrike" baseline="0" dirty="0">
                <a:solidFill>
                  <a:srgbClr val="352F17"/>
                </a:solidFill>
                <a:latin typeface="Fd162067-Identity-H"/>
              </a:rPr>
              <a:t>Geçici olarak </a:t>
            </a:r>
            <a:r>
              <a:rPr lang="tr-TR" sz="800" b="0" i="0" u="none" strike="noStrike" baseline="0" dirty="0" err="1">
                <a:solidFill>
                  <a:srgbClr val="352F17"/>
                </a:solidFill>
                <a:latin typeface="Fd162067-Identity-H"/>
              </a:rPr>
              <a:t>Aglebi</a:t>
            </a:r>
            <a:r>
              <a:rPr lang="tr-TR" sz="800" b="0" i="0" u="none" strike="noStrike" baseline="0" dirty="0">
                <a:solidFill>
                  <a:srgbClr val="352F17"/>
                </a:solidFill>
                <a:latin typeface="Fd162067-Identity-H"/>
              </a:rPr>
              <a:t> yönetimine giren bölgeler</a:t>
            </a:r>
          </a:p>
          <a:p>
            <a:pPr algn="l"/>
            <a:r>
              <a:rPr lang="tr-TR" sz="800" b="0" i="0" u="none" strike="noStrike" baseline="0" dirty="0">
                <a:solidFill>
                  <a:srgbClr val="342F17"/>
                </a:solidFill>
                <a:latin typeface="Fd559339-Identity-H"/>
              </a:rPr>
              <a:t>9. </a:t>
            </a:r>
            <a:r>
              <a:rPr lang="tr-TR" sz="800" b="0" i="0" u="none" strike="noStrike" baseline="0" dirty="0">
                <a:solidFill>
                  <a:srgbClr val="342F17"/>
                </a:solidFill>
                <a:latin typeface="Fd162067-Identity-H"/>
              </a:rPr>
              <a:t>yüzyılda </a:t>
            </a:r>
            <a:r>
              <a:rPr lang="tr-TR" sz="800" b="0" i="0" u="none" strike="noStrike" baseline="0" dirty="0" err="1">
                <a:solidFill>
                  <a:srgbClr val="342F17"/>
                </a:solidFill>
                <a:latin typeface="Fd162067-Identity-H"/>
              </a:rPr>
              <a:t>Aglebi</a:t>
            </a:r>
            <a:r>
              <a:rPr lang="tr-TR" sz="800" b="0" i="0" u="none" strike="noStrike" baseline="0" dirty="0">
                <a:solidFill>
                  <a:srgbClr val="342F17"/>
                </a:solidFill>
                <a:latin typeface="Fd162067-Identity-H"/>
              </a:rPr>
              <a:t> topraklan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169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8315C1-2C32-415F-53B1-23FCBE21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685A464-CD11-C133-CC30-6DD79BC9D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7040" y="1356189"/>
            <a:ext cx="7018432" cy="4962476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F1C1441-4C3D-9D1F-5C16-0648CED5013E}"/>
              </a:ext>
            </a:extLst>
          </p:cNvPr>
          <p:cNvSpPr txBox="1"/>
          <p:nvPr/>
        </p:nvSpPr>
        <p:spPr>
          <a:xfrm>
            <a:off x="146529" y="1356190"/>
            <a:ext cx="488051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Suse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Cami-i Kebir'inin namaz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bölmesi, 850</a:t>
            </a:r>
          </a:p>
          <a:p>
            <a:pPr algn="l"/>
            <a:endParaRPr lang="tr-TR" sz="24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i-FI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Sahel bölgesinin Tunus kesiminde mimarlar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bolca bulunan antik çağ kolonlarından yararlanmaz,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taştan ayaklar yaptırırlardı. Bu camide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ahşap tavanlar yerine taş tonoz yapılar vardır. Kütlesel taş ayaklar Kayrevan ve Tunus camilerindeki namaz bölmelerinin ayırıcı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özelliği olan aydınlık ve ferah havayı yaratmaz.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76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DC0BFEE-D5D4-EACA-646B-50E4B3895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7" t="50000" r="8387" b="17138"/>
          <a:stretch/>
        </p:blipFill>
        <p:spPr>
          <a:xfrm>
            <a:off x="5096111" y="681037"/>
            <a:ext cx="7095889" cy="535283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2BF8E63-BDDD-C0F9-DD63-ABD14C96B510}"/>
              </a:ext>
            </a:extLst>
          </p:cNvPr>
          <p:cNvSpPr txBox="1"/>
          <p:nvPr/>
        </p:nvSpPr>
        <p:spPr>
          <a:xfrm>
            <a:off x="215757" y="297951"/>
            <a:ext cx="471583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Kayrevan'daki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Üç Kapılı Cami, 866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Üç Kapılı Cami'yi Endülüs'ten gelen ve Kayrevan'</a:t>
            </a:r>
          </a:p>
          <a:p>
            <a:pPr algn="l"/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daki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üniversitede ders veren bir din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alimi yaptırmıştı. Üç kapı girişinin yukarısındaki</a:t>
            </a:r>
          </a:p>
          <a:p>
            <a:pPr algn="l"/>
            <a:r>
              <a:rPr lang="nl-NL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cephe, tipik zengin Endülüs desenlerinin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etkisini yansıtan benzersiz süslemelerle kaplıdır.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yüzyıldan kalma taşlar ve alçı sıvalar </a:t>
            </a:r>
            <a:r>
              <a:rPr lang="sv-SE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 miktarda bitki motifleri, oyma süsleme.ler,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filizler ve gül bezekler, ayrıca eski Arapça </a:t>
            </a:r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kufı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yazıtlar taşır. Buna karşılık minare sade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bezemesizdir.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9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C9B4C8-ECCF-D610-7841-4BE1E8F1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AF84FD8-A478-F370-F10D-6A7903E5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712" y="2030034"/>
            <a:ext cx="6435524" cy="349657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D0D2510-5542-7697-D55F-28564ECE24D1}"/>
              </a:ext>
            </a:extLst>
          </p:cNvPr>
          <p:cNvSpPr txBox="1"/>
          <p:nvPr/>
        </p:nvSpPr>
        <p:spPr>
          <a:xfrm>
            <a:off x="215757" y="1690687"/>
            <a:ext cx="541595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Manastır </a:t>
            </a:r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ribatı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kuruluşu 796</a:t>
            </a:r>
          </a:p>
          <a:p>
            <a:pPr algn="l"/>
            <a:endParaRPr lang="tr-TR" sz="24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Buranın ilk sade zemin planı burçlarla tahkim edilmiş bir kare dış duvardan ibaretti. Ama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1O. yüzyılda genişledi ve birbirine eklemlenen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dizi </a:t>
            </a:r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ribatla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devasa bir yapı topluluğuna</a:t>
            </a:r>
          </a:p>
          <a:p>
            <a:pPr algn="l"/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dönüştü. </a:t>
            </a:r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Ribatın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Yunanca </a:t>
            </a:r>
            <a:r>
              <a:rPr lang="tr-T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monosterion</a:t>
            </a:r>
            <a:r>
              <a:rPr lang="tr-T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kelimesinden</a:t>
            </a:r>
          </a:p>
          <a:p>
            <a:pPr algn="l"/>
            <a:r>
              <a:rPr lang="nl-NL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gelen adı zamanla kente de verildi.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14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545EBEE-10A5-DCB3-78A7-66BC793B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İfrîkıye, Cezayir ve Sicilya’da hüküm süren bir İslâm hânedanı (800-909).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46B60C2-69DB-3EE6-3C48-45D95BE25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16524"/>
              </p:ext>
            </p:extLst>
          </p:nvPr>
        </p:nvGraphicFramePr>
        <p:xfrm>
          <a:off x="4777316" y="817271"/>
          <a:ext cx="6780702" cy="5221134"/>
        </p:xfrm>
        <a:graphic>
          <a:graphicData uri="http://schemas.openxmlformats.org/drawingml/2006/table">
            <a:tbl>
              <a:tblPr firstRow="1" bandRow="1"/>
              <a:tblGrid>
                <a:gridCol w="1021921">
                  <a:extLst>
                    <a:ext uri="{9D8B030D-6E8A-4147-A177-3AD203B41FA5}">
                      <a16:colId xmlns:a16="http://schemas.microsoft.com/office/drawing/2014/main" val="3053095469"/>
                    </a:ext>
                  </a:extLst>
                </a:gridCol>
                <a:gridCol w="2965353">
                  <a:extLst>
                    <a:ext uri="{9D8B030D-6E8A-4147-A177-3AD203B41FA5}">
                      <a16:colId xmlns:a16="http://schemas.microsoft.com/office/drawing/2014/main" val="2664847085"/>
                    </a:ext>
                  </a:extLst>
                </a:gridCol>
                <a:gridCol w="2793428">
                  <a:extLst>
                    <a:ext uri="{9D8B030D-6E8A-4147-A177-3AD203B41FA5}">
                      <a16:colId xmlns:a16="http://schemas.microsoft.com/office/drawing/2014/main" val="3698952926"/>
                    </a:ext>
                  </a:extLst>
                </a:gridCol>
              </a:tblGrid>
              <a:tr h="49574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800" b="1">
                          <a:solidFill>
                            <a:srgbClr val="000000"/>
                          </a:solidFill>
                          <a:effectLst/>
                        </a:rPr>
                        <a:t>AĞLEBÎ EMÎRLERİ</a:t>
                      </a:r>
                    </a:p>
                  </a:txBody>
                  <a:tcPr marL="46312" marR="46312" marT="79393" marB="7939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418451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1.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İbrâhim b. Ağleb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184 (800)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277690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Abdullah b. İbrâhim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196 (812)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77039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3.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Ziyâdetullah b. İbrâhim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201 (817)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49897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4.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Ağleb b. İbrâhim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223 (838)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70751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5.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Muhammed b. Ağleb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226 (841)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950754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6.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Ahmed b. Muhammed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242 (856)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27777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7.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Ziyâdetullah b. Muhammed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249 (863)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683061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8.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Muhammed b. Ahmed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250 (864)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44751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9.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İbrâhim b. Ahmed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261 (875)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316116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10.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Abdullah b. İbrâhim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289 (902)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39372"/>
                  </a:ext>
                </a:extLst>
              </a:tr>
              <a:tr h="42958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11.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Ziyâdetullah b. Abdullah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</a:rPr>
                        <a:t>290-296 (903-909)</a:t>
                      </a:r>
                    </a:p>
                  </a:txBody>
                  <a:tcPr marL="59544" marR="59544" marT="46312" marB="4631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20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59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7909C71-AA1F-EEF4-8DF1-74410474E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2288" y="1803705"/>
            <a:ext cx="6636768" cy="4450303"/>
          </a:xfrm>
          <a:prstGeom prst="rect">
            <a:avLst/>
          </a:prstGeom>
        </p:spPr>
      </p:pic>
      <p:sp>
        <p:nvSpPr>
          <p:cNvPr id="7" name="Başlık 6">
            <a:extLst>
              <a:ext uri="{FF2B5EF4-FFF2-40B4-BE49-F238E27FC236}">
                <a16:creationId xmlns:a16="http://schemas.microsoft.com/office/drawing/2014/main" id="{15CD2BF1-C49E-8E07-2C6B-8EAA1E70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446" y="462337"/>
            <a:ext cx="5528353" cy="1228351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3C80549-85C0-F4DE-3B3B-6660140026D2}"/>
              </a:ext>
            </a:extLst>
          </p:cNvPr>
          <p:cNvSpPr txBox="1"/>
          <p:nvPr/>
        </p:nvSpPr>
        <p:spPr>
          <a:xfrm>
            <a:off x="133564" y="760288"/>
            <a:ext cx="51987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u="none" strike="noStrike" baseline="0" dirty="0">
                <a:latin typeface="Fd235633-Identity-H"/>
              </a:rPr>
              <a:t>Sefakis kenti ve Cami-i Kebir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9. yüzyılın ikinci yarısı</a:t>
            </a:r>
          </a:p>
          <a:p>
            <a:pPr algn="l"/>
            <a:r>
              <a:rPr lang="tr-TR" sz="2400" b="0" i="0" u="none" strike="noStrike" baseline="0" dirty="0" err="1">
                <a:latin typeface="Fd311027-Identity-H"/>
              </a:rPr>
              <a:t>Aglebi</a:t>
            </a:r>
            <a:r>
              <a:rPr lang="tr-TR" sz="2400" b="0" i="0" u="none" strike="noStrike" baseline="0" dirty="0">
                <a:latin typeface="Fd311027-Identity-H"/>
              </a:rPr>
              <a:t> döneminde sadece başkent Kayrevan değil, </a:t>
            </a:r>
            <a:r>
              <a:rPr lang="tr-TR" sz="2400" b="0" i="0" u="none" strike="noStrike" baseline="0" dirty="0" err="1">
                <a:latin typeface="Fd311027-Identity-H"/>
              </a:rPr>
              <a:t>Sefakis</a:t>
            </a:r>
            <a:r>
              <a:rPr lang="tr-TR" sz="2400" b="0" i="0" u="none" strike="noStrike" baseline="0" dirty="0">
                <a:latin typeface="Fd311027-Identity-H"/>
              </a:rPr>
              <a:t> gibi diğer Tunus kentleri de bir canlanma yaşadı. </a:t>
            </a:r>
            <a:r>
              <a:rPr lang="tr-TR" sz="2400" b="0" i="0" u="none" strike="noStrike" baseline="0" dirty="0" err="1">
                <a:latin typeface="Fd311027-Identity-H"/>
              </a:rPr>
              <a:t>Sefakis'te</a:t>
            </a:r>
            <a:r>
              <a:rPr lang="tr-TR" sz="2400" b="0" i="0" u="none" strike="noStrike" baseline="0" dirty="0">
                <a:latin typeface="Fd311027-Identity-H"/>
              </a:rPr>
              <a:t> 849'da kurulan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iki minareli Cami-i Kebir 988'de yeniden inşa edildi. Kent surlarını ve Cami-i Kebir’i yaptıran ve gerekli kaynağı sağlayan kişi </a:t>
            </a:r>
            <a:r>
              <a:rPr lang="tr-TR" sz="2400" b="0" i="0" u="none" strike="noStrike" baseline="0" dirty="0" err="1">
                <a:latin typeface="Fd311027-Identity-H"/>
              </a:rPr>
              <a:t>Sefakis</a:t>
            </a:r>
            <a:endParaRPr lang="tr-TR" sz="2400" b="0" i="0" u="none" strike="noStrike" baseline="0" dirty="0">
              <a:latin typeface="Fd311027-Identity-H"/>
            </a:endParaRPr>
          </a:p>
          <a:p>
            <a:pPr algn="l"/>
            <a:r>
              <a:rPr lang="it-IT" sz="2400" b="0" i="0" u="none" strike="noStrike" baseline="0" dirty="0">
                <a:latin typeface="Fd311027-Identity-H"/>
              </a:rPr>
              <a:t>kadısıydı. Birkaç on yıl sonra Cami-i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Kebir kısmen yıkıldı; bu alanın bir bölümüne</a:t>
            </a:r>
          </a:p>
          <a:p>
            <a:pPr algn="l"/>
            <a:r>
              <a:rPr lang="tr-TR" sz="2400" b="0" i="0" u="none" strike="noStrike" baseline="0" dirty="0">
                <a:latin typeface="Fd311027-Identity-H"/>
              </a:rPr>
              <a:t>konutlar ve dükkanlar inşa edildi.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79140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D911F3-8D3C-C32D-8F07-A51EDD82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83FE80-3A6E-D122-DA43-4273990D8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Annotated diagram of the mosque, seen from several angles.">
            <a:extLst>
              <a:ext uri="{FF2B5EF4-FFF2-40B4-BE49-F238E27FC236}">
                <a16:creationId xmlns:a16="http://schemas.microsoft.com/office/drawing/2014/main" id="{50417AB1-9B90-8D25-A6D2-DFF4CA52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121920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A4153F7A-BF1E-8C5A-58EF-8B54A7987709}"/>
              </a:ext>
            </a:extLst>
          </p:cNvPr>
          <p:cNvSpPr txBox="1"/>
          <p:nvPr/>
        </p:nvSpPr>
        <p:spPr>
          <a:xfrm>
            <a:off x="82193" y="62714"/>
            <a:ext cx="10222787" cy="2937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235633-Identity-H"/>
              </a:rPr>
              <a:t>Kayrevan Cami-i Kebir’i </a:t>
            </a:r>
            <a:r>
              <a:rPr lang="tr-TR" sz="1800" b="0" i="0" u="none" strike="noStrike" baseline="0" dirty="0">
                <a:latin typeface="Fd311027-Identity-H"/>
              </a:rPr>
              <a:t>9. yüzyıl sonları Kayrevan Cami-i Kebir'i 7. yüzyılda </a:t>
            </a:r>
            <a:r>
              <a:rPr lang="tr-TR" sz="1800" b="0" i="0" u="none" strike="noStrike" baseline="0" dirty="0" err="1">
                <a:latin typeface="Fd311027-Identity-H"/>
              </a:rPr>
              <a:t>Sidi</a:t>
            </a:r>
            <a:r>
              <a:rPr lang="tr-TR" sz="1800" b="0" i="0" u="none" strike="noStrike" baseline="0" dirty="0">
                <a:latin typeface="Fd311027-Identity-H"/>
              </a:rPr>
              <a:t> </a:t>
            </a:r>
            <a:r>
              <a:rPr lang="tr-TR" sz="1800" b="0" i="0" u="none" strike="noStrike" baseline="0" dirty="0" err="1">
                <a:latin typeface="Fd311027-Identity-H"/>
              </a:rPr>
              <a:t>Ukba</a:t>
            </a:r>
            <a:r>
              <a:rPr lang="tr-TR" dirty="0">
                <a:latin typeface="Fd311027-Identity-H"/>
              </a:rPr>
              <a:t> </a:t>
            </a:r>
            <a:r>
              <a:rPr lang="tr-TR" sz="1800" b="0" i="0" u="none" strike="noStrike" baseline="0" dirty="0">
                <a:latin typeface="Fd311027-Identity-H"/>
              </a:rPr>
              <a:t>tarafından yaptırıldı. Ama şimdiki biçimi esas olarak 9. yüzyıldan, klasik antik çağın fenerlerini </a:t>
            </a:r>
            <a:r>
              <a:rPr lang="nn-NO" sz="1800" b="0" i="0" u="none" strike="noStrike" baseline="0" dirty="0">
                <a:latin typeface="Fd311027-Identity-H"/>
              </a:rPr>
              <a:t>ve gözetleme kulelerini taklit edercesine</a:t>
            </a:r>
            <a:r>
              <a:rPr lang="tr-TR" sz="1800" b="0" i="0" u="none" strike="noStrike" baseline="0" dirty="0">
                <a:latin typeface="Fd311027-Identity-H"/>
              </a:rPr>
              <a:t> üst üste bindirilmiş üç kuleden oluşan minarenin inşa edildiği dönemden kalmadır. Bu yapı birçok Kuzey Afrika camisi için model</a:t>
            </a:r>
          </a:p>
          <a:p>
            <a:pPr algn="l"/>
            <a:r>
              <a:rPr lang="nn-NO" sz="1800" b="0" i="0" u="none" strike="noStrike" baseline="0" dirty="0">
                <a:latin typeface="Fd311027-Identity-H"/>
              </a:rPr>
              <a:t>oluşturdu. </a:t>
            </a:r>
            <a:r>
              <a:rPr lang="tr-TR" dirty="0">
                <a:latin typeface="Fd311027-Identity-H"/>
              </a:rPr>
              <a:t>I</a:t>
            </a:r>
            <a:r>
              <a:rPr lang="nn-NO" sz="1800" b="0" i="0" u="none" strike="noStrike" baseline="0" dirty="0">
                <a:latin typeface="Fd311027-Identity-H"/>
              </a:rPr>
              <a:t>l . İbrahim (875-902) döneminde</a:t>
            </a:r>
            <a:r>
              <a:rPr lang="tr-TR" sz="1800" b="0" i="0" u="none" strike="noStrike" baseline="0" dirty="0">
                <a:latin typeface="Fd311027-Identity-H"/>
              </a:rPr>
              <a:t> inşa edilen </a:t>
            </a:r>
            <a:r>
              <a:rPr lang="tr-TR" sz="1800" b="0" i="0" u="none" strike="noStrike" baseline="0" dirty="0" err="1">
                <a:latin typeface="Fd311027-Identity-H"/>
              </a:rPr>
              <a:t>Babü'l-Bahu</a:t>
            </a:r>
            <a:r>
              <a:rPr lang="tr-TR" sz="1800" b="0" i="0" u="none" strike="noStrike" baseline="0" dirty="0">
                <a:latin typeface="Fd311027-Identity-H"/>
              </a:rPr>
              <a:t> Kubbesi ortadaki</a:t>
            </a:r>
          </a:p>
          <a:p>
            <a:pPr algn="l"/>
            <a:r>
              <a:rPr lang="tr-TR" sz="1800" b="0" i="0" u="none" strike="noStrike" baseline="0" dirty="0">
                <a:latin typeface="Fd311027-Identity-H"/>
              </a:rPr>
              <a:t>geçidin bir uzantısı olarak avluya açılan kapı önü revakının yukarısında yükselir. Sekizgen</a:t>
            </a:r>
          </a:p>
          <a:p>
            <a:pPr algn="l"/>
            <a:r>
              <a:rPr lang="tr-TR" sz="1800" b="0" i="0" u="none" strike="noStrike" baseline="0" dirty="0">
                <a:latin typeface="Fd311027-Identity-H"/>
              </a:rPr>
              <a:t>bir alınlığın üstünde durur ve iki yanında daha küçük iki kemerin yer aldığı bir ana kemerden oluşan cephenin yüksek orta</a:t>
            </a:r>
          </a:p>
          <a:p>
            <a:pPr algn="l"/>
            <a:r>
              <a:rPr lang="tr-TR" sz="1800" b="0" i="0" u="none" strike="noStrike" baseline="0" dirty="0">
                <a:latin typeface="Fd311027-Identity-H"/>
              </a:rPr>
              <a:t>kesimini sonlandırır. Üç bölümlü yapısı klasik mimariyi hatırlatır.</a:t>
            </a:r>
            <a:endParaRPr lang="tr-TR" sz="1800" dirty="0"/>
          </a:p>
          <a:p>
            <a:pPr algn="l"/>
            <a:endParaRPr lang="tr-TR" sz="1800" b="0" i="0" u="none" strike="noStrike" baseline="0" dirty="0">
              <a:latin typeface="Fd311027-Identity-H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1783CE-930C-AE59-9026-4314E7C0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14" y="3429000"/>
            <a:ext cx="8222986" cy="33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9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0A223D-046C-D2AB-5126-245745E4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View of the courtyard on the side of the prayer hall facade">
            <a:extLst>
              <a:ext uri="{FF2B5EF4-FFF2-40B4-BE49-F238E27FC236}">
                <a16:creationId xmlns:a16="http://schemas.microsoft.com/office/drawing/2014/main" id="{E8ED0091-B585-C4D6-A469-C565B43B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2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B810608-E59D-AEDB-E00D-1E210D68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D78D5C-0716-4AE2-B399-D0B228E4A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tr-TR" sz="2000"/>
          </a:p>
        </p:txBody>
      </p:sp>
      <p:pic>
        <p:nvPicPr>
          <p:cNvPr id="4100" name="Picture 4" descr="Close view of one of the entrances of the west facade">
            <a:extLst>
              <a:ext uri="{FF2B5EF4-FFF2-40B4-BE49-F238E27FC236}">
                <a16:creationId xmlns:a16="http://schemas.microsoft.com/office/drawing/2014/main" id="{94E4A8F5-3E3C-EF40-1DE3-D1212DAD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7834" y="2421924"/>
            <a:ext cx="2467912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all and porches on the west facade (south side)">
            <a:extLst>
              <a:ext uri="{FF2B5EF4-FFF2-40B4-BE49-F238E27FC236}">
                <a16:creationId xmlns:a16="http://schemas.microsoft.com/office/drawing/2014/main" id="{1CE6CF90-F39E-A45C-D089-BB742904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890" y="2421924"/>
            <a:ext cx="4948193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0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4CD23B-7E6C-98BF-9B4D-7195033C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View of the middle of the southern facade">
            <a:extLst>
              <a:ext uri="{FF2B5EF4-FFF2-40B4-BE49-F238E27FC236}">
                <a16:creationId xmlns:a16="http://schemas.microsoft.com/office/drawing/2014/main" id="{2EB164A2-682C-88CC-1108-82BEF934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369" y="2135248"/>
            <a:ext cx="6847673" cy="45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ate of Bab Lalla Rihana (late thirteenth century)">
            <a:extLst>
              <a:ext uri="{FF2B5EF4-FFF2-40B4-BE49-F238E27FC236}">
                <a16:creationId xmlns:a16="http://schemas.microsoft.com/office/drawing/2014/main" id="{B9CBD3EB-D4DB-6A77-9662-BF678A4F65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47" y="2243899"/>
            <a:ext cx="32624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4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250</TotalTime>
  <Words>933</Words>
  <Application>Microsoft Office PowerPoint</Application>
  <PresentationFormat>Geniş ekran</PresentationFormat>
  <Paragraphs>129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Fd162067-Identity-H</vt:lpstr>
      <vt:lpstr>Fd235633-Identity-H</vt:lpstr>
      <vt:lpstr>Fd311027-Identity-H</vt:lpstr>
      <vt:lpstr>Fd559339-Identity-H</vt:lpstr>
      <vt:lpstr>Times New Roman</vt:lpstr>
      <vt:lpstr>Verdana</vt:lpstr>
      <vt:lpstr>Office Teması</vt:lpstr>
      <vt:lpstr>AĞLEBİLER, FATİMİLER DÖNEMİ SANATI VE KÜLTÜRÜ</vt:lpstr>
      <vt:lpstr>PowerPoint Sunusu</vt:lpstr>
      <vt:lpstr>İfrîkıye, Cezayir ve Sicilya’da hüküm süren bir İslâm hânedanı (800-909).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ABBASİLER DÖNEMİ SANATI VE KÜLTÜRÜ</dc:title>
  <dc:creator>ayse ersay</dc:creator>
  <cp:lastModifiedBy>ayse ersay</cp:lastModifiedBy>
  <cp:revision>30</cp:revision>
  <dcterms:created xsi:type="dcterms:W3CDTF">2023-01-19T15:39:00Z</dcterms:created>
  <dcterms:modified xsi:type="dcterms:W3CDTF">2023-01-22T10:34:15Z</dcterms:modified>
</cp:coreProperties>
</file>