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7" r:id="rId3"/>
    <p:sldId id="288" r:id="rId4"/>
    <p:sldId id="289" r:id="rId5"/>
    <p:sldId id="292" r:id="rId6"/>
    <p:sldId id="311" r:id="rId7"/>
    <p:sldId id="293" r:id="rId8"/>
    <p:sldId id="295" r:id="rId9"/>
    <p:sldId id="294" r:id="rId10"/>
    <p:sldId id="296" r:id="rId11"/>
    <p:sldId id="297" r:id="rId12"/>
    <p:sldId id="298" r:id="rId13"/>
    <p:sldId id="299" r:id="rId14"/>
    <p:sldId id="301" r:id="rId15"/>
    <p:sldId id="302" r:id="rId16"/>
    <p:sldId id="303" r:id="rId17"/>
    <p:sldId id="305" r:id="rId18"/>
    <p:sldId id="307" r:id="rId19"/>
    <p:sldId id="306" r:id="rId20"/>
    <p:sldId id="308" r:id="rId21"/>
    <p:sldId id="309" r:id="rId22"/>
    <p:sldId id="31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02616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34070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9296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97124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02937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89538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9FC03C-F433-4E53-8DDD-D2A5AAD4629F}" type="datetimeFigureOut">
              <a:rPr lang="tr-TR" smtClean="0"/>
              <a:t>22.01.2023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473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9FC03C-F433-4E53-8DDD-D2A5AAD4629F}" type="datetimeFigureOut">
              <a:rPr lang="tr-TR" smtClean="0"/>
              <a:t>22.01.2023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13002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FC03C-F433-4E53-8DDD-D2A5AAD4629F}" type="datetimeFigureOut">
              <a:rPr lang="tr-TR" smtClean="0"/>
              <a:t>22.01.2023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00182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87736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7342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FC03C-F433-4E53-8DDD-D2A5AAD4629F}" type="datetimeFigureOut">
              <a:rPr lang="tr-TR" smtClean="0"/>
              <a:t>22.01.2023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4B929-787D-4D69-AE6E-53136B44B2B6}" type="slidenum">
              <a:rPr lang="tr-TR" smtClean="0"/>
              <a:t>‹#›</a:t>
            </a:fld>
            <a:endParaRPr lang="tr-TR"/>
          </a:p>
        </p:txBody>
      </p:sp>
    </p:spTree>
    <p:extLst>
      <p:ext uri="{BB962C8B-B14F-4D97-AF65-F5344CB8AC3E}">
        <p14:creationId xmlns:p14="http://schemas.microsoft.com/office/powerpoint/2010/main" val="35795616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latin typeface="Times New Roman" panose="02020603050405020304" pitchFamily="18" charset="0"/>
                <a:ea typeface="Calibri" panose="020F0502020204030204" pitchFamily="34" charset="0"/>
              </a:rPr>
              <a:t>EYYÜBİ</a:t>
            </a:r>
            <a:r>
              <a:rPr lang="tr-TR" sz="4000" dirty="0">
                <a:effectLst/>
                <a:latin typeface="Times New Roman" panose="02020603050405020304" pitchFamily="18" charset="0"/>
                <a:ea typeface="Calibri" panose="020F0502020204030204" pitchFamily="34" charset="0"/>
              </a:rPr>
              <a:t>LER, MEMLÜKLER DÖNEMİ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a:t>
            </a:r>
            <a:r>
              <a:rPr lang="tr-TR"/>
              <a:t>Sanatları ve </a:t>
            </a:r>
            <a:r>
              <a:rPr lang="tr-TR" dirty="0"/>
              <a:t>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E382E7-67DB-3562-4C2E-66CB80ADAD45}"/>
              </a:ext>
            </a:extLst>
          </p:cNvPr>
          <p:cNvSpPr>
            <a:spLocks noGrp="1"/>
          </p:cNvSpPr>
          <p:nvPr>
            <p:ph type="title"/>
          </p:nvPr>
        </p:nvSpPr>
        <p:spPr/>
        <p:txBody>
          <a:bodyPr/>
          <a:lstStyle/>
          <a:p>
            <a:endParaRPr lang="tr-TR" dirty="0"/>
          </a:p>
        </p:txBody>
      </p:sp>
      <p:sp>
        <p:nvSpPr>
          <p:cNvPr id="7" name="Metin kutusu 6">
            <a:extLst>
              <a:ext uri="{FF2B5EF4-FFF2-40B4-BE49-F238E27FC236}">
                <a16:creationId xmlns:a16="http://schemas.microsoft.com/office/drawing/2014/main" id="{1E20BED4-9C00-A558-CEB6-F4217182E980}"/>
              </a:ext>
            </a:extLst>
          </p:cNvPr>
          <p:cNvSpPr txBox="1"/>
          <p:nvPr/>
        </p:nvSpPr>
        <p:spPr>
          <a:xfrm>
            <a:off x="579038" y="996594"/>
            <a:ext cx="5338877" cy="3785652"/>
          </a:xfrm>
          <a:prstGeom prst="rect">
            <a:avLst/>
          </a:prstGeom>
          <a:noFill/>
        </p:spPr>
        <p:txBody>
          <a:bodyPr wrap="square">
            <a:spAutoFit/>
          </a:bodyPr>
          <a:lstStyle/>
          <a:p>
            <a:pPr algn="l"/>
            <a:r>
              <a:rPr lang="tr-TR" sz="2000" b="0" i="0" u="none" strike="noStrike" baseline="0" dirty="0">
                <a:latin typeface="Fd235633-Identity-H"/>
              </a:rPr>
              <a:t>Emir Çakmak Medresesi, </a:t>
            </a:r>
            <a:r>
              <a:rPr lang="tr-TR" sz="2000" b="0" i="0" u="none" strike="noStrike" baseline="0" dirty="0">
                <a:latin typeface="Fd311027-Identity-H"/>
              </a:rPr>
              <a:t>Şam, 1 42 1</a:t>
            </a:r>
          </a:p>
          <a:p>
            <a:pPr algn="l"/>
            <a:r>
              <a:rPr lang="tr-TR" sz="2000" b="0" i="0" u="none" strike="noStrike" baseline="0" dirty="0">
                <a:latin typeface="Fd311027-Identity-H"/>
              </a:rPr>
              <a:t>Dinsel kurumları yaptıran kişiler eski kentin</a:t>
            </a:r>
          </a:p>
          <a:p>
            <a:pPr algn="l"/>
            <a:r>
              <a:rPr lang="tr-TR" sz="2000" b="0" i="0" u="none" strike="noStrike" baseline="0" dirty="0">
                <a:latin typeface="Fd311027-Identity-H"/>
              </a:rPr>
              <a:t>dar sokaklarındaki köşe başların ı tercih ederlerdi.</a:t>
            </a:r>
          </a:p>
          <a:p>
            <a:pPr algn="l"/>
            <a:r>
              <a:rPr lang="tr-TR" sz="2000" b="0" i="0" u="none" strike="noStrike" baseline="0" dirty="0">
                <a:latin typeface="Fd311027-Identity-H"/>
              </a:rPr>
              <a:t>Böylece iki yöne bakan cepheler daha</a:t>
            </a:r>
          </a:p>
          <a:p>
            <a:pPr algn="l"/>
            <a:r>
              <a:rPr lang="tr-TR" sz="2000" b="0" i="0" u="none" strike="noStrike" baseline="0" dirty="0">
                <a:latin typeface="Fd311027-Identity-H"/>
              </a:rPr>
              <a:t>görünür olmalarını sağlardı. Sokak köşelerine</a:t>
            </a:r>
          </a:p>
          <a:p>
            <a:pPr algn="l"/>
            <a:r>
              <a:rPr lang="tr-TR" sz="2000" b="0" i="0" u="none" strike="noStrike" baseline="0" dirty="0">
                <a:latin typeface="Fd311027-Identity-H"/>
              </a:rPr>
              <a:t>bu külliyeler içinde yer alan türbelerin kubbeleri</a:t>
            </a:r>
          </a:p>
          <a:p>
            <a:pPr algn="l"/>
            <a:r>
              <a:rPr lang="tr-TR" sz="2000" b="0" i="0" u="none" strike="noStrike" baseline="0" dirty="0">
                <a:latin typeface="Fd311027-Identity-H"/>
              </a:rPr>
              <a:t>egemendi. Cami-i Kebir'in kuzey </a:t>
            </a:r>
            <a:r>
              <a:rPr lang="tr-TR" sz="2000" b="0" i="0" u="none" strike="noStrike" baseline="0" dirty="0" err="1">
                <a:latin typeface="Fd311027-Identity-H"/>
              </a:rPr>
              <a:t>taçkapısına</a:t>
            </a:r>
            <a:endParaRPr lang="tr-TR" sz="2000" b="0" i="0" u="none" strike="noStrike" baseline="0" dirty="0">
              <a:latin typeface="Fd311027-Identity-H"/>
            </a:endParaRPr>
          </a:p>
          <a:p>
            <a:pPr algn="l"/>
            <a:r>
              <a:rPr lang="sv-SE" sz="2000" b="0" i="0" u="none" strike="noStrike" baseline="0" dirty="0">
                <a:latin typeface="Fd311027-Identity-H"/>
              </a:rPr>
              <a:t>yakın olan bu medresenin geçmişi Sultan</a:t>
            </a:r>
          </a:p>
          <a:p>
            <a:pPr algn="l"/>
            <a:r>
              <a:rPr lang="tr-TR" sz="2000" b="0" i="0" u="none" strike="noStrike" baseline="0" dirty="0">
                <a:latin typeface="Fd311027-Identity-H"/>
              </a:rPr>
              <a:t>Hasan'ın 1 36 1 'de yapımını başlattığı bir mektebe dayanır. Yapının güzel bezemeli yan cephe</a:t>
            </a:r>
          </a:p>
          <a:p>
            <a:pPr algn="l"/>
            <a:r>
              <a:rPr lang="tr-TR" sz="2000" b="0" i="0" u="none" strike="noStrike" baseline="0" dirty="0">
                <a:latin typeface="Fd311027-Identity-H"/>
              </a:rPr>
              <a:t>gibi bazı kısımları tamamlanmıştı sadece.</a:t>
            </a:r>
            <a:endParaRPr lang="tr-TR" sz="2000"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3981AA6B-D151-5299-68F5-2E842A6D38F7}"/>
              </a:ext>
            </a:extLst>
          </p:cNvPr>
          <p:cNvPicPr>
            <a:picLocks noChangeAspect="1"/>
          </p:cNvPicPr>
          <p:nvPr/>
        </p:nvPicPr>
        <p:blipFill>
          <a:blip r:embed="rId2"/>
          <a:stretch>
            <a:fillRect/>
          </a:stretch>
        </p:blipFill>
        <p:spPr>
          <a:xfrm>
            <a:off x="8325752" y="365125"/>
            <a:ext cx="3287210" cy="6360543"/>
          </a:xfrm>
          <a:prstGeom prst="rect">
            <a:avLst/>
          </a:prstGeom>
        </p:spPr>
      </p:pic>
    </p:spTree>
    <p:extLst>
      <p:ext uri="{BB962C8B-B14F-4D97-AF65-F5344CB8AC3E}">
        <p14:creationId xmlns:p14="http://schemas.microsoft.com/office/powerpoint/2010/main" val="4046595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C3FD022C-E75C-ABCC-8674-7A089001E5CE}"/>
              </a:ext>
            </a:extLst>
          </p:cNvPr>
          <p:cNvSpPr txBox="1"/>
          <p:nvPr/>
        </p:nvSpPr>
        <p:spPr>
          <a:xfrm>
            <a:off x="256854" y="770563"/>
            <a:ext cx="3904181" cy="3693319"/>
          </a:xfrm>
          <a:prstGeom prst="rect">
            <a:avLst/>
          </a:prstGeom>
          <a:noFill/>
        </p:spPr>
        <p:txBody>
          <a:bodyPr wrap="square">
            <a:spAutoFit/>
          </a:bodyPr>
          <a:lstStyle/>
          <a:p>
            <a:pPr algn="l"/>
            <a:r>
              <a:rPr lang="es-ES" sz="1800" b="0" i="0" u="none" strike="noStrike" baseline="0" dirty="0">
                <a:latin typeface="Fd235633-Identity-H"/>
              </a:rPr>
              <a:t>Kilidi şifreli bir fildişi kutu</a:t>
            </a:r>
          </a:p>
          <a:p>
            <a:pPr algn="l"/>
            <a:r>
              <a:rPr lang="tr-TR" sz="1800" b="0" i="0" u="none" strike="noStrike" baseline="0" dirty="0">
                <a:latin typeface="Fd311027-Identity-H"/>
              </a:rPr>
              <a:t>Suriye, y. 1200,</a:t>
            </a:r>
          </a:p>
          <a:p>
            <a:pPr algn="l"/>
            <a:r>
              <a:rPr lang="tr-TR" sz="1800" b="0" i="0" u="none" strike="noStrike" baseline="0" dirty="0">
                <a:latin typeface="Fd311027-Identity-H"/>
              </a:rPr>
              <a:t>Maastricht, </a:t>
            </a:r>
            <a:r>
              <a:rPr lang="tr-TR" sz="1800" b="0" i="0" u="none" strike="noStrike" baseline="0" dirty="0" err="1">
                <a:latin typeface="Fd311027-Identity-H"/>
              </a:rPr>
              <a:t>Sint</a:t>
            </a:r>
            <a:r>
              <a:rPr lang="tr-TR" sz="1800" b="0" i="0" u="none" strike="noStrike" baseline="0" dirty="0">
                <a:latin typeface="Fd311027-Identity-H"/>
              </a:rPr>
              <a:t> </a:t>
            </a:r>
            <a:r>
              <a:rPr lang="tr-TR" sz="1800" b="0" i="0" u="none" strike="noStrike" baseline="0" dirty="0" err="1">
                <a:latin typeface="Fd311027-Identity-H"/>
              </a:rPr>
              <a:t>Servaas</a:t>
            </a:r>
            <a:r>
              <a:rPr lang="tr-TR" sz="1800" b="0" i="0" u="none" strike="noStrike" baseline="0" dirty="0">
                <a:latin typeface="Fd311027-Identity-H"/>
              </a:rPr>
              <a:t> Kilisesi</a:t>
            </a:r>
          </a:p>
          <a:p>
            <a:pPr algn="l"/>
            <a:r>
              <a:rPr lang="tr-TR" sz="1800" b="0" i="0" u="none" strike="noStrike" baseline="0" dirty="0">
                <a:latin typeface="Fd311027-Identity-H"/>
              </a:rPr>
              <a:t>Muhtemelen bir Haçlı askerinin </a:t>
            </a:r>
            <a:r>
              <a:rPr lang="tr-TR" sz="1800" b="0" i="0" u="none" strike="noStrike" baseline="0" dirty="0" err="1">
                <a:latin typeface="Fd311027-Identity-H"/>
              </a:rPr>
              <a:t>Sint</a:t>
            </a:r>
            <a:r>
              <a:rPr lang="tr-TR" sz="1800" b="0" i="0" u="none" strike="noStrike" baseline="0" dirty="0">
                <a:latin typeface="Fd311027-Identity-H"/>
              </a:rPr>
              <a:t> </a:t>
            </a:r>
            <a:r>
              <a:rPr lang="tr-TR" sz="1800" b="0" i="0" u="none" strike="noStrike" baseline="0" dirty="0" err="1">
                <a:latin typeface="Fd311027-Identity-H"/>
              </a:rPr>
              <a:t>Servaas</a:t>
            </a:r>
            <a:r>
              <a:rPr lang="tr-TR" dirty="0">
                <a:latin typeface="Fd311027-Identity-H"/>
              </a:rPr>
              <a:t> </a:t>
            </a:r>
            <a:r>
              <a:rPr lang="tr-TR" sz="1800" b="0" i="0" u="none" strike="noStrike" baseline="0" dirty="0">
                <a:latin typeface="Fd311027-Identity-H"/>
              </a:rPr>
              <a:t>Kilisesi'ne armağan ettiği bu fildişi kasa, Haçlı Seferleri sırasında Doğu' dan Avrupa'ya taşınan</a:t>
            </a:r>
          </a:p>
          <a:p>
            <a:pPr algn="l"/>
            <a:r>
              <a:rPr lang="tr-TR" sz="1800" b="0" i="0" u="none" strike="noStrike" baseline="0" dirty="0">
                <a:latin typeface="Fd311027-Identity-H"/>
              </a:rPr>
              <a:t>çok sayıdaki hazineden biriydi. Kutunun</a:t>
            </a:r>
          </a:p>
          <a:p>
            <a:pPr algn="l"/>
            <a:r>
              <a:rPr lang="fi-FI" sz="1800" b="0" i="0" u="none" strike="noStrike" baseline="0" dirty="0">
                <a:latin typeface="Fd311027-Identity-H"/>
              </a:rPr>
              <a:t>ön tarafındaki şifreli kilidin, rakamları</a:t>
            </a:r>
          </a:p>
          <a:p>
            <a:pPr algn="l"/>
            <a:r>
              <a:rPr lang="tr-TR" sz="1800" b="0" i="0" u="none" strike="noStrike" baseline="0" dirty="0">
                <a:latin typeface="Fd311027-Identity-H"/>
              </a:rPr>
              <a:t>temsil eden Arapça harflerle donatılmış dört kadranı vardır. El-Cezeri kitabında bu türden bir şifreli kilidin tasarımını anlatır.</a:t>
            </a:r>
            <a:endParaRPr lang="tr-TR" sz="2400" dirty="0">
              <a:latin typeface="Times New Roman" panose="02020603050405020304" pitchFamily="18" charset="0"/>
              <a:cs typeface="Times New Roman" panose="02020603050405020304" pitchFamily="18" charset="0"/>
            </a:endParaRPr>
          </a:p>
        </p:txBody>
      </p:sp>
      <p:pic>
        <p:nvPicPr>
          <p:cNvPr id="8" name="İçerik Yer Tutucusu 7">
            <a:extLst>
              <a:ext uri="{FF2B5EF4-FFF2-40B4-BE49-F238E27FC236}">
                <a16:creationId xmlns:a16="http://schemas.microsoft.com/office/drawing/2014/main" id="{2B91623D-D345-D08B-30FB-563D51691F35}"/>
              </a:ext>
            </a:extLst>
          </p:cNvPr>
          <p:cNvPicPr>
            <a:picLocks noGrp="1" noChangeAspect="1"/>
          </p:cNvPicPr>
          <p:nvPr>
            <p:ph idx="1"/>
          </p:nvPr>
        </p:nvPicPr>
        <p:blipFill>
          <a:blip r:embed="rId2"/>
          <a:stretch>
            <a:fillRect/>
          </a:stretch>
        </p:blipFill>
        <p:spPr>
          <a:xfrm>
            <a:off x="5076937" y="934948"/>
            <a:ext cx="7021609" cy="5329327"/>
          </a:xfrm>
        </p:spPr>
      </p:pic>
    </p:spTree>
    <p:extLst>
      <p:ext uri="{BB962C8B-B14F-4D97-AF65-F5344CB8AC3E}">
        <p14:creationId xmlns:p14="http://schemas.microsoft.com/office/powerpoint/2010/main" val="290331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FE11515-9243-FD76-7C67-93A100D2987B}"/>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r>
              <a:rPr lang="tr-TR" sz="1800" b="0" i="0" u="none" strike="noStrike" baseline="0" dirty="0">
                <a:latin typeface="Fd235633-Identity-H"/>
              </a:rPr>
              <a:t>Panzehirler Kitabı'nın başlık</a:t>
            </a:r>
            <a:br>
              <a:rPr lang="tr-TR" sz="1800" b="0" i="0" u="none" strike="noStrike" baseline="0" dirty="0">
                <a:latin typeface="Fd235633-Identity-H"/>
              </a:rPr>
            </a:br>
            <a:r>
              <a:rPr lang="tr-TR" sz="1800" b="0" i="0" u="none" strike="noStrike" baseline="0" dirty="0">
                <a:latin typeface="Fd235633-Identity-H"/>
              </a:rPr>
              <a:t>sayfası</a:t>
            </a:r>
            <a:br>
              <a:rPr lang="tr-TR" sz="1800" b="0" i="0" u="none" strike="noStrike" baseline="0" dirty="0">
                <a:latin typeface="Fd235633-Identity-H"/>
              </a:rPr>
            </a:br>
            <a:r>
              <a:rPr lang="tr-TR" sz="1800" b="0" i="0" u="none" strike="noStrike" baseline="0" dirty="0">
                <a:latin typeface="Fd311027-Identity-H"/>
              </a:rPr>
              <a:t>Kuzey Irak, 1 3. yüzyıl ortaları, Viyana,</a:t>
            </a:r>
            <a:br>
              <a:rPr lang="tr-TR" sz="1800" b="0" i="0" u="none" strike="noStrike" baseline="0" dirty="0">
                <a:latin typeface="Fd311027-Identity-H"/>
              </a:rPr>
            </a:br>
            <a:r>
              <a:rPr lang="tr-TR" sz="1800" b="0" i="0" u="none" strike="noStrike" baseline="0" dirty="0">
                <a:latin typeface="Fd311027-Identity-H"/>
              </a:rPr>
              <a:t>Avusturya Ulusal Kütüphanesi</a:t>
            </a:r>
            <a:br>
              <a:rPr lang="tr-TR" sz="1800" b="0" i="0" u="none" strike="noStrike" baseline="0" dirty="0">
                <a:latin typeface="Fd311027-Identity-H"/>
              </a:rPr>
            </a:br>
            <a:r>
              <a:rPr lang="tr-TR" sz="1800" b="0" i="0" u="none" strike="noStrike" baseline="0" dirty="0" err="1">
                <a:latin typeface="Fd311027-Identity-H"/>
              </a:rPr>
              <a:t>Galenos'un</a:t>
            </a:r>
            <a:r>
              <a:rPr lang="tr-TR" sz="1800" b="0" i="0" u="none" strike="noStrike" baseline="0" dirty="0">
                <a:latin typeface="Fd311027-Identity-H"/>
              </a:rPr>
              <a:t> </a:t>
            </a:r>
            <a:r>
              <a:rPr lang="tr-TR" sz="1800" b="0" i="0" u="none" strike="noStrike" baseline="0" dirty="0">
                <a:latin typeface="Fd102962-Identity-H"/>
              </a:rPr>
              <a:t>Panzehir/er Kitab</a:t>
            </a:r>
            <a:r>
              <a:rPr lang="tr-TR" sz="1800" b="0" i="0" u="none" strike="noStrike" baseline="0" dirty="0">
                <a:latin typeface="Fd559341-Identity-H"/>
              </a:rPr>
              <a:t>ı</a:t>
            </a:r>
            <a:r>
              <a:rPr lang="tr-TR" sz="1800" b="0" i="0" u="none" strike="noStrike" baseline="0" dirty="0">
                <a:latin typeface="Fd311027-Identity-H"/>
              </a:rPr>
              <a:t>'nın bu nüshasının</a:t>
            </a:r>
            <a:br>
              <a:rPr lang="tr-TR" sz="1800" b="0" i="0" u="none" strike="noStrike" baseline="0" dirty="0">
                <a:latin typeface="Fd311027-Identity-H"/>
              </a:rPr>
            </a:br>
            <a:r>
              <a:rPr lang="tr-TR" sz="1800" b="0" i="0" u="none" strike="noStrike" baseline="0" dirty="0">
                <a:latin typeface="Fd311027-Identity-H"/>
              </a:rPr>
              <a:t>başlık sayfasında, yazmayı hazırlatan</a:t>
            </a:r>
            <a:br>
              <a:rPr lang="tr-TR" sz="1800" b="0" i="0" u="none" strike="noStrike" baseline="0" dirty="0">
                <a:latin typeface="Fd311027-Identity-H"/>
              </a:rPr>
            </a:br>
            <a:r>
              <a:rPr lang="tr-TR" sz="1800" b="0" i="0" u="none" strike="noStrike" baseline="0" dirty="0">
                <a:latin typeface="Fd311027-Identity-H"/>
              </a:rPr>
              <a:t>kişi bir ziyafette ev halkıyla birlikte görülür.</a:t>
            </a:r>
            <a:br>
              <a:rPr lang="tr-TR" sz="1800" b="0" i="0" u="none" strike="noStrike" baseline="0" dirty="0">
                <a:latin typeface="Fd311027-Identity-H"/>
              </a:rPr>
            </a:br>
            <a:r>
              <a:rPr lang="tr-TR" sz="1800" b="0" i="0" u="none" strike="noStrike" baseline="0" dirty="0">
                <a:latin typeface="Fd311027-Identity-H"/>
              </a:rPr>
              <a:t>Üst panoda bir yaban hayvan avının evreleri,</a:t>
            </a:r>
            <a:br>
              <a:rPr lang="tr-TR" sz="1800" b="0" i="0" u="none" strike="noStrike" baseline="0" dirty="0">
                <a:latin typeface="Fd311027-Identity-H"/>
              </a:rPr>
            </a:br>
            <a:r>
              <a:rPr lang="tr-TR" sz="1800" b="0" i="0" u="none" strike="noStrike" baseline="0" dirty="0">
                <a:latin typeface="Fd311027-Identity-H"/>
              </a:rPr>
              <a:t>alt panoda ise saray kadınlarının develer</a:t>
            </a:r>
            <a:br>
              <a:rPr lang="tr-TR" sz="1800" b="0" i="0" u="none" strike="noStrike" baseline="0" dirty="0">
                <a:latin typeface="Fd311027-Identity-H"/>
              </a:rPr>
            </a:br>
            <a:r>
              <a:rPr lang="tr-TR" sz="1800" b="0" i="0" u="none" strike="noStrike" baseline="0" dirty="0">
                <a:latin typeface="Fd311027-Identity-H"/>
              </a:rPr>
              <a:t>üstünde gelişi tasvir edilir. Kadınlar sıkıca</a:t>
            </a:r>
            <a:br>
              <a:rPr lang="tr-TR" sz="1800" b="0" i="0" u="none" strike="noStrike" baseline="0" dirty="0">
                <a:latin typeface="Fd311027-Identity-H"/>
              </a:rPr>
            </a:br>
            <a:r>
              <a:rPr lang="tr-TR" sz="1800" b="0" i="0" u="none" strike="noStrike" baseline="0" dirty="0">
                <a:latin typeface="Fd311027-Identity-H"/>
              </a:rPr>
              <a:t>örtünmüş olmakla birlikte, siyah badem</a:t>
            </a:r>
            <a:br>
              <a:rPr lang="tr-TR" sz="1800" b="0" i="0" u="none" strike="noStrike" baseline="0" dirty="0">
                <a:latin typeface="Fd311027-Identity-H"/>
              </a:rPr>
            </a:br>
            <a:r>
              <a:rPr lang="tr-TR" sz="1800" b="0" i="0" u="none" strike="noStrike" baseline="0" dirty="0">
                <a:latin typeface="Fd311027-Identity-H"/>
              </a:rPr>
              <a:t>gözleriyle şenliklere bir bakış atmaktan geri</a:t>
            </a:r>
            <a:br>
              <a:rPr lang="tr-TR" sz="1800" b="0" i="0" u="none" strike="noStrike" baseline="0" dirty="0">
                <a:latin typeface="Fd311027-Identity-H"/>
              </a:rPr>
            </a:br>
            <a:r>
              <a:rPr lang="tr-TR" sz="1800" b="0" i="0" u="none" strike="noStrike" baseline="0" dirty="0">
                <a:latin typeface="Fd311027-Identity-H"/>
              </a:rPr>
              <a:t>durmazlar. Bu sahnelerin yatay frizler halinde</a:t>
            </a:r>
            <a:br>
              <a:rPr lang="tr-TR" sz="1800" b="0" i="0" u="none" strike="noStrike" baseline="0" dirty="0">
                <a:latin typeface="Fd311027-Identity-H"/>
              </a:rPr>
            </a:br>
            <a:r>
              <a:rPr lang="tr-TR" sz="1800" b="0" i="0" u="none" strike="noStrike" baseline="0" dirty="0">
                <a:latin typeface="Fd311027-Identity-H"/>
              </a:rPr>
              <a:t>düzenlenmesi antik çağ modellerine</a:t>
            </a:r>
            <a:br>
              <a:rPr lang="tr-TR" sz="1800" b="0" i="0" u="none" strike="noStrike" baseline="0" dirty="0">
                <a:latin typeface="Fd311027-Identity-H"/>
              </a:rPr>
            </a:br>
            <a:r>
              <a:rPr lang="tr-TR" sz="1800" b="0" i="0" u="none" strike="noStrike" baseline="0" dirty="0">
                <a:latin typeface="Fd311027-Identity-H"/>
              </a:rPr>
              <a:t>dayanır.</a:t>
            </a:r>
            <a:endParaRPr lang="en-US" sz="3600" kern="1200" dirty="0">
              <a:latin typeface="+mj-lt"/>
              <a:ea typeface="+mj-ea"/>
              <a:cs typeface="+mj-cs"/>
            </a:endParaRPr>
          </a:p>
        </p:txBody>
      </p:sp>
      <p:pic>
        <p:nvPicPr>
          <p:cNvPr id="4" name="Resim 3">
            <a:extLst>
              <a:ext uri="{FF2B5EF4-FFF2-40B4-BE49-F238E27FC236}">
                <a16:creationId xmlns:a16="http://schemas.microsoft.com/office/drawing/2014/main" id="{03B60440-9591-4377-48B9-C5AB17AA728F}"/>
              </a:ext>
            </a:extLst>
          </p:cNvPr>
          <p:cNvPicPr>
            <a:picLocks noChangeAspect="1"/>
          </p:cNvPicPr>
          <p:nvPr/>
        </p:nvPicPr>
        <p:blipFill>
          <a:blip r:embed="rId2"/>
          <a:stretch>
            <a:fillRect/>
          </a:stretch>
        </p:blipFill>
        <p:spPr>
          <a:xfrm>
            <a:off x="6093750" y="643466"/>
            <a:ext cx="4147832" cy="5568739"/>
          </a:xfrm>
          <a:prstGeom prst="rect">
            <a:avLst/>
          </a:prstGeom>
        </p:spPr>
      </p:pic>
    </p:spTree>
    <p:extLst>
      <p:ext uri="{BB962C8B-B14F-4D97-AF65-F5344CB8AC3E}">
        <p14:creationId xmlns:p14="http://schemas.microsoft.com/office/powerpoint/2010/main" val="2396688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5D5E64D-B9FD-4287-52B4-B9969ED134D6}"/>
              </a:ext>
            </a:extLst>
          </p:cNvPr>
          <p:cNvSpPr>
            <a:spLocks noGrp="1"/>
          </p:cNvSpPr>
          <p:nvPr>
            <p:ph type="title"/>
          </p:nvPr>
        </p:nvSpPr>
        <p:spPr>
          <a:xfrm>
            <a:off x="595901" y="801383"/>
            <a:ext cx="6397001" cy="3651231"/>
          </a:xfrm>
        </p:spPr>
        <p:txBody>
          <a:bodyPr vert="horz" lIns="91440" tIns="45720" rIns="91440" bIns="45720" rtlCol="0" anchor="b">
            <a:normAutofit/>
          </a:bodyPr>
          <a:lstStyle/>
          <a:p>
            <a:pPr algn="l"/>
            <a:r>
              <a:rPr lang="tr-TR" sz="1800" b="0" i="0" u="none" strike="noStrike" baseline="0" dirty="0">
                <a:latin typeface="Fd235633-Identity-H"/>
              </a:rPr>
              <a:t>İbrik, </a:t>
            </a:r>
            <a:r>
              <a:rPr lang="tr-TR" sz="1800" b="0" i="0" u="none" strike="noStrike" baseline="0" dirty="0">
                <a:latin typeface="Fd311027-Identity-H"/>
              </a:rPr>
              <a:t>Şam, 1259</a:t>
            </a:r>
            <a:br>
              <a:rPr lang="tr-TR" sz="1800" b="0" i="0" u="none" strike="noStrike" baseline="0" dirty="0">
                <a:latin typeface="Fd311027-Identity-H"/>
              </a:rPr>
            </a:br>
            <a:r>
              <a:rPr lang="fr-FR" sz="1800" b="0" i="0" u="none" strike="noStrike" baseline="0" dirty="0" err="1">
                <a:latin typeface="Fd311027-Identity-H"/>
              </a:rPr>
              <a:t>yükseklik</a:t>
            </a:r>
            <a:r>
              <a:rPr lang="fr-FR" sz="1800" b="0" i="0" u="none" strike="noStrike" baseline="0" dirty="0">
                <a:latin typeface="Fd311027-Identity-H"/>
              </a:rPr>
              <a:t> </a:t>
            </a:r>
            <a:r>
              <a:rPr lang="fr-FR" sz="1800" b="0" i="0" u="none" strike="noStrike" baseline="0" dirty="0">
                <a:latin typeface="Fd229707-Identity-H"/>
              </a:rPr>
              <a:t>34 </a:t>
            </a:r>
            <a:r>
              <a:rPr lang="fr-FR" sz="1800" b="0" i="0" u="none" strike="noStrike" baseline="0" dirty="0">
                <a:latin typeface="Fd311027-Identity-H"/>
              </a:rPr>
              <a:t>cm, Paris, Louvre </a:t>
            </a:r>
            <a:r>
              <a:rPr lang="fr-FR" sz="1800" b="0" i="0" u="none" strike="noStrike" baseline="0" dirty="0" err="1">
                <a:latin typeface="Fd311027-Identity-H"/>
              </a:rPr>
              <a:t>Müzesi</a:t>
            </a:r>
            <a:br>
              <a:rPr lang="fr-FR" sz="1800" b="0" i="0" u="none" strike="noStrike" baseline="0" dirty="0">
                <a:latin typeface="Fd311027-Identity-H"/>
              </a:rPr>
            </a:br>
            <a:r>
              <a:rPr lang="tr-TR" sz="1800" b="0" i="0" u="none" strike="noStrike" baseline="0" dirty="0">
                <a:latin typeface="Fd311027-Identity-H"/>
              </a:rPr>
              <a:t>Şam'ın son Eyyubi Emiri </a:t>
            </a:r>
            <a:r>
              <a:rPr lang="tr-TR" sz="1800" b="0" i="0" u="none" strike="noStrike" baseline="0" dirty="0" err="1">
                <a:latin typeface="Fd311027-Identity-H"/>
              </a:rPr>
              <a:t>Salahaddin</a:t>
            </a:r>
            <a:r>
              <a:rPr lang="tr-TR" sz="1800" b="0" i="0" u="none" strike="noStrike" baseline="0" dirty="0">
                <a:latin typeface="Fd311027-Identity-H"/>
              </a:rPr>
              <a:t> Yusuf un</a:t>
            </a:r>
            <a:br>
              <a:rPr lang="tr-TR" sz="1800" b="0" i="0" u="none" strike="noStrike" baseline="0" dirty="0">
                <a:latin typeface="Fd311027-Identity-H"/>
              </a:rPr>
            </a:br>
            <a:r>
              <a:rPr lang="tr-TR" sz="1800" b="0" i="0" u="none" strike="noStrike" baseline="0" dirty="0">
                <a:latin typeface="Fd311027-Identity-H"/>
              </a:rPr>
              <a:t>adını taşıyan bu ibrik l 259'da Musullu Hüseyin bin Muhammed adlı bir usta tarafından</a:t>
            </a:r>
            <a:br>
              <a:rPr lang="tr-TR" sz="1800" b="0" i="0" u="none" strike="noStrike" baseline="0" dirty="0">
                <a:latin typeface="Fd311027-Identity-H"/>
              </a:rPr>
            </a:br>
            <a:r>
              <a:rPr lang="tr-TR" sz="1800" b="0" i="0" u="none" strike="noStrike" baseline="0" dirty="0">
                <a:latin typeface="Fd311027-Identity-H"/>
              </a:rPr>
              <a:t>yapılmıştı. Hayvan motifi frizlerin ve gümüş</a:t>
            </a:r>
            <a:br>
              <a:rPr lang="tr-TR" sz="1800" b="0" i="0" u="none" strike="noStrike" baseline="0" dirty="0">
                <a:latin typeface="Fd311027-Identity-H"/>
              </a:rPr>
            </a:br>
            <a:r>
              <a:rPr lang="tr-TR" sz="1800" b="0" i="0" u="none" strike="noStrike" baseline="0" dirty="0">
                <a:latin typeface="Fd311027-Identity-H"/>
              </a:rPr>
              <a:t>kakmalı arabesk madalyonların eklenmesi</a:t>
            </a:r>
            <a:br>
              <a:rPr lang="tr-TR" sz="1800" b="0" i="0" u="none" strike="noStrike" baseline="0" dirty="0">
                <a:latin typeface="Fd311027-Identity-H"/>
              </a:rPr>
            </a:br>
            <a:r>
              <a:rPr lang="tr-TR" sz="1800" b="0" i="0" u="none" strike="noStrike" baseline="0" dirty="0">
                <a:latin typeface="Fd311027-Identity-H"/>
              </a:rPr>
              <a:t>yazıları daha da öne çıkarır.</a:t>
            </a:r>
            <a:endParaRPr lang="en-US" sz="2100" kern="1200" dirty="0">
              <a:latin typeface="+mj-lt"/>
              <a:ea typeface="+mj-ea"/>
              <a:cs typeface="+mj-cs"/>
            </a:endParaRPr>
          </a:p>
        </p:txBody>
      </p:sp>
      <p:pic>
        <p:nvPicPr>
          <p:cNvPr id="7" name="İçerik Yer Tutucusu 6">
            <a:extLst>
              <a:ext uri="{FF2B5EF4-FFF2-40B4-BE49-F238E27FC236}">
                <a16:creationId xmlns:a16="http://schemas.microsoft.com/office/drawing/2014/main" id="{C7C47A3A-1211-CB8F-5877-F0755960AD16}"/>
              </a:ext>
            </a:extLst>
          </p:cNvPr>
          <p:cNvPicPr>
            <a:picLocks noGrp="1" noChangeAspect="1"/>
          </p:cNvPicPr>
          <p:nvPr>
            <p:ph idx="1"/>
          </p:nvPr>
        </p:nvPicPr>
        <p:blipFill>
          <a:blip r:embed="rId2"/>
          <a:stretch>
            <a:fillRect/>
          </a:stretch>
        </p:blipFill>
        <p:spPr>
          <a:xfrm>
            <a:off x="7195283" y="437601"/>
            <a:ext cx="4808101" cy="5586422"/>
          </a:xfrm>
          <a:prstGeom prst="rect">
            <a:avLst/>
          </a:prstGeom>
        </p:spPr>
      </p:pic>
    </p:spTree>
    <p:extLst>
      <p:ext uri="{BB962C8B-B14F-4D97-AF65-F5344CB8AC3E}">
        <p14:creationId xmlns:p14="http://schemas.microsoft.com/office/powerpoint/2010/main" val="1912278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etin kutusu 4">
            <a:extLst>
              <a:ext uri="{FF2B5EF4-FFF2-40B4-BE49-F238E27FC236}">
                <a16:creationId xmlns:a16="http://schemas.microsoft.com/office/drawing/2014/main" id="{C014866C-1491-F50A-FD86-F08E08415FB0}"/>
              </a:ext>
            </a:extLst>
          </p:cNvPr>
          <p:cNvSpPr txBox="1"/>
          <p:nvPr/>
        </p:nvSpPr>
        <p:spPr>
          <a:xfrm>
            <a:off x="187172" y="2979506"/>
            <a:ext cx="11710302" cy="3215811"/>
          </a:xfrm>
          <a:prstGeom prst="rect">
            <a:avLst/>
          </a:prstGeom>
        </p:spPr>
        <p:txBody>
          <a:bodyPr vert="horz" lIns="91440" tIns="45720" rIns="91440" bIns="45720" rtlCol="0">
            <a:noAutofit/>
          </a:bodyPr>
          <a:lstStyle/>
          <a:p>
            <a:pPr algn="l"/>
            <a:endParaRPr lang="en-US" sz="2000" dirty="0"/>
          </a:p>
        </p:txBody>
      </p:sp>
      <p:sp>
        <p:nvSpPr>
          <p:cNvPr id="3" name="İçerik Yer Tutucusu 2">
            <a:extLst>
              <a:ext uri="{FF2B5EF4-FFF2-40B4-BE49-F238E27FC236}">
                <a16:creationId xmlns:a16="http://schemas.microsoft.com/office/drawing/2014/main" id="{B0019F15-B9D7-21A2-503B-A5D6F71CBFC9}"/>
              </a:ext>
            </a:extLst>
          </p:cNvPr>
          <p:cNvSpPr>
            <a:spLocks noGrp="1"/>
          </p:cNvSpPr>
          <p:nvPr>
            <p:ph idx="1"/>
          </p:nvPr>
        </p:nvSpPr>
        <p:spPr>
          <a:xfrm>
            <a:off x="4730186" y="1787703"/>
            <a:ext cx="6623613" cy="4389260"/>
          </a:xfrm>
        </p:spPr>
        <p:txBody>
          <a:bodyPr/>
          <a:lstStyle/>
          <a:p>
            <a:endParaRPr lang="tr-TR" dirty="0"/>
          </a:p>
        </p:txBody>
      </p:sp>
      <p:pic>
        <p:nvPicPr>
          <p:cNvPr id="6" name="Resim 5">
            <a:extLst>
              <a:ext uri="{FF2B5EF4-FFF2-40B4-BE49-F238E27FC236}">
                <a16:creationId xmlns:a16="http://schemas.microsoft.com/office/drawing/2014/main" id="{F140515D-B931-2109-A9B1-B2BA63B30215}"/>
              </a:ext>
            </a:extLst>
          </p:cNvPr>
          <p:cNvPicPr>
            <a:picLocks noChangeAspect="1"/>
          </p:cNvPicPr>
          <p:nvPr/>
        </p:nvPicPr>
        <p:blipFill>
          <a:blip r:embed="rId2"/>
          <a:stretch>
            <a:fillRect/>
          </a:stretch>
        </p:blipFill>
        <p:spPr>
          <a:xfrm>
            <a:off x="5490995" y="253574"/>
            <a:ext cx="6223901" cy="6040622"/>
          </a:xfrm>
          <a:prstGeom prst="rect">
            <a:avLst/>
          </a:prstGeom>
        </p:spPr>
      </p:pic>
      <p:sp>
        <p:nvSpPr>
          <p:cNvPr id="10" name="Metin kutusu 9">
            <a:extLst>
              <a:ext uri="{FF2B5EF4-FFF2-40B4-BE49-F238E27FC236}">
                <a16:creationId xmlns:a16="http://schemas.microsoft.com/office/drawing/2014/main" id="{A65DCFE5-4712-AF51-2ABF-C8CA823F201B}"/>
              </a:ext>
            </a:extLst>
          </p:cNvPr>
          <p:cNvSpPr txBox="1"/>
          <p:nvPr/>
        </p:nvSpPr>
        <p:spPr>
          <a:xfrm>
            <a:off x="400691" y="662682"/>
            <a:ext cx="4623371" cy="3785652"/>
          </a:xfrm>
          <a:prstGeom prst="rect">
            <a:avLst/>
          </a:prstGeom>
          <a:noFill/>
        </p:spPr>
        <p:txBody>
          <a:bodyPr wrap="square">
            <a:spAutoFit/>
          </a:bodyPr>
          <a:lstStyle/>
          <a:p>
            <a:pPr algn="l"/>
            <a:r>
              <a:rPr lang="tr-TR" sz="2000" b="0" i="0" u="none" strike="noStrike" baseline="0" dirty="0">
                <a:latin typeface="Fd235633-Identity-H"/>
              </a:rPr>
              <a:t>Cam maşrapa, </a:t>
            </a:r>
            <a:r>
              <a:rPr lang="tr-TR" sz="2000" b="0" i="0" u="none" strike="noStrike" baseline="0" dirty="0">
                <a:latin typeface="Fd311027-Identity-H"/>
              </a:rPr>
              <a:t>Halep, 1 </a:t>
            </a:r>
            <a:r>
              <a:rPr lang="tr-TR" sz="2000" b="0" i="0" u="none" strike="noStrike" baseline="0" dirty="0">
                <a:latin typeface="Fd229707-Identity-H"/>
              </a:rPr>
              <a:t>3. </a:t>
            </a:r>
            <a:r>
              <a:rPr lang="tr-TR" sz="2000" b="0" i="0" u="none" strike="noStrike" baseline="0" dirty="0">
                <a:latin typeface="Fd311027-Identity-H"/>
              </a:rPr>
              <a:t>yüzyıl sonları,</a:t>
            </a:r>
          </a:p>
          <a:p>
            <a:pPr algn="l"/>
            <a:r>
              <a:rPr lang="en-US" sz="2000" b="0" i="0" u="none" strike="noStrike" baseline="0" dirty="0" err="1">
                <a:latin typeface="Fd311027-Identity-H"/>
              </a:rPr>
              <a:t>yükseklik</a:t>
            </a:r>
            <a:r>
              <a:rPr lang="en-US" sz="2000" b="0" i="0" u="none" strike="noStrike" baseline="0" dirty="0">
                <a:latin typeface="Fd311027-Identity-H"/>
              </a:rPr>
              <a:t> </a:t>
            </a:r>
            <a:r>
              <a:rPr lang="en-US" sz="2000" b="0" i="0" u="none" strike="noStrike" baseline="0" dirty="0">
                <a:latin typeface="Fd229707-Identity-H"/>
              </a:rPr>
              <a:t>1 9 </a:t>
            </a:r>
            <a:r>
              <a:rPr lang="en-US" sz="2000" b="0" i="0" u="none" strike="noStrike" baseline="0" dirty="0">
                <a:latin typeface="Fd311027-Identity-H"/>
              </a:rPr>
              <a:t>cm, New York, </a:t>
            </a:r>
            <a:r>
              <a:rPr lang="en-US" sz="2000" b="0" i="0" u="none" strike="noStrike" baseline="0" dirty="0" err="1">
                <a:latin typeface="Fd311027-Identity-H"/>
              </a:rPr>
              <a:t>Metropoliten</a:t>
            </a:r>
            <a:endParaRPr lang="en-US" sz="2000" b="0" i="0" u="none" strike="noStrike" baseline="0" dirty="0">
              <a:latin typeface="Fd311027-Identity-H"/>
            </a:endParaRPr>
          </a:p>
          <a:p>
            <a:pPr algn="l"/>
            <a:r>
              <a:rPr lang="tr-TR" sz="2000" b="0" i="0" u="none" strike="noStrike" baseline="0" dirty="0">
                <a:latin typeface="Fd311027-Identity-H"/>
              </a:rPr>
              <a:t>Müzesi</a:t>
            </a:r>
          </a:p>
          <a:p>
            <a:pPr algn="l"/>
            <a:r>
              <a:rPr lang="tr-TR" sz="2000" dirty="0">
                <a:latin typeface="Fd311027-Identity-H"/>
              </a:rPr>
              <a:t>B</a:t>
            </a:r>
            <a:r>
              <a:rPr lang="tr-TR" sz="2000" b="0" i="0" u="none" strike="noStrike" baseline="0" dirty="0">
                <a:latin typeface="Fd311027-Identity-H"/>
              </a:rPr>
              <a:t>u cam maşrapada,</a:t>
            </a:r>
          </a:p>
          <a:p>
            <a:pPr algn="l"/>
            <a:r>
              <a:rPr lang="tr-TR" sz="2000" b="0" i="0" u="none" strike="noStrike" baseline="0" dirty="0">
                <a:latin typeface="Fd311027-Identity-H"/>
              </a:rPr>
              <a:t>kadeh tokuşturulan şenlik sahneleri ve methiye yazıları dönüşümlü olarak birbirini izler.</a:t>
            </a:r>
          </a:p>
          <a:p>
            <a:pPr algn="l"/>
            <a:r>
              <a:rPr lang="tr-TR" sz="2000" b="0" i="0" u="none" strike="noStrike" baseline="0" dirty="0">
                <a:latin typeface="Fd311027-Identity-H"/>
              </a:rPr>
              <a:t>Cam işlerinde adlar</a:t>
            </a:r>
          </a:p>
          <a:p>
            <a:pPr algn="l"/>
            <a:r>
              <a:rPr lang="tr-TR" sz="2000" b="0" i="0" u="none" strike="noStrike" baseline="0" dirty="0">
                <a:latin typeface="Fd311027-Identity-H"/>
              </a:rPr>
              <a:t>ve unvanlar nadiren yer alır. Dolayısıyla bu</a:t>
            </a:r>
          </a:p>
          <a:p>
            <a:pPr algn="l"/>
            <a:r>
              <a:rPr lang="tr-TR" sz="2000" b="0" i="0" u="none" strike="noStrike" baseline="0" dirty="0">
                <a:latin typeface="Fd311027-Identity-H"/>
              </a:rPr>
              <a:t>maşrapanın geç Eyyubi dönemine mi, yoksa Memluk dönemine mi ait olduğu kesin saptanamamıştır.</a:t>
            </a:r>
            <a:endParaRPr lang="tr-TR" sz="2000" dirty="0"/>
          </a:p>
        </p:txBody>
      </p:sp>
    </p:spTree>
    <p:extLst>
      <p:ext uri="{BB962C8B-B14F-4D97-AF65-F5344CB8AC3E}">
        <p14:creationId xmlns:p14="http://schemas.microsoft.com/office/powerpoint/2010/main" val="2037342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D11EA54-0E10-1AC2-E033-07880EC1EC1D}"/>
              </a:ext>
            </a:extLst>
          </p:cNvPr>
          <p:cNvSpPr>
            <a:spLocks noGrp="1"/>
          </p:cNvSpPr>
          <p:nvPr>
            <p:ph type="title"/>
          </p:nvPr>
        </p:nvSpPr>
        <p:spPr>
          <a:xfrm>
            <a:off x="246580" y="547815"/>
            <a:ext cx="5758803" cy="1680519"/>
          </a:xfrm>
        </p:spPr>
        <p:txBody>
          <a:bodyPr>
            <a:noAutofit/>
          </a:bodyPr>
          <a:lstStyle/>
          <a:p>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r>
              <a:rPr lang="tr-TR" sz="2400" b="0" i="0" u="none" strike="noStrike" baseline="0" dirty="0">
                <a:latin typeface="Fd235633-Identity-H"/>
              </a:rPr>
              <a:t>Kil sfenks, </a:t>
            </a:r>
            <a:r>
              <a:rPr lang="tr-TR" sz="2400" b="0" i="0" u="none" strike="noStrike" baseline="0" dirty="0">
                <a:latin typeface="Fd311027-Identity-H"/>
              </a:rPr>
              <a:t>Suriye, </a:t>
            </a:r>
            <a:r>
              <a:rPr lang="tr-TR" sz="2400" b="0" i="0" u="none" strike="noStrike" baseline="0" dirty="0">
                <a:latin typeface="Fd229707-Identity-H"/>
              </a:rPr>
              <a:t>13 . </a:t>
            </a:r>
            <a:r>
              <a:rPr lang="tr-TR" sz="2400" b="0" i="0" u="none" strike="noStrike" baseline="0" dirty="0">
                <a:latin typeface="Fd311027-Identity-H"/>
              </a:rPr>
              <a:t>yüzyıl başları, sırlı</a:t>
            </a:r>
            <a:br>
              <a:rPr lang="tr-TR" sz="2400" b="0" i="0" u="none" strike="noStrike" baseline="0" dirty="0">
                <a:latin typeface="Fd311027-Identity-H"/>
              </a:rPr>
            </a:br>
            <a:r>
              <a:rPr lang="tr-TR" sz="2400" b="0" i="0" u="none" strike="noStrike" baseline="0" dirty="0">
                <a:latin typeface="Fd311027-Identity-H"/>
              </a:rPr>
              <a:t>kil, yükseklik </a:t>
            </a:r>
            <a:r>
              <a:rPr lang="tr-TR" sz="2400" b="0" i="0" u="none" strike="noStrike" baseline="0" dirty="0">
                <a:latin typeface="Fd229707-Identity-H"/>
              </a:rPr>
              <a:t>38 </a:t>
            </a:r>
            <a:r>
              <a:rPr lang="tr-TR" sz="2400" b="0" i="0" u="none" strike="noStrike" baseline="0" dirty="0">
                <a:latin typeface="Fd311027-Identity-H"/>
              </a:rPr>
              <a:t>cm, Kopenhag,</a:t>
            </a:r>
            <a:br>
              <a:rPr lang="tr-TR" sz="2400" b="0" i="0" u="none" strike="noStrike" baseline="0" dirty="0">
                <a:latin typeface="Fd311027-Identity-H"/>
              </a:rPr>
            </a:br>
            <a:r>
              <a:rPr lang="tr-TR" sz="2400" b="0" i="0" u="none" strike="noStrike" baseline="0" dirty="0">
                <a:latin typeface="Fd311027-Identity-H"/>
              </a:rPr>
              <a:t>David Koleksiyonu</a:t>
            </a:r>
            <a:br>
              <a:rPr lang="tr-TR" sz="2400" b="0" i="0" u="none" strike="noStrike" baseline="0" dirty="0">
                <a:latin typeface="Fd311027-Identity-H"/>
              </a:rPr>
            </a:br>
            <a:r>
              <a:rPr lang="tr-TR" sz="2400" b="0" i="0" u="none" strike="noStrike" baseline="0" dirty="0">
                <a:latin typeface="Fd311027-Identity-H"/>
              </a:rPr>
              <a:t>Bir kalıp içinde sıkıştırılarak dökülen ve </a:t>
            </a:r>
            <a:r>
              <a:rPr lang="tr-TR" sz="2400" b="0" i="0" u="none" strike="noStrike" baseline="0" dirty="0" err="1">
                <a:latin typeface="Fd311027-Identity-H"/>
              </a:rPr>
              <a:t>çokrenkli</a:t>
            </a:r>
            <a:br>
              <a:rPr lang="tr-TR" sz="2400" b="0" i="0" u="none" strike="noStrike" baseline="0" dirty="0">
                <a:latin typeface="Fd311027-Identity-H"/>
              </a:rPr>
            </a:br>
            <a:r>
              <a:rPr lang="tr-TR" sz="2400" b="0" i="0" u="none" strike="noStrike" baseline="0" dirty="0">
                <a:latin typeface="Fd311027-Identity-H"/>
              </a:rPr>
              <a:t>bir sırla bezenen kil sfenks, çömlekleriyle</a:t>
            </a:r>
            <a:br>
              <a:rPr lang="tr-TR" sz="2400" b="0" i="0" u="none" strike="noStrike" baseline="0" dirty="0">
                <a:latin typeface="Fd311027-Identity-H"/>
              </a:rPr>
            </a:br>
            <a:r>
              <a:rPr lang="tr-TR" sz="2400" b="0" i="0" u="none" strike="noStrike" baseline="0" dirty="0">
                <a:latin typeface="Fd311027-Identity-H"/>
              </a:rPr>
              <a:t>ünlü Kuzey Suriye kenti Rakka'da bulunmuştur.</a:t>
            </a:r>
            <a:br>
              <a:rPr lang="tr-TR" sz="2400" b="0" i="0" u="none" strike="noStrike" baseline="0" dirty="0">
                <a:latin typeface="Fd311027-Identity-H"/>
              </a:rPr>
            </a:br>
            <a:r>
              <a:rPr lang="sv-SE" sz="2400" b="0" i="0" u="none" strike="noStrike" baseline="0" dirty="0">
                <a:latin typeface="Fd311027-Identity-H"/>
              </a:rPr>
              <a:t>Kanatlar ve kuyruk ana gövdeye</a:t>
            </a:r>
            <a:br>
              <a:rPr lang="sv-SE" sz="2400" b="0" i="0" u="none" strike="noStrike" baseline="0" dirty="0">
                <a:latin typeface="Fd311027-Identity-H"/>
              </a:rPr>
            </a:br>
            <a:r>
              <a:rPr lang="tr-TR" sz="2400" b="0" i="0" u="none" strike="noStrike" baseline="0" dirty="0">
                <a:latin typeface="Fd311027-Identity-H"/>
              </a:rPr>
              <a:t>sadece küçük millerle bağlıdır. Yine Rakka'da</a:t>
            </a:r>
            <a:br>
              <a:rPr lang="tr-TR" sz="2400" b="0" i="0" u="none" strike="noStrike" baseline="0" dirty="0">
                <a:latin typeface="Fd311027-Identity-H"/>
              </a:rPr>
            </a:br>
            <a:r>
              <a:rPr lang="tr-TR" sz="2400" b="0" i="0" u="none" strike="noStrike" baseline="0" dirty="0">
                <a:latin typeface="Fd311027-Identity-H"/>
              </a:rPr>
              <a:t>bulunan horoz ve süvari figürleri gibi,</a:t>
            </a:r>
            <a:br>
              <a:rPr lang="tr-TR" sz="2400" b="0" i="0" u="none" strike="noStrike" baseline="0" dirty="0">
                <a:latin typeface="Fd311027-Identity-H"/>
              </a:rPr>
            </a:br>
            <a:r>
              <a:rPr lang="tr-TR" sz="2400" b="0" i="0" u="none" strike="noStrike" baseline="0" dirty="0">
                <a:latin typeface="Fd311027-Identity-H"/>
              </a:rPr>
              <a:t>bu sfenks de çörten olarak kullanılmak üzere</a:t>
            </a:r>
            <a:br>
              <a:rPr lang="tr-TR" sz="2400" b="0" i="0" u="none" strike="noStrike" baseline="0" dirty="0">
                <a:latin typeface="Fd311027-Identity-H"/>
              </a:rPr>
            </a:br>
            <a:r>
              <a:rPr lang="tr-TR" sz="2400" b="0" i="0" u="none" strike="noStrike" baseline="0" dirty="0">
                <a:latin typeface="Fd311027-Identity-H"/>
              </a:rPr>
              <a:t>yapılmıştı.</a:t>
            </a:r>
            <a:endParaRPr lang="tr-TR" sz="2400" dirty="0"/>
          </a:p>
        </p:txBody>
      </p:sp>
      <p:sp>
        <p:nvSpPr>
          <p:cNvPr id="15" name="Content Placeholder 14">
            <a:extLst>
              <a:ext uri="{FF2B5EF4-FFF2-40B4-BE49-F238E27FC236}">
                <a16:creationId xmlns:a16="http://schemas.microsoft.com/office/drawing/2014/main" id="{C4048779-77A0-D5AA-E612-874AD99C44FF}"/>
              </a:ext>
            </a:extLst>
          </p:cNvPr>
          <p:cNvSpPr>
            <a:spLocks noGrp="1"/>
          </p:cNvSpPr>
          <p:nvPr>
            <p:ph idx="1"/>
          </p:nvPr>
        </p:nvSpPr>
        <p:spPr>
          <a:xfrm>
            <a:off x="6186619" y="986319"/>
            <a:ext cx="5906064" cy="1242015"/>
          </a:xfrm>
        </p:spPr>
        <p:txBody>
          <a:bodyPr anchor="ctr">
            <a:noAutofit/>
          </a:bodyPr>
          <a:lstStyle/>
          <a:p>
            <a:pPr marL="0" indent="0" algn="l">
              <a:buNone/>
            </a:pPr>
            <a:endParaRPr lang="en-US" sz="1800" dirty="0"/>
          </a:p>
        </p:txBody>
      </p:sp>
      <p:pic>
        <p:nvPicPr>
          <p:cNvPr id="4" name="Resim 3">
            <a:extLst>
              <a:ext uri="{FF2B5EF4-FFF2-40B4-BE49-F238E27FC236}">
                <a16:creationId xmlns:a16="http://schemas.microsoft.com/office/drawing/2014/main" id="{5D8160AE-4013-87B8-6650-483C8A3C649F}"/>
              </a:ext>
            </a:extLst>
          </p:cNvPr>
          <p:cNvPicPr>
            <a:picLocks noChangeAspect="1"/>
          </p:cNvPicPr>
          <p:nvPr/>
        </p:nvPicPr>
        <p:blipFill>
          <a:blip r:embed="rId2"/>
          <a:stretch>
            <a:fillRect/>
          </a:stretch>
        </p:blipFill>
        <p:spPr>
          <a:xfrm>
            <a:off x="7397393" y="39938"/>
            <a:ext cx="4623371" cy="7088670"/>
          </a:xfrm>
          <a:prstGeom prst="rect">
            <a:avLst/>
          </a:prstGeom>
        </p:spPr>
      </p:pic>
    </p:spTree>
    <p:extLst>
      <p:ext uri="{BB962C8B-B14F-4D97-AF65-F5344CB8AC3E}">
        <p14:creationId xmlns:p14="http://schemas.microsoft.com/office/powerpoint/2010/main" val="1696919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6B52E43-2F7B-0AD4-F2FC-3E73B33E3247}"/>
              </a:ext>
            </a:extLst>
          </p:cNvPr>
          <p:cNvSpPr>
            <a:spLocks noGrp="1"/>
          </p:cNvSpPr>
          <p:nvPr>
            <p:ph type="title"/>
          </p:nvPr>
        </p:nvSpPr>
        <p:spPr>
          <a:xfrm>
            <a:off x="1" y="315509"/>
            <a:ext cx="3911882" cy="5345551"/>
          </a:xfrm>
        </p:spPr>
        <p:txBody>
          <a:bodyPr>
            <a:noAutofit/>
          </a:bodyPr>
          <a:lstStyle/>
          <a:p>
            <a:r>
              <a:rPr lang="tr-TR" sz="2000" b="0" i="0" u="none" strike="noStrike" baseline="0" dirty="0">
                <a:latin typeface="Fd235633-Identity-H"/>
              </a:rPr>
              <a:t>Seramik kase, </a:t>
            </a:r>
            <a:r>
              <a:rPr lang="tr-TR" sz="2000" b="0" i="0" u="none" strike="noStrike" baseline="0" dirty="0">
                <a:latin typeface="Fd311027-Identity-H"/>
              </a:rPr>
              <a:t>Suriye, 13. yüzyıl,</a:t>
            </a:r>
            <a:br>
              <a:rPr lang="tr-TR" sz="2000" b="0" i="0" u="none" strike="noStrike" baseline="0" dirty="0">
                <a:latin typeface="Fd311027-Identity-H"/>
              </a:rPr>
            </a:br>
            <a:r>
              <a:rPr lang="tr-TR" sz="2000" b="0" i="0" u="none" strike="noStrike" baseline="0" dirty="0">
                <a:latin typeface="Fd311027-Identity-H"/>
              </a:rPr>
              <a:t>Kopenhag, David Koleksiyonu</a:t>
            </a:r>
            <a:br>
              <a:rPr lang="tr-TR" sz="2000" b="0" i="0" u="none" strike="noStrike" baseline="0" dirty="0">
                <a:latin typeface="Fd311027-Identity-H"/>
              </a:rPr>
            </a:br>
            <a:r>
              <a:rPr lang="tr-TR" sz="2000" b="0" i="0" u="none" strike="noStrike" baseline="0" dirty="0">
                <a:latin typeface="Fd311027-Identity-H"/>
              </a:rPr>
              <a:t>Gövdesi at, başı ve omuzlar ise insan biçiminde</a:t>
            </a:r>
            <a:br>
              <a:rPr lang="tr-TR" sz="2000" b="0" i="0" u="none" strike="noStrike" baseline="0" dirty="0">
                <a:latin typeface="Fd311027-Identity-H"/>
              </a:rPr>
            </a:br>
            <a:r>
              <a:rPr lang="tr-TR" sz="2000" b="0" i="0" u="none" strike="noStrike" baseline="0" dirty="0">
                <a:latin typeface="Fd311027-Identity-H"/>
              </a:rPr>
              <a:t>bir efsanevi yaratık olan </a:t>
            </a:r>
            <a:r>
              <a:rPr lang="tr-TR" sz="2000" b="0" i="0" u="none" strike="noStrike" baseline="0" dirty="0" err="1">
                <a:latin typeface="Fd311027-Identity-H"/>
              </a:rPr>
              <a:t>kentaur</a:t>
            </a:r>
            <a:r>
              <a:rPr lang="tr-TR" sz="2000" b="0" i="0" u="none" strike="noStrike" baseline="0" dirty="0">
                <a:latin typeface="Fd311027-Identity-H"/>
              </a:rPr>
              <a:t> tasviriyle</a:t>
            </a:r>
            <a:br>
              <a:rPr lang="tr-TR" sz="2000" b="0" i="0" u="none" strike="noStrike" baseline="0" dirty="0">
                <a:latin typeface="Fd311027-Identity-H"/>
              </a:rPr>
            </a:br>
            <a:r>
              <a:rPr lang="tr-TR" sz="2000" b="0" i="0" u="none" strike="noStrike" baseline="0" dirty="0">
                <a:latin typeface="Fd311027-Identity-H"/>
              </a:rPr>
              <a:t>süslenmiş bir seramik kase. Bu güzel eser Eyyubi</a:t>
            </a:r>
            <a:br>
              <a:rPr lang="tr-TR" sz="2000" b="0" i="0" u="none" strike="noStrike" baseline="0" dirty="0">
                <a:latin typeface="Fd311027-Identity-H"/>
              </a:rPr>
            </a:br>
            <a:r>
              <a:rPr lang="tr-TR" sz="2000" b="0" i="0" u="none" strike="noStrike" baseline="0" dirty="0">
                <a:latin typeface="Fd311027-Identity-H"/>
              </a:rPr>
              <a:t>döneminde seramik kapları boyamada</a:t>
            </a:r>
            <a:br>
              <a:rPr lang="tr-TR" sz="2000" b="0" i="0" u="none" strike="noStrike" baseline="0" dirty="0">
                <a:latin typeface="Fd311027-Identity-H"/>
              </a:rPr>
            </a:br>
            <a:r>
              <a:rPr lang="tr-TR" sz="2000" b="0" i="0" u="none" strike="noStrike" baseline="0" dirty="0">
                <a:latin typeface="Fd311027-Identity-H"/>
              </a:rPr>
              <a:t>ulaşılan inceliğin bir örneğidir. </a:t>
            </a:r>
            <a:r>
              <a:rPr lang="tr-TR" sz="2000" b="0" i="0" u="none" strike="noStrike" baseline="0" dirty="0" err="1">
                <a:latin typeface="Fd311027-Identity-H"/>
              </a:rPr>
              <a:t>Çokrenkli</a:t>
            </a:r>
            <a:r>
              <a:rPr lang="tr-TR" sz="2000" b="0" i="0" u="none" strike="noStrike" baseline="0" dirty="0">
                <a:latin typeface="Fd311027-Identity-H"/>
              </a:rPr>
              <a:t> seramik</a:t>
            </a:r>
            <a:br>
              <a:rPr lang="tr-TR" sz="2000" b="0" i="0" u="none" strike="noStrike" baseline="0" dirty="0">
                <a:latin typeface="Fd311027-Identity-H"/>
              </a:rPr>
            </a:br>
            <a:r>
              <a:rPr lang="tr-TR" sz="2000" b="0" i="0" u="none" strike="noStrike" baseline="0" dirty="0">
                <a:latin typeface="Fd311027-Identity-H"/>
              </a:rPr>
              <a:t>üretimi bu zanaatın merkezi konumundaki</a:t>
            </a:r>
            <a:br>
              <a:rPr lang="tr-TR" sz="2000" b="0" i="0" u="none" strike="noStrike" baseline="0" dirty="0">
                <a:latin typeface="Fd311027-Identity-H"/>
              </a:rPr>
            </a:br>
            <a:r>
              <a:rPr lang="tr-TR" sz="2000" b="0" i="0" u="none" strike="noStrike" baseline="0" dirty="0">
                <a:latin typeface="Fd311027-Identity-H"/>
              </a:rPr>
              <a:t>Kuzey Suriye kenti Rakka'nın l259'da Moğollar</a:t>
            </a:r>
            <a:br>
              <a:rPr lang="tr-TR" sz="2000" b="0" i="0" u="none" strike="noStrike" baseline="0" dirty="0">
                <a:latin typeface="Fd311027-Identity-H"/>
              </a:rPr>
            </a:br>
            <a:r>
              <a:rPr lang="fi-FI" sz="2000" b="0" i="0" u="none" strike="noStrike" baseline="0" dirty="0">
                <a:latin typeface="Fd311027-Identity-H"/>
              </a:rPr>
              <a:t>tarafından istila edilmesine kadar sürdü.</a:t>
            </a:r>
            <a:endParaRPr lang="tr-TR" sz="2000" dirty="0"/>
          </a:p>
        </p:txBody>
      </p:sp>
      <p:pic>
        <p:nvPicPr>
          <p:cNvPr id="4" name="Resim 3">
            <a:extLst>
              <a:ext uri="{FF2B5EF4-FFF2-40B4-BE49-F238E27FC236}">
                <a16:creationId xmlns:a16="http://schemas.microsoft.com/office/drawing/2014/main" id="{BA08EABC-9B2E-2FBE-4761-7E4BD31294EC}"/>
              </a:ext>
            </a:extLst>
          </p:cNvPr>
          <p:cNvPicPr>
            <a:picLocks noChangeAspect="1"/>
          </p:cNvPicPr>
          <p:nvPr/>
        </p:nvPicPr>
        <p:blipFill>
          <a:blip r:embed="rId2"/>
          <a:stretch>
            <a:fillRect/>
          </a:stretch>
        </p:blipFill>
        <p:spPr>
          <a:xfrm>
            <a:off x="3911883" y="1498532"/>
            <a:ext cx="8299815" cy="3860935"/>
          </a:xfrm>
          <a:prstGeom prst="rect">
            <a:avLst/>
          </a:prstGeom>
        </p:spPr>
      </p:pic>
    </p:spTree>
    <p:extLst>
      <p:ext uri="{BB962C8B-B14F-4D97-AF65-F5344CB8AC3E}">
        <p14:creationId xmlns:p14="http://schemas.microsoft.com/office/powerpoint/2010/main" val="243475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BE87538-DBC5-FC98-C79B-7DAEC9EE06BE}"/>
              </a:ext>
            </a:extLst>
          </p:cNvPr>
          <p:cNvPicPr>
            <a:picLocks noChangeAspect="1"/>
          </p:cNvPicPr>
          <p:nvPr/>
        </p:nvPicPr>
        <p:blipFill rotWithShape="1">
          <a:blip r:embed="rId2"/>
          <a:srcRect l="9466" t="8091" r="-19556" b="42171"/>
          <a:stretch/>
        </p:blipFill>
        <p:spPr>
          <a:xfrm>
            <a:off x="4777484" y="1108324"/>
            <a:ext cx="8555741" cy="4641351"/>
          </a:xfrm>
          <a:prstGeom prst="rect">
            <a:avLst/>
          </a:prstGeom>
        </p:spPr>
      </p:pic>
      <p:sp>
        <p:nvSpPr>
          <p:cNvPr id="6" name="Metin kutusu 5">
            <a:extLst>
              <a:ext uri="{FF2B5EF4-FFF2-40B4-BE49-F238E27FC236}">
                <a16:creationId xmlns:a16="http://schemas.microsoft.com/office/drawing/2014/main" id="{F5D9FBB8-45F9-A2E7-7F65-AC3293DEEA13}"/>
              </a:ext>
            </a:extLst>
          </p:cNvPr>
          <p:cNvSpPr txBox="1"/>
          <p:nvPr/>
        </p:nvSpPr>
        <p:spPr>
          <a:xfrm>
            <a:off x="452064" y="1284270"/>
            <a:ext cx="4325420" cy="3170099"/>
          </a:xfrm>
          <a:prstGeom prst="rect">
            <a:avLst/>
          </a:prstGeom>
          <a:noFill/>
        </p:spPr>
        <p:txBody>
          <a:bodyPr wrap="square">
            <a:spAutoFit/>
          </a:bodyPr>
          <a:lstStyle/>
          <a:p>
            <a:pPr algn="l"/>
            <a:r>
              <a:rPr lang="tr-TR" sz="2000" b="0" i="0" u="none" strike="noStrike" baseline="0" dirty="0">
                <a:latin typeface="Fd235633-Identity-H"/>
              </a:rPr>
              <a:t>Ebu Zeyd </a:t>
            </a:r>
            <a:r>
              <a:rPr lang="tr-TR" sz="2000" b="0" i="0" u="none" strike="noStrike" baseline="0" dirty="0" err="1">
                <a:latin typeface="Fd235633-Identity-H"/>
              </a:rPr>
              <a:t>Semerkand</a:t>
            </a:r>
            <a:r>
              <a:rPr lang="tr-TR" sz="2000" b="0" i="0" u="none" strike="noStrike" baseline="0" dirty="0">
                <a:latin typeface="Fd235633-Identity-H"/>
              </a:rPr>
              <a:t> Camisi'nin</a:t>
            </a:r>
          </a:p>
          <a:p>
            <a:pPr algn="l"/>
            <a:r>
              <a:rPr lang="tr-TR" sz="2000" b="0" i="0" u="none" strike="noStrike" baseline="0" dirty="0">
                <a:latin typeface="Fd235633-Identity-H"/>
              </a:rPr>
              <a:t>minberinde, </a:t>
            </a:r>
            <a:r>
              <a:rPr lang="tr-TR" sz="2000" b="0" i="0" u="none" strike="noStrike" baseline="0" dirty="0">
                <a:latin typeface="Fd311027-Identity-H"/>
              </a:rPr>
              <a:t>Hariri'nin </a:t>
            </a:r>
            <a:r>
              <a:rPr lang="tr-TR" sz="2000" b="0" i="0" u="none" strike="noStrike" baseline="0" dirty="0" err="1">
                <a:latin typeface="Fd102962-Identity-H"/>
              </a:rPr>
              <a:t>Makamat'ından</a:t>
            </a:r>
            <a:r>
              <a:rPr lang="tr-TR" sz="2000" b="0" i="0" u="none" strike="noStrike" baseline="0" dirty="0">
                <a:latin typeface="Fd102962-Identity-H"/>
              </a:rPr>
              <a:t> </a:t>
            </a:r>
            <a:r>
              <a:rPr lang="tr-TR" sz="2000" b="0" i="0" u="none" strike="noStrike" baseline="0" dirty="0">
                <a:latin typeface="Fd311027-Identity-H"/>
              </a:rPr>
              <a:t>minyatür,</a:t>
            </a:r>
          </a:p>
          <a:p>
            <a:pPr algn="l"/>
            <a:r>
              <a:rPr lang="tr-TR" sz="2000" b="0" i="0" u="none" strike="noStrike" baseline="0" dirty="0">
                <a:latin typeface="Fd311027-Identity-H"/>
              </a:rPr>
              <a:t>Kahire. Viyana, Avusturya Ulusal Kütüphanesi.</a:t>
            </a:r>
          </a:p>
          <a:p>
            <a:pPr algn="l"/>
            <a:endParaRPr lang="tr-TR" sz="2000" dirty="0">
              <a:latin typeface="Fd311027-Identity-H"/>
            </a:endParaRPr>
          </a:p>
          <a:p>
            <a:pPr algn="l"/>
            <a:endParaRPr lang="tr-TR" sz="2000" b="0" i="0" u="none" strike="noStrike" baseline="0" dirty="0">
              <a:latin typeface="Fd311027-Identity-H"/>
            </a:endParaRPr>
          </a:p>
          <a:p>
            <a:pPr algn="l"/>
            <a:r>
              <a:rPr lang="tr-TR" sz="2000" b="0" i="0" u="none" strike="noStrike" baseline="0" dirty="0">
                <a:latin typeface="Fd311019-Identity-H"/>
              </a:rPr>
              <a:t>Ut </a:t>
            </a:r>
            <a:r>
              <a:rPr lang="tr-TR" sz="2000" b="0" i="0" u="none" strike="noStrike" baseline="0" dirty="0">
                <a:latin typeface="Fd235633-Identity-H"/>
              </a:rPr>
              <a:t>çalan kadın, </a:t>
            </a:r>
            <a:r>
              <a:rPr lang="tr-TR" sz="2000" b="0" i="0" u="none" strike="noStrike" baseline="0" dirty="0">
                <a:latin typeface="Fd311027-Identity-H"/>
              </a:rPr>
              <a:t>Hariri'nin</a:t>
            </a:r>
          </a:p>
          <a:p>
            <a:pPr algn="l"/>
            <a:r>
              <a:rPr lang="tr-TR" sz="2000" b="0" i="0" u="none" strike="noStrike" baseline="0" dirty="0" err="1">
                <a:latin typeface="Fd102962-Identity-H"/>
              </a:rPr>
              <a:t>Makamat'ından</a:t>
            </a:r>
            <a:r>
              <a:rPr lang="tr-TR" sz="2000" b="0" i="0" u="none" strike="noStrike" baseline="0" dirty="0">
                <a:latin typeface="Fd102962-Identity-H"/>
              </a:rPr>
              <a:t> </a:t>
            </a:r>
            <a:r>
              <a:rPr lang="tr-TR" sz="2000" b="0" i="0" u="none" strike="noStrike" baseline="0" dirty="0">
                <a:latin typeface="Fd311027-Identity-H"/>
              </a:rPr>
              <a:t>minyatür, Viyana,</a:t>
            </a:r>
          </a:p>
          <a:p>
            <a:pPr algn="l"/>
            <a:r>
              <a:rPr lang="tr-TR" sz="2000" b="0" i="0" u="none" strike="noStrike" baseline="0" dirty="0">
                <a:latin typeface="Fd311027-Identity-H"/>
              </a:rPr>
              <a:t>Avusturya Ulusal Kütüphanesi</a:t>
            </a:r>
            <a:endParaRPr lang="tr-TR" sz="2000" dirty="0"/>
          </a:p>
        </p:txBody>
      </p:sp>
    </p:spTree>
    <p:extLst>
      <p:ext uri="{BB962C8B-B14F-4D97-AF65-F5344CB8AC3E}">
        <p14:creationId xmlns:p14="http://schemas.microsoft.com/office/powerpoint/2010/main" val="4097048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4D1DB645-F725-1B56-FF0B-04E94D703AF9}"/>
              </a:ext>
            </a:extLst>
          </p:cNvPr>
          <p:cNvPicPr>
            <a:picLocks noChangeAspect="1"/>
          </p:cNvPicPr>
          <p:nvPr/>
        </p:nvPicPr>
        <p:blipFill>
          <a:blip r:embed="rId2"/>
          <a:stretch>
            <a:fillRect/>
          </a:stretch>
        </p:blipFill>
        <p:spPr>
          <a:xfrm>
            <a:off x="4038600" y="1141413"/>
            <a:ext cx="3879850" cy="4568825"/>
          </a:xfrm>
          <a:prstGeom prst="rect">
            <a:avLst/>
          </a:prstGeom>
        </p:spPr>
      </p:pic>
      <p:pic>
        <p:nvPicPr>
          <p:cNvPr id="4" name="Resim 3">
            <a:extLst>
              <a:ext uri="{FF2B5EF4-FFF2-40B4-BE49-F238E27FC236}">
                <a16:creationId xmlns:a16="http://schemas.microsoft.com/office/drawing/2014/main" id="{A8D0788C-BE86-C481-6D9D-6DC7340ABCC5}"/>
              </a:ext>
            </a:extLst>
          </p:cNvPr>
          <p:cNvPicPr>
            <a:picLocks noChangeAspect="1"/>
          </p:cNvPicPr>
          <p:nvPr/>
        </p:nvPicPr>
        <p:blipFill>
          <a:blip r:embed="rId3"/>
          <a:stretch>
            <a:fillRect/>
          </a:stretch>
        </p:blipFill>
        <p:spPr>
          <a:xfrm>
            <a:off x="7974013" y="1141413"/>
            <a:ext cx="3251200" cy="4568825"/>
          </a:xfrm>
          <a:prstGeom prst="rect">
            <a:avLst/>
          </a:prstGeom>
        </p:spPr>
      </p:pic>
      <p:sp>
        <p:nvSpPr>
          <p:cNvPr id="2" name="Başlık 1">
            <a:extLst>
              <a:ext uri="{FF2B5EF4-FFF2-40B4-BE49-F238E27FC236}">
                <a16:creationId xmlns:a16="http://schemas.microsoft.com/office/drawing/2014/main" id="{97E39A78-6CFB-3624-5CD7-6A007876DC15}"/>
              </a:ext>
            </a:extLst>
          </p:cNvPr>
          <p:cNvSpPr>
            <a:spLocks noGrp="1"/>
          </p:cNvSpPr>
          <p:nvPr>
            <p:ph type="title"/>
          </p:nvPr>
        </p:nvSpPr>
        <p:spPr>
          <a:xfrm>
            <a:off x="143837" y="3863083"/>
            <a:ext cx="3575407" cy="92055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Autofit/>
          </a:bodyPr>
          <a:lstStyle/>
          <a:p>
            <a:pPr algn="l"/>
            <a:br>
              <a:rPr lang="en-US" sz="1400" b="0" i="0" u="none" strike="noStrike" kern="1200" baseline="0" dirty="0">
                <a:latin typeface="+mj-lt"/>
                <a:ea typeface="+mj-ea"/>
                <a:cs typeface="+mj-cs"/>
              </a:rPr>
            </a:br>
            <a:br>
              <a:rPr lang="en-US" sz="1400" b="0" i="0" u="none" strike="noStrike" kern="1200" baseline="0" dirty="0">
                <a:latin typeface="+mj-lt"/>
                <a:ea typeface="+mj-ea"/>
                <a:cs typeface="+mj-cs"/>
              </a:rPr>
            </a:br>
            <a:br>
              <a:rPr lang="en-US" sz="1400" b="0" i="0" u="none" strike="noStrike" kern="1200" baseline="0" dirty="0">
                <a:latin typeface="+mj-lt"/>
                <a:ea typeface="+mj-ea"/>
                <a:cs typeface="+mj-cs"/>
              </a:rPr>
            </a:br>
            <a:br>
              <a:rPr lang="en-US" sz="1400" b="0" i="0" u="none" strike="noStrike" kern="1200" baseline="0" dirty="0">
                <a:latin typeface="+mj-lt"/>
                <a:ea typeface="+mj-ea"/>
                <a:cs typeface="+mj-cs"/>
              </a:rPr>
            </a:br>
            <a:br>
              <a:rPr lang="en-US" sz="1400" b="0" i="0" u="none" strike="noStrike" kern="1200" baseline="0" dirty="0">
                <a:latin typeface="+mj-lt"/>
                <a:ea typeface="+mj-ea"/>
                <a:cs typeface="+mj-cs"/>
              </a:rPr>
            </a:br>
            <a:r>
              <a:rPr lang="fr-FR" sz="1400" b="0" i="0" u="none" strike="noStrike" baseline="0" dirty="0">
                <a:latin typeface="Fd235633-Identity-H"/>
              </a:rPr>
              <a:t>Cam </a:t>
            </a:r>
            <a:r>
              <a:rPr lang="fr-FR" sz="1400" b="0" i="0" u="none" strike="noStrike" baseline="0" dirty="0" err="1">
                <a:latin typeface="Fd235633-Identity-H"/>
              </a:rPr>
              <a:t>şişe</a:t>
            </a:r>
            <a:r>
              <a:rPr lang="fr-FR" sz="1400" b="0" i="0" u="none" strike="noStrike" baseline="0" dirty="0">
                <a:latin typeface="Fd235633-Identity-H"/>
              </a:rPr>
              <a:t>, </a:t>
            </a:r>
            <a:r>
              <a:rPr lang="fr-FR" sz="1400" b="0" i="0" u="none" strike="noStrike" baseline="0" dirty="0" err="1">
                <a:latin typeface="Fd311027-Identity-H"/>
              </a:rPr>
              <a:t>Suriye</a:t>
            </a:r>
            <a:r>
              <a:rPr lang="fr-FR" sz="1400" b="0" i="0" u="none" strike="noStrike" baseline="0" dirty="0">
                <a:latin typeface="Fd311027-Identity-H"/>
              </a:rPr>
              <a:t>, y. 1 300, Berlin,</a:t>
            </a:r>
            <a:br>
              <a:rPr lang="fr-FR" sz="1400" b="0" i="0" u="none" strike="noStrike" baseline="0" dirty="0">
                <a:latin typeface="Fd311027-Identity-H"/>
              </a:rPr>
            </a:br>
            <a:r>
              <a:rPr lang="tr-TR" sz="1400" b="0" i="0" u="none" strike="noStrike" baseline="0" dirty="0" err="1">
                <a:latin typeface="Fd311027-Identity-H"/>
              </a:rPr>
              <a:t>lslam</a:t>
            </a:r>
            <a:r>
              <a:rPr lang="tr-TR" sz="1400" b="0" i="0" u="none" strike="noStrike" baseline="0" dirty="0">
                <a:latin typeface="Fd311027-Identity-H"/>
              </a:rPr>
              <a:t> Sanatı Müzesi</a:t>
            </a: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br>
              <a:rPr lang="tr-TR" sz="1400" b="0" i="0" u="none" strike="noStrike" baseline="0" dirty="0">
                <a:latin typeface="Fd311027-Identity-H"/>
              </a:rPr>
            </a:br>
            <a:r>
              <a:rPr lang="tr-TR" sz="1400" b="0" i="0" u="none" strike="noStrike" baseline="0" dirty="0">
                <a:latin typeface="Fd235633-Identity-H"/>
              </a:rPr>
              <a:t>Asma fanus, </a:t>
            </a:r>
            <a:r>
              <a:rPr lang="tr-TR" sz="1400" b="0" i="0" u="none" strike="noStrike" baseline="0" dirty="0">
                <a:latin typeface="Fd311027-Identity-H"/>
              </a:rPr>
              <a:t>Kahire, 1 4. yüzyıl</a:t>
            </a:r>
            <a:br>
              <a:rPr lang="tr-TR" sz="1400" b="0" i="0" u="none" strike="noStrike" baseline="0" dirty="0">
                <a:latin typeface="Fd311027-Identity-H"/>
              </a:rPr>
            </a:br>
            <a:r>
              <a:rPr lang="tr-TR" sz="1400" b="0" i="0" u="none" strike="noStrike" baseline="0" dirty="0">
                <a:latin typeface="Fd311027-Identity-H"/>
              </a:rPr>
              <a:t>başları, Berlin, </a:t>
            </a:r>
            <a:r>
              <a:rPr lang="tr-TR" sz="1400" b="0" i="0" u="none" strike="noStrike" baseline="0" dirty="0" err="1">
                <a:latin typeface="Fd311027-Identity-H"/>
              </a:rPr>
              <a:t>lslam</a:t>
            </a:r>
            <a:r>
              <a:rPr lang="tr-TR" sz="1400" b="0" i="0" u="none" strike="noStrike" baseline="0" dirty="0">
                <a:latin typeface="Fd311027-Identity-H"/>
              </a:rPr>
              <a:t> Sanatı Müzesi</a:t>
            </a:r>
            <a:endParaRPr lang="en-US" sz="1400" kern="1200" dirty="0">
              <a:latin typeface="+mj-lt"/>
              <a:ea typeface="+mj-ea"/>
              <a:cs typeface="+mj-cs"/>
            </a:endParaRPr>
          </a:p>
        </p:txBody>
      </p:sp>
    </p:spTree>
    <p:extLst>
      <p:ext uri="{BB962C8B-B14F-4D97-AF65-F5344CB8AC3E}">
        <p14:creationId xmlns:p14="http://schemas.microsoft.com/office/powerpoint/2010/main" val="2447398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F16A25E4-DF49-7930-AFEF-96E04F0EA654}"/>
              </a:ext>
            </a:extLst>
          </p:cNvPr>
          <p:cNvPicPr>
            <a:picLocks noGrp="1" noChangeAspect="1"/>
          </p:cNvPicPr>
          <p:nvPr>
            <p:ph idx="1"/>
          </p:nvPr>
        </p:nvPicPr>
        <p:blipFill>
          <a:blip r:embed="rId2"/>
          <a:stretch>
            <a:fillRect/>
          </a:stretch>
        </p:blipFill>
        <p:spPr>
          <a:xfrm>
            <a:off x="5005162" y="1510302"/>
            <a:ext cx="6969607" cy="4920186"/>
          </a:xfrm>
        </p:spPr>
      </p:pic>
      <p:sp>
        <p:nvSpPr>
          <p:cNvPr id="9" name="Metin kutusu 8">
            <a:extLst>
              <a:ext uri="{FF2B5EF4-FFF2-40B4-BE49-F238E27FC236}">
                <a16:creationId xmlns:a16="http://schemas.microsoft.com/office/drawing/2014/main" id="{96961996-0CF3-F09F-501B-362AC287AA78}"/>
              </a:ext>
            </a:extLst>
          </p:cNvPr>
          <p:cNvSpPr txBox="1"/>
          <p:nvPr/>
        </p:nvSpPr>
        <p:spPr>
          <a:xfrm>
            <a:off x="5005162" y="0"/>
            <a:ext cx="7081461" cy="1261884"/>
          </a:xfrm>
          <a:prstGeom prst="rect">
            <a:avLst/>
          </a:prstGeom>
          <a:noFill/>
        </p:spPr>
        <p:txBody>
          <a:bodyPr wrap="square">
            <a:spAutoFit/>
          </a:bodyPr>
          <a:lstStyle/>
          <a:p>
            <a:pPr algn="l"/>
            <a:r>
              <a:rPr lang="fi-FI" sz="1800" b="0" i="0" u="none" strike="noStrike" baseline="0" dirty="0">
                <a:latin typeface="Fd235633-Identity-H"/>
              </a:rPr>
              <a:t>Buhurdan, </a:t>
            </a:r>
            <a:r>
              <a:rPr lang="fi-FI" sz="1800" b="0" i="0" u="none" strike="noStrike" baseline="0" dirty="0">
                <a:latin typeface="Fd311027-Identity-H"/>
              </a:rPr>
              <a:t>Kahire, y. 1320- 1330,</a:t>
            </a:r>
            <a:r>
              <a:rPr lang="tr-TR" sz="1800" b="0" i="0" u="none" strike="noStrike" baseline="0" dirty="0">
                <a:latin typeface="Fd311027-Identity-H"/>
              </a:rPr>
              <a:t> </a:t>
            </a:r>
            <a:r>
              <a:rPr lang="en-US" sz="1800" b="0" i="0" u="none" strike="noStrike" baseline="0" dirty="0" err="1">
                <a:latin typeface="Fd311027-Identity-H"/>
              </a:rPr>
              <a:t>yükseklik</a:t>
            </a:r>
            <a:r>
              <a:rPr lang="en-US" sz="1800" b="0" i="0" u="none" strike="noStrike" baseline="0" dirty="0">
                <a:latin typeface="Fd311027-Identity-H"/>
              </a:rPr>
              <a:t> 3 6 cm, </a:t>
            </a:r>
            <a:r>
              <a:rPr lang="en-US" sz="1800" b="0" i="0" u="none" strike="noStrike" baseline="0" dirty="0" err="1">
                <a:latin typeface="Fd311027-Identity-H"/>
              </a:rPr>
              <a:t>Londra</a:t>
            </a:r>
            <a:r>
              <a:rPr lang="en-US" sz="1800" b="0" i="0" u="none" strike="noStrike" baseline="0" dirty="0">
                <a:latin typeface="Fd311027-Identity-H"/>
              </a:rPr>
              <a:t>, </a:t>
            </a:r>
            <a:r>
              <a:rPr lang="en-US" sz="1800" b="0" i="0" u="none" strike="noStrike" baseline="0" dirty="0" err="1">
                <a:latin typeface="Fd311027-Identity-H"/>
              </a:rPr>
              <a:t>Nuhad</a:t>
            </a:r>
            <a:r>
              <a:rPr lang="en-US" sz="1800" b="0" i="0" u="none" strike="noStrike" baseline="0" dirty="0">
                <a:latin typeface="Fd311027-Identity-H"/>
              </a:rPr>
              <a:t> Es-Said</a:t>
            </a:r>
          </a:p>
          <a:p>
            <a:pPr algn="l"/>
            <a:r>
              <a:rPr lang="tr-TR" sz="1800" b="0" i="0" u="none" strike="noStrike" baseline="0" dirty="0">
                <a:latin typeface="Fd311027-Identity-H"/>
              </a:rPr>
              <a:t>Koleksiyonu</a:t>
            </a:r>
          </a:p>
          <a:p>
            <a:pPr algn="l"/>
            <a:r>
              <a:rPr lang="tr-TR" sz="2000" b="0" i="0" u="none" strike="noStrike" baseline="0" dirty="0">
                <a:latin typeface="Fd235633-Identity-H"/>
              </a:rPr>
              <a:t>Kuran sandığı, </a:t>
            </a:r>
            <a:r>
              <a:rPr lang="tr-TR" sz="2000" b="0" i="0" u="none" strike="noStrike" baseline="0" dirty="0">
                <a:latin typeface="Fd311027-Identity-H"/>
              </a:rPr>
              <a:t>Kahire, 1 4. yüzyıl başları,</a:t>
            </a:r>
          </a:p>
          <a:p>
            <a:pPr algn="l"/>
            <a:r>
              <a:rPr lang="tr-TR" sz="2000" b="0" i="0" u="none" strike="noStrike" baseline="0" dirty="0">
                <a:latin typeface="Fd311027-Identity-H"/>
              </a:rPr>
              <a:t>Berlin, İslam Sanatı Müzesi</a:t>
            </a:r>
            <a:endParaRPr lang="tr-TR" sz="2000" dirty="0"/>
          </a:p>
        </p:txBody>
      </p:sp>
      <p:pic>
        <p:nvPicPr>
          <p:cNvPr id="11" name="Resim 10">
            <a:extLst>
              <a:ext uri="{FF2B5EF4-FFF2-40B4-BE49-F238E27FC236}">
                <a16:creationId xmlns:a16="http://schemas.microsoft.com/office/drawing/2014/main" id="{DC7C7737-50C3-B462-AEB3-303D3CC2F323}"/>
              </a:ext>
            </a:extLst>
          </p:cNvPr>
          <p:cNvPicPr>
            <a:picLocks noChangeAspect="1"/>
          </p:cNvPicPr>
          <p:nvPr/>
        </p:nvPicPr>
        <p:blipFill>
          <a:blip r:embed="rId3"/>
          <a:stretch>
            <a:fillRect/>
          </a:stretch>
        </p:blipFill>
        <p:spPr>
          <a:xfrm>
            <a:off x="217231" y="251145"/>
            <a:ext cx="3858705" cy="6355710"/>
          </a:xfrm>
          <a:prstGeom prst="rect">
            <a:avLst/>
          </a:prstGeom>
        </p:spPr>
      </p:pic>
    </p:spTree>
    <p:extLst>
      <p:ext uri="{BB962C8B-B14F-4D97-AF65-F5344CB8AC3E}">
        <p14:creationId xmlns:p14="http://schemas.microsoft.com/office/powerpoint/2010/main" val="139944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37959F-90B9-41B9-D061-33F178594EFE}"/>
              </a:ext>
            </a:extLst>
          </p:cNvPr>
          <p:cNvSpPr>
            <a:spLocks noGrp="1"/>
          </p:cNvSpPr>
          <p:nvPr>
            <p:ph type="title"/>
          </p:nvPr>
        </p:nvSpPr>
        <p:spPr/>
        <p:txBody>
          <a:bodyPr/>
          <a:lstStyle/>
          <a:p>
            <a:endParaRPr lang="tr-TR" dirty="0"/>
          </a:p>
        </p:txBody>
      </p:sp>
      <p:sp>
        <p:nvSpPr>
          <p:cNvPr id="7" name="Metin kutusu 6">
            <a:extLst>
              <a:ext uri="{FF2B5EF4-FFF2-40B4-BE49-F238E27FC236}">
                <a16:creationId xmlns:a16="http://schemas.microsoft.com/office/drawing/2014/main" id="{308DB305-1BC6-1E20-06DF-9430FB79DC10}"/>
              </a:ext>
            </a:extLst>
          </p:cNvPr>
          <p:cNvSpPr txBox="1"/>
          <p:nvPr/>
        </p:nvSpPr>
        <p:spPr>
          <a:xfrm>
            <a:off x="125674" y="2071880"/>
            <a:ext cx="4744277" cy="2862322"/>
          </a:xfrm>
          <a:prstGeom prst="rect">
            <a:avLst/>
          </a:prstGeom>
          <a:noFill/>
        </p:spPr>
        <p:txBody>
          <a:bodyPr wrap="square">
            <a:spAutoFit/>
          </a:bodyPr>
          <a:lstStyle/>
          <a:p>
            <a:pPr algn="l"/>
            <a:r>
              <a:rPr lang="tr-TR" sz="1800" b="0" i="0" u="none" strike="noStrike" baseline="0" dirty="0">
                <a:latin typeface="Fd235633-Identity-H"/>
              </a:rPr>
              <a:t>Sultan </a:t>
            </a:r>
            <a:r>
              <a:rPr lang="tr-TR" sz="1800" b="0" i="0" u="none" strike="noStrike" baseline="0" dirty="0" err="1">
                <a:latin typeface="Fd235633-Identity-H"/>
              </a:rPr>
              <a:t>Farac</a:t>
            </a:r>
            <a:r>
              <a:rPr lang="tr-TR" sz="1800" b="0" i="0" u="none" strike="noStrike" baseline="0" dirty="0">
                <a:latin typeface="Fd235633-Identity-H"/>
              </a:rPr>
              <a:t> bin </a:t>
            </a:r>
            <a:r>
              <a:rPr lang="tr-TR" sz="1800" b="0" i="0" u="none" strike="noStrike" baseline="0" dirty="0" err="1">
                <a:latin typeface="Fd235633-Identity-H"/>
              </a:rPr>
              <a:t>Berkuk</a:t>
            </a:r>
            <a:r>
              <a:rPr lang="tr-TR" sz="1800" b="0" i="0" u="none" strike="noStrike" baseline="0" dirty="0">
                <a:latin typeface="Fd235633-Identity-H"/>
              </a:rPr>
              <a:t> </a:t>
            </a:r>
            <a:r>
              <a:rPr lang="tr-TR" sz="1800" b="0" i="0" u="none" strike="noStrike" baseline="0" dirty="0" err="1">
                <a:latin typeface="Fd235633-Identity-H"/>
              </a:rPr>
              <a:t>Hangahı</a:t>
            </a:r>
            <a:endParaRPr lang="tr-TR" sz="1800" b="0" i="0" u="none" strike="noStrike" baseline="0" dirty="0">
              <a:latin typeface="Fd235633-Identity-H"/>
            </a:endParaRPr>
          </a:p>
          <a:p>
            <a:pPr algn="l"/>
            <a:r>
              <a:rPr lang="tr-TR" sz="1800" b="0" i="0" u="none" strike="noStrike" baseline="0" dirty="0">
                <a:latin typeface="Fd311027-Identity-H"/>
              </a:rPr>
              <a:t>kadınlar türbesinin plan ve kubbesi, Kahire,</a:t>
            </a:r>
          </a:p>
          <a:p>
            <a:pPr algn="l"/>
            <a:r>
              <a:rPr lang="tr-TR" sz="1800" b="0" i="0" u="none" strike="noStrike" baseline="0" dirty="0">
                <a:latin typeface="Fd311027-Identity-H"/>
              </a:rPr>
              <a:t>1400- 1411</a:t>
            </a:r>
          </a:p>
          <a:p>
            <a:pPr algn="l"/>
            <a:r>
              <a:rPr lang="tr-TR" sz="1800" b="0" i="0" u="none" strike="noStrike" baseline="0" dirty="0">
                <a:latin typeface="Fd311027-Identity-H"/>
              </a:rPr>
              <a:t>Bir </a:t>
            </a:r>
            <a:r>
              <a:rPr lang="tr-TR" sz="1800" b="0" i="0" u="none" strike="noStrike" baseline="0" dirty="0" err="1">
                <a:latin typeface="Fd311027-Identity-H"/>
              </a:rPr>
              <a:t>hangahın</a:t>
            </a:r>
            <a:r>
              <a:rPr lang="tr-TR" sz="1800" b="0" i="0" u="none" strike="noStrike" baseline="0" dirty="0">
                <a:latin typeface="Fd311027-Identity-H"/>
              </a:rPr>
              <a:t> yer aldığı bu defin külliyesi, </a:t>
            </a:r>
            <a:r>
              <a:rPr lang="tr-TR" sz="1800" b="0" i="0" u="none" strike="noStrike" baseline="0" dirty="0" err="1">
                <a:latin typeface="Fd311027-Identity-H"/>
              </a:rPr>
              <a:t>Farac'ın</a:t>
            </a:r>
            <a:endParaRPr lang="tr-TR" sz="1800" b="0" i="0" u="none" strike="noStrike" baseline="0" dirty="0">
              <a:latin typeface="Fd311027-Identity-H"/>
            </a:endParaRPr>
          </a:p>
          <a:p>
            <a:pPr algn="l"/>
            <a:r>
              <a:rPr lang="tr-TR" sz="1800" b="0" i="0" u="none" strike="noStrike" baseline="0" dirty="0">
                <a:latin typeface="Fd311027-Identity-H"/>
              </a:rPr>
              <a:t>babası Sultan </a:t>
            </a:r>
            <a:r>
              <a:rPr lang="tr-TR" sz="1800" b="0" i="0" u="none" strike="noStrike" baseline="0" dirty="0" err="1">
                <a:latin typeface="Fd311027-Identity-H"/>
              </a:rPr>
              <a:t>Berkuk</a:t>
            </a:r>
            <a:r>
              <a:rPr lang="tr-TR" sz="1800" b="0" i="0" u="none" strike="noStrike" baseline="0" dirty="0">
                <a:latin typeface="Fd311027-Identity-H"/>
              </a:rPr>
              <a:t> (ö. 1 399) ve ailesi</a:t>
            </a:r>
          </a:p>
          <a:p>
            <a:pPr algn="l"/>
            <a:r>
              <a:rPr lang="tr-TR" sz="1800" b="0" i="0" u="none" strike="noStrike" baseline="0" dirty="0">
                <a:latin typeface="Fd311027-Identity-H"/>
              </a:rPr>
              <a:t>için inşa edilmişti. Dolayısıyla, külliyeye</a:t>
            </a:r>
          </a:p>
          <a:p>
            <a:pPr algn="l"/>
            <a:r>
              <a:rPr lang="tr-TR" sz="1800" b="0" i="0" u="none" strike="noStrike" baseline="0" dirty="0">
                <a:latin typeface="Fd311027-Identity-H"/>
              </a:rPr>
              <a:t>namaz bölmesinin her iki yanında yükselen</a:t>
            </a:r>
          </a:p>
          <a:p>
            <a:pPr algn="l"/>
            <a:r>
              <a:rPr lang="tr-TR" sz="1800" b="0" i="0" u="none" strike="noStrike" baseline="0" dirty="0">
                <a:latin typeface="Fd311027-Identity-H"/>
              </a:rPr>
              <a:t>türbeler egemendir. Soldaki türbe sultan ve</a:t>
            </a:r>
          </a:p>
          <a:p>
            <a:pPr algn="l"/>
            <a:r>
              <a:rPr lang="tr-TR" sz="1800" b="0" i="0" u="none" strike="noStrike" baseline="0" dirty="0">
                <a:latin typeface="Fd311027-Identity-H"/>
              </a:rPr>
              <a:t>ailenin erkek mensupları, sağdaki türbe ise</a:t>
            </a:r>
          </a:p>
          <a:p>
            <a:pPr algn="l"/>
            <a:r>
              <a:rPr lang="tr-TR" sz="1800" b="0" i="0" u="none" strike="noStrike" baseline="0" dirty="0">
                <a:latin typeface="Fd311027-Identity-H"/>
              </a:rPr>
              <a:t>kadınlar içindi.</a:t>
            </a:r>
            <a:endParaRPr lang="tr-TR" sz="2000" b="0" i="0" u="none" strike="noStrike" baseline="0"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51A9B1E2-5A4F-4DE5-873E-E28EBD1A23C4}"/>
              </a:ext>
            </a:extLst>
          </p:cNvPr>
          <p:cNvPicPr>
            <a:picLocks noChangeAspect="1"/>
          </p:cNvPicPr>
          <p:nvPr/>
        </p:nvPicPr>
        <p:blipFill>
          <a:blip r:embed="rId2"/>
          <a:stretch>
            <a:fillRect/>
          </a:stretch>
        </p:blipFill>
        <p:spPr>
          <a:xfrm>
            <a:off x="4998505" y="1389990"/>
            <a:ext cx="7193495" cy="4511603"/>
          </a:xfrm>
          <a:prstGeom prst="rect">
            <a:avLst/>
          </a:prstGeom>
        </p:spPr>
      </p:pic>
    </p:spTree>
    <p:extLst>
      <p:ext uri="{BB962C8B-B14F-4D97-AF65-F5344CB8AC3E}">
        <p14:creationId xmlns:p14="http://schemas.microsoft.com/office/powerpoint/2010/main" val="1631168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07867C-C660-F98D-80D4-D047492B71B4}"/>
              </a:ext>
            </a:extLst>
          </p:cNvPr>
          <p:cNvSpPr>
            <a:spLocks noGrp="1"/>
          </p:cNvSpPr>
          <p:nvPr>
            <p:ph type="title"/>
          </p:nvPr>
        </p:nvSpPr>
        <p:spPr/>
        <p:txBody>
          <a:bodyPr/>
          <a:lstStyle/>
          <a:p>
            <a:endParaRPr lang="tr-TR"/>
          </a:p>
        </p:txBody>
      </p:sp>
      <p:sp>
        <p:nvSpPr>
          <p:cNvPr id="7" name="Metin kutusu 6">
            <a:extLst>
              <a:ext uri="{FF2B5EF4-FFF2-40B4-BE49-F238E27FC236}">
                <a16:creationId xmlns:a16="http://schemas.microsoft.com/office/drawing/2014/main" id="{B7D85119-65EA-8F03-6512-27D1443F48B0}"/>
              </a:ext>
            </a:extLst>
          </p:cNvPr>
          <p:cNvSpPr txBox="1"/>
          <p:nvPr/>
        </p:nvSpPr>
        <p:spPr>
          <a:xfrm>
            <a:off x="84969" y="1458930"/>
            <a:ext cx="5534996" cy="3600986"/>
          </a:xfrm>
          <a:prstGeom prst="rect">
            <a:avLst/>
          </a:prstGeom>
          <a:noFill/>
        </p:spPr>
        <p:txBody>
          <a:bodyPr wrap="square">
            <a:spAutoFit/>
          </a:bodyPr>
          <a:lstStyle/>
          <a:p>
            <a:pPr algn="l"/>
            <a:r>
              <a:rPr lang="fi-FI" sz="2000" b="0" i="0" u="none" strike="noStrike" baseline="0" dirty="0">
                <a:latin typeface="Fd1366326-Identity-H"/>
              </a:rPr>
              <a:t>Yün halı, </a:t>
            </a:r>
            <a:r>
              <a:rPr lang="fi-FI" sz="2000" b="0" i="0" u="none" strike="noStrike" baseline="0" dirty="0">
                <a:latin typeface="Fd1366323-Identity-H"/>
              </a:rPr>
              <a:t>Kahire, y. </a:t>
            </a:r>
            <a:r>
              <a:rPr lang="fi-FI" sz="2000" b="0" i="0" u="none" strike="noStrike" baseline="0" dirty="0">
                <a:latin typeface="Fd1258791-Identity-H"/>
              </a:rPr>
              <a:t>1500, 3,34 </a:t>
            </a:r>
            <a:r>
              <a:rPr lang="fi-FI" sz="2000" b="0" i="0" u="none" strike="noStrike" baseline="0" dirty="0">
                <a:latin typeface="Fd1366323-Identity-H"/>
              </a:rPr>
              <a:t>m </a:t>
            </a:r>
            <a:r>
              <a:rPr lang="fi-FI" sz="2000" b="0" i="0" u="none" strike="noStrike" baseline="0" dirty="0">
                <a:latin typeface="Fd1704364-Identity-H"/>
              </a:rPr>
              <a:t>x </a:t>
            </a:r>
            <a:r>
              <a:rPr lang="fi-FI" sz="2000" b="0" i="0" u="none" strike="noStrike" baseline="0" dirty="0">
                <a:latin typeface="Fd1258791-Identity-H"/>
              </a:rPr>
              <a:t>5 </a:t>
            </a:r>
            <a:r>
              <a:rPr lang="fi-FI" sz="2000" b="0" i="0" u="none" strike="noStrike" baseline="0" dirty="0">
                <a:latin typeface="Fd1366323-Identity-H"/>
              </a:rPr>
              <a:t>m,</a:t>
            </a:r>
          </a:p>
          <a:p>
            <a:pPr algn="l"/>
            <a:r>
              <a:rPr lang="tr-TR" sz="2000" b="0" i="0" u="none" strike="noStrike" baseline="0" dirty="0">
                <a:latin typeface="Fd1366323-Identity-H"/>
              </a:rPr>
              <a:t>Viyana, Avusturya Uygulamalı Sanatlar</a:t>
            </a:r>
          </a:p>
          <a:p>
            <a:pPr algn="l"/>
            <a:r>
              <a:rPr lang="tr-TR" sz="2000" b="0" i="0" u="none" strike="noStrike" baseline="0" dirty="0">
                <a:latin typeface="Fd1366323-Identity-H"/>
              </a:rPr>
              <a:t>Müzesi</a:t>
            </a:r>
          </a:p>
          <a:p>
            <a:pPr algn="l"/>
            <a:endParaRPr lang="tr-TR" sz="2000" dirty="0">
              <a:latin typeface="Fd1366323-Identity-H"/>
            </a:endParaRPr>
          </a:p>
          <a:p>
            <a:pPr algn="l"/>
            <a:endParaRPr lang="tr-TR" sz="2000" b="0" i="0" u="none" strike="noStrike" baseline="0" dirty="0">
              <a:latin typeface="Fd1366323-Identity-H"/>
            </a:endParaRPr>
          </a:p>
          <a:p>
            <a:pPr algn="l"/>
            <a:r>
              <a:rPr lang="tr-TR" sz="1800" b="0" i="0" u="none" strike="noStrike" baseline="0" dirty="0">
                <a:latin typeface="Fd1366323-Identity-H"/>
              </a:rPr>
              <a:t>Bu yün halı Memlük imparatorluğunun son</a:t>
            </a:r>
          </a:p>
          <a:p>
            <a:pPr algn="l"/>
            <a:r>
              <a:rPr lang="tr-TR" sz="1800" b="0" i="0" u="none" strike="noStrike" baseline="0" dirty="0">
                <a:latin typeface="Fd1366323-Identity-H"/>
              </a:rPr>
              <a:t>döneminden kalmadır. Halının eni boyunca</a:t>
            </a:r>
          </a:p>
          <a:p>
            <a:pPr algn="l"/>
            <a:r>
              <a:rPr lang="tr-TR" sz="1800" b="0" i="0" u="none" strike="noStrike" baseline="0" dirty="0">
                <a:latin typeface="Fd1366323-Identity-H"/>
              </a:rPr>
              <a:t>ortadaki sekizgenden ışınlar gibi çıkan ve her</a:t>
            </a:r>
          </a:p>
          <a:p>
            <a:pPr algn="l"/>
            <a:r>
              <a:rPr lang="tr-TR" sz="1800" b="0" i="0" u="none" strike="noStrike" baseline="0" dirty="0">
                <a:latin typeface="Fd1366323-Identity-H"/>
              </a:rPr>
              <a:t>iki uçta daha küçük sekizgen çiftleriyle tekrarlanan</a:t>
            </a:r>
          </a:p>
          <a:p>
            <a:pPr algn="l"/>
            <a:r>
              <a:rPr lang="tr-TR" sz="1800" b="0" i="0" u="none" strike="noStrike" baseline="0" dirty="0">
                <a:latin typeface="Fd1366323-Identity-H"/>
              </a:rPr>
              <a:t>kaleydoskopa benzer bir desen görülür.</a:t>
            </a:r>
          </a:p>
          <a:p>
            <a:pPr algn="l"/>
            <a:r>
              <a:rPr lang="tr-TR" sz="1800" b="0" i="0" u="none" strike="noStrike" baseline="0" dirty="0">
                <a:latin typeface="Fd1366323-Identity-H"/>
              </a:rPr>
              <a:t>Son derece stilize bitki motifleri süslü alanlarla birleştirilmiştir</a:t>
            </a:r>
            <a:r>
              <a:rPr lang="tr-TR" sz="2000" dirty="0">
                <a:latin typeface="Fd1366323-Identity-H"/>
              </a:rPr>
              <a:t>.</a:t>
            </a:r>
            <a:endParaRPr lang="tr-TR" sz="2000"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2918E4BC-801C-2FB5-35AC-2CEE76A8C7D6}"/>
              </a:ext>
            </a:extLst>
          </p:cNvPr>
          <p:cNvPicPr>
            <a:picLocks noChangeAspect="1"/>
          </p:cNvPicPr>
          <p:nvPr/>
        </p:nvPicPr>
        <p:blipFill>
          <a:blip r:embed="rId2"/>
          <a:stretch>
            <a:fillRect/>
          </a:stretch>
        </p:blipFill>
        <p:spPr>
          <a:xfrm>
            <a:off x="7181635" y="327125"/>
            <a:ext cx="4747094" cy="6530875"/>
          </a:xfrm>
          <a:prstGeom prst="rect">
            <a:avLst/>
          </a:prstGeom>
        </p:spPr>
      </p:pic>
    </p:spTree>
    <p:extLst>
      <p:ext uri="{BB962C8B-B14F-4D97-AF65-F5344CB8AC3E}">
        <p14:creationId xmlns:p14="http://schemas.microsoft.com/office/powerpoint/2010/main" val="4178035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5911428-93B0-6F11-4880-3D857536EF34}"/>
              </a:ext>
            </a:extLst>
          </p:cNvPr>
          <p:cNvSpPr>
            <a:spLocks noGrp="1"/>
          </p:cNvSpPr>
          <p:nvPr>
            <p:ph type="title"/>
          </p:nvPr>
        </p:nvSpPr>
        <p:spPr>
          <a:xfrm>
            <a:off x="82194" y="547815"/>
            <a:ext cx="4048017" cy="3510477"/>
          </a:xfrm>
        </p:spPr>
        <p:txBody>
          <a:bodyPr>
            <a:noAutofit/>
          </a:bodyPr>
          <a:lstStyle/>
          <a:p>
            <a:pPr algn="l"/>
            <a:br>
              <a:rPr lang="tr-TR" sz="1800" b="0" i="0" u="none" strike="noStrike" baseline="0" dirty="0">
                <a:latin typeface="Fd235633-Identity-H"/>
              </a:rPr>
            </a:br>
            <a:br>
              <a:rPr lang="tr-TR" sz="2400" b="0" i="0" u="none" strike="noStrike" baseline="0" dirty="0">
                <a:latin typeface="Fd235633-Identity-H"/>
              </a:rPr>
            </a:br>
            <a:r>
              <a:rPr lang="tr-TR" sz="2400" b="0" i="0" u="none" strike="noStrike" baseline="0" dirty="0">
                <a:latin typeface="Fd1366326-Identity-H"/>
              </a:rPr>
              <a:t>Kapı tokmağı, </a:t>
            </a:r>
            <a:r>
              <a:rPr lang="tr-TR" sz="2400" b="0" i="0" u="none" strike="noStrike" baseline="0" dirty="0">
                <a:latin typeface="Fd1366323-Identity-H"/>
              </a:rPr>
              <a:t>muhtemelen Diyarbakır, y. 1200, tunç,</a:t>
            </a:r>
            <a:br>
              <a:rPr lang="tr-TR" sz="2400" b="0" i="0" u="none" strike="noStrike" baseline="0" dirty="0">
                <a:latin typeface="Fd1366323-Identity-H"/>
              </a:rPr>
            </a:br>
            <a:r>
              <a:rPr lang="tr-TR" sz="2400" b="0" i="0" u="none" strike="noStrike" baseline="0" dirty="0">
                <a:latin typeface="Fd1366323-Identity-H"/>
              </a:rPr>
              <a:t>Berlin, </a:t>
            </a:r>
            <a:r>
              <a:rPr lang="tr-TR" sz="2400" b="0" i="0" u="none" strike="noStrike" baseline="0" dirty="0" err="1">
                <a:latin typeface="Fd1366323-Identity-H"/>
              </a:rPr>
              <a:t>lslam</a:t>
            </a:r>
            <a:r>
              <a:rPr lang="tr-TR" sz="2400" b="0" i="0" u="none" strike="noStrike" baseline="0" dirty="0">
                <a:latin typeface="Fd1366323-Identity-H"/>
              </a:rPr>
              <a:t> Sanatı Müzesi</a:t>
            </a:r>
            <a:br>
              <a:rPr lang="tr-TR" sz="2400" b="0" i="0" u="none" strike="noStrike" baseline="0" dirty="0">
                <a:latin typeface="Fd1366323-Identity-H"/>
              </a:rPr>
            </a:br>
            <a:br>
              <a:rPr lang="tr-TR" sz="2400" b="0" i="0" u="none" strike="noStrike" baseline="0" dirty="0">
                <a:latin typeface="Fd1366323-Identity-H"/>
              </a:rPr>
            </a:br>
            <a:br>
              <a:rPr lang="tr-TR" sz="2400" b="0" i="0" u="none" strike="noStrike" baseline="0" dirty="0">
                <a:latin typeface="Fd1366323-Identity-H"/>
              </a:rPr>
            </a:br>
            <a:br>
              <a:rPr lang="tr-TR" sz="2400" b="0" i="0" u="none" strike="noStrike" baseline="0" dirty="0">
                <a:latin typeface="Fd1366323-Identity-H"/>
              </a:rPr>
            </a:br>
            <a:r>
              <a:rPr lang="tr-TR" sz="2400" b="0" i="0" u="none" strike="noStrike" baseline="0" dirty="0">
                <a:latin typeface="Fd1366326-Identity-H"/>
              </a:rPr>
              <a:t>Aslan şeklinde buhurdan, </a:t>
            </a:r>
            <a:r>
              <a:rPr lang="tr-TR" sz="2400" b="0" i="0" u="none" strike="noStrike" baseline="0" dirty="0">
                <a:latin typeface="Fd1366323-Identity-H"/>
              </a:rPr>
              <a:t>İran, tunç, New York,</a:t>
            </a:r>
            <a:br>
              <a:rPr lang="tr-TR" sz="2400" b="0" i="0" u="none" strike="noStrike" baseline="0" dirty="0">
                <a:latin typeface="Fd1366323-Identity-H"/>
              </a:rPr>
            </a:br>
            <a:r>
              <a:rPr lang="tr-TR" sz="2400" b="0" i="0" u="none" strike="noStrike" baseline="0" dirty="0">
                <a:latin typeface="Fd1366323-Identity-H"/>
              </a:rPr>
              <a:t>Metropoliten Sanat Müzesi</a:t>
            </a:r>
            <a:endParaRPr lang="tr-TR" sz="2400" dirty="0"/>
          </a:p>
        </p:txBody>
      </p:sp>
      <p:pic>
        <p:nvPicPr>
          <p:cNvPr id="4" name="Resim 3">
            <a:extLst>
              <a:ext uri="{FF2B5EF4-FFF2-40B4-BE49-F238E27FC236}">
                <a16:creationId xmlns:a16="http://schemas.microsoft.com/office/drawing/2014/main" id="{158757AC-22A1-58FB-0AB1-B6F1B86108DB}"/>
              </a:ext>
            </a:extLst>
          </p:cNvPr>
          <p:cNvPicPr>
            <a:picLocks noChangeAspect="1"/>
          </p:cNvPicPr>
          <p:nvPr/>
        </p:nvPicPr>
        <p:blipFill>
          <a:blip r:embed="rId2"/>
          <a:stretch>
            <a:fillRect/>
          </a:stretch>
        </p:blipFill>
        <p:spPr>
          <a:xfrm>
            <a:off x="4499215" y="2022965"/>
            <a:ext cx="4423306" cy="4835035"/>
          </a:xfrm>
          <a:prstGeom prst="rect">
            <a:avLst/>
          </a:prstGeom>
        </p:spPr>
      </p:pic>
      <p:pic>
        <p:nvPicPr>
          <p:cNvPr id="8" name="Resim 7">
            <a:extLst>
              <a:ext uri="{FF2B5EF4-FFF2-40B4-BE49-F238E27FC236}">
                <a16:creationId xmlns:a16="http://schemas.microsoft.com/office/drawing/2014/main" id="{8AFF5504-B2F0-E83E-5F4A-A9EA4C116947}"/>
              </a:ext>
            </a:extLst>
          </p:cNvPr>
          <p:cNvPicPr>
            <a:picLocks noChangeAspect="1"/>
          </p:cNvPicPr>
          <p:nvPr/>
        </p:nvPicPr>
        <p:blipFill>
          <a:blip r:embed="rId3"/>
          <a:stretch>
            <a:fillRect/>
          </a:stretch>
        </p:blipFill>
        <p:spPr>
          <a:xfrm>
            <a:off x="8922521" y="1549166"/>
            <a:ext cx="3187285" cy="5206150"/>
          </a:xfrm>
          <a:prstGeom prst="rect">
            <a:avLst/>
          </a:prstGeom>
        </p:spPr>
      </p:pic>
    </p:spTree>
    <p:extLst>
      <p:ext uri="{BB962C8B-B14F-4D97-AF65-F5344CB8AC3E}">
        <p14:creationId xmlns:p14="http://schemas.microsoft.com/office/powerpoint/2010/main" val="1593732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F65DF5-E3FF-61CC-1EC2-100E7356F209}"/>
              </a:ext>
            </a:extLst>
          </p:cNvPr>
          <p:cNvSpPr>
            <a:spLocks noGrp="1"/>
          </p:cNvSpPr>
          <p:nvPr>
            <p:ph type="title"/>
          </p:nvPr>
        </p:nvSpPr>
        <p:spPr/>
        <p:txBody>
          <a:bodyPr/>
          <a:lstStyle/>
          <a:p>
            <a:r>
              <a:rPr lang="tr-TR" dirty="0"/>
              <a:t>Temel Kaynaklar (sunuya ait)</a:t>
            </a:r>
          </a:p>
        </p:txBody>
      </p:sp>
      <p:sp>
        <p:nvSpPr>
          <p:cNvPr id="3" name="İçerik Yer Tutucusu 2">
            <a:extLst>
              <a:ext uri="{FF2B5EF4-FFF2-40B4-BE49-F238E27FC236}">
                <a16:creationId xmlns:a16="http://schemas.microsoft.com/office/drawing/2014/main" id="{DBCE3827-52AC-8078-C21E-DACC02C43E75}"/>
              </a:ext>
            </a:extLst>
          </p:cNvPr>
          <p:cNvSpPr>
            <a:spLocks noGrp="1"/>
          </p:cNvSpPr>
          <p:nvPr>
            <p:ph idx="1"/>
          </p:nvPr>
        </p:nvSpPr>
        <p:spPr/>
        <p:txBody>
          <a:bodyPr/>
          <a:lstStyle/>
          <a:p>
            <a:r>
              <a:rPr lang="tr-TR" dirty="0" err="1">
                <a:effectLst/>
                <a:latin typeface="Verdana" panose="020B0604030504040204" pitchFamily="34" charset="0"/>
                <a:ea typeface="Calibri" panose="020F0502020204030204" pitchFamily="34" charset="0"/>
                <a:cs typeface="TimesNewRomanPSMT"/>
              </a:rPr>
              <a:t>Hattstein</a:t>
            </a:r>
            <a:r>
              <a:rPr lang="tr-TR" dirty="0">
                <a:effectLst/>
                <a:latin typeface="Verdana" panose="020B0604030504040204" pitchFamily="34" charset="0"/>
                <a:ea typeface="Calibri" panose="020F0502020204030204" pitchFamily="34" charset="0"/>
                <a:cs typeface="TimesNewRomanPSMT"/>
              </a:rPr>
              <a:t>, Markus, Peter </a:t>
            </a:r>
            <a:r>
              <a:rPr lang="tr-TR" dirty="0" err="1">
                <a:effectLst/>
                <a:latin typeface="Verdana" panose="020B0604030504040204" pitchFamily="34" charset="0"/>
                <a:ea typeface="Calibri" panose="020F0502020204030204" pitchFamily="34" charset="0"/>
                <a:cs typeface="TimesNewRomanPSMT"/>
              </a:rPr>
              <a:t>Delius</a:t>
            </a:r>
            <a:r>
              <a:rPr lang="tr-TR" dirty="0">
                <a:latin typeface="Verdana" panose="020B0604030504040204" pitchFamily="34" charset="0"/>
                <a:ea typeface="Calibri" panose="020F0502020204030204" pitchFamily="34" charset="0"/>
                <a:cs typeface="TimesNewRomanPSMT"/>
              </a:rPr>
              <a:t>, </a:t>
            </a:r>
            <a:r>
              <a:rPr lang="tr-TR" dirty="0">
                <a:effectLst/>
                <a:latin typeface="Verdana" panose="020B0604030504040204" pitchFamily="34" charset="0"/>
                <a:ea typeface="Calibri" panose="020F0502020204030204" pitchFamily="34" charset="0"/>
                <a:cs typeface="TimesNewRomanPSMT"/>
              </a:rPr>
              <a:t>İslam: Sanatı ve Mimarisi, Literatür, İstanbul, 2005.</a:t>
            </a:r>
            <a:endParaRPr lang="tr-TR" dirty="0">
              <a:effectLst/>
              <a:latin typeface="Verdana" panose="020B0604030504040204" pitchFamily="34" charset="0"/>
              <a:ea typeface="Times New Roman" panose="02020603050405020304" pitchFamily="18" charset="0"/>
              <a:cs typeface="Times New Roman" panose="02020603050405020304" pitchFamily="18" charset="0"/>
            </a:endParaRPr>
          </a:p>
          <a:p>
            <a:r>
              <a:rPr lang="tr-TR" dirty="0"/>
              <a:t>Archnet.org</a:t>
            </a:r>
          </a:p>
          <a:p>
            <a:r>
              <a:rPr lang="tr-TR" dirty="0" err="1"/>
              <a:t>Metropolian</a:t>
            </a:r>
            <a:r>
              <a:rPr lang="tr-TR" dirty="0"/>
              <a:t> </a:t>
            </a:r>
            <a:r>
              <a:rPr lang="tr-TR" dirty="0" err="1"/>
              <a:t>Museum</a:t>
            </a:r>
            <a:endParaRPr lang="tr-TR" dirty="0"/>
          </a:p>
          <a:p>
            <a:endParaRPr lang="tr-TR" dirty="0"/>
          </a:p>
        </p:txBody>
      </p:sp>
    </p:spTree>
    <p:extLst>
      <p:ext uri="{BB962C8B-B14F-4D97-AF65-F5344CB8AC3E}">
        <p14:creationId xmlns:p14="http://schemas.microsoft.com/office/powerpoint/2010/main" val="343205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7F7EF4D0-D59E-AB94-C834-1269A1F99C85}"/>
              </a:ext>
            </a:extLst>
          </p:cNvPr>
          <p:cNvPicPr>
            <a:picLocks noChangeAspect="1"/>
          </p:cNvPicPr>
          <p:nvPr/>
        </p:nvPicPr>
        <p:blipFill rotWithShape="1">
          <a:blip r:embed="rId2"/>
          <a:srcRect t="29226" r="2875"/>
          <a:stretch/>
        </p:blipFill>
        <p:spPr>
          <a:xfrm>
            <a:off x="6060148" y="0"/>
            <a:ext cx="6131852" cy="3960603"/>
          </a:xfrm>
          <a:prstGeom prst="rect">
            <a:avLst/>
          </a:prstGeom>
        </p:spPr>
      </p:pic>
      <p:sp>
        <p:nvSpPr>
          <p:cNvPr id="12" name="Metin kutusu 11">
            <a:extLst>
              <a:ext uri="{FF2B5EF4-FFF2-40B4-BE49-F238E27FC236}">
                <a16:creationId xmlns:a16="http://schemas.microsoft.com/office/drawing/2014/main" id="{A1D2B13C-070A-BC04-E80D-E6FB314BD46A}"/>
              </a:ext>
            </a:extLst>
          </p:cNvPr>
          <p:cNvSpPr txBox="1"/>
          <p:nvPr/>
        </p:nvSpPr>
        <p:spPr>
          <a:xfrm>
            <a:off x="359597" y="657546"/>
            <a:ext cx="5519042" cy="4893647"/>
          </a:xfrm>
          <a:prstGeom prst="rect">
            <a:avLst/>
          </a:prstGeom>
          <a:noFill/>
        </p:spPr>
        <p:txBody>
          <a:bodyPr wrap="square">
            <a:spAutoFit/>
          </a:bodyPr>
          <a:lstStyle/>
          <a:p>
            <a:pPr algn="l"/>
            <a:r>
              <a:rPr lang="tr-TR" sz="2400" b="0" i="0" u="none" strike="noStrike" baseline="0" dirty="0">
                <a:latin typeface="Fd235633-Identity-H"/>
              </a:rPr>
              <a:t>Kahire'deki Sultan Hasan Camisi'nin</a:t>
            </a:r>
          </a:p>
          <a:p>
            <a:pPr algn="l"/>
            <a:r>
              <a:rPr lang="de-DE" sz="2400" b="0" i="0" u="none" strike="noStrike" baseline="0" dirty="0" err="1">
                <a:latin typeface="Fd235633-Identity-H"/>
              </a:rPr>
              <a:t>planı</a:t>
            </a:r>
            <a:r>
              <a:rPr lang="de-DE" sz="2400" b="0" i="0" u="none" strike="noStrike" baseline="0" dirty="0">
                <a:latin typeface="Fd235633-Identity-H"/>
              </a:rPr>
              <a:t> </a:t>
            </a:r>
            <a:r>
              <a:rPr lang="de-DE" sz="2400" b="0" i="0" u="none" strike="noStrike" baseline="0" dirty="0" err="1">
                <a:latin typeface="Fd235633-Identity-H"/>
              </a:rPr>
              <a:t>ve</a:t>
            </a:r>
            <a:r>
              <a:rPr lang="de-DE" sz="2400" b="0" i="0" u="none" strike="noStrike" baseline="0" dirty="0">
                <a:latin typeface="Fd235633-Identity-H"/>
              </a:rPr>
              <a:t> </a:t>
            </a:r>
            <a:r>
              <a:rPr lang="de-DE" sz="2400" b="0" i="0" u="none" strike="noStrike" baseline="0" dirty="0" err="1">
                <a:latin typeface="Fd235633-Identity-H"/>
              </a:rPr>
              <a:t>türbesi</a:t>
            </a:r>
            <a:r>
              <a:rPr lang="de-DE" sz="2400" b="0" i="0" u="none" strike="noStrike" baseline="0" dirty="0">
                <a:latin typeface="Fd235633-Identity-H"/>
              </a:rPr>
              <a:t>, </a:t>
            </a:r>
            <a:r>
              <a:rPr lang="de-DE" sz="2400" b="0" i="0" u="none" strike="noStrike" baseline="0" dirty="0">
                <a:latin typeface="Fd311027-Identity-H"/>
              </a:rPr>
              <a:t>1356- 1362</a:t>
            </a:r>
          </a:p>
          <a:p>
            <a:pPr algn="l"/>
            <a:r>
              <a:rPr lang="tr-TR" sz="2400" b="0" i="0" u="none" strike="noStrike" baseline="0" dirty="0">
                <a:latin typeface="Fd311027-Identity-H"/>
              </a:rPr>
              <a:t>Bu külliye yaklaşık 150 metre uzunluğunda</a:t>
            </a:r>
          </a:p>
          <a:p>
            <a:pPr algn="l"/>
            <a:r>
              <a:rPr lang="es-ES" sz="2400" b="0" i="0" u="none" strike="noStrike" baseline="0" dirty="0">
                <a:latin typeface="Fd311027-Identity-H"/>
              </a:rPr>
              <a:t>ve 70 metre genişliğindedir; duvarlarının</a:t>
            </a:r>
          </a:p>
          <a:p>
            <a:pPr algn="l"/>
            <a:r>
              <a:rPr lang="tr-TR" sz="2400" b="0" i="0" u="none" strike="noStrike" baseline="0" dirty="0">
                <a:latin typeface="Fd311027-Identity-H"/>
              </a:rPr>
              <a:t>yüksekliği 38 metreyi bulur. Yön itibariyle</a:t>
            </a:r>
          </a:p>
          <a:p>
            <a:pPr algn="l"/>
            <a:r>
              <a:rPr lang="tr-TR" sz="2400" b="0" i="0" u="none" strike="noStrike" baseline="0" dirty="0">
                <a:latin typeface="Fd311027-Identity-H"/>
              </a:rPr>
              <a:t>Mekke'ye dönüktür. Dört eyvanlı orta kıs- </a:t>
            </a:r>
            <a:r>
              <a:rPr lang="tr-TR" sz="2400" b="0" i="0" u="none" strike="noStrike" baseline="0" dirty="0" err="1">
                <a:latin typeface="Fd311027-Identity-H"/>
              </a:rPr>
              <a:t>mında</a:t>
            </a:r>
            <a:r>
              <a:rPr lang="tr-TR" sz="2400" b="0" i="0" u="none" strike="noStrike" baseline="0" dirty="0">
                <a:latin typeface="Fd311027-Identity-H"/>
              </a:rPr>
              <a:t> b i r cami v e medrese yer alır. Kahire'nin</a:t>
            </a:r>
          </a:p>
          <a:p>
            <a:pPr algn="l"/>
            <a:r>
              <a:rPr lang="tr-TR" sz="2400" b="0" i="0" u="none" strike="noStrike" baseline="0" dirty="0">
                <a:latin typeface="Fd311027-Identity-H"/>
              </a:rPr>
              <a:t>önceki yapılarının hepsinden daha büyük</a:t>
            </a:r>
          </a:p>
          <a:p>
            <a:pPr algn="l"/>
            <a:r>
              <a:rPr lang="tr-TR" sz="2400" b="0" i="0" u="none" strike="noStrike" baseline="0" dirty="0">
                <a:latin typeface="Fd311027-Identity-H"/>
              </a:rPr>
              <a:t>olduğu söylenir. Sultanın ana eyvana bitişik</a:t>
            </a:r>
          </a:p>
          <a:p>
            <a:pPr algn="l"/>
            <a:r>
              <a:rPr lang="tr-TR" sz="2400" b="0" i="0" u="none" strike="noStrike" baseline="0" dirty="0">
                <a:latin typeface="Fd311027-Identity-H"/>
              </a:rPr>
              <a:t>türbesi, devasa yapının güneydoğu</a:t>
            </a:r>
          </a:p>
          <a:p>
            <a:pPr algn="l"/>
            <a:r>
              <a:rPr lang="tr-TR" sz="2400" b="0" i="0" u="none" strike="noStrike" baseline="0" dirty="0">
                <a:latin typeface="Fd311027-Identity-H"/>
              </a:rPr>
              <a:t>cephesinde büyük bir çıkıntı halinde öne</a:t>
            </a:r>
          </a:p>
          <a:p>
            <a:pPr algn="l"/>
            <a:r>
              <a:rPr lang="tr-TR" sz="2400" b="0" i="0" u="none" strike="noStrike" baseline="0" dirty="0">
                <a:latin typeface="Fd311027-Identity-H"/>
              </a:rPr>
              <a:t>doğru çıkar.</a:t>
            </a:r>
            <a:endParaRPr lang="tr-TR" sz="2400" dirty="0"/>
          </a:p>
        </p:txBody>
      </p:sp>
      <p:pic>
        <p:nvPicPr>
          <p:cNvPr id="14" name="Resim 13">
            <a:extLst>
              <a:ext uri="{FF2B5EF4-FFF2-40B4-BE49-F238E27FC236}">
                <a16:creationId xmlns:a16="http://schemas.microsoft.com/office/drawing/2014/main" id="{7A264F7A-9E7D-5700-8181-C88CC7615F34}"/>
              </a:ext>
            </a:extLst>
          </p:cNvPr>
          <p:cNvPicPr>
            <a:picLocks noChangeAspect="1"/>
          </p:cNvPicPr>
          <p:nvPr/>
        </p:nvPicPr>
        <p:blipFill rotWithShape="1">
          <a:blip r:embed="rId3"/>
          <a:srcRect l="13013" t="-1" r="18122" b="57732"/>
          <a:stretch/>
        </p:blipFill>
        <p:spPr>
          <a:xfrm>
            <a:off x="9654283" y="4001784"/>
            <a:ext cx="2537717" cy="2856216"/>
          </a:xfrm>
          <a:prstGeom prst="rect">
            <a:avLst/>
          </a:prstGeom>
        </p:spPr>
      </p:pic>
    </p:spTree>
    <p:extLst>
      <p:ext uri="{BB962C8B-B14F-4D97-AF65-F5344CB8AC3E}">
        <p14:creationId xmlns:p14="http://schemas.microsoft.com/office/powerpoint/2010/main" val="1371476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1D15148-B7A9-0FC3-2F97-F0D409109036}"/>
              </a:ext>
            </a:extLst>
          </p:cNvPr>
          <p:cNvPicPr>
            <a:picLocks noChangeAspect="1"/>
          </p:cNvPicPr>
          <p:nvPr/>
        </p:nvPicPr>
        <p:blipFill rotWithShape="1">
          <a:blip r:embed="rId2"/>
          <a:srcRect l="4032" t="53783" r="-181" b="8465"/>
          <a:stretch/>
        </p:blipFill>
        <p:spPr>
          <a:xfrm>
            <a:off x="5613687" y="924675"/>
            <a:ext cx="6578313" cy="4736386"/>
          </a:xfrm>
          <a:prstGeom prst="rect">
            <a:avLst/>
          </a:prstGeom>
        </p:spPr>
      </p:pic>
      <p:sp>
        <p:nvSpPr>
          <p:cNvPr id="6" name="Metin kutusu 5">
            <a:extLst>
              <a:ext uri="{FF2B5EF4-FFF2-40B4-BE49-F238E27FC236}">
                <a16:creationId xmlns:a16="http://schemas.microsoft.com/office/drawing/2014/main" id="{4304148C-9B89-381D-059B-C54399D81321}"/>
              </a:ext>
            </a:extLst>
          </p:cNvPr>
          <p:cNvSpPr txBox="1"/>
          <p:nvPr/>
        </p:nvSpPr>
        <p:spPr>
          <a:xfrm>
            <a:off x="493160" y="719190"/>
            <a:ext cx="5352836" cy="5632311"/>
          </a:xfrm>
          <a:prstGeom prst="rect">
            <a:avLst/>
          </a:prstGeom>
          <a:noFill/>
        </p:spPr>
        <p:txBody>
          <a:bodyPr wrap="square">
            <a:spAutoFit/>
          </a:bodyPr>
          <a:lstStyle/>
          <a:p>
            <a:pPr algn="l"/>
            <a:r>
              <a:rPr lang="tr-TR" sz="2400" b="0" i="0" u="none" strike="noStrike" baseline="0" dirty="0">
                <a:latin typeface="Fd235633-Identity-H"/>
              </a:rPr>
              <a:t>Sultan Hasan Camisi'nin ana</a:t>
            </a:r>
          </a:p>
          <a:p>
            <a:pPr algn="l"/>
            <a:r>
              <a:rPr lang="tr-TR" sz="2400" b="0" i="0" u="none" strike="noStrike" baseline="0" dirty="0">
                <a:latin typeface="Fd235633-Identity-H"/>
              </a:rPr>
              <a:t>eyvanındaki mihrap, </a:t>
            </a:r>
            <a:r>
              <a:rPr lang="tr-TR" sz="2400" b="0" i="0" u="none" strike="noStrike" baseline="0" dirty="0">
                <a:latin typeface="Fd311027-Identity-H"/>
              </a:rPr>
              <a:t>Kahire</a:t>
            </a:r>
          </a:p>
          <a:p>
            <a:pPr algn="l"/>
            <a:r>
              <a:rPr lang="es-ES" sz="2400" b="0" i="0" u="none" strike="noStrike" baseline="0" dirty="0">
                <a:latin typeface="Fd311027-Identity-H"/>
              </a:rPr>
              <a:t>Sultan Hasan Camisi'nde ana eyvanın kıble</a:t>
            </a:r>
          </a:p>
          <a:p>
            <a:pPr algn="l"/>
            <a:r>
              <a:rPr lang="tr-TR" sz="2400" b="0" i="0" u="none" strike="noStrike" baseline="0" dirty="0">
                <a:latin typeface="Fd311027-Identity-H"/>
              </a:rPr>
              <a:t>duvarı baştan başa tipik Memlük dönemi</a:t>
            </a:r>
          </a:p>
          <a:p>
            <a:pPr algn="l"/>
            <a:r>
              <a:rPr lang="tr-TR" sz="2400" b="0" i="0" u="none" strike="noStrike" baseline="0" dirty="0">
                <a:latin typeface="Fd311027-Identity-H"/>
              </a:rPr>
              <a:t>mermer kaplamalarıyla örtülüdür. Bu levhalar</a:t>
            </a:r>
          </a:p>
          <a:p>
            <a:pPr algn="l"/>
            <a:r>
              <a:rPr lang="tr-TR" sz="2400" b="0" i="0" u="none" strike="noStrike" baseline="0" dirty="0">
                <a:latin typeface="Fd311027-Identity-H"/>
              </a:rPr>
              <a:t>antik çağ kolonlarından kesilmiş ve taş</a:t>
            </a:r>
          </a:p>
          <a:p>
            <a:pPr algn="l"/>
            <a:r>
              <a:rPr lang="tr-TR" sz="2400" b="0" i="0" u="none" strike="noStrike" baseline="0" dirty="0">
                <a:latin typeface="Fd311027-Identity-H"/>
              </a:rPr>
              <a:t>çerçevelerin içine yerleştirilmiştir; çoğu beyaz</a:t>
            </a:r>
          </a:p>
          <a:p>
            <a:pPr algn="l"/>
            <a:r>
              <a:rPr lang="tr-TR" sz="2400" b="0" i="0" u="none" strike="noStrike" baseline="0" dirty="0">
                <a:latin typeface="Fd311027-Identity-H"/>
              </a:rPr>
              <a:t>mermerdendir ve bazıları zarif çiçek rölyefleri</a:t>
            </a:r>
          </a:p>
          <a:p>
            <a:pPr algn="l"/>
            <a:r>
              <a:rPr lang="tr-TR" sz="2400" b="0" i="0" u="none" strike="noStrike" baseline="0" dirty="0">
                <a:latin typeface="Fd311027-Identity-H"/>
              </a:rPr>
              <a:t>taşır. Mihrabın yaprak desenli başlıklara</a:t>
            </a:r>
          </a:p>
          <a:p>
            <a:pPr algn="l"/>
            <a:r>
              <a:rPr lang="tr-TR" sz="2400" b="0" i="0" u="none" strike="noStrike" baseline="0" dirty="0">
                <a:latin typeface="Fd311027-Identity-H"/>
              </a:rPr>
              <a:t>sahip kenar pervazı kolonları, Suriye' deki</a:t>
            </a:r>
          </a:p>
          <a:p>
            <a:pPr algn="l"/>
            <a:r>
              <a:rPr lang="tr-TR" sz="2400" b="0" i="0" u="none" strike="noStrike" baseline="0" dirty="0">
                <a:latin typeface="Fd311027-Identity-H"/>
              </a:rPr>
              <a:t>Haçlı yapılarından alınmadır.</a:t>
            </a:r>
            <a:endParaRPr lang="tr-TR" sz="2400" dirty="0"/>
          </a:p>
        </p:txBody>
      </p:sp>
    </p:spTree>
    <p:extLst>
      <p:ext uri="{BB962C8B-B14F-4D97-AF65-F5344CB8AC3E}">
        <p14:creationId xmlns:p14="http://schemas.microsoft.com/office/powerpoint/2010/main" val="1571997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4ECB7088-C692-FA68-00CF-59DE21ECE0F0}"/>
              </a:ext>
            </a:extLst>
          </p:cNvPr>
          <p:cNvPicPr>
            <a:picLocks noGrp="1" noChangeAspect="1"/>
          </p:cNvPicPr>
          <p:nvPr>
            <p:ph idx="1"/>
          </p:nvPr>
        </p:nvPicPr>
        <p:blipFill>
          <a:blip r:embed="rId2"/>
          <a:stretch>
            <a:fillRect/>
          </a:stretch>
        </p:blipFill>
        <p:spPr>
          <a:xfrm>
            <a:off x="7374061" y="1020891"/>
            <a:ext cx="4693296" cy="5365996"/>
          </a:xfrm>
        </p:spPr>
      </p:pic>
      <p:sp>
        <p:nvSpPr>
          <p:cNvPr id="7" name="Metin kutusu 6">
            <a:extLst>
              <a:ext uri="{FF2B5EF4-FFF2-40B4-BE49-F238E27FC236}">
                <a16:creationId xmlns:a16="http://schemas.microsoft.com/office/drawing/2014/main" id="{291731AC-97E7-2C8F-D9CE-CCA85ADC1D5F}"/>
              </a:ext>
            </a:extLst>
          </p:cNvPr>
          <p:cNvSpPr txBox="1"/>
          <p:nvPr/>
        </p:nvSpPr>
        <p:spPr>
          <a:xfrm>
            <a:off x="637954" y="1020892"/>
            <a:ext cx="11981280" cy="5262979"/>
          </a:xfrm>
          <a:prstGeom prst="rect">
            <a:avLst/>
          </a:prstGeom>
          <a:noFill/>
        </p:spPr>
        <p:txBody>
          <a:bodyPr wrap="square">
            <a:spAutoFit/>
          </a:bodyPr>
          <a:lstStyle/>
          <a:p>
            <a:pPr algn="l"/>
            <a:r>
              <a:rPr lang="tr-TR" sz="2400" b="0" i="0" u="none" strike="noStrike" baseline="0" dirty="0">
                <a:latin typeface="Fd235633-Identity-H"/>
              </a:rPr>
              <a:t>Sultan Hasan Camisi'nin</a:t>
            </a:r>
          </a:p>
          <a:p>
            <a:pPr algn="l"/>
            <a:r>
              <a:rPr lang="tr-TR" sz="2400" b="0" i="0" u="none" strike="noStrike" baseline="0" dirty="0">
                <a:latin typeface="Fd235633-Identity-H"/>
              </a:rPr>
              <a:t>avlusu, </a:t>
            </a:r>
            <a:r>
              <a:rPr lang="tr-TR" sz="2400" b="0" i="0" u="none" strike="noStrike" baseline="0" dirty="0">
                <a:latin typeface="Fd311027-Identity-H"/>
              </a:rPr>
              <a:t>1356- 1362</a:t>
            </a:r>
          </a:p>
          <a:p>
            <a:pPr algn="l"/>
            <a:r>
              <a:rPr lang="tr-TR" sz="2400" b="0" i="0" u="none" strike="noStrike" baseline="0" dirty="0">
                <a:latin typeface="Fd311027-Identity-H"/>
              </a:rPr>
              <a:t>Bu külliyenin avlusuna bakan dört eyvandan</a:t>
            </a:r>
          </a:p>
          <a:p>
            <a:pPr algn="l"/>
            <a:r>
              <a:rPr lang="tr-TR" sz="2400" b="0" i="0" u="none" strike="noStrike" baseline="0" dirty="0">
                <a:latin typeface="Fd311027-Identity-H"/>
              </a:rPr>
              <a:t>biri, her dört klasik İslam mezhebine mensup</a:t>
            </a:r>
          </a:p>
          <a:p>
            <a:pPr algn="l"/>
            <a:r>
              <a:rPr lang="tr-TR" sz="2400" b="0" i="0" u="none" strike="noStrike" baseline="0" dirty="0">
                <a:latin typeface="Fd311027-Identity-H"/>
              </a:rPr>
              <a:t>hocaların ders vermesi için tahsis edilmişti.</a:t>
            </a:r>
          </a:p>
          <a:p>
            <a:pPr algn="l"/>
            <a:r>
              <a:rPr lang="tr-TR" sz="2400" b="0" i="0" u="none" strike="noStrike" baseline="0" dirty="0">
                <a:latin typeface="Fd311027-Identity-H"/>
              </a:rPr>
              <a:t>Kıble tarafındaki geniş ana eyvan bir</a:t>
            </a:r>
          </a:p>
          <a:p>
            <a:pPr algn="l"/>
            <a:r>
              <a:rPr lang="tr-TR" sz="2400" b="0" i="0" u="none" strike="noStrike" baseline="0" dirty="0">
                <a:latin typeface="Fd311027-Identity-H"/>
              </a:rPr>
              <a:t>namaz bölmesi olarak da kullanılırdı. Eyvanının</a:t>
            </a:r>
          </a:p>
          <a:p>
            <a:pPr algn="l"/>
            <a:r>
              <a:rPr lang="tr-TR" sz="2400" b="0" i="0" u="none" strike="noStrike" baseline="0" dirty="0">
                <a:latin typeface="Fd311027-Identity-H"/>
              </a:rPr>
              <a:t> kenarlarındaki kapı geçitlerinde, normalde</a:t>
            </a:r>
          </a:p>
          <a:p>
            <a:pPr algn="l"/>
            <a:r>
              <a:rPr lang="tr-TR" sz="2400" b="0" i="0" u="none" strike="noStrike" baseline="0" dirty="0">
                <a:latin typeface="Fd311027-Identity-H"/>
              </a:rPr>
              <a:t>dış cephelerde başvurulan bir bezeme türü</a:t>
            </a:r>
          </a:p>
          <a:p>
            <a:pPr algn="l"/>
            <a:r>
              <a:rPr lang="tr-TR" sz="2400" b="0" i="0" u="none" strike="noStrike" baseline="0" dirty="0">
                <a:latin typeface="Fd311027-Identity-H"/>
              </a:rPr>
              <a:t>kullanılmıştır ve bu geçitler medreselerin</a:t>
            </a:r>
          </a:p>
          <a:p>
            <a:pPr algn="l"/>
            <a:r>
              <a:rPr lang="tr-TR" sz="2400" b="0" i="0" u="none" strike="noStrike" baseline="0" dirty="0">
                <a:latin typeface="Fd311027-Identity-H"/>
              </a:rPr>
              <a:t>bulunduğu köşe eklentilerine açılır. Bu medreselerde</a:t>
            </a:r>
          </a:p>
          <a:p>
            <a:pPr algn="l"/>
            <a:r>
              <a:rPr lang="tr-TR" sz="2400" b="0" i="0" u="none" strike="noStrike" baseline="0" dirty="0">
                <a:latin typeface="Fd311027-Identity-H"/>
              </a:rPr>
              <a:t>hocaların ve talebelerin kaldığı</a:t>
            </a:r>
          </a:p>
          <a:p>
            <a:pPr algn="l"/>
            <a:r>
              <a:rPr lang="tr-TR" sz="2400" b="0" i="0" u="none" strike="noStrike" baseline="0" dirty="0">
                <a:latin typeface="Fd311027-Identity-H"/>
              </a:rPr>
              <a:t>bölmeler ile toplantı mekanları bir avlunun</a:t>
            </a:r>
          </a:p>
          <a:p>
            <a:pPr algn="l"/>
            <a:r>
              <a:rPr lang="tr-TR" sz="2400" b="0" i="0" u="none" strike="noStrike" baseline="0" dirty="0">
                <a:latin typeface="Fd311027-Identity-H"/>
              </a:rPr>
              <a:t>çevresinde birkaç kat halinde kümeleşmiştir.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82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DBAFD2-ED4C-B11A-A873-781BEE3E1E1E}"/>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C10175D5-E6F2-4DFB-EEA8-94436E845868}"/>
              </a:ext>
            </a:extLst>
          </p:cNvPr>
          <p:cNvPicPr>
            <a:picLocks noGrp="1" noChangeAspect="1"/>
          </p:cNvPicPr>
          <p:nvPr>
            <p:ph idx="1"/>
          </p:nvPr>
        </p:nvPicPr>
        <p:blipFill>
          <a:blip r:embed="rId2"/>
          <a:stretch>
            <a:fillRect/>
          </a:stretch>
        </p:blipFill>
        <p:spPr>
          <a:xfrm>
            <a:off x="7273060" y="164862"/>
            <a:ext cx="3634670" cy="6693138"/>
          </a:xfrm>
        </p:spPr>
      </p:pic>
      <p:sp>
        <p:nvSpPr>
          <p:cNvPr id="7" name="Metin kutusu 6">
            <a:extLst>
              <a:ext uri="{FF2B5EF4-FFF2-40B4-BE49-F238E27FC236}">
                <a16:creationId xmlns:a16="http://schemas.microsoft.com/office/drawing/2014/main" id="{7E4D50CB-6E59-45C1-29D0-CC09FF9AF218}"/>
              </a:ext>
            </a:extLst>
          </p:cNvPr>
          <p:cNvSpPr txBox="1"/>
          <p:nvPr/>
        </p:nvSpPr>
        <p:spPr>
          <a:xfrm>
            <a:off x="1171254" y="1972638"/>
            <a:ext cx="4972691" cy="3416320"/>
          </a:xfrm>
          <a:prstGeom prst="rect">
            <a:avLst/>
          </a:prstGeom>
          <a:noFill/>
        </p:spPr>
        <p:txBody>
          <a:bodyPr wrap="square">
            <a:spAutoFit/>
          </a:bodyPr>
          <a:lstStyle/>
          <a:p>
            <a:pPr algn="l"/>
            <a:r>
              <a:rPr lang="tr-TR" sz="2400" b="0" i="0" u="none" strike="noStrike" baseline="0" dirty="0" err="1">
                <a:latin typeface="Fd235633-Identity-H"/>
              </a:rPr>
              <a:t>Kalavun</a:t>
            </a:r>
            <a:r>
              <a:rPr lang="tr-TR" sz="2400" b="0" i="0" u="none" strike="noStrike" baseline="0" dirty="0">
                <a:latin typeface="Fd235633-Identity-H"/>
              </a:rPr>
              <a:t> Türbesi'nin mihrabından detay, </a:t>
            </a:r>
            <a:r>
              <a:rPr lang="tr-TR" sz="2400" b="0" i="0" u="none" strike="noStrike" baseline="0" dirty="0">
                <a:latin typeface="Fd311027-Identity-H"/>
              </a:rPr>
              <a:t>1284/85</a:t>
            </a:r>
          </a:p>
          <a:p>
            <a:pPr algn="l"/>
            <a:r>
              <a:rPr lang="tr-TR" sz="2400" b="0" i="0" u="none" strike="noStrike" baseline="0" dirty="0">
                <a:latin typeface="Fd311027-Identity-H"/>
              </a:rPr>
              <a:t>Renkli mermer kaplama ilk kez bu türbenin süpürgeliğinde kullanıldı.</a:t>
            </a:r>
          </a:p>
          <a:p>
            <a:pPr algn="l"/>
            <a:r>
              <a:rPr lang="tr-TR" sz="2400" b="0" i="0" u="none" strike="noStrike" baseline="0" dirty="0">
                <a:latin typeface="Fd311027-Identity-H"/>
              </a:rPr>
              <a:t>Zamanla Memluk mimari süsleme repertuarının yerleşik</a:t>
            </a:r>
          </a:p>
          <a:p>
            <a:pPr algn="l"/>
            <a:r>
              <a:rPr lang="tr-TR" sz="2400" b="0" i="0" u="none" strike="noStrike" baseline="0" dirty="0">
                <a:latin typeface="Fd311027-Identity-H"/>
              </a:rPr>
              <a:t>bir unsuru haline geldi. Bu zengin desenli mihrap, sütunlarla ve</a:t>
            </a:r>
          </a:p>
          <a:p>
            <a:pPr algn="l"/>
            <a:r>
              <a:rPr lang="tr-TR" sz="2400" b="0" i="0" u="none" strike="noStrike" baseline="0" dirty="0">
                <a:latin typeface="Fd311027-Identity-H"/>
              </a:rPr>
              <a:t>üç katlı küçük kemerlerle süslenmiştir.</a:t>
            </a:r>
            <a:endParaRPr lang="tr-TR" sz="2400" dirty="0"/>
          </a:p>
        </p:txBody>
      </p:sp>
    </p:spTree>
    <p:extLst>
      <p:ext uri="{BB962C8B-B14F-4D97-AF65-F5344CB8AC3E}">
        <p14:creationId xmlns:p14="http://schemas.microsoft.com/office/powerpoint/2010/main" val="271429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23C00FF9-F233-591C-5DA9-B0B86B5F48E6}"/>
              </a:ext>
            </a:extLst>
          </p:cNvPr>
          <p:cNvPicPr>
            <a:picLocks noChangeAspect="1"/>
          </p:cNvPicPr>
          <p:nvPr/>
        </p:nvPicPr>
        <p:blipFill>
          <a:blip r:embed="rId2"/>
          <a:stretch>
            <a:fillRect/>
          </a:stretch>
        </p:blipFill>
        <p:spPr>
          <a:xfrm>
            <a:off x="6934200" y="181934"/>
            <a:ext cx="5076952" cy="6859999"/>
          </a:xfrm>
          <a:prstGeom prst="rect">
            <a:avLst/>
          </a:prstGeom>
        </p:spPr>
      </p:pic>
      <p:sp>
        <p:nvSpPr>
          <p:cNvPr id="10" name="Metin kutusu 9">
            <a:extLst>
              <a:ext uri="{FF2B5EF4-FFF2-40B4-BE49-F238E27FC236}">
                <a16:creationId xmlns:a16="http://schemas.microsoft.com/office/drawing/2014/main" id="{0E9BD7E5-D17C-8533-45AF-8DCF6F6E75C7}"/>
              </a:ext>
            </a:extLst>
          </p:cNvPr>
          <p:cNvSpPr txBox="1"/>
          <p:nvPr/>
        </p:nvSpPr>
        <p:spPr>
          <a:xfrm>
            <a:off x="606175" y="914400"/>
            <a:ext cx="5489826" cy="5632311"/>
          </a:xfrm>
          <a:prstGeom prst="rect">
            <a:avLst/>
          </a:prstGeom>
          <a:noFill/>
        </p:spPr>
        <p:txBody>
          <a:bodyPr wrap="square">
            <a:spAutoFit/>
          </a:bodyPr>
          <a:lstStyle/>
          <a:p>
            <a:pPr algn="l"/>
            <a:r>
              <a:rPr lang="tr-TR" sz="2400" b="0" i="0" u="none" strike="noStrike" baseline="0" dirty="0">
                <a:latin typeface="Fd235633-Identity-H"/>
              </a:rPr>
              <a:t>Sultan </a:t>
            </a:r>
            <a:r>
              <a:rPr lang="tr-TR" sz="2400" b="0" i="0" u="none" strike="noStrike" baseline="0" dirty="0" err="1">
                <a:latin typeface="Fd235633-Identity-H"/>
              </a:rPr>
              <a:t>Kalavun</a:t>
            </a:r>
            <a:r>
              <a:rPr lang="tr-TR" sz="2400" b="0" i="0" u="none" strike="noStrike" baseline="0" dirty="0">
                <a:latin typeface="Fd235633-Identity-H"/>
              </a:rPr>
              <a:t> Türbesi'nin giriş bölümünün</a:t>
            </a:r>
          </a:p>
          <a:p>
            <a:pPr algn="l"/>
            <a:r>
              <a:rPr lang="tr-TR" sz="2400" b="0" i="0" u="none" strike="noStrike" baseline="0" dirty="0">
                <a:latin typeface="Fd235633-Identity-H"/>
              </a:rPr>
              <a:t>yukarısındaki alçı sıva detayları, </a:t>
            </a:r>
            <a:r>
              <a:rPr lang="tr-TR" sz="2400" b="0" i="0" u="none" strike="noStrike" baseline="0" dirty="0">
                <a:latin typeface="Fd311027-Identity-H"/>
              </a:rPr>
              <a:t>1 284/85</a:t>
            </a:r>
          </a:p>
          <a:p>
            <a:pPr algn="l"/>
            <a:r>
              <a:rPr lang="tr-TR" sz="2400" b="0" i="0" u="none" strike="noStrike" baseline="0" dirty="0">
                <a:latin typeface="Fd311027-Identity-H"/>
              </a:rPr>
              <a:t>Süslü alçı sıva işleri köklü bir yerel geleneğe dayanır. Memluk döneminin başlarında bunlara esas olarak duvarların tuğlayla inşa edilmiş üst kesimlerinde başvurulurdu. </a:t>
            </a:r>
            <a:r>
              <a:rPr lang="tr-TR" sz="2400" b="0" i="0" u="none" strike="noStrike" baseline="0" dirty="0" err="1">
                <a:latin typeface="Fd311027-Identity-H"/>
              </a:rPr>
              <a:t>Kalavun</a:t>
            </a:r>
            <a:r>
              <a:rPr lang="tr-TR" sz="2400" b="0" i="0" u="none" strike="noStrike" baseline="0" dirty="0">
                <a:latin typeface="Fd311027-Identity-H"/>
              </a:rPr>
              <a:t> Türbesi'nin yüksek gömme </a:t>
            </a:r>
            <a:r>
              <a:rPr lang="tr-TR" sz="2400" b="0" i="0" u="none" strike="noStrike" baseline="0" dirty="0" err="1">
                <a:latin typeface="Fd311027-Identity-H"/>
              </a:rPr>
              <a:t>taçkapısında</a:t>
            </a:r>
            <a:r>
              <a:rPr lang="tr-TR" sz="2400" b="0" i="0" u="none" strike="noStrike" baseline="0" dirty="0">
                <a:latin typeface="Fd311027-Identity-H"/>
              </a:rPr>
              <a:t>, iki şerit </a:t>
            </a:r>
            <a:r>
              <a:rPr lang="da-DK" sz="2400" b="0" i="0" u="none" strike="noStrike" baseline="0" dirty="0">
                <a:latin typeface="Fd311027-Identity-H"/>
              </a:rPr>
              <a:t>halindeki pencereleri çerçeve gibi saran alçı sıva süsleri</a:t>
            </a:r>
            <a:r>
              <a:rPr lang="tr-TR" sz="2400" b="0" i="0" u="none" strike="noStrike" baseline="0" dirty="0">
                <a:latin typeface="Fd311027-Identity-H"/>
              </a:rPr>
              <a:t> yer alır. Duvarlarda, kemerlerin iç kavis kesimlerinde ve köşeliklerde bulunan çok-katmanlı ve iç içe örülü çiçek desenleri alçı sıva kafes pencerelerin geometrik yıldız desenleriyle tezat oluşturur.</a:t>
            </a:r>
            <a:endParaRPr lang="tr-TR" sz="2400" dirty="0"/>
          </a:p>
        </p:txBody>
      </p:sp>
    </p:spTree>
    <p:extLst>
      <p:ext uri="{BB962C8B-B14F-4D97-AF65-F5344CB8AC3E}">
        <p14:creationId xmlns:p14="http://schemas.microsoft.com/office/powerpoint/2010/main" val="2562703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C9B4C8-ECCF-D610-7841-4BE1E8F17F89}"/>
              </a:ext>
            </a:extLst>
          </p:cNvPr>
          <p:cNvSpPr>
            <a:spLocks noGrp="1"/>
          </p:cNvSpPr>
          <p:nvPr>
            <p:ph type="title"/>
          </p:nvPr>
        </p:nvSpPr>
        <p:spPr/>
        <p:txBody>
          <a:bodyPr/>
          <a:lstStyle/>
          <a:p>
            <a:endParaRPr lang="tr-TR"/>
          </a:p>
        </p:txBody>
      </p:sp>
      <p:sp>
        <p:nvSpPr>
          <p:cNvPr id="7" name="Metin kutusu 6">
            <a:extLst>
              <a:ext uri="{FF2B5EF4-FFF2-40B4-BE49-F238E27FC236}">
                <a16:creationId xmlns:a16="http://schemas.microsoft.com/office/drawing/2014/main" id="{3D0D2510-5542-7697-D55F-28564ECE24D1}"/>
              </a:ext>
            </a:extLst>
          </p:cNvPr>
          <p:cNvSpPr txBox="1"/>
          <p:nvPr/>
        </p:nvSpPr>
        <p:spPr>
          <a:xfrm>
            <a:off x="215757" y="1690687"/>
            <a:ext cx="5415955" cy="4524315"/>
          </a:xfrm>
          <a:prstGeom prst="rect">
            <a:avLst/>
          </a:prstGeom>
          <a:noFill/>
        </p:spPr>
        <p:txBody>
          <a:bodyPr wrap="square">
            <a:spAutoFit/>
          </a:bodyPr>
          <a:lstStyle/>
          <a:p>
            <a:pPr algn="l"/>
            <a:r>
              <a:rPr lang="tr-TR" sz="1800" b="0" i="0" u="none" strike="noStrike" baseline="0" dirty="0">
                <a:latin typeface="Fd235633-Identity-H"/>
              </a:rPr>
              <a:t>Kahire'nin Doğu Mezarlığı'ndaki</a:t>
            </a:r>
          </a:p>
          <a:p>
            <a:pPr algn="l"/>
            <a:r>
              <a:rPr lang="tr-TR" sz="1800" b="0" i="0" u="none" strike="noStrike" baseline="0" dirty="0">
                <a:latin typeface="Fd235633-Identity-H"/>
              </a:rPr>
              <a:t>Sultan </a:t>
            </a:r>
            <a:r>
              <a:rPr lang="tr-TR" sz="1800" b="0" i="0" u="none" strike="noStrike" baseline="0" dirty="0" err="1">
                <a:latin typeface="Fd235633-Identity-H"/>
              </a:rPr>
              <a:t>Kayıtbay</a:t>
            </a:r>
            <a:r>
              <a:rPr lang="tr-TR" sz="1800" b="0" i="0" u="none" strike="noStrike" baseline="0" dirty="0">
                <a:latin typeface="Fd235633-Identity-H"/>
              </a:rPr>
              <a:t> Türbe Külliyesi</a:t>
            </a:r>
          </a:p>
          <a:p>
            <a:pPr algn="l"/>
            <a:r>
              <a:rPr lang="tr-TR" sz="1800" b="0" i="0" u="none" strike="noStrike" baseline="0" dirty="0">
                <a:latin typeface="Fd311027-Identity-H"/>
              </a:rPr>
              <a:t>1472- 1474</a:t>
            </a:r>
          </a:p>
          <a:p>
            <a:pPr algn="l"/>
            <a:r>
              <a:rPr lang="tr-TR" sz="1800" b="0" i="0" u="none" strike="noStrike" baseline="0" dirty="0">
                <a:latin typeface="Fd311027-Identity-H"/>
              </a:rPr>
              <a:t>Girişin solundaki bölme, üst kattaki galeride</a:t>
            </a:r>
          </a:p>
          <a:p>
            <a:pPr algn="l"/>
            <a:r>
              <a:rPr lang="tr-TR" sz="1800" b="0" i="0" u="none" strike="noStrike" baseline="0" dirty="0">
                <a:latin typeface="Fd311027-Identity-H"/>
              </a:rPr>
              <a:t>bir öksüz mektebi bulunan bir sebil çeşmesini</a:t>
            </a:r>
          </a:p>
          <a:p>
            <a:pPr algn="l"/>
            <a:r>
              <a:rPr lang="tr-TR" sz="1800" b="0" i="0" u="none" strike="noStrike" baseline="0" dirty="0">
                <a:latin typeface="Fd311027-Identity-H"/>
              </a:rPr>
              <a:t>barındırır. </a:t>
            </a:r>
            <a:r>
              <a:rPr lang="tr-TR" sz="1800" b="0" i="0" u="none" strike="noStrike" baseline="0" dirty="0" err="1">
                <a:latin typeface="Fd311027-Identity-H"/>
              </a:rPr>
              <a:t>Taçkapı</a:t>
            </a:r>
            <a:r>
              <a:rPr lang="tr-TR" sz="1800" b="0" i="0" u="none" strike="noStrike" baseline="0" dirty="0">
                <a:latin typeface="Fd311027-Identity-H"/>
              </a:rPr>
              <a:t> dört eyvanlı bir medreseye</a:t>
            </a:r>
          </a:p>
          <a:p>
            <a:pPr algn="l"/>
            <a:r>
              <a:rPr lang="tr-TR" sz="1800" b="0" i="0" u="none" strike="noStrike" baseline="0" dirty="0">
                <a:latin typeface="Fd311027-Identity-H"/>
              </a:rPr>
              <a:t>açılır; buradan sultanın türbesine bir</a:t>
            </a:r>
          </a:p>
          <a:p>
            <a:pPr algn="l"/>
            <a:r>
              <a:rPr lang="tr-TR" sz="1800" b="0" i="0" u="none" strike="noStrike" baseline="0" dirty="0">
                <a:latin typeface="Fd311027-Identity-H"/>
              </a:rPr>
              <a:t>geçiş vardır. Kıble cephesinde bariz bir çıkıntı oluşturan türbe, külliyenin geri kalan kesiminden</a:t>
            </a:r>
          </a:p>
          <a:p>
            <a:pPr algn="l"/>
            <a:r>
              <a:rPr lang="tr-TR" sz="1800" b="0" i="0" u="none" strike="noStrike" baseline="0" dirty="0">
                <a:latin typeface="Fd311027-Identity-H"/>
              </a:rPr>
              <a:t>daha yüksektir; bunu sağlayan basamaklı</a:t>
            </a:r>
          </a:p>
          <a:p>
            <a:pPr algn="l"/>
            <a:r>
              <a:rPr lang="tr-TR" sz="1800" b="0" i="0" u="none" strike="noStrike" baseline="0" dirty="0">
                <a:latin typeface="Fd311027-Identity-H"/>
              </a:rPr>
              <a:t>geçiş kuşağının üstündeki bir alınlık</a:t>
            </a:r>
          </a:p>
          <a:p>
            <a:pPr algn="l"/>
            <a:r>
              <a:rPr lang="tr-TR" sz="1800" b="0" i="0" u="none" strike="noStrike" baseline="0" dirty="0">
                <a:latin typeface="Fd311027-Identity-H"/>
              </a:rPr>
              <a:t>kubbeyi destekler. Özellikle </a:t>
            </a:r>
            <a:r>
              <a:rPr lang="tr-TR" sz="1800" b="0" i="0" u="none" strike="noStrike" baseline="0" dirty="0" err="1">
                <a:latin typeface="Fd311027-Identity-H"/>
              </a:rPr>
              <a:t>taçkapı</a:t>
            </a:r>
            <a:r>
              <a:rPr lang="tr-TR" sz="1800" b="0" i="0" u="none" strike="noStrike" baseline="0" dirty="0">
                <a:latin typeface="Fd311027-Identity-H"/>
              </a:rPr>
              <a:t>, minare</a:t>
            </a:r>
          </a:p>
          <a:p>
            <a:pPr algn="l"/>
            <a:r>
              <a:rPr lang="tr-TR" sz="1800" b="0" i="0" u="none" strike="noStrike" baseline="0" dirty="0">
                <a:latin typeface="Fd311027-Identity-H"/>
              </a:rPr>
              <a:t>ve kubbenin enfes taş işçiliğine dayanan mimari</a:t>
            </a:r>
          </a:p>
          <a:p>
            <a:pPr algn="l"/>
            <a:r>
              <a:rPr lang="tr-TR" sz="1800" b="0" i="0" u="none" strike="noStrike" baseline="0" dirty="0">
                <a:latin typeface="Fd311027-Identity-H"/>
              </a:rPr>
              <a:t>süsleme, mermer kaplamalara, oymalı</a:t>
            </a:r>
          </a:p>
          <a:p>
            <a:pPr algn="l"/>
            <a:r>
              <a:rPr lang="tr-TR" sz="1800" b="0" i="0" u="none" strike="noStrike" baseline="0" dirty="0">
                <a:latin typeface="Fd311027-Identity-H"/>
              </a:rPr>
              <a:t>ve yaldızlı ahşap işlerine dayanan zengin iç</a:t>
            </a:r>
          </a:p>
          <a:p>
            <a:pPr algn="l"/>
            <a:r>
              <a:rPr lang="tr-TR" sz="1800" b="0" i="0" u="none" strike="noStrike" baseline="0" dirty="0">
                <a:latin typeface="Fd311027-Identity-H"/>
              </a:rPr>
              <a:t>mekan bezemesine uygun düşer.</a:t>
            </a:r>
            <a:endParaRPr lang="tr-TR" sz="2400"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934E311A-796D-C97A-0A17-8B9851116C88}"/>
              </a:ext>
            </a:extLst>
          </p:cNvPr>
          <p:cNvPicPr>
            <a:picLocks noChangeAspect="1"/>
          </p:cNvPicPr>
          <p:nvPr/>
        </p:nvPicPr>
        <p:blipFill rotWithShape="1">
          <a:blip r:embed="rId2"/>
          <a:srcRect l="8617" t="7008" r="-4438" b="3447"/>
          <a:stretch/>
        </p:blipFill>
        <p:spPr>
          <a:xfrm>
            <a:off x="8235971" y="245155"/>
            <a:ext cx="4003497" cy="6367690"/>
          </a:xfrm>
          <a:prstGeom prst="rect">
            <a:avLst/>
          </a:prstGeom>
        </p:spPr>
      </p:pic>
      <p:pic>
        <p:nvPicPr>
          <p:cNvPr id="8" name="Resim 7">
            <a:extLst>
              <a:ext uri="{FF2B5EF4-FFF2-40B4-BE49-F238E27FC236}">
                <a16:creationId xmlns:a16="http://schemas.microsoft.com/office/drawing/2014/main" id="{59CA5A31-14F1-08BF-65BC-3DAA19340110}"/>
              </a:ext>
            </a:extLst>
          </p:cNvPr>
          <p:cNvPicPr>
            <a:picLocks noChangeAspect="1"/>
          </p:cNvPicPr>
          <p:nvPr/>
        </p:nvPicPr>
        <p:blipFill>
          <a:blip r:embed="rId3"/>
          <a:stretch>
            <a:fillRect/>
          </a:stretch>
        </p:blipFill>
        <p:spPr>
          <a:xfrm>
            <a:off x="4665941" y="319479"/>
            <a:ext cx="3452117" cy="6367690"/>
          </a:xfrm>
          <a:prstGeom prst="rect">
            <a:avLst/>
          </a:prstGeom>
        </p:spPr>
      </p:pic>
    </p:spTree>
    <p:extLst>
      <p:ext uri="{BB962C8B-B14F-4D97-AF65-F5344CB8AC3E}">
        <p14:creationId xmlns:p14="http://schemas.microsoft.com/office/powerpoint/2010/main" val="139671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434354B7-E19F-1858-1E52-8413D8D6E485}"/>
              </a:ext>
            </a:extLst>
          </p:cNvPr>
          <p:cNvSpPr txBox="1"/>
          <p:nvPr/>
        </p:nvSpPr>
        <p:spPr>
          <a:xfrm>
            <a:off x="421241" y="945221"/>
            <a:ext cx="6226140" cy="3970318"/>
          </a:xfrm>
          <a:prstGeom prst="rect">
            <a:avLst/>
          </a:prstGeom>
          <a:noFill/>
        </p:spPr>
        <p:txBody>
          <a:bodyPr wrap="square">
            <a:spAutoFit/>
          </a:bodyPr>
          <a:lstStyle/>
          <a:p>
            <a:pPr algn="l"/>
            <a:r>
              <a:rPr lang="fi-FI" sz="1800" b="0" i="0" u="none" strike="noStrike" baseline="0" dirty="0">
                <a:latin typeface="Fd235633-Identity-H"/>
              </a:rPr>
              <a:t>Sultan Kayıtbay Türbesi, </a:t>
            </a:r>
            <a:r>
              <a:rPr lang="fi-FI" sz="1800" b="0" i="0" u="none" strike="noStrike" baseline="0" dirty="0">
                <a:latin typeface="Fd311027-Identity-H"/>
              </a:rPr>
              <a:t>1 472- 1 474</a:t>
            </a:r>
          </a:p>
          <a:p>
            <a:pPr algn="l"/>
            <a:r>
              <a:rPr lang="tr-TR" sz="1800" b="0" i="0" u="none" strike="noStrike" baseline="0" dirty="0">
                <a:latin typeface="Fd311027-Identity-H"/>
              </a:rPr>
              <a:t>Bu kubbe haklı olarak geç Memluk döneminin</a:t>
            </a:r>
          </a:p>
          <a:p>
            <a:pPr algn="l"/>
            <a:r>
              <a:rPr lang="tr-TR" sz="1800" b="0" i="0" u="none" strike="noStrike" baseline="0" dirty="0">
                <a:latin typeface="Fd311027-Identity-H"/>
              </a:rPr>
              <a:t>gittikçe incelen özenli taş işçiliğinin şaheseri</a:t>
            </a:r>
          </a:p>
          <a:p>
            <a:pPr algn="l"/>
            <a:r>
              <a:rPr lang="tr-TR" sz="1800" b="0" i="0" u="none" strike="noStrike" baseline="0" dirty="0">
                <a:latin typeface="Fd311027-Identity-H"/>
              </a:rPr>
              <a:t>sayılır. Daha önceki bezemeli kubbelerde,</a:t>
            </a:r>
          </a:p>
          <a:p>
            <a:pPr algn="l"/>
            <a:r>
              <a:rPr lang="tr-TR" sz="1800" b="0" i="0" u="none" strike="noStrike" baseline="0" dirty="0">
                <a:latin typeface="Fd311027-Identity-H"/>
              </a:rPr>
              <a:t>bir desen her zaman yerini bir başkasına</a:t>
            </a:r>
          </a:p>
          <a:p>
            <a:pPr algn="l"/>
            <a:r>
              <a:rPr lang="tr-TR" sz="1800" b="0" i="0" u="none" strike="noStrike" baseline="0" dirty="0">
                <a:latin typeface="Fd311027-Identity-H"/>
              </a:rPr>
              <a:t>bırakırdı. Oysa bu kubbede iki ayrı desen türü</a:t>
            </a:r>
          </a:p>
          <a:p>
            <a:pPr algn="l"/>
            <a:r>
              <a:rPr lang="tr-TR" sz="1800" b="0" i="0" u="none" strike="noStrike" baseline="0" dirty="0">
                <a:latin typeface="Fd311027-Identity-H"/>
              </a:rPr>
              <a:t>iç içe örülü; geometrik yıldız deseni ve çiçekli</a:t>
            </a:r>
          </a:p>
          <a:p>
            <a:pPr algn="l"/>
            <a:r>
              <a:rPr lang="tr-TR" sz="1800" b="0" i="0" u="none" strike="noStrike" baseline="0" dirty="0">
                <a:latin typeface="Fd311027-Identity-H"/>
              </a:rPr>
              <a:t>arabesk bir araya gelirken keskin bir tezat</a:t>
            </a:r>
          </a:p>
          <a:p>
            <a:pPr algn="l"/>
            <a:r>
              <a:rPr lang="tr-TR" sz="1800" b="0" i="0" u="none" strike="noStrike" baseline="0" dirty="0">
                <a:latin typeface="Fd311027-Identity-H"/>
              </a:rPr>
              <a:t>yaratır, ama birbirini kusursuzca tamamlar.</a:t>
            </a:r>
          </a:p>
          <a:p>
            <a:pPr algn="l"/>
            <a:r>
              <a:rPr lang="tr-TR" sz="1800" b="0" i="0" u="none" strike="noStrike" baseline="0" dirty="0">
                <a:latin typeface="Fd311027-Identity-H"/>
              </a:rPr>
              <a:t>Yıldız deseni kubbe yüzeyini bölmelere</a:t>
            </a:r>
          </a:p>
          <a:p>
            <a:pPr algn="l"/>
            <a:r>
              <a:rPr lang="tr-TR" sz="1800" b="0" i="0" u="none" strike="noStrike" baseline="0" dirty="0">
                <a:latin typeface="Fd311027-Identity-H"/>
              </a:rPr>
              <a:t>ayıran düzgün hatlardan oluşur ve ilginç dokular</a:t>
            </a:r>
          </a:p>
          <a:p>
            <a:pPr algn="l"/>
            <a:r>
              <a:rPr lang="tr-TR" sz="1800" b="0" i="0" u="none" strike="noStrike" baseline="0" dirty="0">
                <a:latin typeface="Fd311027-Identity-H"/>
              </a:rPr>
              <a:t>ve efektler yaratan, çifte hatlardan</a:t>
            </a:r>
          </a:p>
          <a:p>
            <a:pPr algn="l"/>
            <a:r>
              <a:rPr lang="tr-TR" sz="1800" b="0" i="0" u="none" strike="noStrike" baseline="0" dirty="0">
                <a:latin typeface="Fd311027-Identity-H"/>
              </a:rPr>
              <a:t>oluşmuş incelikli bir arabesk desenin üstünü</a:t>
            </a:r>
          </a:p>
          <a:p>
            <a:pPr algn="l"/>
            <a:r>
              <a:rPr lang="tr-TR" dirty="0">
                <a:latin typeface="Fd311027-Identity-H"/>
              </a:rPr>
              <a:t>s</a:t>
            </a:r>
            <a:r>
              <a:rPr lang="tr-TR" sz="1800" b="0" i="0" u="none" strike="noStrike" baseline="0" dirty="0">
                <a:latin typeface="Fd311027-Identity-H"/>
              </a:rPr>
              <a:t>arar.</a:t>
            </a:r>
            <a:endParaRPr lang="tr-TR" dirty="0"/>
          </a:p>
        </p:txBody>
      </p:sp>
      <p:pic>
        <p:nvPicPr>
          <p:cNvPr id="4" name="Resim 3">
            <a:extLst>
              <a:ext uri="{FF2B5EF4-FFF2-40B4-BE49-F238E27FC236}">
                <a16:creationId xmlns:a16="http://schemas.microsoft.com/office/drawing/2014/main" id="{D630784F-E7AF-8B6A-C512-39DB9587E46D}"/>
              </a:ext>
            </a:extLst>
          </p:cNvPr>
          <p:cNvPicPr>
            <a:picLocks noChangeAspect="1"/>
          </p:cNvPicPr>
          <p:nvPr/>
        </p:nvPicPr>
        <p:blipFill>
          <a:blip r:embed="rId2"/>
          <a:stretch>
            <a:fillRect/>
          </a:stretch>
        </p:blipFill>
        <p:spPr>
          <a:xfrm>
            <a:off x="5619964" y="130001"/>
            <a:ext cx="6315182" cy="6450808"/>
          </a:xfrm>
          <a:prstGeom prst="rect">
            <a:avLst/>
          </a:prstGeom>
        </p:spPr>
      </p:pic>
    </p:spTree>
    <p:extLst>
      <p:ext uri="{BB962C8B-B14F-4D97-AF65-F5344CB8AC3E}">
        <p14:creationId xmlns:p14="http://schemas.microsoft.com/office/powerpoint/2010/main" val="3447991495"/>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 2013 - 2022</Template>
  <TotalTime>317</TotalTime>
  <Words>1385</Words>
  <Application>Microsoft Office PowerPoint</Application>
  <PresentationFormat>Geniş ekran</PresentationFormat>
  <Paragraphs>144</Paragraphs>
  <Slides>22</Slides>
  <Notes>0</Notes>
  <HiddenSlides>0</HiddenSlides>
  <MMClips>0</MMClips>
  <ScaleCrop>false</ScaleCrop>
  <HeadingPairs>
    <vt:vector size="6" baseType="variant">
      <vt:variant>
        <vt:lpstr>Kullanılan Yazı Tipleri</vt:lpstr>
      </vt:variant>
      <vt:variant>
        <vt:i4>15</vt:i4>
      </vt:variant>
      <vt:variant>
        <vt:lpstr>Tema</vt:lpstr>
      </vt:variant>
      <vt:variant>
        <vt:i4>1</vt:i4>
      </vt:variant>
      <vt:variant>
        <vt:lpstr>Slayt Başlıkları</vt:lpstr>
      </vt:variant>
      <vt:variant>
        <vt:i4>22</vt:i4>
      </vt:variant>
    </vt:vector>
  </HeadingPairs>
  <TitlesOfParts>
    <vt:vector size="38" baseType="lpstr">
      <vt:lpstr>Arial</vt:lpstr>
      <vt:lpstr>Calibri</vt:lpstr>
      <vt:lpstr>Calibri Light</vt:lpstr>
      <vt:lpstr>Fd102962-Identity-H</vt:lpstr>
      <vt:lpstr>Fd1258791-Identity-H</vt:lpstr>
      <vt:lpstr>Fd1366323-Identity-H</vt:lpstr>
      <vt:lpstr>Fd1366326-Identity-H</vt:lpstr>
      <vt:lpstr>Fd1704364-Identity-H</vt:lpstr>
      <vt:lpstr>Fd229707-Identity-H</vt:lpstr>
      <vt:lpstr>Fd235633-Identity-H</vt:lpstr>
      <vt:lpstr>Fd311019-Identity-H</vt:lpstr>
      <vt:lpstr>Fd311027-Identity-H</vt:lpstr>
      <vt:lpstr>Fd559341-Identity-H</vt:lpstr>
      <vt:lpstr>Times New Roman</vt:lpstr>
      <vt:lpstr>Verdana</vt:lpstr>
      <vt:lpstr>Office Teması</vt:lpstr>
      <vt:lpstr>EYYÜBİLER, MEMLÜKLER DÖNEMİ SANATI VE KÜLTÜRÜ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Panzehirler Kitabı'nın başlık sayfası Kuzey Irak, 1 3. yüzyıl ortaları, Viyana, Avusturya Ulusal Kütüphanesi Galenos'un Panzehir/er Kitabı'nın bu nüshasının başlık sayfasında, yazmayı hazırlatan kişi bir ziyafette ev halkıyla birlikte görülür. Üst panoda bir yaban hayvan avının evreleri, alt panoda ise saray kadınlarının develer üstünde gelişi tasvir edilir. Kadınlar sıkıca örtünmüş olmakla birlikte, siyah badem gözleriyle şenliklere bir bakış atmaktan geri durmazlar. Bu sahnelerin yatay frizler halinde düzenlenmesi antik çağ modellerine dayanır.</vt:lpstr>
      <vt:lpstr>İbrik, Şam, 1259 yükseklik 34 cm, Paris, Louvre Müzesi Şam'ın son Eyyubi Emiri Salahaddin Yusuf un adını taşıyan bu ibrik l 259'da Musullu Hüseyin bin Muhammed adlı bir usta tarafından yapılmıştı. Hayvan motifi frizlerin ve gümüş kakmalı arabesk madalyonların eklenmesi yazıları daha da öne çıkarır.</vt:lpstr>
      <vt:lpstr>PowerPoint Sunusu</vt:lpstr>
      <vt:lpstr>          Kil sfenks, Suriye, 13 . yüzyıl başları, sırlı kil, yükseklik 38 cm, Kopenhag, David Koleksiyonu Bir kalıp içinde sıkıştırılarak dökülen ve çokrenkli bir sırla bezenen kil sfenks, çömlekleriyle ünlü Kuzey Suriye kenti Rakka'da bulunmuştur. Kanatlar ve kuyruk ana gövdeye sadece küçük millerle bağlıdır. Yine Rakka'da bulunan horoz ve süvari figürleri gibi, bu sfenks de çörten olarak kullanılmak üzere yapılmıştı.</vt:lpstr>
      <vt:lpstr>Seramik kase, Suriye, 13. yüzyıl, Kopenhag, David Koleksiyonu Gövdesi at, başı ve omuzlar ise insan biçiminde bir efsanevi yaratık olan kentaur tasviriyle süslenmiş bir seramik kase. Bu güzel eser Eyyubi döneminde seramik kapları boyamada ulaşılan inceliğin bir örneğidir. Çokrenkli seramik üretimi bu zanaatın merkezi konumundaki Kuzey Suriye kenti Rakka'nın l259'da Moğollar tarafından istila edilmesine kadar sürdü.</vt:lpstr>
      <vt:lpstr>PowerPoint Sunusu</vt:lpstr>
      <vt:lpstr>     Cam şişe, Suriye, y. 1 300, Berlin, lslam Sanatı Müzesi               Asma fanus, Kahire, 1 4. yüzyıl başları, Berlin, lslam Sanatı Müzesi</vt:lpstr>
      <vt:lpstr>PowerPoint Sunusu</vt:lpstr>
      <vt:lpstr>PowerPoint Sunusu</vt:lpstr>
      <vt:lpstr>  Kapı tokmağı, muhtemelen Diyarbakır, y. 1200, tunç, Berlin, lslam Sanatı Müzesi    Aslan şeklinde buhurdan, İran, tunç, New York, Metropoliten Sanat Müzesi</vt:lpstr>
      <vt:lpstr>Temel Kaynaklar (sunuya ait)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ABBASİLER DÖNEMİ SANATI VE KÜLTÜRÜ</dc:title>
  <dc:creator>ayse ersay</dc:creator>
  <cp:lastModifiedBy>ayse ersay</cp:lastModifiedBy>
  <cp:revision>52</cp:revision>
  <dcterms:created xsi:type="dcterms:W3CDTF">2023-01-19T15:39:00Z</dcterms:created>
  <dcterms:modified xsi:type="dcterms:W3CDTF">2023-01-22T10:38:47Z</dcterms:modified>
</cp:coreProperties>
</file>