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12" r:id="rId3"/>
    <p:sldId id="258" r:id="rId4"/>
    <p:sldId id="260" r:id="rId5"/>
    <p:sldId id="277" r:id="rId6"/>
    <p:sldId id="276" r:id="rId7"/>
    <p:sldId id="279" r:id="rId8"/>
    <p:sldId id="275" r:id="rId9"/>
    <p:sldId id="278" r:id="rId10"/>
    <p:sldId id="286" r:id="rId11"/>
    <p:sldId id="280" r:id="rId12"/>
    <p:sldId id="282" r:id="rId13"/>
    <p:sldId id="313" r:id="rId14"/>
    <p:sldId id="285" r:id="rId15"/>
    <p:sldId id="281" r:id="rId16"/>
    <p:sldId id="314"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Orta Stil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D69FC03C-F433-4E53-8DDD-D2A5AAD4629F}" type="datetimeFigureOut">
              <a:rPr lang="tr-TR" smtClean="0"/>
              <a:t>22.01.2023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1026164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69FC03C-F433-4E53-8DDD-D2A5AAD4629F}" type="datetimeFigureOut">
              <a:rPr lang="tr-TR" smtClean="0"/>
              <a:t>22.01.2023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2340706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69FC03C-F433-4E53-8DDD-D2A5AAD4629F}" type="datetimeFigureOut">
              <a:rPr lang="tr-TR" smtClean="0"/>
              <a:t>22.01.2023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2929632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69FC03C-F433-4E53-8DDD-D2A5AAD4629F}" type="datetimeFigureOut">
              <a:rPr lang="tr-TR" smtClean="0"/>
              <a:t>22.01.2023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3971245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D69FC03C-F433-4E53-8DDD-D2A5AAD4629F}" type="datetimeFigureOut">
              <a:rPr lang="tr-TR" smtClean="0"/>
              <a:t>22.01.2023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4029375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D69FC03C-F433-4E53-8DDD-D2A5AAD4629F}" type="datetimeFigureOut">
              <a:rPr lang="tr-TR" smtClean="0"/>
              <a:t>22.01.2023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895383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D69FC03C-F433-4E53-8DDD-D2A5AAD4629F}" type="datetimeFigureOut">
              <a:rPr lang="tr-TR" smtClean="0"/>
              <a:t>22.01.2023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3424734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D69FC03C-F433-4E53-8DDD-D2A5AAD4629F}" type="datetimeFigureOut">
              <a:rPr lang="tr-TR" smtClean="0"/>
              <a:t>22.01.2023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4130025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9FC03C-F433-4E53-8DDD-D2A5AAD4629F}" type="datetimeFigureOut">
              <a:rPr lang="tr-TR" smtClean="0"/>
              <a:t>22.01.2023</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3001820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D69FC03C-F433-4E53-8DDD-D2A5AAD4629F}" type="datetimeFigureOut">
              <a:rPr lang="tr-TR" smtClean="0"/>
              <a:t>22.01.2023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1877366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D69FC03C-F433-4E53-8DDD-D2A5AAD4629F}" type="datetimeFigureOut">
              <a:rPr lang="tr-TR" smtClean="0"/>
              <a:t>22.01.2023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3427342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9FC03C-F433-4E53-8DDD-D2A5AAD4629F}" type="datetimeFigureOut">
              <a:rPr lang="tr-TR" smtClean="0"/>
              <a:t>22.01.2023</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24B929-787D-4D69-AE6E-53136B44B2B6}" type="slidenum">
              <a:rPr lang="tr-TR" smtClean="0"/>
              <a:t>‹#›</a:t>
            </a:fld>
            <a:endParaRPr lang="tr-TR"/>
          </a:p>
        </p:txBody>
      </p:sp>
    </p:spTree>
    <p:extLst>
      <p:ext uri="{BB962C8B-B14F-4D97-AF65-F5344CB8AC3E}">
        <p14:creationId xmlns:p14="http://schemas.microsoft.com/office/powerpoint/2010/main" val="357956160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2B08A76-3B5B-AF93-B9E4-35EC52D2758C}"/>
              </a:ext>
            </a:extLst>
          </p:cNvPr>
          <p:cNvSpPr>
            <a:spLocks noGrp="1"/>
          </p:cNvSpPr>
          <p:nvPr>
            <p:ph type="ctrTitle"/>
          </p:nvPr>
        </p:nvSpPr>
        <p:spPr/>
        <p:txBody>
          <a:bodyPr>
            <a:normAutofit/>
          </a:bodyPr>
          <a:lstStyle/>
          <a:p>
            <a:r>
              <a:rPr lang="tr-TR" sz="4000" dirty="0">
                <a:latin typeface="Times New Roman" panose="02020603050405020304" pitchFamily="18" charset="0"/>
                <a:ea typeface="Calibri" panose="020F0502020204030204" pitchFamily="34" charset="0"/>
              </a:rPr>
              <a:t>ENDÜLÜS EMEVİLERİ </a:t>
            </a:r>
            <a:r>
              <a:rPr lang="tr-TR" sz="4000" dirty="0">
                <a:effectLst/>
                <a:latin typeface="Times New Roman" panose="02020603050405020304" pitchFamily="18" charset="0"/>
                <a:ea typeface="Calibri" panose="020F0502020204030204" pitchFamily="34" charset="0"/>
              </a:rPr>
              <a:t>DÖNEMİ SANATI VE KÜLTÜRÜ</a:t>
            </a:r>
            <a:endParaRPr lang="tr-TR" sz="4000" dirty="0"/>
          </a:p>
        </p:txBody>
      </p:sp>
      <p:sp>
        <p:nvSpPr>
          <p:cNvPr id="3" name="Alt Başlık 2">
            <a:extLst>
              <a:ext uri="{FF2B5EF4-FFF2-40B4-BE49-F238E27FC236}">
                <a16:creationId xmlns:a16="http://schemas.microsoft.com/office/drawing/2014/main" id="{C4CE3979-3C68-18DF-1D77-080342211A36}"/>
              </a:ext>
            </a:extLst>
          </p:cNvPr>
          <p:cNvSpPr>
            <a:spLocks noGrp="1"/>
          </p:cNvSpPr>
          <p:nvPr>
            <p:ph type="subTitle" idx="1"/>
          </p:nvPr>
        </p:nvSpPr>
        <p:spPr/>
        <p:txBody>
          <a:bodyPr/>
          <a:lstStyle/>
          <a:p>
            <a:r>
              <a:rPr lang="tr-TR" dirty="0"/>
              <a:t>İslam </a:t>
            </a:r>
            <a:r>
              <a:rPr lang="tr-TR"/>
              <a:t>Sanatları ve </a:t>
            </a:r>
            <a:r>
              <a:rPr lang="tr-TR" dirty="0"/>
              <a:t>Estetiği Dersi</a:t>
            </a:r>
          </a:p>
          <a:p>
            <a:r>
              <a:rPr lang="tr-TR" dirty="0"/>
              <a:t>Doç. Dr. Ayşe ERSAY YÜKSEL</a:t>
            </a:r>
          </a:p>
        </p:txBody>
      </p:sp>
    </p:spTree>
    <p:extLst>
      <p:ext uri="{BB962C8B-B14F-4D97-AF65-F5344CB8AC3E}">
        <p14:creationId xmlns:p14="http://schemas.microsoft.com/office/powerpoint/2010/main" val="1586749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7C423FF-A356-EA40-9D51-028A9299870C}"/>
              </a:ext>
            </a:extLst>
          </p:cNvPr>
          <p:cNvSpPr>
            <a:spLocks noGrp="1"/>
          </p:cNvSpPr>
          <p:nvPr>
            <p:ph type="title"/>
          </p:nvPr>
        </p:nvSpPr>
        <p:spPr>
          <a:xfrm>
            <a:off x="667820" y="719191"/>
            <a:ext cx="10685980" cy="971497"/>
          </a:xfrm>
        </p:spPr>
        <p:txBody>
          <a:bodyPr>
            <a:noAutofit/>
          </a:bodyPr>
          <a:lstStyle/>
          <a:p>
            <a:pPr algn="l"/>
            <a:r>
              <a:rPr lang="tr-TR" sz="2400" b="0" i="0" u="none" strike="noStrike" baseline="0" dirty="0">
                <a:latin typeface="Fd235633-Identity-H"/>
              </a:rPr>
              <a:t>F</a:t>
            </a:r>
            <a:br>
              <a:rPr lang="tr-TR" sz="2400" b="0" i="0" u="none" strike="noStrike" baseline="0" dirty="0">
                <a:latin typeface="Fd235633-Identity-H"/>
              </a:rPr>
            </a:br>
            <a:br>
              <a:rPr lang="tr-TR" sz="2400" b="0" i="0" u="none" strike="noStrike" baseline="0" dirty="0">
                <a:latin typeface="Fd235633-Identity-H"/>
              </a:rPr>
            </a:br>
            <a:br>
              <a:rPr lang="tr-TR" sz="2400" b="0" i="0" u="none" strike="noStrike" baseline="0" dirty="0">
                <a:latin typeface="Fd235633-Identity-H"/>
              </a:rPr>
            </a:br>
            <a:br>
              <a:rPr lang="tr-TR" sz="2400" b="0" i="0" u="none" strike="noStrike" baseline="0" dirty="0">
                <a:latin typeface="Fd235633-Identity-H"/>
              </a:rPr>
            </a:br>
            <a:br>
              <a:rPr lang="tr-TR" sz="2400" b="0" i="0" u="none" strike="noStrike" baseline="0" dirty="0">
                <a:latin typeface="Fd235633-Identity-H"/>
              </a:rPr>
            </a:br>
            <a:br>
              <a:rPr lang="tr-TR" sz="2400" b="0" i="0" u="none" strike="noStrike" baseline="0" dirty="0">
                <a:latin typeface="Fd235633-Identity-H"/>
              </a:rPr>
            </a:br>
            <a:br>
              <a:rPr lang="tr-TR" sz="2400" b="0" i="0" u="none" strike="noStrike" baseline="0" dirty="0">
                <a:latin typeface="Fd235633-Identity-H"/>
              </a:rPr>
            </a:br>
            <a:br>
              <a:rPr lang="tr-TR" sz="2400" b="0" i="0" u="none" strike="noStrike" baseline="0" dirty="0">
                <a:latin typeface="Fd235633-Identity-H"/>
              </a:rPr>
            </a:br>
            <a:r>
              <a:rPr lang="tr-TR" sz="1800" b="0" i="0" u="none" strike="noStrike" baseline="0" dirty="0">
                <a:latin typeface="Fd1258791-Identity-H"/>
              </a:rPr>
              <a:t>Abdülmelik'in bir portresinin yer</a:t>
            </a:r>
            <a:br>
              <a:rPr lang="tr-TR" sz="1800" b="0" i="0" u="none" strike="noStrike" baseline="0" dirty="0">
                <a:latin typeface="Fd1258791-Identity-H"/>
              </a:rPr>
            </a:br>
            <a:r>
              <a:rPr lang="tr-TR" sz="1800" b="0" i="0" u="none" strike="noStrike" baseline="0" dirty="0">
                <a:latin typeface="Fd1258791-Identity-H"/>
              </a:rPr>
              <a:t>aldığı fildişi mücevher kutusu,</a:t>
            </a:r>
            <a:br>
              <a:rPr lang="tr-TR" sz="1800" b="0" i="0" u="none" strike="noStrike" baseline="0" dirty="0">
                <a:latin typeface="Fd1258791-Identity-H"/>
              </a:rPr>
            </a:br>
            <a:r>
              <a:rPr lang="tr-TR" sz="1800" b="0" i="0" u="none" strike="noStrike" baseline="0" dirty="0">
                <a:latin typeface="Fd1366323-Identity-H"/>
              </a:rPr>
              <a:t>1004, </a:t>
            </a:r>
            <a:r>
              <a:rPr lang="tr-TR" sz="1800" b="0" i="0" u="none" strike="noStrike" baseline="0" dirty="0" err="1">
                <a:latin typeface="Fd1366323-Identity-H"/>
              </a:rPr>
              <a:t>Pamplona</a:t>
            </a:r>
            <a:r>
              <a:rPr lang="tr-TR" sz="1800" b="0" i="0" u="none" strike="noStrike" baseline="0" dirty="0">
                <a:latin typeface="Fd1366323-Identity-H"/>
              </a:rPr>
              <a:t>, </a:t>
            </a:r>
            <a:r>
              <a:rPr lang="tr-TR" sz="1800" b="0" i="0" u="none" strike="noStrike" baseline="0" dirty="0" err="1">
                <a:latin typeface="Fd1366323-Identity-H"/>
              </a:rPr>
              <a:t>Navarra</a:t>
            </a:r>
            <a:r>
              <a:rPr lang="tr-TR" sz="1800" b="0" i="0" u="none" strike="noStrike" baseline="0" dirty="0">
                <a:latin typeface="Fd1366323-Identity-H"/>
              </a:rPr>
              <a:t> Müzesi</a:t>
            </a:r>
            <a:br>
              <a:rPr lang="tr-TR" sz="1800" b="0" i="0" u="none" strike="noStrike" baseline="0" dirty="0">
                <a:latin typeface="Fd1366323-Identity-H"/>
              </a:rPr>
            </a:br>
            <a:r>
              <a:rPr lang="tr-TR" sz="1800" b="0" i="0" u="none" strike="noStrike" baseline="0" dirty="0">
                <a:latin typeface="Fd1366323-Identity-H"/>
              </a:rPr>
              <a:t>Bu fildişi mücevher kutsunun ön tarafındaki</a:t>
            </a:r>
            <a:br>
              <a:rPr lang="tr-TR" sz="1800" b="0" i="0" u="none" strike="noStrike" baseline="0" dirty="0">
                <a:latin typeface="Fd1366323-Identity-H"/>
              </a:rPr>
            </a:br>
            <a:r>
              <a:rPr lang="tr-TR" sz="1800" b="0" i="0" u="none" strike="noStrike" baseline="0" dirty="0">
                <a:latin typeface="Fd1366323-Identity-H"/>
              </a:rPr>
              <a:t>madalyon, dinin savunucusu Abdülmelik'in</a:t>
            </a:r>
            <a:br>
              <a:rPr lang="tr-TR" sz="1800" b="0" i="0" u="none" strike="noStrike" baseline="0" dirty="0">
                <a:latin typeface="Fd1366323-Identity-H"/>
              </a:rPr>
            </a:br>
            <a:r>
              <a:rPr lang="tr-TR" sz="1800" b="0" i="0" u="none" strike="noStrike" baseline="0" dirty="0">
                <a:latin typeface="Fd1366323-Identity-H"/>
              </a:rPr>
              <a:t>İslam düşmanlarını yenilgiye uğratışını</a:t>
            </a:r>
            <a:br>
              <a:rPr lang="tr-TR" sz="1800" b="0" i="0" u="none" strike="noStrike" baseline="0" dirty="0">
                <a:latin typeface="Fd1366323-Identity-H"/>
              </a:rPr>
            </a:br>
            <a:r>
              <a:rPr lang="tr-TR" sz="1800" b="0" i="0" u="none" strike="noStrike" baseline="0" dirty="0">
                <a:latin typeface="Fd1366323-Identity-H"/>
              </a:rPr>
              <a:t>tasvir eder. Mansur'un en büyük oğlu</a:t>
            </a:r>
            <a:br>
              <a:rPr lang="tr-TR" sz="1800" b="0" i="0" u="none" strike="noStrike" baseline="0" dirty="0">
                <a:latin typeface="Fd1366323-Identity-H"/>
              </a:rPr>
            </a:br>
            <a:r>
              <a:rPr lang="tr-TR" sz="1800" b="0" i="0" u="none" strike="noStrike" baseline="0" dirty="0">
                <a:latin typeface="Fd1366323-Identity-H"/>
              </a:rPr>
              <a:t>olan Abdülmelik, daha babası baştayken</a:t>
            </a:r>
            <a:br>
              <a:rPr lang="tr-TR" sz="1800" b="0" i="0" u="none" strike="noStrike" baseline="0" dirty="0">
                <a:latin typeface="Fd1366323-Identity-H"/>
              </a:rPr>
            </a:br>
            <a:r>
              <a:rPr lang="tr-TR" sz="1800" b="0" i="0" u="none" strike="noStrike" baseline="0" dirty="0">
                <a:latin typeface="Fd1366323-Identity-H"/>
              </a:rPr>
              <a:t>yetenekli bir komutan ve vezir olduğunu</a:t>
            </a:r>
            <a:br>
              <a:rPr lang="tr-TR" sz="1800" b="0" i="0" u="none" strike="noStrike" baseline="0" dirty="0">
                <a:latin typeface="Fd1366323-Identity-H"/>
              </a:rPr>
            </a:br>
            <a:r>
              <a:rPr lang="tr-TR" sz="1800" b="0" i="0" u="none" strike="noStrike" baseline="0" dirty="0">
                <a:latin typeface="Fd1366323-Identity-H"/>
              </a:rPr>
              <a:t>kanıtlamıştı. Babasının yerine 1 002'de iktidara</a:t>
            </a:r>
            <a:br>
              <a:rPr lang="tr-TR" sz="1800" b="0" i="0" u="none" strike="noStrike" baseline="0" dirty="0">
                <a:latin typeface="Fd1366323-Identity-H"/>
              </a:rPr>
            </a:br>
            <a:r>
              <a:rPr lang="tr-TR" sz="1800" b="0" i="0" u="none" strike="noStrike" baseline="0" dirty="0">
                <a:latin typeface="Fd1366323-Identity-H"/>
              </a:rPr>
              <a:t>gelince, Kuzey İspanya'daki Hıristiyanlara</a:t>
            </a:r>
            <a:br>
              <a:rPr lang="tr-TR" sz="1800" b="0" i="0" u="none" strike="noStrike" baseline="0" dirty="0">
                <a:latin typeface="Fd1366323-Identity-H"/>
              </a:rPr>
            </a:br>
            <a:r>
              <a:rPr lang="tr-TR" sz="1800" b="0" i="0" u="none" strike="noStrike" baseline="0" dirty="0">
                <a:latin typeface="Fd1366323-Identity-H"/>
              </a:rPr>
              <a:t>karşı bir dizi sefer düzenledi. Ekim</a:t>
            </a:r>
            <a:br>
              <a:rPr lang="tr-TR" sz="1800" b="0" i="0" u="none" strike="noStrike" baseline="0" dirty="0">
                <a:latin typeface="Fd1366323-Identity-H"/>
              </a:rPr>
            </a:br>
            <a:r>
              <a:rPr lang="tr-TR" sz="1800" b="0" i="0" u="none" strike="noStrike" baseline="0" dirty="0">
                <a:latin typeface="Fd1366323-Identity-H"/>
              </a:rPr>
              <a:t>1 008' deki ani ölümüyle ispanya' da halifelik</a:t>
            </a:r>
            <a:br>
              <a:rPr lang="tr-TR" sz="1800" b="0" i="0" u="none" strike="noStrike" baseline="0" dirty="0">
                <a:latin typeface="Fd1366323-Identity-H"/>
              </a:rPr>
            </a:br>
            <a:r>
              <a:rPr lang="tr-TR" sz="1800" b="0" i="0" u="none" strike="noStrike" baseline="0" dirty="0">
                <a:latin typeface="Fd1366323-Identity-H"/>
              </a:rPr>
              <a:t>iktidarı çöktü ve bunu yıkıcı iç savaşlar izledi.</a:t>
            </a:r>
            <a:br>
              <a:rPr lang="tr-TR" sz="1800" b="0" i="0" u="none" strike="noStrike" baseline="0" dirty="0">
                <a:latin typeface="Fd1366323-Identity-H"/>
              </a:rPr>
            </a:br>
            <a:r>
              <a:rPr lang="tr-TR" sz="1800" b="0" i="0" u="none" strike="noStrike" baseline="0" dirty="0" err="1">
                <a:latin typeface="Fd1366323-Identity-H"/>
              </a:rPr>
              <a:t>Kurtuba</a:t>
            </a:r>
            <a:r>
              <a:rPr lang="tr-TR" sz="1800" b="0" i="0" u="none" strike="noStrike" baseline="0" dirty="0">
                <a:latin typeface="Fd1366323-Identity-H"/>
              </a:rPr>
              <a:t> ve saray kenti </a:t>
            </a:r>
            <a:r>
              <a:rPr lang="tr-TR" sz="1800" b="0" i="0" u="none" strike="noStrike" baseline="0" dirty="0" err="1">
                <a:latin typeface="Fd1366323-Identity-H"/>
              </a:rPr>
              <a:t>Medinetü'zZehra</a:t>
            </a:r>
            <a:br>
              <a:rPr lang="tr-TR" sz="1800" b="0" i="0" u="none" strike="noStrike" baseline="0" dirty="0">
                <a:latin typeface="Fd1366323-Identity-H"/>
              </a:rPr>
            </a:br>
            <a:r>
              <a:rPr lang="es-ES" sz="1800" b="0" i="0" u="none" strike="noStrike" baseline="0" dirty="0">
                <a:latin typeface="Fd1366323-Identity-H"/>
              </a:rPr>
              <a:t>1O13'te yağmalandı ve büyük ölçüde</a:t>
            </a:r>
            <a:br>
              <a:rPr lang="es-ES" sz="1800" b="0" i="0" u="none" strike="noStrike" baseline="0" dirty="0">
                <a:latin typeface="Fd1366323-Identity-H"/>
              </a:rPr>
            </a:br>
            <a:r>
              <a:rPr lang="tr-TR" sz="1800" b="0" i="0" u="none" strike="noStrike" baseline="0" dirty="0">
                <a:latin typeface="Fd1366323-Identity-H"/>
              </a:rPr>
              <a:t>yıkıldı.</a:t>
            </a:r>
            <a:endParaRPr lang="tr-TR" sz="2400" dirty="0"/>
          </a:p>
        </p:txBody>
      </p:sp>
      <p:pic>
        <p:nvPicPr>
          <p:cNvPr id="5" name="Resim 4">
            <a:extLst>
              <a:ext uri="{FF2B5EF4-FFF2-40B4-BE49-F238E27FC236}">
                <a16:creationId xmlns:a16="http://schemas.microsoft.com/office/drawing/2014/main" id="{5D7C833F-6A90-9289-9EFD-E31B6343AE7C}"/>
              </a:ext>
            </a:extLst>
          </p:cNvPr>
          <p:cNvPicPr>
            <a:picLocks noChangeAspect="1"/>
          </p:cNvPicPr>
          <p:nvPr/>
        </p:nvPicPr>
        <p:blipFill rotWithShape="1">
          <a:blip r:embed="rId2"/>
          <a:srcRect l="-1610" t="52284" r="26433" b="7117"/>
          <a:stretch/>
        </p:blipFill>
        <p:spPr>
          <a:xfrm>
            <a:off x="5414480" y="1690688"/>
            <a:ext cx="6688475" cy="4315661"/>
          </a:xfrm>
          <a:prstGeom prst="rect">
            <a:avLst/>
          </a:prstGeom>
        </p:spPr>
      </p:pic>
    </p:spTree>
    <p:extLst>
      <p:ext uri="{BB962C8B-B14F-4D97-AF65-F5344CB8AC3E}">
        <p14:creationId xmlns:p14="http://schemas.microsoft.com/office/powerpoint/2010/main" val="3051687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57FA6109-25F6-36C4-B417-1629857F599C}"/>
              </a:ext>
            </a:extLst>
          </p:cNvPr>
          <p:cNvPicPr>
            <a:picLocks noGrp="1" noChangeAspect="1"/>
          </p:cNvPicPr>
          <p:nvPr>
            <p:ph idx="1"/>
          </p:nvPr>
        </p:nvPicPr>
        <p:blipFill rotWithShape="1">
          <a:blip r:embed="rId2"/>
          <a:srcRect l="41376" t="27415" r="29383" b="25843"/>
          <a:stretch/>
        </p:blipFill>
        <p:spPr>
          <a:xfrm>
            <a:off x="2998074" y="643466"/>
            <a:ext cx="6195852" cy="5571067"/>
          </a:xfrm>
          <a:prstGeom prst="rect">
            <a:avLst/>
          </a:prstGeom>
        </p:spPr>
      </p:pic>
    </p:spTree>
    <p:extLst>
      <p:ext uri="{BB962C8B-B14F-4D97-AF65-F5344CB8AC3E}">
        <p14:creationId xmlns:p14="http://schemas.microsoft.com/office/powerpoint/2010/main" val="3615212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E0B4875-26A5-F500-679B-F37497851991}"/>
              </a:ext>
            </a:extLst>
          </p:cNvPr>
          <p:cNvSpPr>
            <a:spLocks noGrp="1"/>
          </p:cNvSpPr>
          <p:nvPr>
            <p:ph type="title"/>
          </p:nvPr>
        </p:nvSpPr>
        <p:spPr/>
        <p:txBody>
          <a:bodyPr>
            <a:normAutofit/>
          </a:bodyPr>
          <a:lstStyle/>
          <a:p>
            <a:endParaRPr lang="tr-TR" dirty="0"/>
          </a:p>
        </p:txBody>
      </p:sp>
      <p:pic>
        <p:nvPicPr>
          <p:cNvPr id="5" name="İçerik Yer Tutucusu 4">
            <a:extLst>
              <a:ext uri="{FF2B5EF4-FFF2-40B4-BE49-F238E27FC236}">
                <a16:creationId xmlns:a16="http://schemas.microsoft.com/office/drawing/2014/main" id="{349BC308-26B0-9EDD-6A81-D7DC3AA9C53F}"/>
              </a:ext>
            </a:extLst>
          </p:cNvPr>
          <p:cNvPicPr>
            <a:picLocks noGrp="1" noChangeAspect="1"/>
          </p:cNvPicPr>
          <p:nvPr>
            <p:ph idx="1"/>
          </p:nvPr>
        </p:nvPicPr>
        <p:blipFill>
          <a:blip r:embed="rId2"/>
          <a:stretch>
            <a:fillRect/>
          </a:stretch>
        </p:blipFill>
        <p:spPr>
          <a:xfrm>
            <a:off x="5517526" y="1720840"/>
            <a:ext cx="6273478" cy="4255698"/>
          </a:xfrm>
        </p:spPr>
      </p:pic>
      <p:sp>
        <p:nvSpPr>
          <p:cNvPr id="7" name="Metin kutusu 6">
            <a:extLst>
              <a:ext uri="{FF2B5EF4-FFF2-40B4-BE49-F238E27FC236}">
                <a16:creationId xmlns:a16="http://schemas.microsoft.com/office/drawing/2014/main" id="{387619A1-6F56-3CFA-0B09-519DD3687316}"/>
              </a:ext>
            </a:extLst>
          </p:cNvPr>
          <p:cNvSpPr txBox="1"/>
          <p:nvPr/>
        </p:nvSpPr>
        <p:spPr>
          <a:xfrm>
            <a:off x="130995" y="1720840"/>
            <a:ext cx="6097712" cy="3785652"/>
          </a:xfrm>
          <a:prstGeom prst="rect">
            <a:avLst/>
          </a:prstGeom>
          <a:noFill/>
        </p:spPr>
        <p:txBody>
          <a:bodyPr wrap="square">
            <a:spAutoFit/>
          </a:bodyPr>
          <a:lstStyle/>
          <a:p>
            <a:pPr algn="l"/>
            <a:r>
              <a:rPr lang="tr-TR" sz="2000" b="0" i="0" u="none" strike="noStrike" baseline="0" dirty="0" err="1">
                <a:latin typeface="Fd1258791-Identity-H"/>
              </a:rPr>
              <a:t>Cordoba</a:t>
            </a:r>
            <a:r>
              <a:rPr lang="tr-TR" sz="2000" b="0" i="0" u="none" strike="noStrike" baseline="0" dirty="0">
                <a:latin typeface="Fd1258791-Identity-H"/>
              </a:rPr>
              <a:t> kent surlarında Alm6dovar</a:t>
            </a:r>
          </a:p>
          <a:p>
            <a:pPr algn="l"/>
            <a:r>
              <a:rPr lang="tr-TR" sz="2000" b="0" i="0" u="none" strike="noStrike" baseline="0" dirty="0">
                <a:latin typeface="Fd1258791-Identity-H"/>
              </a:rPr>
              <a:t>Kapısı'nın yer aldığı kesim</a:t>
            </a:r>
          </a:p>
          <a:p>
            <a:pPr algn="l"/>
            <a:r>
              <a:rPr lang="tr-TR" sz="2000" b="0" i="0" u="none" strike="noStrike" baseline="0" dirty="0">
                <a:latin typeface="Fd1366323-Identity-H"/>
              </a:rPr>
              <a:t>Aradan geçen yüzyıllarda birçok kez yeniden</a:t>
            </a:r>
          </a:p>
          <a:p>
            <a:pPr algn="l"/>
            <a:r>
              <a:rPr lang="it-IT" sz="2000" b="0" i="0" u="none" strike="noStrike" baseline="0" dirty="0">
                <a:latin typeface="Fd1366323-Identity-H"/>
              </a:rPr>
              <a:t>inşa edilmesine ve restore edilmesine karşın,</a:t>
            </a:r>
          </a:p>
          <a:p>
            <a:pPr algn="l"/>
            <a:r>
              <a:rPr lang="tr-TR" sz="2000" b="0" i="0" u="none" strike="noStrike" baseline="0" dirty="0" err="1">
                <a:latin typeface="Fd1366323-Identity-H"/>
              </a:rPr>
              <a:t>Cordoba'nın</a:t>
            </a:r>
            <a:r>
              <a:rPr lang="tr-TR" sz="2000" b="0" i="0" u="none" strike="noStrike" baseline="0" dirty="0">
                <a:latin typeface="Fd1366323-Identity-H"/>
              </a:rPr>
              <a:t> ortaçağ surlarının geçmişi</a:t>
            </a:r>
          </a:p>
          <a:p>
            <a:pPr algn="l"/>
            <a:r>
              <a:rPr lang="tr-TR" sz="2000" b="0" i="0" u="none" strike="noStrike" baseline="0" dirty="0" err="1">
                <a:latin typeface="Fd1366323-Identity-H"/>
              </a:rPr>
              <a:t>Kurtuba</a:t>
            </a:r>
            <a:r>
              <a:rPr lang="tr-TR" sz="2000" b="0" i="0" u="none" strike="noStrike" baseline="0" dirty="0">
                <a:latin typeface="Fd1366323-Identity-H"/>
              </a:rPr>
              <a:t> halifeliği dönemine (929- 1031 )</a:t>
            </a:r>
          </a:p>
          <a:p>
            <a:pPr algn="l"/>
            <a:r>
              <a:rPr lang="tr-TR" sz="2000" b="0" i="0" u="none" strike="noStrike" baseline="0" dirty="0">
                <a:latin typeface="Fd1366323-Identity-H"/>
              </a:rPr>
              <a:t>iner. Yahudi Mahallesi'nin yakınında ayakta</a:t>
            </a:r>
          </a:p>
          <a:p>
            <a:pPr algn="l"/>
            <a:r>
              <a:rPr lang="tr-TR" sz="2000" b="0" i="0" u="none" strike="noStrike" baseline="0" dirty="0">
                <a:latin typeface="Fd1366323-Identity-H"/>
              </a:rPr>
              <a:t>kalmış olan batı surlarında çıkıntılı yapısıyla</a:t>
            </a:r>
          </a:p>
          <a:p>
            <a:pPr algn="l"/>
            <a:r>
              <a:rPr lang="tr-TR" sz="2000" b="0" i="0" u="none" strike="noStrike" baseline="0" dirty="0">
                <a:latin typeface="Fd1366323-Identity-H"/>
              </a:rPr>
              <a:t>Alm6dovar Kapısı yer alır. Bu ad </a:t>
            </a:r>
            <a:r>
              <a:rPr lang="tr-TR" sz="2000" b="0" i="0" u="none" strike="noStrike" baseline="0" dirty="0" err="1">
                <a:latin typeface="Fd1366323-Identity-H"/>
              </a:rPr>
              <a:t>Kurtuba</a:t>
            </a:r>
            <a:endParaRPr lang="tr-TR" sz="2000" b="0" i="0" u="none" strike="noStrike" baseline="0" dirty="0">
              <a:latin typeface="Fd1366323-Identity-H"/>
            </a:endParaRPr>
          </a:p>
          <a:p>
            <a:pPr algn="l"/>
            <a:r>
              <a:rPr lang="tr-TR" sz="2000" b="0" i="0" u="none" strike="noStrike" baseline="0" dirty="0">
                <a:latin typeface="Fd1366323-Identity-H"/>
              </a:rPr>
              <a:t>halifeliği döneminde önemli bir güzergah</a:t>
            </a:r>
          </a:p>
          <a:p>
            <a:pPr algn="l"/>
            <a:r>
              <a:rPr lang="tr-TR" sz="2000" b="0" i="0" u="none" strike="noStrike" baseline="0" dirty="0">
                <a:latin typeface="Fd1366323-Identity-H"/>
              </a:rPr>
              <a:t>olan Alm6dovar del Rio'ya yönelik anayoldan</a:t>
            </a:r>
          </a:p>
          <a:p>
            <a:pPr algn="l"/>
            <a:r>
              <a:rPr lang="tr-TR" sz="2000" b="0" i="0" u="none" strike="noStrike" baseline="0" dirty="0">
                <a:latin typeface="Fd1366323-Identity-H"/>
              </a:rPr>
              <a:t>gelir.</a:t>
            </a:r>
            <a:endParaRPr lang="tr-TR" sz="2000" dirty="0"/>
          </a:p>
        </p:txBody>
      </p:sp>
    </p:spTree>
    <p:extLst>
      <p:ext uri="{BB962C8B-B14F-4D97-AF65-F5344CB8AC3E}">
        <p14:creationId xmlns:p14="http://schemas.microsoft.com/office/powerpoint/2010/main" val="3917435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E6B3632-31A7-4B9A-9B3B-DAADD1D372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C0EF9F4D-C6EC-2D58-84D8-6DF3DE5B1C7F}"/>
              </a:ext>
            </a:extLst>
          </p:cNvPr>
          <p:cNvSpPr>
            <a:spLocks noGrp="1"/>
          </p:cNvSpPr>
          <p:nvPr>
            <p:ph type="title"/>
          </p:nvPr>
        </p:nvSpPr>
        <p:spPr>
          <a:xfrm>
            <a:off x="8379725" y="640081"/>
            <a:ext cx="3206143" cy="5489009"/>
          </a:xfrm>
        </p:spPr>
        <p:txBody>
          <a:bodyPr vert="horz" lIns="91440" tIns="45720" rIns="91440" bIns="45720" rtlCol="0" anchor="ctr">
            <a:normAutofit fontScale="90000"/>
          </a:bodyPr>
          <a:lstStyle/>
          <a:p>
            <a:br>
              <a:rPr lang="en-US" sz="1300" b="0" i="0" u="none" strike="noStrike" kern="1200" baseline="0" dirty="0">
                <a:solidFill>
                  <a:schemeClr val="tx1"/>
                </a:solidFill>
                <a:latin typeface="+mj-lt"/>
                <a:ea typeface="+mj-ea"/>
                <a:cs typeface="+mj-cs"/>
              </a:rPr>
            </a:br>
            <a:br>
              <a:rPr lang="en-US" sz="1300" b="0" i="0" u="none" strike="noStrike" kern="1200" baseline="0" dirty="0">
                <a:solidFill>
                  <a:schemeClr val="tx1"/>
                </a:solidFill>
                <a:latin typeface="+mj-lt"/>
                <a:ea typeface="+mj-ea"/>
                <a:cs typeface="+mj-cs"/>
              </a:rPr>
            </a:br>
            <a:br>
              <a:rPr lang="en-US" sz="1300" b="0" i="0" u="none" strike="noStrike" kern="1200" baseline="0" dirty="0">
                <a:solidFill>
                  <a:schemeClr val="tx1"/>
                </a:solidFill>
                <a:latin typeface="+mj-lt"/>
                <a:ea typeface="+mj-ea"/>
                <a:cs typeface="+mj-cs"/>
              </a:rPr>
            </a:br>
            <a:br>
              <a:rPr lang="en-US" sz="1300" b="0" i="0" u="none" strike="noStrike" kern="1200" baseline="0" dirty="0">
                <a:solidFill>
                  <a:schemeClr val="tx1"/>
                </a:solidFill>
                <a:latin typeface="+mj-lt"/>
                <a:ea typeface="+mj-ea"/>
                <a:cs typeface="+mj-cs"/>
              </a:rPr>
            </a:br>
            <a:br>
              <a:rPr lang="en-US" sz="1300" b="0" i="0" u="none" strike="noStrike" kern="1200" baseline="0" dirty="0">
                <a:solidFill>
                  <a:schemeClr val="tx1"/>
                </a:solidFill>
                <a:latin typeface="+mj-lt"/>
                <a:ea typeface="+mj-ea"/>
                <a:cs typeface="+mj-cs"/>
              </a:rPr>
            </a:br>
            <a:br>
              <a:rPr lang="en-US" sz="1300" b="0" i="0" u="none" strike="noStrike" kern="1200" baseline="0" dirty="0">
                <a:solidFill>
                  <a:schemeClr val="tx1"/>
                </a:solidFill>
                <a:latin typeface="+mj-lt"/>
                <a:ea typeface="+mj-ea"/>
                <a:cs typeface="+mj-cs"/>
              </a:rPr>
            </a:br>
            <a:br>
              <a:rPr lang="en-US" sz="1300" b="0" i="0" u="none" strike="noStrike" kern="1200" baseline="0" dirty="0">
                <a:solidFill>
                  <a:schemeClr val="tx1"/>
                </a:solidFill>
                <a:latin typeface="+mj-lt"/>
                <a:ea typeface="+mj-ea"/>
                <a:cs typeface="+mj-cs"/>
              </a:rPr>
            </a:br>
            <a:br>
              <a:rPr lang="en-US" sz="1300" b="0" i="0" u="none" strike="noStrike" kern="1200" baseline="0" dirty="0">
                <a:solidFill>
                  <a:schemeClr val="tx1"/>
                </a:solidFill>
                <a:latin typeface="+mj-lt"/>
                <a:ea typeface="+mj-ea"/>
                <a:cs typeface="+mj-cs"/>
              </a:rPr>
            </a:br>
            <a:br>
              <a:rPr lang="en-US" sz="1300" b="0" i="0" u="none" strike="noStrike" kern="1200" baseline="0" dirty="0">
                <a:solidFill>
                  <a:schemeClr val="tx1"/>
                </a:solidFill>
                <a:latin typeface="+mj-lt"/>
                <a:ea typeface="+mj-ea"/>
                <a:cs typeface="+mj-cs"/>
              </a:rPr>
            </a:br>
            <a:br>
              <a:rPr lang="en-US" sz="1300" b="0" i="0" u="none" strike="noStrike" kern="1200" baseline="0" dirty="0">
                <a:solidFill>
                  <a:schemeClr val="tx1"/>
                </a:solidFill>
                <a:latin typeface="+mj-lt"/>
                <a:ea typeface="+mj-ea"/>
                <a:cs typeface="+mj-cs"/>
              </a:rPr>
            </a:br>
            <a:br>
              <a:rPr lang="en-US" sz="1300" b="0" i="0" u="none" strike="noStrike" kern="1200" baseline="0" dirty="0">
                <a:solidFill>
                  <a:schemeClr val="tx1"/>
                </a:solidFill>
                <a:latin typeface="+mj-lt"/>
                <a:ea typeface="+mj-ea"/>
                <a:cs typeface="+mj-cs"/>
              </a:rPr>
            </a:br>
            <a:br>
              <a:rPr lang="en-US" sz="1300" b="0" i="0" u="none" strike="noStrike" kern="1200" baseline="0" dirty="0">
                <a:solidFill>
                  <a:schemeClr val="tx1"/>
                </a:solidFill>
                <a:latin typeface="+mj-lt"/>
                <a:ea typeface="+mj-ea"/>
                <a:cs typeface="+mj-cs"/>
              </a:rPr>
            </a:br>
            <a:br>
              <a:rPr lang="en-US" sz="1300" b="0" i="0" u="none" strike="noStrike" kern="1200" baseline="0" dirty="0">
                <a:solidFill>
                  <a:schemeClr val="tx1"/>
                </a:solidFill>
                <a:latin typeface="+mj-lt"/>
                <a:ea typeface="+mj-ea"/>
                <a:cs typeface="+mj-cs"/>
              </a:rPr>
            </a:br>
            <a:r>
              <a:rPr lang="en-US" sz="1300" b="0" i="0" u="none" strike="noStrike" kern="1200" baseline="0" dirty="0">
                <a:solidFill>
                  <a:schemeClr val="tx1"/>
                </a:solidFill>
                <a:latin typeface="+mj-lt"/>
                <a:ea typeface="+mj-ea"/>
                <a:cs typeface="+mj-cs"/>
              </a:rPr>
              <a:t>Kurtuba Cami-</a:t>
            </a:r>
            <a:r>
              <a:rPr lang="en-US" sz="1300" b="0" i="0" u="none" strike="noStrike" kern="1200" baseline="0" dirty="0" err="1">
                <a:solidFill>
                  <a:schemeClr val="tx1"/>
                </a:solidFill>
                <a:latin typeface="+mj-lt"/>
                <a:ea typeface="+mj-ea"/>
                <a:cs typeface="+mj-cs"/>
              </a:rPr>
              <a:t>i</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Kebir'i</a:t>
            </a:r>
            <a:r>
              <a:rPr lang="en-US" sz="1300" b="0" i="0" u="none" strike="noStrike" kern="1200" baseline="0" dirty="0">
                <a:solidFill>
                  <a:schemeClr val="tx1"/>
                </a:solidFill>
                <a:latin typeface="+mj-lt"/>
                <a:ea typeface="+mj-ea"/>
                <a:cs typeface="+mj-cs"/>
              </a:rPr>
              <a:t>, 785-988</a:t>
            </a:r>
            <a:br>
              <a:rPr lang="en-US" sz="1300" b="0" i="0" u="none" strike="noStrike" kern="1200" baseline="0" dirty="0">
                <a:solidFill>
                  <a:schemeClr val="tx1"/>
                </a:solidFill>
                <a:latin typeface="+mj-lt"/>
                <a:ea typeface="+mj-ea"/>
                <a:cs typeface="+mj-cs"/>
              </a:rPr>
            </a:br>
            <a:r>
              <a:rPr lang="en-US" sz="1300" b="0" i="0" u="none" strike="noStrike" kern="1200" baseline="0" dirty="0" err="1">
                <a:solidFill>
                  <a:schemeClr val="tx1"/>
                </a:solidFill>
                <a:latin typeface="+mj-lt"/>
                <a:ea typeface="+mj-ea"/>
                <a:cs typeface="+mj-cs"/>
              </a:rPr>
              <a:t>zemin</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planı</a:t>
            </a:r>
            <a:r>
              <a:rPr lang="en-US" sz="1300" kern="120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caminin</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yapısını</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gösterir</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Ön</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plandaki</a:t>
            </a:r>
            <a:br>
              <a:rPr lang="en-US" sz="1300" b="0" i="0" u="none" strike="noStrike" kern="1200" baseline="0" dirty="0">
                <a:solidFill>
                  <a:schemeClr val="tx1"/>
                </a:solidFill>
                <a:latin typeface="+mj-lt"/>
                <a:ea typeface="+mj-ea"/>
                <a:cs typeface="+mj-cs"/>
              </a:rPr>
            </a:br>
            <a:r>
              <a:rPr lang="en-US" sz="1300" b="0" i="0" u="none" strike="noStrike" kern="1200" baseline="0" dirty="0" err="1">
                <a:solidFill>
                  <a:schemeClr val="tx1"/>
                </a:solidFill>
                <a:latin typeface="+mj-lt"/>
                <a:ea typeface="+mj-ea"/>
                <a:cs typeface="+mj-cs"/>
              </a:rPr>
              <a:t>güney</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dış</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duvarı</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kıble</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duvarıyla</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tıpatıp</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aynıdır</a:t>
            </a:r>
            <a:r>
              <a:rPr lang="en-US" sz="1300" b="0" i="0" u="none" strike="noStrike" kern="1200" baseline="0" dirty="0">
                <a:solidFill>
                  <a:schemeClr val="tx1"/>
                </a:solidFill>
                <a:latin typeface="+mj-lt"/>
                <a:ea typeface="+mj-ea"/>
                <a:cs typeface="+mj-cs"/>
              </a:rPr>
              <a:t>.</a:t>
            </a:r>
            <a:br>
              <a:rPr lang="en-US" sz="1300" b="0" i="0" u="none" strike="noStrike" kern="1200" baseline="0" dirty="0">
                <a:solidFill>
                  <a:schemeClr val="tx1"/>
                </a:solidFill>
                <a:latin typeface="+mj-lt"/>
                <a:ea typeface="+mj-ea"/>
                <a:cs typeface="+mj-cs"/>
              </a:rPr>
            </a:br>
            <a:r>
              <a:rPr lang="en-US" sz="1300" b="0" i="0" u="none" strike="noStrike" kern="1200" baseline="0" dirty="0" err="1">
                <a:solidFill>
                  <a:schemeClr val="tx1"/>
                </a:solidFill>
                <a:latin typeface="+mj-lt"/>
                <a:ea typeface="+mj-ea"/>
                <a:cs typeface="+mj-cs"/>
              </a:rPr>
              <a:t>Sivri</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kemerli</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çatıyla</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örtülü</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sekizgen</a:t>
            </a:r>
            <a:br>
              <a:rPr lang="en-US" sz="1300" b="0" i="0" u="none" strike="noStrike" kern="1200" baseline="0" dirty="0">
                <a:solidFill>
                  <a:schemeClr val="tx1"/>
                </a:solidFill>
                <a:latin typeface="+mj-lt"/>
                <a:ea typeface="+mj-ea"/>
                <a:cs typeface="+mj-cs"/>
              </a:rPr>
            </a:br>
            <a:r>
              <a:rPr lang="en-US" sz="1300" b="0" i="0" u="none" strike="noStrike" kern="1200" baseline="0" dirty="0" err="1">
                <a:solidFill>
                  <a:schemeClr val="tx1"/>
                </a:solidFill>
                <a:latin typeface="+mj-lt"/>
                <a:ea typeface="+mj-ea"/>
                <a:cs typeface="+mj-cs"/>
              </a:rPr>
              <a:t>üst</a:t>
            </a:r>
            <a:r>
              <a:rPr lang="en-US" sz="1300" b="0" i="0" u="none" strike="noStrike" kern="1200" baseline="0" dirty="0">
                <a:solidFill>
                  <a:schemeClr val="tx1"/>
                </a:solidFill>
                <a:latin typeface="+mj-lt"/>
                <a:ea typeface="+mj-ea"/>
                <a:cs typeface="+mj-cs"/>
              </a:rPr>
              <a:t> kat, il. </a:t>
            </a:r>
            <a:r>
              <a:rPr lang="en-US" sz="1300" b="0" i="0" u="none" strike="noStrike" kern="1200" baseline="0" dirty="0" err="1">
                <a:solidFill>
                  <a:schemeClr val="tx1"/>
                </a:solidFill>
                <a:latin typeface="+mj-lt"/>
                <a:ea typeface="+mj-ea"/>
                <a:cs typeface="+mj-cs"/>
              </a:rPr>
              <a:t>Hakem</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dönemindeki</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genişletmede</a:t>
            </a:r>
            <a:br>
              <a:rPr lang="en-US" sz="1300" b="0" i="0" u="none" strike="noStrike" kern="1200" baseline="0" dirty="0">
                <a:solidFill>
                  <a:schemeClr val="tx1"/>
                </a:solidFill>
                <a:latin typeface="+mj-lt"/>
                <a:ea typeface="+mj-ea"/>
                <a:cs typeface="+mj-cs"/>
              </a:rPr>
            </a:br>
            <a:r>
              <a:rPr lang="en-US" sz="1300" b="0" i="0" u="none" strike="noStrike" kern="1200" baseline="0" dirty="0">
                <a:solidFill>
                  <a:schemeClr val="tx1"/>
                </a:solidFill>
                <a:latin typeface="+mj-lt"/>
                <a:ea typeface="+mj-ea"/>
                <a:cs typeface="+mj-cs"/>
              </a:rPr>
              <a:t>(962-966) </a:t>
            </a:r>
            <a:r>
              <a:rPr lang="en-US" sz="1300" b="0" i="0" u="none" strike="noStrike" kern="1200" baseline="0" dirty="0" err="1">
                <a:solidFill>
                  <a:schemeClr val="tx1"/>
                </a:solidFill>
                <a:latin typeface="+mj-lt"/>
                <a:ea typeface="+mj-ea"/>
                <a:cs typeface="+mj-cs"/>
              </a:rPr>
              <a:t>yapılmış</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olan</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mihrabın</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üstüne</a:t>
            </a:r>
            <a:br>
              <a:rPr lang="en-US" sz="1300" b="0" i="0" u="none" strike="noStrike" kern="1200" baseline="0" dirty="0">
                <a:solidFill>
                  <a:schemeClr val="tx1"/>
                </a:solidFill>
                <a:latin typeface="+mj-lt"/>
                <a:ea typeface="+mj-ea"/>
                <a:cs typeface="+mj-cs"/>
              </a:rPr>
            </a:br>
            <a:r>
              <a:rPr lang="en-US" sz="1300" b="0" i="0" u="none" strike="noStrike" kern="1200" baseline="0" dirty="0" err="1">
                <a:solidFill>
                  <a:schemeClr val="tx1"/>
                </a:solidFill>
                <a:latin typeface="+mj-lt"/>
                <a:ea typeface="+mj-ea"/>
                <a:cs typeface="+mj-cs"/>
              </a:rPr>
              <a:t>oturtulmuştur</a:t>
            </a:r>
            <a:r>
              <a:rPr lang="en-US" sz="1300" b="0" i="0" u="none" strike="noStrike" kern="1200" baseline="0" dirty="0">
                <a:solidFill>
                  <a:schemeClr val="tx1"/>
                </a:solidFill>
                <a:latin typeface="+mj-lt"/>
                <a:ea typeface="+mj-ea"/>
                <a:cs typeface="+mj-cs"/>
              </a:rPr>
              <a:t>. Namaz </a:t>
            </a:r>
            <a:r>
              <a:rPr lang="en-US" sz="1300" b="0" i="0" u="none" strike="noStrike" kern="1200" baseline="0" dirty="0" err="1">
                <a:solidFill>
                  <a:schemeClr val="tx1"/>
                </a:solidFill>
                <a:latin typeface="+mj-lt"/>
                <a:ea typeface="+mj-ea"/>
                <a:cs typeface="+mj-cs"/>
              </a:rPr>
              <a:t>bölmesi</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kıble</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duvarından</a:t>
            </a:r>
            <a:br>
              <a:rPr lang="en-US" sz="1300" b="0" i="0" u="none" strike="noStrike" kern="1200" baseline="0" dirty="0">
                <a:solidFill>
                  <a:schemeClr val="tx1"/>
                </a:solidFill>
                <a:latin typeface="+mj-lt"/>
                <a:ea typeface="+mj-ea"/>
                <a:cs typeface="+mj-cs"/>
              </a:rPr>
            </a:br>
            <a:r>
              <a:rPr lang="en-US" sz="1300" b="0" i="0" u="none" strike="noStrike" kern="1200" baseline="0" dirty="0" err="1">
                <a:solidFill>
                  <a:schemeClr val="tx1"/>
                </a:solidFill>
                <a:latin typeface="+mj-lt"/>
                <a:ea typeface="+mj-ea"/>
                <a:cs typeface="+mj-cs"/>
              </a:rPr>
              <a:t>kuzeye</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doğru</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uzanan</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ve</a:t>
            </a:r>
            <a:r>
              <a:rPr lang="en-US" sz="1300" b="0" i="0" u="none" strike="noStrike" kern="1200" baseline="0" dirty="0">
                <a:solidFill>
                  <a:schemeClr val="tx1"/>
                </a:solidFill>
                <a:latin typeface="+mj-lt"/>
                <a:ea typeface="+mj-ea"/>
                <a:cs typeface="+mj-cs"/>
              </a:rPr>
              <a:t> her </a:t>
            </a:r>
            <a:r>
              <a:rPr lang="en-US" sz="1300" b="0" i="0" u="none" strike="noStrike" kern="1200" baseline="0" dirty="0" err="1">
                <a:solidFill>
                  <a:schemeClr val="tx1"/>
                </a:solidFill>
                <a:latin typeface="+mj-lt"/>
                <a:ea typeface="+mj-ea"/>
                <a:cs typeface="+mj-cs"/>
              </a:rPr>
              <a:t>biri</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ayrı</a:t>
            </a:r>
            <a:br>
              <a:rPr lang="en-US" sz="1300" b="0" i="0" u="none" strike="noStrike" kern="1200" baseline="0" dirty="0">
                <a:solidFill>
                  <a:schemeClr val="tx1"/>
                </a:solidFill>
                <a:latin typeface="+mj-lt"/>
                <a:ea typeface="+mj-ea"/>
                <a:cs typeface="+mj-cs"/>
              </a:rPr>
            </a:br>
            <a:r>
              <a:rPr lang="en-US" sz="1300" b="0" i="0" u="none" strike="noStrike" kern="1200" baseline="0" dirty="0">
                <a:solidFill>
                  <a:schemeClr val="tx1"/>
                </a:solidFill>
                <a:latin typeface="+mj-lt"/>
                <a:ea typeface="+mj-ea"/>
                <a:cs typeface="+mj-cs"/>
              </a:rPr>
              <a:t>eyer </a:t>
            </a:r>
            <a:r>
              <a:rPr lang="en-US" sz="1300" b="0" i="0" u="none" strike="noStrike" kern="1200" baseline="0" dirty="0" err="1">
                <a:solidFill>
                  <a:schemeClr val="tx1"/>
                </a:solidFill>
                <a:latin typeface="+mj-lt"/>
                <a:ea typeface="+mj-ea"/>
                <a:cs typeface="+mj-cs"/>
              </a:rPr>
              <a:t>çatılarıyla</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örtülü</a:t>
            </a:r>
            <a:r>
              <a:rPr lang="en-US" sz="1300" b="0" i="0" u="none" strike="noStrike" kern="1200" baseline="0" dirty="0">
                <a:solidFill>
                  <a:schemeClr val="tx1"/>
                </a:solidFill>
                <a:latin typeface="+mj-lt"/>
                <a:ea typeface="+mj-ea"/>
                <a:cs typeface="+mj-cs"/>
              </a:rPr>
              <a:t> 1 9 </a:t>
            </a:r>
            <a:r>
              <a:rPr lang="en-US" sz="1300" b="0" i="0" u="none" strike="noStrike" kern="1200" baseline="0" dirty="0" err="1">
                <a:solidFill>
                  <a:schemeClr val="tx1"/>
                </a:solidFill>
                <a:latin typeface="+mj-lt"/>
                <a:ea typeface="+mj-ea"/>
                <a:cs typeface="+mj-cs"/>
              </a:rPr>
              <a:t>geçitten</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oluşur</a:t>
            </a:r>
            <a:r>
              <a:rPr lang="en-US" sz="1300" b="0" i="0" u="none" strike="noStrike" kern="1200" baseline="0" dirty="0">
                <a:solidFill>
                  <a:schemeClr val="tx1"/>
                </a:solidFill>
                <a:latin typeface="+mj-lt"/>
                <a:ea typeface="+mj-ea"/>
                <a:cs typeface="+mj-cs"/>
              </a:rPr>
              <a:t>.</a:t>
            </a:r>
            <a:br>
              <a:rPr lang="en-US" sz="1300" b="0" i="0" u="none" strike="noStrike" kern="1200" baseline="0" dirty="0">
                <a:solidFill>
                  <a:schemeClr val="tx1"/>
                </a:solidFill>
                <a:latin typeface="+mj-lt"/>
                <a:ea typeface="+mj-ea"/>
                <a:cs typeface="+mj-cs"/>
              </a:rPr>
            </a:br>
            <a:r>
              <a:rPr lang="en-US" sz="1300" b="0" i="0" u="none" strike="noStrike" kern="1200" baseline="0" dirty="0" err="1">
                <a:solidFill>
                  <a:schemeClr val="tx1"/>
                </a:solidFill>
                <a:latin typeface="+mj-lt"/>
                <a:ea typeface="+mj-ea"/>
                <a:cs typeface="+mj-cs"/>
              </a:rPr>
              <a:t>Caminin</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orta</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kısmında</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inşası</a:t>
            </a:r>
            <a:r>
              <a:rPr lang="en-US" sz="1300" b="0" i="0" u="none" strike="noStrike" kern="1200" baseline="0" dirty="0">
                <a:solidFill>
                  <a:schemeClr val="tx1"/>
                </a:solidFill>
                <a:latin typeface="+mj-lt"/>
                <a:ea typeface="+mj-ea"/>
                <a:cs typeface="+mj-cs"/>
              </a:rPr>
              <a:t> 1 6. </a:t>
            </a:r>
            <a:r>
              <a:rPr lang="en-US" sz="1300" b="0" i="0" u="none" strike="noStrike" kern="1200" baseline="0" dirty="0" err="1">
                <a:solidFill>
                  <a:schemeClr val="tx1"/>
                </a:solidFill>
                <a:latin typeface="+mj-lt"/>
                <a:ea typeface="+mj-ea"/>
                <a:cs typeface="+mj-cs"/>
              </a:rPr>
              <a:t>yüzyılda</a:t>
            </a:r>
            <a:br>
              <a:rPr lang="en-US" sz="1300" b="0" i="0" u="none" strike="noStrike" kern="1200" baseline="0" dirty="0">
                <a:solidFill>
                  <a:schemeClr val="tx1"/>
                </a:solidFill>
                <a:latin typeface="+mj-lt"/>
                <a:ea typeface="+mj-ea"/>
                <a:cs typeface="+mj-cs"/>
              </a:rPr>
            </a:br>
            <a:r>
              <a:rPr lang="en-US" sz="1300" b="0" i="0" u="none" strike="noStrike" kern="1200" baseline="0" dirty="0" err="1">
                <a:solidFill>
                  <a:schemeClr val="tx1"/>
                </a:solidFill>
                <a:latin typeface="+mj-lt"/>
                <a:ea typeface="+mj-ea"/>
                <a:cs typeface="+mj-cs"/>
              </a:rPr>
              <a:t>başlayan</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ve</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ancak</a:t>
            </a:r>
            <a:r>
              <a:rPr lang="en-US" sz="1300" b="0" i="0" u="none" strike="noStrike" kern="1200" baseline="0" dirty="0">
                <a:solidFill>
                  <a:schemeClr val="tx1"/>
                </a:solidFill>
                <a:latin typeface="+mj-lt"/>
                <a:ea typeface="+mj-ea"/>
                <a:cs typeface="+mj-cs"/>
              </a:rPr>
              <a:t> 1 8. </a:t>
            </a:r>
            <a:r>
              <a:rPr lang="en-US" sz="1300" b="0" i="0" u="none" strike="noStrike" kern="1200" baseline="0" dirty="0" err="1">
                <a:solidFill>
                  <a:schemeClr val="tx1"/>
                </a:solidFill>
                <a:latin typeface="+mj-lt"/>
                <a:ea typeface="+mj-ea"/>
                <a:cs typeface="+mj-cs"/>
              </a:rPr>
              <a:t>yüzyılda</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biten</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masif</a:t>
            </a:r>
            <a:br>
              <a:rPr lang="en-US" sz="1300" b="0" i="0" u="none" strike="noStrike" kern="1200" baseline="0" dirty="0">
                <a:solidFill>
                  <a:schemeClr val="tx1"/>
                </a:solidFill>
                <a:latin typeface="+mj-lt"/>
                <a:ea typeface="+mj-ea"/>
                <a:cs typeface="+mj-cs"/>
              </a:rPr>
            </a:br>
            <a:r>
              <a:rPr lang="en-US" sz="1300" b="0" i="0" u="none" strike="noStrike" kern="1200" baseline="0" dirty="0" err="1">
                <a:solidFill>
                  <a:schemeClr val="tx1"/>
                </a:solidFill>
                <a:latin typeface="+mj-lt"/>
                <a:ea typeface="+mj-ea"/>
                <a:cs typeface="+mj-cs"/>
              </a:rPr>
              <a:t>katedral</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yapı</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yer</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alır</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Burada</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eskiden</a:t>
            </a:r>
            <a:r>
              <a:rPr lang="en-US" sz="1300" b="0" i="0" u="none" strike="noStrike" kern="1200" baseline="0" dirty="0">
                <a:solidFill>
                  <a:schemeClr val="tx1"/>
                </a:solidFill>
                <a:latin typeface="+mj-lt"/>
                <a:ea typeface="+mj-ea"/>
                <a:cs typeface="+mj-cs"/>
              </a:rPr>
              <a:t> namaz</a:t>
            </a:r>
            <a:br>
              <a:rPr lang="en-US" sz="1300" b="0" i="0" u="none" strike="noStrike" kern="1200" baseline="0" dirty="0">
                <a:solidFill>
                  <a:schemeClr val="tx1"/>
                </a:solidFill>
                <a:latin typeface="+mj-lt"/>
                <a:ea typeface="+mj-ea"/>
                <a:cs typeface="+mj-cs"/>
              </a:rPr>
            </a:br>
            <a:r>
              <a:rPr lang="en-US" sz="1300" b="0" i="0" u="none" strike="noStrike" kern="1200" baseline="0" dirty="0" err="1">
                <a:solidFill>
                  <a:schemeClr val="tx1"/>
                </a:solidFill>
                <a:latin typeface="+mj-lt"/>
                <a:ea typeface="+mj-ea"/>
                <a:cs typeface="+mj-cs"/>
              </a:rPr>
              <a:t>bölmesiyle</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bitişik</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olan</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cami</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avlusu</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vardı</a:t>
            </a:r>
            <a:r>
              <a:rPr lang="en-US" sz="1300" b="0" i="0" u="none" strike="noStrike" kern="1200" baseline="0" dirty="0">
                <a:solidFill>
                  <a:schemeClr val="tx1"/>
                </a:solidFill>
                <a:latin typeface="+mj-lt"/>
                <a:ea typeface="+mj-ea"/>
                <a:cs typeface="+mj-cs"/>
              </a:rPr>
              <a:t>. 1 6-</a:t>
            </a:r>
            <a:br>
              <a:rPr lang="en-US" sz="1300" b="0" i="0" u="none" strike="noStrike" kern="1200" baseline="0" dirty="0">
                <a:solidFill>
                  <a:schemeClr val="tx1"/>
                </a:solidFill>
                <a:latin typeface="+mj-lt"/>
                <a:ea typeface="+mj-ea"/>
                <a:cs typeface="+mj-cs"/>
              </a:rPr>
            </a:br>
            <a:r>
              <a:rPr lang="en-US" sz="1300" b="0" i="0" u="none" strike="noStrike" kern="1200" baseline="0" dirty="0">
                <a:solidFill>
                  <a:schemeClr val="tx1"/>
                </a:solidFill>
                <a:latin typeface="+mj-lt"/>
                <a:ea typeface="+mj-ea"/>
                <a:cs typeface="+mj-cs"/>
              </a:rPr>
              <a:t>1 7. </a:t>
            </a:r>
            <a:r>
              <a:rPr lang="en-US" sz="1300" b="0" i="0" u="none" strike="noStrike" kern="1200" baseline="0" dirty="0" err="1">
                <a:solidFill>
                  <a:schemeClr val="tx1"/>
                </a:solidFill>
                <a:latin typeface="+mj-lt"/>
                <a:ea typeface="+mj-ea"/>
                <a:cs typeface="+mj-cs"/>
              </a:rPr>
              <a:t>yüzyıllarda</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yıkılarak</a:t>
            </a:r>
            <a:r>
              <a:rPr lang="en-US" sz="1300" b="0" i="0" u="none" strike="noStrike" kern="1200" baseline="0" dirty="0">
                <a:solidFill>
                  <a:schemeClr val="tx1"/>
                </a:solidFill>
                <a:latin typeface="+mj-lt"/>
                <a:ea typeface="+mj-ea"/>
                <a:cs typeface="+mj-cs"/>
              </a:rPr>
              <a:t> yeni </a:t>
            </a:r>
            <a:r>
              <a:rPr lang="en-US" sz="1300" b="0" i="0" u="none" strike="noStrike" kern="1200" baseline="0" dirty="0" err="1">
                <a:solidFill>
                  <a:schemeClr val="tx1"/>
                </a:solidFill>
                <a:latin typeface="+mj-lt"/>
                <a:ea typeface="+mj-ea"/>
                <a:cs typeface="+mj-cs"/>
              </a:rPr>
              <a:t>baştan</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inşa</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edilen</a:t>
            </a:r>
            <a:br>
              <a:rPr lang="en-US" sz="1300" b="0" i="0" u="none" strike="noStrike" kern="1200" baseline="0" dirty="0">
                <a:solidFill>
                  <a:schemeClr val="tx1"/>
                </a:solidFill>
                <a:latin typeface="+mj-lt"/>
                <a:ea typeface="+mj-ea"/>
                <a:cs typeface="+mj-cs"/>
              </a:rPr>
            </a:br>
            <a:r>
              <a:rPr lang="en-US" sz="1300" b="0" i="0" u="none" strike="noStrike" kern="1200" baseline="0" dirty="0" err="1">
                <a:solidFill>
                  <a:schemeClr val="tx1"/>
                </a:solidFill>
                <a:latin typeface="+mj-lt"/>
                <a:ea typeface="+mj-ea"/>
                <a:cs typeface="+mj-cs"/>
              </a:rPr>
              <a:t>eski</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müstakil</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minare</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günümüzde</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katedralin</a:t>
            </a:r>
            <a:br>
              <a:rPr lang="en-US" sz="1300" b="0" i="0" u="none" strike="noStrike" kern="1200" baseline="0" dirty="0">
                <a:solidFill>
                  <a:schemeClr val="tx1"/>
                </a:solidFill>
                <a:latin typeface="+mj-lt"/>
                <a:ea typeface="+mj-ea"/>
                <a:cs typeface="+mj-cs"/>
              </a:rPr>
            </a:br>
            <a:r>
              <a:rPr lang="en-US" sz="1300" b="0" i="0" u="none" strike="noStrike" kern="1200" baseline="0" dirty="0" err="1">
                <a:solidFill>
                  <a:schemeClr val="tx1"/>
                </a:solidFill>
                <a:latin typeface="+mj-lt"/>
                <a:ea typeface="+mj-ea"/>
                <a:cs typeface="+mj-cs"/>
              </a:rPr>
              <a:t>çan</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kulesi</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işlevini</a:t>
            </a:r>
            <a:r>
              <a:rPr lang="en-US" sz="1300" b="0" i="0" u="none" strike="noStrike" kern="1200" baseline="0" dirty="0">
                <a:solidFill>
                  <a:schemeClr val="tx1"/>
                </a:solidFill>
                <a:latin typeface="+mj-lt"/>
                <a:ea typeface="+mj-ea"/>
                <a:cs typeface="+mj-cs"/>
              </a:rPr>
              <a:t> </a:t>
            </a:r>
            <a:r>
              <a:rPr lang="en-US" sz="1300" b="0" i="0" u="none" strike="noStrike" kern="1200" baseline="0" dirty="0" err="1">
                <a:solidFill>
                  <a:schemeClr val="tx1"/>
                </a:solidFill>
                <a:latin typeface="+mj-lt"/>
                <a:ea typeface="+mj-ea"/>
                <a:cs typeface="+mj-cs"/>
              </a:rPr>
              <a:t>görüyor</a:t>
            </a:r>
            <a:r>
              <a:rPr lang="en-US" sz="1300" b="0" i="0" u="none" strike="noStrike" kern="1200" baseline="0" dirty="0">
                <a:solidFill>
                  <a:schemeClr val="tx1"/>
                </a:solidFill>
                <a:latin typeface="+mj-lt"/>
                <a:ea typeface="+mj-ea"/>
                <a:cs typeface="+mj-cs"/>
              </a:rPr>
              <a:t>.</a:t>
            </a:r>
            <a:endParaRPr lang="en-US" sz="1300" kern="1200" dirty="0">
              <a:solidFill>
                <a:schemeClr val="tx1"/>
              </a:solidFill>
              <a:latin typeface="+mj-lt"/>
              <a:ea typeface="+mj-ea"/>
              <a:cs typeface="+mj-cs"/>
            </a:endParaRPr>
          </a:p>
        </p:txBody>
      </p:sp>
      <p:pic>
        <p:nvPicPr>
          <p:cNvPr id="5" name="İçerik Yer Tutucusu 4">
            <a:extLst>
              <a:ext uri="{FF2B5EF4-FFF2-40B4-BE49-F238E27FC236}">
                <a16:creationId xmlns:a16="http://schemas.microsoft.com/office/drawing/2014/main" id="{D48D1999-BB77-65EA-9364-F66545441F1C}"/>
              </a:ext>
            </a:extLst>
          </p:cNvPr>
          <p:cNvPicPr>
            <a:picLocks noGrp="1" noChangeAspect="1"/>
          </p:cNvPicPr>
          <p:nvPr>
            <p:ph idx="1"/>
          </p:nvPr>
        </p:nvPicPr>
        <p:blipFill>
          <a:blip r:embed="rId2"/>
          <a:stretch>
            <a:fillRect/>
          </a:stretch>
        </p:blipFill>
        <p:spPr>
          <a:xfrm>
            <a:off x="846418" y="728906"/>
            <a:ext cx="6939922" cy="5400184"/>
          </a:xfrm>
          <a:prstGeom prst="rect">
            <a:avLst/>
          </a:prstGeom>
        </p:spPr>
      </p:pic>
    </p:spTree>
    <p:extLst>
      <p:ext uri="{BB962C8B-B14F-4D97-AF65-F5344CB8AC3E}">
        <p14:creationId xmlns:p14="http://schemas.microsoft.com/office/powerpoint/2010/main" val="1902072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5" name="Rectangle 9224">
            <a:extLst>
              <a:ext uri="{FF2B5EF4-FFF2-40B4-BE49-F238E27FC236}">
                <a16:creationId xmlns:a16="http://schemas.microsoft.com/office/drawing/2014/main" id="{23CBEF12-C9B8-466E-A7FE-B00B9ADF4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etin kutusu 7">
            <a:extLst>
              <a:ext uri="{FF2B5EF4-FFF2-40B4-BE49-F238E27FC236}">
                <a16:creationId xmlns:a16="http://schemas.microsoft.com/office/drawing/2014/main" id="{159C4DA5-C269-3A4D-58D9-48C7FBEDD35F}"/>
              </a:ext>
            </a:extLst>
          </p:cNvPr>
          <p:cNvSpPr txBox="1"/>
          <p:nvPr/>
        </p:nvSpPr>
        <p:spPr>
          <a:xfrm rot="10800000" flipH="1" flipV="1">
            <a:off x="7130265" y="4988627"/>
            <a:ext cx="4798032" cy="1569660"/>
          </a:xfrm>
          <a:prstGeom prst="rect">
            <a:avLst/>
          </a:prstGeom>
          <a:noFill/>
        </p:spPr>
        <p:txBody>
          <a:bodyPr wrap="square">
            <a:spAutoFit/>
          </a:bodyPr>
          <a:lstStyle/>
          <a:p>
            <a:pPr algn="l"/>
            <a:endParaRPr lang="tr-TR" sz="2400" b="0" i="0" u="none" strike="noStrike" kern="1200" baseline="0" dirty="0">
              <a:solidFill>
                <a:schemeClr val="tx1"/>
              </a:solidFill>
              <a:latin typeface="+mj-lt"/>
              <a:ea typeface="+mj-ea"/>
              <a:cs typeface="+mj-cs"/>
            </a:endParaRPr>
          </a:p>
          <a:p>
            <a:pPr algn="l"/>
            <a:endParaRPr lang="tr-TR" sz="2400" dirty="0">
              <a:latin typeface="+mj-lt"/>
              <a:ea typeface="+mj-ea"/>
              <a:cs typeface="+mj-cs"/>
            </a:endParaRPr>
          </a:p>
          <a:p>
            <a:pPr algn="l"/>
            <a:r>
              <a:rPr lang="en-US" sz="2400" b="0" i="0" u="none" strike="noStrike" kern="1200" baseline="0" dirty="0">
                <a:solidFill>
                  <a:schemeClr val="tx1"/>
                </a:solidFill>
                <a:latin typeface="+mj-lt"/>
                <a:ea typeface="+mj-ea"/>
                <a:cs typeface="+mj-cs"/>
              </a:rPr>
              <a:t>Kurtuba Cami-</a:t>
            </a:r>
            <a:r>
              <a:rPr lang="en-US" sz="2400" b="0" i="0" u="none" strike="noStrike" kern="1200" baseline="0" dirty="0" err="1">
                <a:solidFill>
                  <a:schemeClr val="tx1"/>
                </a:solidFill>
                <a:latin typeface="+mj-lt"/>
                <a:ea typeface="+mj-ea"/>
                <a:cs typeface="+mj-cs"/>
              </a:rPr>
              <a:t>i</a:t>
            </a:r>
            <a:r>
              <a:rPr lang="en-US" sz="2400" b="0" i="0" u="none" strike="noStrike" kern="1200" baseline="0" dirty="0">
                <a:solidFill>
                  <a:schemeClr val="tx1"/>
                </a:solidFill>
                <a:latin typeface="+mj-lt"/>
                <a:ea typeface="+mj-ea"/>
                <a:cs typeface="+mj-cs"/>
              </a:rPr>
              <a:t> </a:t>
            </a:r>
            <a:r>
              <a:rPr lang="en-US" sz="2400" b="0" i="0" u="none" strike="noStrike" kern="1200" baseline="0" dirty="0" err="1">
                <a:solidFill>
                  <a:schemeClr val="tx1"/>
                </a:solidFill>
                <a:latin typeface="+mj-lt"/>
                <a:ea typeface="+mj-ea"/>
                <a:cs typeface="+mj-cs"/>
              </a:rPr>
              <a:t>Kebir'i</a:t>
            </a:r>
            <a:r>
              <a:rPr lang="en-US" sz="2400" b="0" i="0" u="none" strike="noStrike" kern="1200" baseline="0" dirty="0">
                <a:solidFill>
                  <a:schemeClr val="tx1"/>
                </a:solidFill>
                <a:latin typeface="+mj-lt"/>
                <a:ea typeface="+mj-ea"/>
                <a:cs typeface="+mj-cs"/>
              </a:rPr>
              <a:t>, 785-988</a:t>
            </a:r>
            <a:br>
              <a:rPr lang="en-US" sz="2400" b="0" i="0" u="none" strike="noStrike" kern="1200" baseline="0" dirty="0">
                <a:solidFill>
                  <a:schemeClr val="tx1"/>
                </a:solidFill>
                <a:latin typeface="+mj-lt"/>
                <a:ea typeface="+mj-ea"/>
                <a:cs typeface="+mj-cs"/>
              </a:rPr>
            </a:br>
            <a:endParaRPr lang="tr-TR" sz="2400" dirty="0"/>
          </a:p>
        </p:txBody>
      </p:sp>
      <p:pic>
        <p:nvPicPr>
          <p:cNvPr id="3" name="Resim 2">
            <a:extLst>
              <a:ext uri="{FF2B5EF4-FFF2-40B4-BE49-F238E27FC236}">
                <a16:creationId xmlns:a16="http://schemas.microsoft.com/office/drawing/2014/main" id="{BB95893A-A053-CD02-8890-0127D193E19F}"/>
              </a:ext>
            </a:extLst>
          </p:cNvPr>
          <p:cNvPicPr>
            <a:picLocks noChangeAspect="1"/>
          </p:cNvPicPr>
          <p:nvPr/>
        </p:nvPicPr>
        <p:blipFill>
          <a:blip r:embed="rId2"/>
          <a:stretch>
            <a:fillRect/>
          </a:stretch>
        </p:blipFill>
        <p:spPr>
          <a:xfrm>
            <a:off x="102742" y="127779"/>
            <a:ext cx="8637981" cy="5248159"/>
          </a:xfrm>
          <a:prstGeom prst="rect">
            <a:avLst/>
          </a:prstGeom>
        </p:spPr>
      </p:pic>
    </p:spTree>
    <p:extLst>
      <p:ext uri="{BB962C8B-B14F-4D97-AF65-F5344CB8AC3E}">
        <p14:creationId xmlns:p14="http://schemas.microsoft.com/office/powerpoint/2010/main" val="855902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64615A03-C8B5-3C74-FE6F-2D0657446750}"/>
              </a:ext>
            </a:extLst>
          </p:cNvPr>
          <p:cNvSpPr>
            <a:spLocks noGrp="1"/>
          </p:cNvSpPr>
          <p:nvPr>
            <p:ph type="title"/>
          </p:nvPr>
        </p:nvSpPr>
        <p:spPr>
          <a:xfrm>
            <a:off x="616449" y="-390417"/>
            <a:ext cx="11085816" cy="3472664"/>
          </a:xfrm>
        </p:spPr>
        <p:txBody>
          <a:bodyPr>
            <a:normAutofit/>
          </a:bodyPr>
          <a:lstStyle/>
          <a:p>
            <a:r>
              <a:rPr lang="tr-TR" sz="2400" b="0" i="0" u="none" strike="noStrike" baseline="0" dirty="0">
                <a:latin typeface="Fd1258791-Identity-H"/>
              </a:rPr>
              <a:t>Vezirler Kapısı, </a:t>
            </a:r>
            <a:r>
              <a:rPr lang="tr-TR" sz="2400" b="0" i="0" u="none" strike="noStrike" baseline="0" dirty="0" err="1">
                <a:latin typeface="Fd1366323-Identity-H"/>
              </a:rPr>
              <a:t>Kurtuba</a:t>
            </a:r>
            <a:r>
              <a:rPr lang="tr-TR" sz="2400" b="0" i="0" u="none" strike="noStrike" baseline="0" dirty="0">
                <a:latin typeface="Fd1366323-Identity-H"/>
              </a:rPr>
              <a:t> Cami-i Kebir'i</a:t>
            </a:r>
            <a:br>
              <a:rPr lang="tr-TR" sz="2400" b="0" i="0" u="none" strike="noStrike" baseline="0" dirty="0">
                <a:latin typeface="Fd1366323-Identity-H"/>
              </a:rPr>
            </a:br>
            <a:r>
              <a:rPr lang="tr-TR" sz="2400" b="0" i="0" u="none" strike="noStrike" baseline="0" dirty="0">
                <a:latin typeface="Fd1366323-Identity-H"/>
              </a:rPr>
              <a:t>785-988 ve Avlu</a:t>
            </a:r>
            <a:br>
              <a:rPr lang="tr-TR" sz="2400" b="0" i="0" u="none" strike="noStrike" baseline="0" dirty="0">
                <a:latin typeface="Fd1366323-Identity-H"/>
              </a:rPr>
            </a:br>
            <a:r>
              <a:rPr lang="tr-TR" sz="2400" b="0" i="0" u="none" strike="noStrike" baseline="0" dirty="0" err="1">
                <a:latin typeface="Fd1366323-Identity-H"/>
              </a:rPr>
              <a:t>Kurtuba</a:t>
            </a:r>
            <a:r>
              <a:rPr lang="tr-TR" sz="2400" b="0" i="0" u="none" strike="noStrike" baseline="0" dirty="0">
                <a:latin typeface="Fd1366323-Identity-H"/>
              </a:rPr>
              <a:t> Cami-i Kebir'inin batı cephesinde yer</a:t>
            </a:r>
            <a:br>
              <a:rPr lang="tr-TR" sz="2400" b="0" i="0" u="none" strike="noStrike" baseline="0" dirty="0">
                <a:latin typeface="Fd1366323-Identity-H"/>
              </a:rPr>
            </a:br>
            <a:r>
              <a:rPr lang="tr-TR" sz="2400" b="0" i="0" u="none" strike="noStrike" baseline="0" dirty="0">
                <a:latin typeface="Fd1366323-Identity-H"/>
              </a:rPr>
              <a:t>alan </a:t>
            </a:r>
            <a:r>
              <a:rPr lang="tr-TR" sz="2400" b="0" i="0" u="none" strike="noStrike" baseline="0" dirty="0" err="1">
                <a:latin typeface="Fd1366323-Identity-H"/>
              </a:rPr>
              <a:t>Babü'l</a:t>
            </a:r>
            <a:r>
              <a:rPr lang="tr-TR" sz="2400" b="0" i="0" u="none" strike="noStrike" baseline="0" dirty="0">
                <a:latin typeface="Fd1366323-Identity-H"/>
              </a:rPr>
              <a:t>-Vüzera (Vezirler Kapısı) caminin en</a:t>
            </a:r>
            <a:br>
              <a:rPr lang="tr-TR" sz="2400" b="0" i="0" u="none" strike="noStrike" baseline="0" dirty="0">
                <a:latin typeface="Fd1366323-Identity-H"/>
              </a:rPr>
            </a:br>
            <a:r>
              <a:rPr lang="tr-TR" sz="2400" b="0" i="0" u="none" strike="noStrike" baseline="0" dirty="0">
                <a:latin typeface="Fd1366323-Identity-H"/>
              </a:rPr>
              <a:t>eski </a:t>
            </a:r>
            <a:r>
              <a:rPr lang="tr-TR" sz="2400" b="0" i="0" u="none" strike="noStrike" baseline="0" dirty="0" err="1">
                <a:latin typeface="Fd1366323-Identity-H"/>
              </a:rPr>
              <a:t>taçkapısıdır</a:t>
            </a:r>
            <a:r>
              <a:rPr lang="tr-TR" sz="2400" b="0" i="0" u="none" strike="noStrike" baseline="0" dirty="0">
                <a:latin typeface="Fd1366323-Identity-H"/>
              </a:rPr>
              <a:t> (786-787) ve hala ayaktadır.</a:t>
            </a:r>
            <a:endParaRPr lang="tr-TR" sz="2400" dirty="0"/>
          </a:p>
        </p:txBody>
      </p:sp>
      <p:sp>
        <p:nvSpPr>
          <p:cNvPr id="12" name="Content Placeholder 11">
            <a:extLst>
              <a:ext uri="{FF2B5EF4-FFF2-40B4-BE49-F238E27FC236}">
                <a16:creationId xmlns:a16="http://schemas.microsoft.com/office/drawing/2014/main" id="{FE45B7F0-4B44-630C-978A-89B9DFD7FC55}"/>
              </a:ext>
            </a:extLst>
          </p:cNvPr>
          <p:cNvSpPr>
            <a:spLocks noGrp="1"/>
          </p:cNvSpPr>
          <p:nvPr>
            <p:ph idx="1"/>
          </p:nvPr>
        </p:nvSpPr>
        <p:spPr>
          <a:xfrm>
            <a:off x="6186619" y="547815"/>
            <a:ext cx="5178960" cy="1680519"/>
          </a:xfrm>
        </p:spPr>
        <p:txBody>
          <a:bodyPr anchor="ctr">
            <a:normAutofit/>
          </a:bodyPr>
          <a:lstStyle/>
          <a:p>
            <a:pPr marL="0" indent="0">
              <a:buNone/>
            </a:pPr>
            <a:endParaRPr lang="en-US" sz="2000" dirty="0"/>
          </a:p>
        </p:txBody>
      </p:sp>
      <p:pic>
        <p:nvPicPr>
          <p:cNvPr id="4" name="Resim 3">
            <a:extLst>
              <a:ext uri="{FF2B5EF4-FFF2-40B4-BE49-F238E27FC236}">
                <a16:creationId xmlns:a16="http://schemas.microsoft.com/office/drawing/2014/main" id="{535D11E0-3513-8EB4-80E2-1D816ED98AFE}"/>
              </a:ext>
            </a:extLst>
          </p:cNvPr>
          <p:cNvPicPr>
            <a:picLocks noChangeAspect="1"/>
          </p:cNvPicPr>
          <p:nvPr/>
        </p:nvPicPr>
        <p:blipFill rotWithShape="1">
          <a:blip r:embed="rId2"/>
          <a:srcRect l="-1" r="-760" b="17781"/>
          <a:stretch/>
        </p:blipFill>
        <p:spPr>
          <a:xfrm>
            <a:off x="3173870" y="2484379"/>
            <a:ext cx="9015081" cy="4290576"/>
          </a:xfrm>
          <a:prstGeom prst="rect">
            <a:avLst/>
          </a:prstGeom>
        </p:spPr>
      </p:pic>
    </p:spTree>
    <p:extLst>
      <p:ext uri="{BB962C8B-B14F-4D97-AF65-F5344CB8AC3E}">
        <p14:creationId xmlns:p14="http://schemas.microsoft.com/office/powerpoint/2010/main" val="1885117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AF65DF5-E3FF-61CC-1EC2-100E7356F209}"/>
              </a:ext>
            </a:extLst>
          </p:cNvPr>
          <p:cNvSpPr>
            <a:spLocks noGrp="1"/>
          </p:cNvSpPr>
          <p:nvPr>
            <p:ph type="title"/>
          </p:nvPr>
        </p:nvSpPr>
        <p:spPr/>
        <p:txBody>
          <a:bodyPr/>
          <a:lstStyle/>
          <a:p>
            <a:r>
              <a:rPr lang="tr-TR" dirty="0"/>
              <a:t>Temel Kaynaklar (sunuya ait)</a:t>
            </a:r>
          </a:p>
        </p:txBody>
      </p:sp>
      <p:sp>
        <p:nvSpPr>
          <p:cNvPr id="3" name="İçerik Yer Tutucusu 2">
            <a:extLst>
              <a:ext uri="{FF2B5EF4-FFF2-40B4-BE49-F238E27FC236}">
                <a16:creationId xmlns:a16="http://schemas.microsoft.com/office/drawing/2014/main" id="{DBCE3827-52AC-8078-C21E-DACC02C43E75}"/>
              </a:ext>
            </a:extLst>
          </p:cNvPr>
          <p:cNvSpPr>
            <a:spLocks noGrp="1"/>
          </p:cNvSpPr>
          <p:nvPr>
            <p:ph idx="1"/>
          </p:nvPr>
        </p:nvSpPr>
        <p:spPr/>
        <p:txBody>
          <a:bodyPr/>
          <a:lstStyle/>
          <a:p>
            <a:r>
              <a:rPr lang="tr-TR" dirty="0" err="1">
                <a:effectLst/>
                <a:latin typeface="Verdana" panose="020B0604030504040204" pitchFamily="34" charset="0"/>
                <a:ea typeface="Calibri" panose="020F0502020204030204" pitchFamily="34" charset="0"/>
                <a:cs typeface="TimesNewRomanPSMT"/>
              </a:rPr>
              <a:t>Hattstein</a:t>
            </a:r>
            <a:r>
              <a:rPr lang="tr-TR" dirty="0">
                <a:effectLst/>
                <a:latin typeface="Verdana" panose="020B0604030504040204" pitchFamily="34" charset="0"/>
                <a:ea typeface="Calibri" panose="020F0502020204030204" pitchFamily="34" charset="0"/>
                <a:cs typeface="TimesNewRomanPSMT"/>
              </a:rPr>
              <a:t>, Markus, Peter </a:t>
            </a:r>
            <a:r>
              <a:rPr lang="tr-TR" dirty="0" err="1">
                <a:effectLst/>
                <a:latin typeface="Verdana" panose="020B0604030504040204" pitchFamily="34" charset="0"/>
                <a:ea typeface="Calibri" panose="020F0502020204030204" pitchFamily="34" charset="0"/>
                <a:cs typeface="TimesNewRomanPSMT"/>
              </a:rPr>
              <a:t>Delius</a:t>
            </a:r>
            <a:r>
              <a:rPr lang="tr-TR" dirty="0">
                <a:latin typeface="Verdana" panose="020B0604030504040204" pitchFamily="34" charset="0"/>
                <a:ea typeface="Calibri" panose="020F0502020204030204" pitchFamily="34" charset="0"/>
                <a:cs typeface="TimesNewRomanPSMT"/>
              </a:rPr>
              <a:t>, </a:t>
            </a:r>
            <a:r>
              <a:rPr lang="tr-TR" dirty="0">
                <a:effectLst/>
                <a:latin typeface="Verdana" panose="020B0604030504040204" pitchFamily="34" charset="0"/>
                <a:ea typeface="Calibri" panose="020F0502020204030204" pitchFamily="34" charset="0"/>
                <a:cs typeface="TimesNewRomanPSMT"/>
              </a:rPr>
              <a:t>İslam: Sanatı ve Mimarisi, Literatür, İstanbul, 2005.</a:t>
            </a:r>
            <a:endParaRPr lang="tr-TR" dirty="0">
              <a:effectLst/>
              <a:latin typeface="Verdana" panose="020B0604030504040204" pitchFamily="34" charset="0"/>
              <a:ea typeface="Times New Roman" panose="02020603050405020304" pitchFamily="18" charset="0"/>
              <a:cs typeface="Times New Roman" panose="02020603050405020304" pitchFamily="18" charset="0"/>
            </a:endParaRPr>
          </a:p>
          <a:p>
            <a:r>
              <a:rPr lang="tr-TR" dirty="0"/>
              <a:t>Archnet.org</a:t>
            </a:r>
          </a:p>
          <a:p>
            <a:r>
              <a:rPr lang="tr-TR" dirty="0" err="1"/>
              <a:t>Metropolian</a:t>
            </a:r>
            <a:r>
              <a:rPr lang="tr-TR" dirty="0"/>
              <a:t> </a:t>
            </a:r>
            <a:r>
              <a:rPr lang="tr-TR" dirty="0" err="1"/>
              <a:t>Museum</a:t>
            </a:r>
            <a:endParaRPr lang="tr-TR" dirty="0"/>
          </a:p>
          <a:p>
            <a:endParaRPr lang="tr-TR" dirty="0"/>
          </a:p>
        </p:txBody>
      </p:sp>
    </p:spTree>
    <p:extLst>
      <p:ext uri="{BB962C8B-B14F-4D97-AF65-F5344CB8AC3E}">
        <p14:creationId xmlns:p14="http://schemas.microsoft.com/office/powerpoint/2010/main" val="3432053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AC89644-B7C5-2B13-6A9C-AFB0C9677F4F}"/>
              </a:ext>
            </a:extLst>
          </p:cNvPr>
          <p:cNvSpPr>
            <a:spLocks noGrp="1"/>
          </p:cNvSpPr>
          <p:nvPr>
            <p:ph type="title"/>
          </p:nvPr>
        </p:nvSpPr>
        <p:spPr>
          <a:xfrm>
            <a:off x="195210" y="1062394"/>
            <a:ext cx="3770616" cy="4937714"/>
          </a:xfrm>
        </p:spPr>
        <p:txBody>
          <a:bodyPr>
            <a:normAutofit/>
          </a:bodyPr>
          <a:lstStyle/>
          <a:p>
            <a:r>
              <a:rPr lang="tr-TR" sz="3600" b="0" i="0" dirty="0" err="1">
                <a:effectLst/>
                <a:latin typeface="Calibri" panose="020F0502020204030204" pitchFamily="34" charset="0"/>
              </a:rPr>
              <a:t>İber</a:t>
            </a:r>
            <a:r>
              <a:rPr lang="tr-TR" sz="3600" b="0" i="0" dirty="0">
                <a:effectLst/>
                <a:latin typeface="Calibri" panose="020F0502020204030204" pitchFamily="34" charset="0"/>
              </a:rPr>
              <a:t> yarımadasında Endülüs Emevî Devleti ile Hristiyanların hâkimiyetindeki toprakları</a:t>
            </a:r>
            <a:br>
              <a:rPr lang="tr-TR" sz="3600" dirty="0"/>
            </a:br>
            <a:r>
              <a:rPr lang="tr-TR" sz="3600" b="0" i="0" dirty="0">
                <a:effectLst/>
                <a:latin typeface="Calibri" panose="020F0502020204030204" pitchFamily="34" charset="0"/>
              </a:rPr>
              <a:t>gösteren harita</a:t>
            </a:r>
            <a:endParaRPr lang="tr-TR" sz="3600" dirty="0"/>
          </a:p>
        </p:txBody>
      </p:sp>
      <p:sp>
        <p:nvSpPr>
          <p:cNvPr id="3" name="İçerik Yer Tutucusu 2">
            <a:extLst>
              <a:ext uri="{FF2B5EF4-FFF2-40B4-BE49-F238E27FC236}">
                <a16:creationId xmlns:a16="http://schemas.microsoft.com/office/drawing/2014/main" id="{37174350-25C1-6BCD-0016-B76F7188443E}"/>
              </a:ext>
            </a:extLst>
          </p:cNvPr>
          <p:cNvSpPr>
            <a:spLocks noGrp="1"/>
          </p:cNvSpPr>
          <p:nvPr>
            <p:ph idx="1"/>
          </p:nvPr>
        </p:nvSpPr>
        <p:spPr/>
        <p:txBody>
          <a:bodyPr/>
          <a:lstStyle/>
          <a:p>
            <a:endParaRPr lang="tr-TR" dirty="0"/>
          </a:p>
        </p:txBody>
      </p:sp>
      <p:pic>
        <p:nvPicPr>
          <p:cNvPr id="1026" name="Picture 2">
            <a:extLst>
              <a:ext uri="{FF2B5EF4-FFF2-40B4-BE49-F238E27FC236}">
                <a16:creationId xmlns:a16="http://schemas.microsoft.com/office/drawing/2014/main" id="{CD40E8C7-8A2E-CAA8-437E-DAC4563C2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5113" y="82194"/>
            <a:ext cx="81168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830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545EBEE-10A5-DCB3-78A7-66BC793BD23E}"/>
              </a:ext>
            </a:extLst>
          </p:cNvPr>
          <p:cNvSpPr>
            <a:spLocks noGrp="1"/>
          </p:cNvSpPr>
          <p:nvPr>
            <p:ph type="title"/>
          </p:nvPr>
        </p:nvSpPr>
        <p:spPr>
          <a:xfrm>
            <a:off x="640079" y="1972639"/>
            <a:ext cx="3582599" cy="2811000"/>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tr-TR" sz="2000" dirty="0">
                <a:solidFill>
                  <a:schemeClr val="bg1"/>
                </a:solidFill>
                <a:latin typeface="Times New Roman" panose="02020603050405020304" pitchFamily="18" charset="0"/>
                <a:ea typeface="Calibri" panose="020F0502020204030204" pitchFamily="34" charset="0"/>
              </a:rPr>
              <a:t>ENDÜLÜS EMEVİ HÜKÜMDARLARI</a:t>
            </a:r>
            <a:endParaRPr lang="en-US" sz="2000" kern="1200" dirty="0">
              <a:solidFill>
                <a:schemeClr val="bg1"/>
              </a:solidFill>
              <a:latin typeface="+mj-lt"/>
              <a:ea typeface="+mj-ea"/>
              <a:cs typeface="+mj-cs"/>
            </a:endParaRPr>
          </a:p>
        </p:txBody>
      </p:sp>
      <p:graphicFrame>
        <p:nvGraphicFramePr>
          <p:cNvPr id="3" name="Tablo 2">
            <a:extLst>
              <a:ext uri="{FF2B5EF4-FFF2-40B4-BE49-F238E27FC236}">
                <a16:creationId xmlns:a16="http://schemas.microsoft.com/office/drawing/2014/main" id="{0D71FBDF-ADDA-EA57-DAF2-0C9DEA40F441}"/>
              </a:ext>
            </a:extLst>
          </p:cNvPr>
          <p:cNvGraphicFramePr>
            <a:graphicFrameLocks noGrp="1"/>
          </p:cNvGraphicFramePr>
          <p:nvPr>
            <p:extLst>
              <p:ext uri="{D42A27DB-BD31-4B8C-83A1-F6EECF244321}">
                <p14:modId xmlns:p14="http://schemas.microsoft.com/office/powerpoint/2010/main" val="3341840576"/>
              </p:ext>
            </p:extLst>
          </p:nvPr>
        </p:nvGraphicFramePr>
        <p:xfrm>
          <a:off x="5551265" y="1364140"/>
          <a:ext cx="4162869" cy="4896739"/>
        </p:xfrm>
        <a:graphic>
          <a:graphicData uri="http://schemas.openxmlformats.org/drawingml/2006/table">
            <a:tbl>
              <a:tblPr firstRow="1" bandRow="1"/>
              <a:tblGrid>
                <a:gridCol w="2074884">
                  <a:extLst>
                    <a:ext uri="{9D8B030D-6E8A-4147-A177-3AD203B41FA5}">
                      <a16:colId xmlns:a16="http://schemas.microsoft.com/office/drawing/2014/main" val="371261529"/>
                    </a:ext>
                  </a:extLst>
                </a:gridCol>
                <a:gridCol w="2087985">
                  <a:extLst>
                    <a:ext uri="{9D8B030D-6E8A-4147-A177-3AD203B41FA5}">
                      <a16:colId xmlns:a16="http://schemas.microsoft.com/office/drawing/2014/main" val="148496563"/>
                    </a:ext>
                  </a:extLst>
                </a:gridCol>
              </a:tblGrid>
              <a:tr h="0">
                <a:tc gridSpan="2">
                  <a:txBody>
                    <a:bodyPr/>
                    <a:lstStyle/>
                    <a:p>
                      <a:pPr algn="ctr" fontAlgn="ctr"/>
                      <a:r>
                        <a:rPr lang="tr-TR" sz="1000" b="1" dirty="0">
                          <a:solidFill>
                            <a:srgbClr val="000000"/>
                          </a:solidFill>
                          <a:effectLst/>
                        </a:rPr>
                        <a:t>ENDÜLÜS EMEVÎ HÜKÜMDARLARI</a:t>
                      </a:r>
                    </a:p>
                  </a:txBody>
                  <a:tcPr marL="18154" marR="18154" marT="31121" marB="31121"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4F1F1"/>
                    </a:solidFill>
                  </a:tcPr>
                </a:tc>
                <a:tc hMerge="1">
                  <a:txBody>
                    <a:bodyPr/>
                    <a:lstStyle/>
                    <a:p>
                      <a:endParaRPr lang="tr-TR"/>
                    </a:p>
                  </a:txBody>
                  <a:tcPr/>
                </a:tc>
                <a:extLst>
                  <a:ext uri="{0D108BD9-81ED-4DB2-BD59-A6C34878D82A}">
                    <a16:rowId xmlns:a16="http://schemas.microsoft.com/office/drawing/2014/main" val="2416464237"/>
                  </a:ext>
                </a:extLst>
              </a:tr>
              <a:tr h="222957">
                <a:tc>
                  <a:txBody>
                    <a:bodyPr/>
                    <a:lstStyle/>
                    <a:p>
                      <a:pPr algn="l" fontAlgn="ctr"/>
                      <a:r>
                        <a:rPr lang="tr-TR" sz="1000">
                          <a:solidFill>
                            <a:srgbClr val="000000"/>
                          </a:solidFill>
                          <a:effectLst/>
                        </a:rPr>
                        <a:t>I. Abdurrahman</a:t>
                      </a:r>
                    </a:p>
                  </a:txBody>
                  <a:tcPr marL="23340" marR="23340" marT="18154" marB="18154"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r" fontAlgn="ctr"/>
                      <a:r>
                        <a:rPr lang="tr-TR" sz="1000" dirty="0">
                          <a:solidFill>
                            <a:srgbClr val="000000"/>
                          </a:solidFill>
                          <a:effectLst/>
                        </a:rPr>
                        <a:t>138 (756)</a:t>
                      </a:r>
                    </a:p>
                  </a:txBody>
                  <a:tcPr marL="23340" marR="23340" marT="18154" marB="18154"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50835122"/>
                  </a:ext>
                </a:extLst>
              </a:tr>
              <a:tr h="222957">
                <a:tc>
                  <a:txBody>
                    <a:bodyPr/>
                    <a:lstStyle/>
                    <a:p>
                      <a:pPr algn="l" fontAlgn="ctr"/>
                      <a:r>
                        <a:rPr lang="tr-TR" sz="1000">
                          <a:solidFill>
                            <a:srgbClr val="000000"/>
                          </a:solidFill>
                          <a:effectLst/>
                        </a:rPr>
                        <a:t>I. Hişâm</a:t>
                      </a:r>
                    </a:p>
                  </a:txBody>
                  <a:tcPr marL="23340" marR="23340" marT="18154" marB="18154"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r" fontAlgn="ctr"/>
                      <a:r>
                        <a:rPr lang="tr-TR" sz="1000">
                          <a:solidFill>
                            <a:srgbClr val="000000"/>
                          </a:solidFill>
                          <a:effectLst/>
                        </a:rPr>
                        <a:t>172 (788)</a:t>
                      </a:r>
                    </a:p>
                  </a:txBody>
                  <a:tcPr marL="23340" marR="23340" marT="18154" marB="18154"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054961887"/>
                  </a:ext>
                </a:extLst>
              </a:tr>
              <a:tr h="222957">
                <a:tc>
                  <a:txBody>
                    <a:bodyPr/>
                    <a:lstStyle/>
                    <a:p>
                      <a:pPr algn="l" fontAlgn="ctr"/>
                      <a:r>
                        <a:rPr lang="tr-TR" sz="1000">
                          <a:solidFill>
                            <a:srgbClr val="000000"/>
                          </a:solidFill>
                          <a:effectLst/>
                        </a:rPr>
                        <a:t>I. Hakem</a:t>
                      </a:r>
                    </a:p>
                  </a:txBody>
                  <a:tcPr marL="23340" marR="23340" marT="18154" marB="18154"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r" fontAlgn="ctr"/>
                      <a:r>
                        <a:rPr lang="tr-TR" sz="1000" dirty="0">
                          <a:solidFill>
                            <a:srgbClr val="000000"/>
                          </a:solidFill>
                          <a:effectLst/>
                        </a:rPr>
                        <a:t>180 (796)</a:t>
                      </a:r>
                    </a:p>
                  </a:txBody>
                  <a:tcPr marL="23340" marR="23340" marT="18154" marB="18154"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300404033"/>
                  </a:ext>
                </a:extLst>
              </a:tr>
              <a:tr h="222957">
                <a:tc>
                  <a:txBody>
                    <a:bodyPr/>
                    <a:lstStyle/>
                    <a:p>
                      <a:pPr algn="l" fontAlgn="ctr"/>
                      <a:r>
                        <a:rPr lang="tr-TR" sz="1000">
                          <a:solidFill>
                            <a:srgbClr val="000000"/>
                          </a:solidFill>
                          <a:effectLst/>
                        </a:rPr>
                        <a:t>II. Abdurrahman</a:t>
                      </a:r>
                    </a:p>
                  </a:txBody>
                  <a:tcPr marL="23340" marR="23340" marT="18154" marB="18154"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r" fontAlgn="ctr"/>
                      <a:r>
                        <a:rPr lang="tr-TR" sz="1000">
                          <a:solidFill>
                            <a:srgbClr val="000000"/>
                          </a:solidFill>
                          <a:effectLst/>
                        </a:rPr>
                        <a:t>206 (822)</a:t>
                      </a:r>
                    </a:p>
                  </a:txBody>
                  <a:tcPr marL="23340" marR="23340" marT="18154" marB="18154"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872336823"/>
                  </a:ext>
                </a:extLst>
              </a:tr>
              <a:tr h="222957">
                <a:tc>
                  <a:txBody>
                    <a:bodyPr/>
                    <a:lstStyle/>
                    <a:p>
                      <a:pPr algn="l" fontAlgn="ctr"/>
                      <a:r>
                        <a:rPr lang="tr-TR" sz="1000">
                          <a:solidFill>
                            <a:srgbClr val="000000"/>
                          </a:solidFill>
                          <a:effectLst/>
                        </a:rPr>
                        <a:t>I. Muhammed</a:t>
                      </a:r>
                    </a:p>
                  </a:txBody>
                  <a:tcPr marL="23340" marR="23340" marT="18154" marB="18154"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r" fontAlgn="ctr"/>
                      <a:r>
                        <a:rPr lang="tr-TR" sz="1000">
                          <a:solidFill>
                            <a:srgbClr val="000000"/>
                          </a:solidFill>
                          <a:effectLst/>
                        </a:rPr>
                        <a:t>238 (852)</a:t>
                      </a:r>
                    </a:p>
                  </a:txBody>
                  <a:tcPr marL="23340" marR="23340" marT="18154" marB="18154"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995006929"/>
                  </a:ext>
                </a:extLst>
              </a:tr>
              <a:tr h="222957">
                <a:tc>
                  <a:txBody>
                    <a:bodyPr/>
                    <a:lstStyle/>
                    <a:p>
                      <a:pPr algn="l" fontAlgn="ctr"/>
                      <a:r>
                        <a:rPr lang="tr-TR" sz="1000">
                          <a:solidFill>
                            <a:srgbClr val="000000"/>
                          </a:solidFill>
                          <a:effectLst/>
                        </a:rPr>
                        <a:t>Münzir</a:t>
                      </a:r>
                    </a:p>
                  </a:txBody>
                  <a:tcPr marL="23340" marR="23340" marT="18154" marB="18154"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r" fontAlgn="ctr"/>
                      <a:r>
                        <a:rPr lang="tr-TR" sz="1000">
                          <a:solidFill>
                            <a:srgbClr val="000000"/>
                          </a:solidFill>
                          <a:effectLst/>
                        </a:rPr>
                        <a:t>273 (886)</a:t>
                      </a:r>
                    </a:p>
                  </a:txBody>
                  <a:tcPr marL="23340" marR="23340" marT="18154" marB="18154"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451267593"/>
                  </a:ext>
                </a:extLst>
              </a:tr>
              <a:tr h="222957">
                <a:tc>
                  <a:txBody>
                    <a:bodyPr/>
                    <a:lstStyle/>
                    <a:p>
                      <a:pPr algn="l" fontAlgn="ctr"/>
                      <a:r>
                        <a:rPr lang="tr-TR" sz="1000">
                          <a:solidFill>
                            <a:srgbClr val="000000"/>
                          </a:solidFill>
                          <a:effectLst/>
                        </a:rPr>
                        <a:t>Abdullah</a:t>
                      </a:r>
                    </a:p>
                  </a:txBody>
                  <a:tcPr marL="23340" marR="23340" marT="18154" marB="18154"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r" fontAlgn="ctr"/>
                      <a:r>
                        <a:rPr lang="tr-TR" sz="1000">
                          <a:solidFill>
                            <a:srgbClr val="000000"/>
                          </a:solidFill>
                          <a:effectLst/>
                        </a:rPr>
                        <a:t>275 (888)</a:t>
                      </a:r>
                    </a:p>
                  </a:txBody>
                  <a:tcPr marL="23340" marR="23340" marT="18154" marB="18154"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985311659"/>
                  </a:ext>
                </a:extLst>
              </a:tr>
              <a:tr h="222957">
                <a:tc>
                  <a:txBody>
                    <a:bodyPr/>
                    <a:lstStyle/>
                    <a:p>
                      <a:pPr algn="l" fontAlgn="ctr"/>
                      <a:r>
                        <a:rPr lang="tr-TR" sz="1000">
                          <a:solidFill>
                            <a:srgbClr val="000000"/>
                          </a:solidFill>
                          <a:effectLst/>
                        </a:rPr>
                        <a:t>III. Abdurrahman</a:t>
                      </a:r>
                    </a:p>
                  </a:txBody>
                  <a:tcPr marL="23340" marR="23340" marT="18154" marB="18154"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r" fontAlgn="ctr"/>
                      <a:r>
                        <a:rPr lang="tr-TR" sz="1000">
                          <a:solidFill>
                            <a:srgbClr val="000000"/>
                          </a:solidFill>
                          <a:effectLst/>
                        </a:rPr>
                        <a:t>300 (912)</a:t>
                      </a:r>
                    </a:p>
                  </a:txBody>
                  <a:tcPr marL="23340" marR="23340" marT="18154" marB="18154"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866350837"/>
                  </a:ext>
                </a:extLst>
              </a:tr>
              <a:tr h="222957">
                <a:tc>
                  <a:txBody>
                    <a:bodyPr/>
                    <a:lstStyle/>
                    <a:p>
                      <a:pPr algn="l" fontAlgn="ctr"/>
                      <a:r>
                        <a:rPr lang="tr-TR" sz="1000">
                          <a:solidFill>
                            <a:srgbClr val="000000"/>
                          </a:solidFill>
                          <a:effectLst/>
                        </a:rPr>
                        <a:t>II. Hakem</a:t>
                      </a:r>
                    </a:p>
                  </a:txBody>
                  <a:tcPr marL="23340" marR="23340" marT="18154" marB="18154"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r" fontAlgn="ctr"/>
                      <a:r>
                        <a:rPr lang="tr-TR" sz="1000">
                          <a:solidFill>
                            <a:srgbClr val="000000"/>
                          </a:solidFill>
                          <a:effectLst/>
                        </a:rPr>
                        <a:t>350 (961)</a:t>
                      </a:r>
                    </a:p>
                  </a:txBody>
                  <a:tcPr marL="23340" marR="23340" marT="18154" marB="18154"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914493008"/>
                  </a:ext>
                </a:extLst>
              </a:tr>
              <a:tr h="222957">
                <a:tc>
                  <a:txBody>
                    <a:bodyPr/>
                    <a:lstStyle/>
                    <a:p>
                      <a:pPr algn="l" fontAlgn="ctr"/>
                      <a:r>
                        <a:rPr lang="tr-TR" sz="1000">
                          <a:solidFill>
                            <a:srgbClr val="000000"/>
                          </a:solidFill>
                          <a:effectLst/>
                        </a:rPr>
                        <a:t>II. Hişâm</a:t>
                      </a:r>
                    </a:p>
                  </a:txBody>
                  <a:tcPr marL="23340" marR="23340" marT="18154" marB="18154"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r" fontAlgn="ctr"/>
                      <a:r>
                        <a:rPr lang="tr-TR" sz="1000">
                          <a:solidFill>
                            <a:srgbClr val="000000"/>
                          </a:solidFill>
                          <a:effectLst/>
                        </a:rPr>
                        <a:t>366-399 (976-1009)</a:t>
                      </a:r>
                    </a:p>
                  </a:txBody>
                  <a:tcPr marL="23340" marR="23340" marT="18154" marB="18154"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729624327"/>
                  </a:ext>
                </a:extLst>
              </a:tr>
              <a:tr h="222957">
                <a:tc>
                  <a:txBody>
                    <a:bodyPr/>
                    <a:lstStyle/>
                    <a:p>
                      <a:pPr algn="l" fontAlgn="ctr"/>
                      <a:r>
                        <a:rPr lang="tr-TR" sz="1000">
                          <a:solidFill>
                            <a:srgbClr val="000000"/>
                          </a:solidFill>
                          <a:effectLst/>
                        </a:rPr>
                        <a:t>ikinci defa</a:t>
                      </a:r>
                    </a:p>
                  </a:txBody>
                  <a:tcPr marL="23340" marR="23340" marT="18154" marB="18154"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r" fontAlgn="ctr"/>
                      <a:r>
                        <a:rPr lang="tr-TR" sz="1000">
                          <a:solidFill>
                            <a:srgbClr val="000000"/>
                          </a:solidFill>
                          <a:effectLst/>
                        </a:rPr>
                        <a:t>400-403 (1010-1013)</a:t>
                      </a:r>
                    </a:p>
                  </a:txBody>
                  <a:tcPr marL="23340" marR="23340" marT="18154" marB="18154"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711012460"/>
                  </a:ext>
                </a:extLst>
              </a:tr>
              <a:tr h="222957">
                <a:tc>
                  <a:txBody>
                    <a:bodyPr/>
                    <a:lstStyle/>
                    <a:p>
                      <a:pPr algn="l" fontAlgn="ctr"/>
                      <a:r>
                        <a:rPr lang="tr-TR" sz="1000">
                          <a:solidFill>
                            <a:srgbClr val="000000"/>
                          </a:solidFill>
                          <a:effectLst/>
                        </a:rPr>
                        <a:t>II. Muhammed</a:t>
                      </a:r>
                    </a:p>
                  </a:txBody>
                  <a:tcPr marL="23340" marR="23340" marT="18154" marB="18154"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r" fontAlgn="ctr"/>
                      <a:r>
                        <a:rPr lang="tr-TR" sz="1000">
                          <a:solidFill>
                            <a:srgbClr val="000000"/>
                          </a:solidFill>
                          <a:effectLst/>
                        </a:rPr>
                        <a:t>399 (1009)</a:t>
                      </a:r>
                    </a:p>
                  </a:txBody>
                  <a:tcPr marL="23340" marR="23340" marT="18154" marB="18154"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537965246"/>
                  </a:ext>
                </a:extLst>
              </a:tr>
              <a:tr h="222957">
                <a:tc>
                  <a:txBody>
                    <a:bodyPr/>
                    <a:lstStyle/>
                    <a:p>
                      <a:pPr algn="l" fontAlgn="ctr"/>
                      <a:r>
                        <a:rPr lang="tr-TR" sz="1000">
                          <a:solidFill>
                            <a:srgbClr val="000000"/>
                          </a:solidFill>
                          <a:effectLst/>
                        </a:rPr>
                        <a:t>Süleyman el-Müstaîn</a:t>
                      </a:r>
                    </a:p>
                  </a:txBody>
                  <a:tcPr marL="23340" marR="23340" marT="18154" marB="18154"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r" fontAlgn="ctr"/>
                      <a:r>
                        <a:rPr lang="tr-TR" sz="1000">
                          <a:solidFill>
                            <a:srgbClr val="000000"/>
                          </a:solidFill>
                          <a:effectLst/>
                        </a:rPr>
                        <a:t>399 (1009)</a:t>
                      </a:r>
                    </a:p>
                  </a:txBody>
                  <a:tcPr marL="23340" marR="23340" marT="18154" marB="18154"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074463590"/>
                  </a:ext>
                </a:extLst>
              </a:tr>
              <a:tr h="222957">
                <a:tc>
                  <a:txBody>
                    <a:bodyPr/>
                    <a:lstStyle/>
                    <a:p>
                      <a:pPr algn="l" fontAlgn="ctr"/>
                      <a:r>
                        <a:rPr lang="tr-TR" sz="1000">
                          <a:solidFill>
                            <a:srgbClr val="000000"/>
                          </a:solidFill>
                          <a:effectLst/>
                        </a:rPr>
                        <a:t>ikinci defa</a:t>
                      </a:r>
                    </a:p>
                  </a:txBody>
                  <a:tcPr marL="23340" marR="23340" marT="18154" marB="18154"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r" fontAlgn="ctr"/>
                      <a:r>
                        <a:rPr lang="tr-TR" sz="1000">
                          <a:solidFill>
                            <a:srgbClr val="000000"/>
                          </a:solidFill>
                          <a:effectLst/>
                        </a:rPr>
                        <a:t>403-407 (1013-1016)</a:t>
                      </a:r>
                    </a:p>
                  </a:txBody>
                  <a:tcPr marL="23340" marR="23340" marT="18154" marB="18154"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967793620"/>
                  </a:ext>
                </a:extLst>
              </a:tr>
              <a:tr h="222957">
                <a:tc>
                  <a:txBody>
                    <a:bodyPr/>
                    <a:lstStyle/>
                    <a:p>
                      <a:pPr algn="l" fontAlgn="ctr"/>
                      <a:r>
                        <a:rPr lang="tr-TR" sz="1000">
                          <a:solidFill>
                            <a:srgbClr val="000000"/>
                          </a:solidFill>
                          <a:effectLst/>
                        </a:rPr>
                        <a:t>Hammûdî hâkimiyeti</a:t>
                      </a:r>
                    </a:p>
                  </a:txBody>
                  <a:tcPr marL="23340" marR="23340" marT="18154" marB="18154"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r" fontAlgn="ctr"/>
                      <a:r>
                        <a:rPr lang="tr-TR" sz="1000">
                          <a:solidFill>
                            <a:srgbClr val="000000"/>
                          </a:solidFill>
                          <a:effectLst/>
                        </a:rPr>
                        <a:t>407 (1016)</a:t>
                      </a:r>
                    </a:p>
                  </a:txBody>
                  <a:tcPr marL="23340" marR="23340" marT="18154" marB="18154"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490697090"/>
                  </a:ext>
                </a:extLst>
              </a:tr>
              <a:tr h="222957">
                <a:tc>
                  <a:txBody>
                    <a:bodyPr/>
                    <a:lstStyle/>
                    <a:p>
                      <a:pPr algn="l" fontAlgn="ctr"/>
                      <a:r>
                        <a:rPr lang="tr-TR" sz="1000">
                          <a:solidFill>
                            <a:srgbClr val="000000"/>
                          </a:solidFill>
                          <a:effectLst/>
                        </a:rPr>
                        <a:t>IV. Abdurrahman</a:t>
                      </a:r>
                    </a:p>
                  </a:txBody>
                  <a:tcPr marL="23340" marR="23340" marT="18154" marB="18154"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r" fontAlgn="ctr"/>
                      <a:r>
                        <a:rPr lang="tr-TR" sz="1000">
                          <a:solidFill>
                            <a:srgbClr val="000000"/>
                          </a:solidFill>
                          <a:effectLst/>
                        </a:rPr>
                        <a:t>408 (1018)</a:t>
                      </a:r>
                    </a:p>
                  </a:txBody>
                  <a:tcPr marL="23340" marR="23340" marT="18154" marB="18154"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725909068"/>
                  </a:ext>
                </a:extLst>
              </a:tr>
              <a:tr h="222957">
                <a:tc>
                  <a:txBody>
                    <a:bodyPr/>
                    <a:lstStyle/>
                    <a:p>
                      <a:pPr algn="l" fontAlgn="ctr"/>
                      <a:r>
                        <a:rPr lang="tr-TR" sz="1000">
                          <a:solidFill>
                            <a:srgbClr val="000000"/>
                          </a:solidFill>
                          <a:effectLst/>
                        </a:rPr>
                        <a:t>Hammûdî hâkimiyeti</a:t>
                      </a:r>
                    </a:p>
                  </a:txBody>
                  <a:tcPr marL="23340" marR="23340" marT="18154" marB="18154"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r" fontAlgn="ctr"/>
                      <a:r>
                        <a:rPr lang="tr-TR" sz="1000">
                          <a:solidFill>
                            <a:srgbClr val="000000"/>
                          </a:solidFill>
                          <a:effectLst/>
                        </a:rPr>
                        <a:t>408-413 (1018-1022)</a:t>
                      </a:r>
                    </a:p>
                  </a:txBody>
                  <a:tcPr marL="23340" marR="23340" marT="18154" marB="18154"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117858760"/>
                  </a:ext>
                </a:extLst>
              </a:tr>
              <a:tr h="222957">
                <a:tc>
                  <a:txBody>
                    <a:bodyPr/>
                    <a:lstStyle/>
                    <a:p>
                      <a:pPr algn="l" fontAlgn="ctr"/>
                      <a:r>
                        <a:rPr lang="tr-TR" sz="1000">
                          <a:solidFill>
                            <a:srgbClr val="000000"/>
                          </a:solidFill>
                          <a:effectLst/>
                        </a:rPr>
                        <a:t>V. Abdurrahman</a:t>
                      </a:r>
                    </a:p>
                  </a:txBody>
                  <a:tcPr marL="23340" marR="23340" marT="18154" marB="18154"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r" fontAlgn="ctr"/>
                      <a:r>
                        <a:rPr lang="tr-TR" sz="1000">
                          <a:solidFill>
                            <a:srgbClr val="000000"/>
                          </a:solidFill>
                          <a:effectLst/>
                        </a:rPr>
                        <a:t>414 (1024)</a:t>
                      </a:r>
                    </a:p>
                  </a:txBody>
                  <a:tcPr marL="23340" marR="23340" marT="18154" marB="18154"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981744637"/>
                  </a:ext>
                </a:extLst>
              </a:tr>
              <a:tr h="222957">
                <a:tc>
                  <a:txBody>
                    <a:bodyPr/>
                    <a:lstStyle/>
                    <a:p>
                      <a:pPr algn="l" fontAlgn="ctr"/>
                      <a:r>
                        <a:rPr lang="tr-TR" sz="1000">
                          <a:solidFill>
                            <a:srgbClr val="000000"/>
                          </a:solidFill>
                          <a:effectLst/>
                        </a:rPr>
                        <a:t>III. Muhammed</a:t>
                      </a:r>
                    </a:p>
                  </a:txBody>
                  <a:tcPr marL="23340" marR="23340" marT="18154" marB="18154"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r" fontAlgn="ctr"/>
                      <a:r>
                        <a:rPr lang="tr-TR" sz="1000">
                          <a:solidFill>
                            <a:srgbClr val="000000"/>
                          </a:solidFill>
                          <a:effectLst/>
                        </a:rPr>
                        <a:t>414-416 (1024-1025)</a:t>
                      </a:r>
                    </a:p>
                  </a:txBody>
                  <a:tcPr marL="23340" marR="23340" marT="18154" marB="18154"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996409161"/>
                  </a:ext>
                </a:extLst>
              </a:tr>
              <a:tr h="222957">
                <a:tc>
                  <a:txBody>
                    <a:bodyPr/>
                    <a:lstStyle/>
                    <a:p>
                      <a:pPr algn="l" fontAlgn="ctr"/>
                      <a:r>
                        <a:rPr lang="tr-TR" sz="1000">
                          <a:solidFill>
                            <a:srgbClr val="000000"/>
                          </a:solidFill>
                          <a:effectLst/>
                        </a:rPr>
                        <a:t>Hammûdî hâkimiyeti</a:t>
                      </a:r>
                    </a:p>
                  </a:txBody>
                  <a:tcPr marL="23340" marR="23340" marT="18154" marB="18154"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r" fontAlgn="ctr"/>
                      <a:r>
                        <a:rPr lang="tr-TR" sz="1000">
                          <a:solidFill>
                            <a:srgbClr val="000000"/>
                          </a:solidFill>
                          <a:effectLst/>
                        </a:rPr>
                        <a:t>416-418 (1025-1027)</a:t>
                      </a:r>
                    </a:p>
                  </a:txBody>
                  <a:tcPr marL="23340" marR="23340" marT="18154" marB="18154"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556389902"/>
                  </a:ext>
                </a:extLst>
              </a:tr>
              <a:tr h="222957">
                <a:tc>
                  <a:txBody>
                    <a:bodyPr/>
                    <a:lstStyle/>
                    <a:p>
                      <a:pPr algn="l" fontAlgn="ctr"/>
                      <a:r>
                        <a:rPr lang="tr-TR" sz="1000">
                          <a:solidFill>
                            <a:srgbClr val="000000"/>
                          </a:solidFill>
                          <a:effectLst/>
                        </a:rPr>
                        <a:t>III. Hişâm</a:t>
                      </a:r>
                    </a:p>
                  </a:txBody>
                  <a:tcPr marL="23340" marR="23340" marT="18154" marB="18154"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r" fontAlgn="ctr"/>
                      <a:r>
                        <a:rPr lang="tr-TR" sz="1000" dirty="0">
                          <a:solidFill>
                            <a:srgbClr val="000000"/>
                          </a:solidFill>
                          <a:effectLst/>
                        </a:rPr>
                        <a:t>418-422 (1027-1031)</a:t>
                      </a:r>
                    </a:p>
                  </a:txBody>
                  <a:tcPr marL="23340" marR="23340" marT="18154" marB="18154"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547909390"/>
                  </a:ext>
                </a:extLst>
              </a:tr>
            </a:tbl>
          </a:graphicData>
        </a:graphic>
      </p:graphicFrame>
    </p:spTree>
    <p:extLst>
      <p:ext uri="{BB962C8B-B14F-4D97-AF65-F5344CB8AC3E}">
        <p14:creationId xmlns:p14="http://schemas.microsoft.com/office/powerpoint/2010/main" val="4129598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Başlık 6">
            <a:extLst>
              <a:ext uri="{FF2B5EF4-FFF2-40B4-BE49-F238E27FC236}">
                <a16:creationId xmlns:a16="http://schemas.microsoft.com/office/drawing/2014/main" id="{15CD2BF1-C49E-8E07-2C6B-8EAA1E70244D}"/>
              </a:ext>
            </a:extLst>
          </p:cNvPr>
          <p:cNvSpPr>
            <a:spLocks noGrp="1"/>
          </p:cNvSpPr>
          <p:nvPr>
            <p:ph type="title"/>
          </p:nvPr>
        </p:nvSpPr>
        <p:spPr>
          <a:xfrm>
            <a:off x="5825446" y="462337"/>
            <a:ext cx="5528353" cy="1228351"/>
          </a:xfrm>
        </p:spPr>
        <p:txBody>
          <a:bodyPr/>
          <a:lstStyle/>
          <a:p>
            <a:endParaRPr lang="tr-TR" dirty="0"/>
          </a:p>
        </p:txBody>
      </p:sp>
      <p:sp>
        <p:nvSpPr>
          <p:cNvPr id="9" name="Metin kutusu 8">
            <a:extLst>
              <a:ext uri="{FF2B5EF4-FFF2-40B4-BE49-F238E27FC236}">
                <a16:creationId xmlns:a16="http://schemas.microsoft.com/office/drawing/2014/main" id="{23C80549-85C0-F4DE-3B3B-6660140026D2}"/>
              </a:ext>
            </a:extLst>
          </p:cNvPr>
          <p:cNvSpPr txBox="1"/>
          <p:nvPr/>
        </p:nvSpPr>
        <p:spPr>
          <a:xfrm>
            <a:off x="318498" y="1456875"/>
            <a:ext cx="5473451" cy="4401205"/>
          </a:xfrm>
          <a:prstGeom prst="rect">
            <a:avLst/>
          </a:prstGeom>
          <a:noFill/>
        </p:spPr>
        <p:txBody>
          <a:bodyPr wrap="square">
            <a:spAutoFit/>
          </a:bodyPr>
          <a:lstStyle/>
          <a:p>
            <a:pPr algn="l"/>
            <a:r>
              <a:rPr lang="tr-TR" sz="2000" b="0" i="0" u="none" strike="noStrike" baseline="0" dirty="0" err="1">
                <a:latin typeface="Fd1366326-Identity-H"/>
              </a:rPr>
              <a:t>Kurtuba</a:t>
            </a:r>
            <a:r>
              <a:rPr lang="tr-TR" sz="2000" b="0" i="0" u="none" strike="noStrike" baseline="0" dirty="0">
                <a:latin typeface="Fd1366326-Identity-H"/>
              </a:rPr>
              <a:t> yakınındaki sudolabı</a:t>
            </a:r>
          </a:p>
          <a:p>
            <a:pPr algn="l"/>
            <a:r>
              <a:rPr lang="tr-TR" sz="2000" b="0" i="0" u="none" strike="noStrike" baseline="0" dirty="0" err="1">
                <a:latin typeface="Fd1366323-Identity-H"/>
              </a:rPr>
              <a:t>Emevi</a:t>
            </a:r>
            <a:r>
              <a:rPr lang="tr-TR" sz="2000" b="0" i="0" u="none" strike="noStrike" baseline="0" dirty="0">
                <a:latin typeface="Fd1366323-Identity-H"/>
              </a:rPr>
              <a:t> yönetimindeki İspanya' da tarım olağanüstü</a:t>
            </a:r>
          </a:p>
          <a:p>
            <a:pPr algn="l"/>
            <a:r>
              <a:rPr lang="tr-TR" sz="2000" b="0" i="0" u="none" strike="noStrike" baseline="0" dirty="0">
                <a:latin typeface="Fd1366323-Identity-H"/>
              </a:rPr>
              <a:t>bir başarı düzeyine ulaşarak ülkenin</a:t>
            </a:r>
          </a:p>
          <a:p>
            <a:pPr algn="l"/>
            <a:r>
              <a:rPr lang="tr-TR" sz="2000" b="0" i="0" u="none" strike="noStrike" baseline="0" dirty="0">
                <a:latin typeface="Fd1366323-Identity-H"/>
              </a:rPr>
              <a:t>refahına temel oluşturdu. Bunu sağlayan etken</a:t>
            </a:r>
          </a:p>
          <a:p>
            <a:pPr algn="l"/>
            <a:r>
              <a:rPr lang="tr-TR" sz="2000" b="0" i="0" u="none" strike="noStrike" baseline="0" dirty="0">
                <a:latin typeface="Fd1366323-Identity-H"/>
              </a:rPr>
              <a:t>ise son derece gelişmiş ve titiz bir düzene</a:t>
            </a:r>
          </a:p>
          <a:p>
            <a:pPr algn="l"/>
            <a:r>
              <a:rPr lang="tr-TR" sz="2000" b="0" i="0" u="none" strike="noStrike" baseline="0" dirty="0">
                <a:latin typeface="Fd1366323-Identity-H"/>
              </a:rPr>
              <a:t>bağlanmış sulamaydı. Ülkedeki su kullanımı</a:t>
            </a:r>
          </a:p>
          <a:p>
            <a:pPr algn="l"/>
            <a:r>
              <a:rPr lang="tr-TR" sz="2000" b="0" i="0" u="none" strike="noStrike" baseline="0" dirty="0">
                <a:latin typeface="Fd1366323-Identity-H"/>
              </a:rPr>
              <a:t>bu değerli kaynağın çıkarımını ve dağıtımını belirleyen bağımsız bir "su </a:t>
            </a:r>
            <a:r>
              <a:rPr lang="tr-TR" sz="2000" b="0" i="0" u="none" strike="noStrike" baseline="0" dirty="0" err="1">
                <a:latin typeface="Fd1366323-Identity-H"/>
              </a:rPr>
              <a:t>divanı"nın</a:t>
            </a:r>
            <a:r>
              <a:rPr lang="tr-TR" sz="2000" b="0" i="0" u="none" strike="noStrike" baseline="0" dirty="0">
                <a:latin typeface="Fd1366323-Identity-H"/>
              </a:rPr>
              <a:t> gözetimi altındaydı. Sulamanın büyük</a:t>
            </a:r>
          </a:p>
          <a:p>
            <a:pPr algn="l"/>
            <a:r>
              <a:rPr lang="tr-TR" sz="2000" b="0" i="0" u="none" strike="noStrike" baseline="0" dirty="0">
                <a:latin typeface="Fd1366323-Identity-H"/>
              </a:rPr>
              <a:t>bölümü yeraltı su arklarından sağlanırdı. Günümüze</a:t>
            </a:r>
          </a:p>
          <a:p>
            <a:pPr algn="l"/>
            <a:r>
              <a:rPr lang="tr-TR" sz="2000" b="0" i="0" u="none" strike="noStrike" baseline="0" dirty="0">
                <a:latin typeface="Fd1366323-Identity-H"/>
              </a:rPr>
              <a:t>sadece </a:t>
            </a:r>
            <a:r>
              <a:rPr lang="tr-TR" sz="2000" b="0" i="0" u="none" strike="noStrike" baseline="0" dirty="0" err="1">
                <a:latin typeface="Fd1366323-Identity-H"/>
              </a:rPr>
              <a:t>Kurtuba</a:t>
            </a:r>
            <a:r>
              <a:rPr lang="tr-TR" sz="2000" b="0" i="0" u="none" strike="noStrike" baseline="0" dirty="0">
                <a:latin typeface="Fd1366323-Identity-H"/>
              </a:rPr>
              <a:t> yakınındaki bu örneği</a:t>
            </a:r>
          </a:p>
          <a:p>
            <a:pPr algn="l"/>
            <a:r>
              <a:rPr lang="tr-TR" sz="2000" b="0" i="0" u="none" strike="noStrike" baseline="0" dirty="0">
                <a:latin typeface="Fd1366323-Identity-H"/>
              </a:rPr>
              <a:t>ulaşan devasa sudolapları, ırmaklardan</a:t>
            </a:r>
          </a:p>
          <a:p>
            <a:pPr algn="l"/>
            <a:r>
              <a:rPr lang="tr-TR" sz="2000" b="0" i="0" u="none" strike="noStrike" baseline="0" dirty="0">
                <a:latin typeface="Fd1366323-Identity-H"/>
              </a:rPr>
              <a:t>alınacak su miktarını düzenlerdi.</a:t>
            </a:r>
            <a:endParaRPr lang="tr-TR" sz="2000" dirty="0"/>
          </a:p>
        </p:txBody>
      </p:sp>
      <p:pic>
        <p:nvPicPr>
          <p:cNvPr id="3" name="Resim 2">
            <a:extLst>
              <a:ext uri="{FF2B5EF4-FFF2-40B4-BE49-F238E27FC236}">
                <a16:creationId xmlns:a16="http://schemas.microsoft.com/office/drawing/2014/main" id="{9E4A2A53-2B02-C51A-43B1-EFF5110A2047}"/>
              </a:ext>
            </a:extLst>
          </p:cNvPr>
          <p:cNvPicPr>
            <a:picLocks noChangeAspect="1"/>
          </p:cNvPicPr>
          <p:nvPr/>
        </p:nvPicPr>
        <p:blipFill>
          <a:blip r:embed="rId2"/>
          <a:stretch>
            <a:fillRect/>
          </a:stretch>
        </p:blipFill>
        <p:spPr>
          <a:xfrm>
            <a:off x="6513817" y="1237540"/>
            <a:ext cx="5641638" cy="5158123"/>
          </a:xfrm>
          <a:prstGeom prst="rect">
            <a:avLst/>
          </a:prstGeom>
        </p:spPr>
      </p:pic>
    </p:spTree>
    <p:extLst>
      <p:ext uri="{BB962C8B-B14F-4D97-AF65-F5344CB8AC3E}">
        <p14:creationId xmlns:p14="http://schemas.microsoft.com/office/powerpoint/2010/main" val="3279140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38E1F379-942E-E853-5318-E8BF9EDDC89B}"/>
              </a:ext>
            </a:extLst>
          </p:cNvPr>
          <p:cNvSpPr txBox="1"/>
          <p:nvPr/>
        </p:nvSpPr>
        <p:spPr>
          <a:xfrm>
            <a:off x="0" y="1034495"/>
            <a:ext cx="5137079" cy="4401205"/>
          </a:xfrm>
          <a:prstGeom prst="rect">
            <a:avLst/>
          </a:prstGeom>
          <a:noFill/>
        </p:spPr>
        <p:txBody>
          <a:bodyPr wrap="square">
            <a:spAutoFit/>
          </a:bodyPr>
          <a:lstStyle/>
          <a:p>
            <a:pPr algn="l"/>
            <a:r>
              <a:rPr lang="tr-TR" sz="2000" b="0" i="0" u="none" strike="noStrike" baseline="0" dirty="0">
                <a:latin typeface="Fd1366326-Identity-H"/>
              </a:rPr>
              <a:t>El-</a:t>
            </a:r>
            <a:r>
              <a:rPr lang="tr-TR" sz="2000" b="0" i="0" u="none" strike="noStrike" baseline="0" dirty="0" err="1">
                <a:latin typeface="Fd1366326-Identity-H"/>
              </a:rPr>
              <a:t>Meriye'den</a:t>
            </a:r>
            <a:r>
              <a:rPr lang="tr-TR" sz="2000" b="0" i="0" u="none" strike="noStrike" baseline="0" dirty="0">
                <a:latin typeface="Fd1366326-Identity-H"/>
              </a:rPr>
              <a:t> </a:t>
            </a:r>
            <a:r>
              <a:rPr lang="tr-TR" sz="2000" b="0" i="0" u="none" strike="noStrike" baseline="0" dirty="0" err="1">
                <a:latin typeface="Fd1366326-Identity-H"/>
              </a:rPr>
              <a:t>Alcazaba</a:t>
            </a:r>
            <a:r>
              <a:rPr lang="tr-TR" sz="2000" b="0" i="0" u="none" strike="noStrike" baseline="0" dirty="0">
                <a:latin typeface="Fd1366326-Identity-H"/>
              </a:rPr>
              <a:t> ve</a:t>
            </a:r>
          </a:p>
          <a:p>
            <a:pPr algn="l"/>
            <a:r>
              <a:rPr lang="tr-TR" sz="2000" b="0" i="0" u="none" strike="noStrike" baseline="0" dirty="0">
                <a:latin typeface="Fd1366326-Identity-H"/>
              </a:rPr>
              <a:t>Medine'nin görünüşü</a:t>
            </a:r>
          </a:p>
          <a:p>
            <a:pPr algn="l"/>
            <a:r>
              <a:rPr lang="tr-TR" sz="2000" b="0" i="0" u="none" strike="noStrike" baseline="0" dirty="0">
                <a:latin typeface="Fd1366323-Identity-H"/>
              </a:rPr>
              <a:t>Halife III. Abdurrahman (912-961 ), bir dağ</a:t>
            </a:r>
          </a:p>
          <a:p>
            <a:pPr algn="l"/>
            <a:r>
              <a:rPr lang="tr-TR" sz="2000" b="0" i="0" u="none" strike="noStrike" baseline="0" dirty="0">
                <a:latin typeface="Fd1366323-Identity-H"/>
              </a:rPr>
              <a:t>sırasının koruduğu el-</a:t>
            </a:r>
            <a:r>
              <a:rPr lang="tr-TR" sz="2000" b="0" i="0" u="none" strike="noStrike" baseline="0" dirty="0" err="1">
                <a:latin typeface="Fd1366323-Identity-H"/>
              </a:rPr>
              <a:t>Meriye'nin</a:t>
            </a:r>
            <a:r>
              <a:rPr lang="tr-TR" sz="2000" b="0" i="0" u="none" strike="noStrike" baseline="0" dirty="0">
                <a:latin typeface="Fd1366323-Identity-H"/>
              </a:rPr>
              <a:t> (</a:t>
            </a:r>
            <a:r>
              <a:rPr lang="tr-TR" sz="2000" b="0" i="0" u="none" strike="noStrike" baseline="0" dirty="0" err="1">
                <a:latin typeface="Fd1366323-Identity-H"/>
              </a:rPr>
              <a:t>Arapça'da</a:t>
            </a:r>
            <a:endParaRPr lang="tr-TR" sz="2000" b="0" i="0" u="none" strike="noStrike" baseline="0" dirty="0">
              <a:latin typeface="Fd1366323-Identity-H"/>
            </a:endParaRPr>
          </a:p>
          <a:p>
            <a:pPr algn="l"/>
            <a:r>
              <a:rPr lang="tr-TR" sz="2000" b="0" i="0" u="none" strike="noStrike" baseline="0" dirty="0">
                <a:latin typeface="Fd1366323-Identity-H"/>
              </a:rPr>
              <a:t>"Denizin Aynası") kuzey limanını genişleterek</a:t>
            </a:r>
          </a:p>
          <a:p>
            <a:pPr algn="l"/>
            <a:r>
              <a:rPr lang="tr-TR" sz="2000" b="0" i="0" u="none" strike="noStrike" baseline="0" dirty="0">
                <a:latin typeface="Fd1366323-Identity-H"/>
              </a:rPr>
              <a:t>ülkenin en önemli denize çıkış noktası</a:t>
            </a:r>
          </a:p>
          <a:p>
            <a:pPr algn="l"/>
            <a:r>
              <a:rPr lang="tr-TR" sz="2000" b="0" i="0" u="none" strike="noStrike" baseline="0" dirty="0">
                <a:latin typeface="Fd1366323-Identity-H"/>
              </a:rPr>
              <a:t>haline getirdi. Bir yamaçta yer alan </a:t>
            </a:r>
            <a:r>
              <a:rPr lang="tr-TR" sz="2000" b="0" i="0" u="none" strike="noStrike" baseline="0" dirty="0" err="1">
                <a:latin typeface="Fd1366323-Identity-H"/>
              </a:rPr>
              <a:t>Alcazaba</a:t>
            </a:r>
            <a:endParaRPr lang="tr-TR" sz="2000" b="0" i="0" u="none" strike="noStrike" baseline="0" dirty="0">
              <a:latin typeface="Fd1366323-Identity-H"/>
            </a:endParaRPr>
          </a:p>
          <a:p>
            <a:pPr algn="l"/>
            <a:r>
              <a:rPr lang="tr-TR" sz="2000" b="0" i="0" u="none" strike="noStrike" baseline="0" dirty="0">
                <a:latin typeface="Fd1366323-Identity-H"/>
              </a:rPr>
              <a:t>adlı hisar, rivayete göre tehlike anlarında 20</a:t>
            </a:r>
          </a:p>
          <a:p>
            <a:pPr algn="l"/>
            <a:r>
              <a:rPr lang="tr-TR" sz="2000" b="0" i="0" u="none" strike="noStrike" baseline="0" dirty="0">
                <a:latin typeface="Fd1366323-Identity-H"/>
              </a:rPr>
              <a:t>bin kişiyi barındıracak büyüklükteydi. Burası</a:t>
            </a:r>
          </a:p>
          <a:p>
            <a:pPr algn="l"/>
            <a:r>
              <a:rPr lang="tr-TR" sz="2000" b="0" i="0" u="none" strike="noStrike" baseline="0" dirty="0">
                <a:latin typeface="Fd1366323-Identity-H"/>
              </a:rPr>
              <a:t>çevreye hakim konumuyla gemilerin giriş çıkışını denetim altında tutmayı sağlarken, geniş</a:t>
            </a:r>
          </a:p>
          <a:p>
            <a:pPr algn="l"/>
            <a:r>
              <a:rPr lang="tr-TR" sz="2000" b="0" i="0" u="none" strike="noStrike" baseline="0" dirty="0">
                <a:latin typeface="Fd1366323-Identity-H"/>
              </a:rPr>
              <a:t>bir siperle limanı kırsal kesimden de korurdu.</a:t>
            </a:r>
          </a:p>
          <a:p>
            <a:pPr algn="l"/>
            <a:r>
              <a:rPr lang="fi-FI" sz="2000" b="0" i="0" u="none" strike="noStrike" baseline="0" dirty="0">
                <a:latin typeface="Fd1366323-Identity-H"/>
              </a:rPr>
              <a:t>Katolik krallar l489'da kenti ele</a:t>
            </a:r>
          </a:p>
          <a:p>
            <a:pPr algn="l"/>
            <a:r>
              <a:rPr lang="tr-TR" sz="2000" b="0" i="0" u="none" strike="noStrike" baseline="0" dirty="0">
                <a:latin typeface="Fd1366323-Identity-H"/>
              </a:rPr>
              <a:t>geçirdi.</a:t>
            </a:r>
            <a:endParaRPr lang="tr-TR" sz="2000" dirty="0"/>
          </a:p>
        </p:txBody>
      </p:sp>
      <p:pic>
        <p:nvPicPr>
          <p:cNvPr id="7" name="Resim 6">
            <a:extLst>
              <a:ext uri="{FF2B5EF4-FFF2-40B4-BE49-F238E27FC236}">
                <a16:creationId xmlns:a16="http://schemas.microsoft.com/office/drawing/2014/main" id="{88500B68-1EE8-16C8-9D58-41F35A0C0B3C}"/>
              </a:ext>
            </a:extLst>
          </p:cNvPr>
          <p:cNvPicPr>
            <a:picLocks noChangeAspect="1"/>
          </p:cNvPicPr>
          <p:nvPr/>
        </p:nvPicPr>
        <p:blipFill>
          <a:blip r:embed="rId2"/>
          <a:stretch>
            <a:fillRect/>
          </a:stretch>
        </p:blipFill>
        <p:spPr>
          <a:xfrm>
            <a:off x="4851698" y="1611333"/>
            <a:ext cx="7198760" cy="4212172"/>
          </a:xfrm>
          <a:prstGeom prst="rect">
            <a:avLst/>
          </a:prstGeom>
        </p:spPr>
      </p:pic>
    </p:spTree>
    <p:extLst>
      <p:ext uri="{BB962C8B-B14F-4D97-AF65-F5344CB8AC3E}">
        <p14:creationId xmlns:p14="http://schemas.microsoft.com/office/powerpoint/2010/main" val="351937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C91891FC-7369-DBE3-2D50-08974855FA0D}"/>
              </a:ext>
            </a:extLst>
          </p:cNvPr>
          <p:cNvSpPr txBox="1"/>
          <p:nvPr/>
        </p:nvSpPr>
        <p:spPr>
          <a:xfrm>
            <a:off x="102742" y="511210"/>
            <a:ext cx="9986480" cy="3193145"/>
          </a:xfrm>
          <a:prstGeom prst="rect">
            <a:avLst/>
          </a:prstGeom>
          <a:noFill/>
        </p:spPr>
        <p:txBody>
          <a:bodyPr wrap="square">
            <a:spAutoFit/>
          </a:bodyPr>
          <a:lstStyle/>
          <a:p>
            <a:pPr algn="l"/>
            <a:r>
              <a:rPr lang="tr-TR" sz="2000" b="0" i="0" u="none" strike="noStrike" baseline="0" dirty="0">
                <a:latin typeface="Fd1366326-Identity-H"/>
              </a:rPr>
              <a:t>Tunç şamdan ve kandil,</a:t>
            </a:r>
          </a:p>
          <a:p>
            <a:pPr algn="l"/>
            <a:r>
              <a:rPr lang="tr-TR" sz="2000" b="0" i="0" u="none" strike="noStrike" baseline="0" dirty="0">
                <a:latin typeface="Fd1366323-Identity-H"/>
              </a:rPr>
              <a:t>halifelik dönemi, 1O. yüzyıl, Kopenhag,</a:t>
            </a:r>
          </a:p>
          <a:p>
            <a:pPr algn="l"/>
            <a:r>
              <a:rPr lang="tr-TR" sz="2000" b="0" i="0" u="none" strike="noStrike" baseline="0" dirty="0">
                <a:latin typeface="Fd1366323-Identity-H"/>
              </a:rPr>
              <a:t>David Koleksiyonu</a:t>
            </a:r>
          </a:p>
          <a:p>
            <a:pPr algn="l"/>
            <a:endParaRPr lang="tr-TR" sz="2000" dirty="0">
              <a:latin typeface="Fd1366323-Identity-H"/>
            </a:endParaRPr>
          </a:p>
          <a:p>
            <a:pPr algn="l"/>
            <a:endParaRPr lang="tr-TR" sz="2000" b="0" i="0" u="none" strike="noStrike" baseline="0" dirty="0">
              <a:latin typeface="Fd1366323-Identity-H"/>
            </a:endParaRPr>
          </a:p>
          <a:p>
            <a:pPr algn="l"/>
            <a:endParaRPr lang="tr-TR" sz="2000" b="0" i="0" u="none" strike="noStrike" baseline="0" dirty="0">
              <a:latin typeface="Fd1366323-Identity-H"/>
            </a:endParaRPr>
          </a:p>
          <a:p>
            <a:pPr algn="l"/>
            <a:r>
              <a:rPr lang="tr-TR" sz="2000" b="0" i="0" u="none" strike="noStrike" baseline="0" dirty="0">
                <a:latin typeface="Fd1366326-Identity-H"/>
              </a:rPr>
              <a:t>Kulpu geyik başı biçiminde</a:t>
            </a:r>
          </a:p>
          <a:p>
            <a:pPr algn="l"/>
            <a:r>
              <a:rPr lang="tr-TR" sz="2000" b="0" i="0" u="none" strike="noStrike" baseline="0" dirty="0">
                <a:latin typeface="Fd1366326-Identity-H"/>
              </a:rPr>
              <a:t>olan pirinç kandil,</a:t>
            </a:r>
          </a:p>
          <a:p>
            <a:pPr algn="l"/>
            <a:r>
              <a:rPr lang="tr-TR" sz="2000" b="0" i="0" u="none" strike="noStrike" baseline="0" dirty="0">
                <a:latin typeface="Fd1366323-Identity-H"/>
              </a:rPr>
              <a:t>emirlik dönemi, 9. yüzyıl, Gırnata, </a:t>
            </a:r>
            <a:r>
              <a:rPr lang="tr-TR" sz="2000" b="0" i="0" u="none" strike="noStrike" baseline="0" dirty="0" err="1">
                <a:latin typeface="Fd1366323-Identity-H"/>
              </a:rPr>
              <a:t>Elhamra</a:t>
            </a:r>
            <a:endParaRPr lang="tr-TR" sz="2000" b="0" i="0" u="none" strike="noStrike" baseline="0" dirty="0">
              <a:latin typeface="Fd1366323-Identity-H"/>
            </a:endParaRPr>
          </a:p>
          <a:p>
            <a:pPr algn="l"/>
            <a:r>
              <a:rPr lang="tr-TR" sz="2000" b="0" i="0" u="none" strike="noStrike" baseline="0" dirty="0">
                <a:latin typeface="Fd1366323-Identity-H"/>
              </a:rPr>
              <a:t>Müzesi</a:t>
            </a:r>
            <a:endParaRPr lang="tr-TR" sz="2000" dirty="0">
              <a:latin typeface="Times New Roman" panose="02020603050405020304" pitchFamily="18" charset="0"/>
              <a:cs typeface="Times New Roman" panose="02020603050405020304" pitchFamily="18" charset="0"/>
            </a:endParaRPr>
          </a:p>
        </p:txBody>
      </p:sp>
      <p:pic>
        <p:nvPicPr>
          <p:cNvPr id="4" name="Resim 3">
            <a:extLst>
              <a:ext uri="{FF2B5EF4-FFF2-40B4-BE49-F238E27FC236}">
                <a16:creationId xmlns:a16="http://schemas.microsoft.com/office/drawing/2014/main" id="{D58658C0-6724-3966-C761-829E093E3426}"/>
              </a:ext>
            </a:extLst>
          </p:cNvPr>
          <p:cNvPicPr>
            <a:picLocks noChangeAspect="1"/>
          </p:cNvPicPr>
          <p:nvPr/>
        </p:nvPicPr>
        <p:blipFill>
          <a:blip r:embed="rId2"/>
          <a:stretch>
            <a:fillRect/>
          </a:stretch>
        </p:blipFill>
        <p:spPr>
          <a:xfrm>
            <a:off x="3831002" y="3429000"/>
            <a:ext cx="6258220" cy="3193145"/>
          </a:xfrm>
          <a:prstGeom prst="rect">
            <a:avLst/>
          </a:prstGeom>
        </p:spPr>
      </p:pic>
      <p:pic>
        <p:nvPicPr>
          <p:cNvPr id="7" name="Resim 6">
            <a:extLst>
              <a:ext uri="{FF2B5EF4-FFF2-40B4-BE49-F238E27FC236}">
                <a16:creationId xmlns:a16="http://schemas.microsoft.com/office/drawing/2014/main" id="{ED4878F3-B908-6CF7-4B03-545ABA656114}"/>
              </a:ext>
            </a:extLst>
          </p:cNvPr>
          <p:cNvPicPr>
            <a:picLocks noChangeAspect="1"/>
          </p:cNvPicPr>
          <p:nvPr/>
        </p:nvPicPr>
        <p:blipFill>
          <a:blip r:embed="rId3"/>
          <a:stretch>
            <a:fillRect/>
          </a:stretch>
        </p:blipFill>
        <p:spPr>
          <a:xfrm>
            <a:off x="10418128" y="0"/>
            <a:ext cx="1671130" cy="6976912"/>
          </a:xfrm>
          <a:prstGeom prst="rect">
            <a:avLst/>
          </a:prstGeom>
        </p:spPr>
      </p:pic>
    </p:spTree>
    <p:extLst>
      <p:ext uri="{BB962C8B-B14F-4D97-AF65-F5344CB8AC3E}">
        <p14:creationId xmlns:p14="http://schemas.microsoft.com/office/powerpoint/2010/main" val="4289399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86FEF06-D8FF-36A6-7412-420CBAC205DE}"/>
              </a:ext>
            </a:extLst>
          </p:cNvPr>
          <p:cNvPicPr>
            <a:picLocks noChangeAspect="1"/>
          </p:cNvPicPr>
          <p:nvPr/>
        </p:nvPicPr>
        <p:blipFill>
          <a:blip r:embed="rId2"/>
          <a:stretch>
            <a:fillRect/>
          </a:stretch>
        </p:blipFill>
        <p:spPr>
          <a:xfrm>
            <a:off x="6589159" y="916064"/>
            <a:ext cx="5486400" cy="4203940"/>
          </a:xfrm>
          <a:prstGeom prst="rect">
            <a:avLst/>
          </a:prstGeom>
        </p:spPr>
      </p:pic>
      <p:sp>
        <p:nvSpPr>
          <p:cNvPr id="8" name="Metin kutusu 7">
            <a:extLst>
              <a:ext uri="{FF2B5EF4-FFF2-40B4-BE49-F238E27FC236}">
                <a16:creationId xmlns:a16="http://schemas.microsoft.com/office/drawing/2014/main" id="{CE967343-FAEB-5CF6-EDE4-F3F867C44071}"/>
              </a:ext>
            </a:extLst>
          </p:cNvPr>
          <p:cNvSpPr txBox="1"/>
          <p:nvPr/>
        </p:nvSpPr>
        <p:spPr>
          <a:xfrm>
            <a:off x="277402" y="428178"/>
            <a:ext cx="8725328" cy="6001643"/>
          </a:xfrm>
          <a:prstGeom prst="rect">
            <a:avLst/>
          </a:prstGeom>
          <a:noFill/>
        </p:spPr>
        <p:txBody>
          <a:bodyPr wrap="square">
            <a:spAutoFit/>
          </a:bodyPr>
          <a:lstStyle/>
          <a:p>
            <a:pPr algn="l"/>
            <a:r>
              <a:rPr lang="tr-TR" sz="2400" b="0" i="0" u="none" strike="noStrike" baseline="0" dirty="0" err="1">
                <a:latin typeface="Fd1366326-Identity-H"/>
              </a:rPr>
              <a:t>Pireneler'de</a:t>
            </a:r>
            <a:r>
              <a:rPr lang="tr-TR" sz="2400" b="0" i="0" u="none" strike="noStrike" baseline="0" dirty="0">
                <a:latin typeface="Fd1366326-Identity-H"/>
              </a:rPr>
              <a:t> bulunmuş bir kumaş</a:t>
            </a:r>
          </a:p>
          <a:p>
            <a:pPr algn="l"/>
            <a:r>
              <a:rPr lang="tr-TR" sz="2400" b="0" i="0" u="none" strike="noStrike" baseline="0" dirty="0">
                <a:latin typeface="Fd1366326-Identity-H"/>
              </a:rPr>
              <a:t>parçası, </a:t>
            </a:r>
            <a:r>
              <a:rPr lang="tr-TR" sz="2400" b="0" i="0" u="none" strike="noStrike" baseline="0" dirty="0">
                <a:latin typeface="Fd1366323-Identity-H"/>
              </a:rPr>
              <a:t>halifelik dönemi, 1O. yüzyıl,</a:t>
            </a:r>
          </a:p>
          <a:p>
            <a:pPr algn="l"/>
            <a:r>
              <a:rPr lang="es-ES" sz="2400" b="0" i="0" u="none" strike="noStrike" baseline="0" dirty="0">
                <a:latin typeface="Fd1366323-Identity-H"/>
              </a:rPr>
              <a:t>Madrid, Valencia Don Juan Enstitüsü</a:t>
            </a:r>
          </a:p>
          <a:p>
            <a:pPr algn="l"/>
            <a:r>
              <a:rPr lang="tr-TR" sz="2400" b="0" i="0" u="none" strike="noStrike" baseline="0" dirty="0">
                <a:latin typeface="Fd1366323-Identity-H"/>
              </a:rPr>
              <a:t>Endülüs atölyelerinde üretilen enfes kumaşlar</a:t>
            </a:r>
          </a:p>
          <a:p>
            <a:pPr algn="l"/>
            <a:r>
              <a:rPr lang="es-ES" sz="2400" b="0" i="0" u="none" strike="noStrike" baseline="0" dirty="0">
                <a:latin typeface="Fd1366323-Identity-H"/>
              </a:rPr>
              <a:t>ve dokumalar Avrupa, Kuzey Afrika ve</a:t>
            </a:r>
          </a:p>
          <a:p>
            <a:pPr algn="l"/>
            <a:r>
              <a:rPr lang="tr-TR" sz="2400" b="0" i="0" u="none" strike="noStrike" baseline="0" dirty="0">
                <a:latin typeface="Fd1366323-Identity-H"/>
              </a:rPr>
              <a:t>Yakındoğu'da çok revaçtaydı. </a:t>
            </a:r>
            <a:r>
              <a:rPr lang="tr-TR" sz="2400" b="0" i="0" u="none" strike="noStrike" baseline="0" dirty="0" err="1">
                <a:latin typeface="Fd1366323-Identity-H"/>
              </a:rPr>
              <a:t>Pireneler'deki</a:t>
            </a:r>
            <a:endParaRPr lang="tr-TR" sz="2400" b="0" i="0" u="none" strike="noStrike" baseline="0" dirty="0">
              <a:latin typeface="Fd1366323-Identity-H"/>
            </a:endParaRPr>
          </a:p>
          <a:p>
            <a:pPr algn="l"/>
            <a:r>
              <a:rPr lang="tr-TR" sz="2400" b="0" i="0" u="none" strike="noStrike" baseline="0" dirty="0">
                <a:latin typeface="Fd1366323-Identity-H"/>
              </a:rPr>
              <a:t>bir Hıristiyan kilisesinde bulunan bu parça</a:t>
            </a:r>
          </a:p>
          <a:p>
            <a:pPr algn="l"/>
            <a:r>
              <a:rPr lang="tr-TR" sz="2400" b="0" i="0" u="none" strike="noStrike" baseline="0" dirty="0">
                <a:latin typeface="Fd1366323-Identity-H"/>
              </a:rPr>
              <a:t>muhtemelen bir elbiseyi, belki de bir piskopos</a:t>
            </a:r>
          </a:p>
          <a:p>
            <a:pPr algn="l"/>
            <a:r>
              <a:rPr lang="tr-TR" sz="2400" b="0" i="0" u="none" strike="noStrike" baseline="0" dirty="0">
                <a:latin typeface="Fd1366323-Identity-H"/>
              </a:rPr>
              <a:t>cüppesini kaplayan bir süsleme şerididir.</a:t>
            </a:r>
          </a:p>
          <a:p>
            <a:pPr algn="l"/>
            <a:r>
              <a:rPr lang="tr-TR" sz="2400" b="0" i="0" u="none" strike="noStrike" baseline="0" dirty="0">
                <a:latin typeface="Fd1366323-Identity-H"/>
              </a:rPr>
              <a:t>Birbirine bağlanan renkli madalyonların ortasında,</a:t>
            </a:r>
          </a:p>
          <a:p>
            <a:pPr algn="l"/>
            <a:r>
              <a:rPr lang="tr-TR" sz="2400" b="0" i="0" u="none" strike="noStrike" baseline="0" dirty="0">
                <a:latin typeface="Fd1366323-Identity-H"/>
              </a:rPr>
              <a:t>tüyleri üst üste binmiş pullar şeklinde</a:t>
            </a:r>
          </a:p>
          <a:p>
            <a:pPr algn="l"/>
            <a:r>
              <a:rPr lang="tr-TR" sz="2400" b="0" i="0" u="none" strike="noStrike" baseline="0" dirty="0">
                <a:latin typeface="Fd1366323-Identity-H"/>
              </a:rPr>
              <a:t>olan bir tavus yer alır. Kenardaki çiçek</a:t>
            </a:r>
          </a:p>
          <a:p>
            <a:pPr algn="l"/>
            <a:r>
              <a:rPr lang="tr-TR" sz="2400" b="0" i="0" u="none" strike="noStrike" baseline="0" dirty="0">
                <a:latin typeface="Fd1366323-Identity-H"/>
              </a:rPr>
              <a:t>deseni muhtemelen saray kenti </a:t>
            </a:r>
            <a:r>
              <a:rPr lang="tr-TR" sz="2400" b="0" i="0" u="none" strike="noStrike" baseline="0" dirty="0" err="1">
                <a:latin typeface="Fd1366323-Identity-H"/>
              </a:rPr>
              <a:t>Medinetü'zZehra'nın</a:t>
            </a:r>
            <a:endParaRPr lang="tr-TR" sz="2400" b="0" i="0" u="none" strike="noStrike" baseline="0" dirty="0">
              <a:latin typeface="Fd1366323-Identity-H"/>
            </a:endParaRPr>
          </a:p>
          <a:p>
            <a:pPr algn="l"/>
            <a:r>
              <a:rPr lang="tr-TR" sz="2400" b="0" i="0" u="none" strike="noStrike" baseline="0" dirty="0">
                <a:latin typeface="Fd1366323-Identity-H"/>
              </a:rPr>
              <a:t>alçı sıvalı bitki süslerine dayanır.</a:t>
            </a:r>
          </a:p>
          <a:p>
            <a:pPr algn="l"/>
            <a:r>
              <a:rPr lang="it-IT" sz="2400" b="0" i="0" u="none" strike="noStrike" baseline="0" dirty="0">
                <a:latin typeface="Fd1366323-Identity-H"/>
              </a:rPr>
              <a:t>Halife </a:t>
            </a:r>
            <a:r>
              <a:rPr lang="it-IT" sz="2400" b="0" i="0" u="none" strike="noStrike" baseline="0" dirty="0">
                <a:latin typeface="Fd1698807-Identity-H"/>
              </a:rPr>
              <a:t>il. </a:t>
            </a:r>
            <a:r>
              <a:rPr lang="it-IT" sz="2400" b="0" i="0" u="none" strike="noStrike" baseline="0" dirty="0">
                <a:latin typeface="Fd1366323-Identity-H"/>
              </a:rPr>
              <a:t>Hakem'in 971 tarihli saray vakayinamelerinde</a:t>
            </a:r>
          </a:p>
          <a:p>
            <a:pPr algn="l"/>
            <a:r>
              <a:rPr lang="tr-TR" sz="2400" b="0" i="0" u="none" strike="noStrike" baseline="0" dirty="0">
                <a:latin typeface="Fd1366323-Identity-H"/>
              </a:rPr>
              <a:t>benzer kumaşlardan söz edilir.</a:t>
            </a:r>
            <a:endParaRPr lang="tr-TR" sz="2400" dirty="0"/>
          </a:p>
        </p:txBody>
      </p:sp>
    </p:spTree>
    <p:extLst>
      <p:ext uri="{BB962C8B-B14F-4D97-AF65-F5344CB8AC3E}">
        <p14:creationId xmlns:p14="http://schemas.microsoft.com/office/powerpoint/2010/main" val="1143624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5" name="Rectangle 4104">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AB810608-E59D-AEDB-E00D-1E210D682BE3}"/>
              </a:ext>
            </a:extLst>
          </p:cNvPr>
          <p:cNvSpPr>
            <a:spLocks noGrp="1"/>
          </p:cNvSpPr>
          <p:nvPr>
            <p:ph type="title"/>
          </p:nvPr>
        </p:nvSpPr>
        <p:spPr>
          <a:xfrm>
            <a:off x="838198" y="547815"/>
            <a:ext cx="5167185" cy="1680519"/>
          </a:xfrm>
        </p:spPr>
        <p:txBody>
          <a:bodyPr>
            <a:noAutofit/>
          </a:bodyPr>
          <a:lstStyle/>
          <a:p>
            <a:br>
              <a:rPr lang="tr-TR" sz="2000" b="0" i="0" u="none" strike="noStrike" baseline="0" dirty="0">
                <a:latin typeface="Fd235633-Identity-H"/>
              </a:rPr>
            </a:br>
            <a:br>
              <a:rPr lang="tr-TR" sz="2000" b="0" i="0" u="none" strike="noStrike" baseline="0" dirty="0">
                <a:latin typeface="Fd235633-Identity-H"/>
              </a:rPr>
            </a:br>
            <a:br>
              <a:rPr lang="tr-TR" sz="2000" b="0" i="0" u="none" strike="noStrike" baseline="0" dirty="0">
                <a:latin typeface="Fd235633-Identity-H"/>
              </a:rPr>
            </a:br>
            <a:br>
              <a:rPr lang="tr-TR" sz="2000" b="0" i="0" u="none" strike="noStrike" baseline="0" dirty="0">
                <a:latin typeface="Fd235633-Identity-H"/>
              </a:rPr>
            </a:br>
            <a:br>
              <a:rPr lang="tr-TR" sz="2000" b="0" i="0" u="none" strike="noStrike" baseline="0" dirty="0">
                <a:latin typeface="Fd235633-Identity-H"/>
              </a:rPr>
            </a:br>
            <a:br>
              <a:rPr lang="tr-TR" sz="2000" b="0" i="0" u="none" strike="noStrike" baseline="0" dirty="0">
                <a:latin typeface="Fd235633-Identity-H"/>
              </a:rPr>
            </a:br>
            <a:br>
              <a:rPr lang="tr-TR" sz="2000" b="0" i="0" u="none" strike="noStrike" baseline="0" dirty="0">
                <a:latin typeface="Fd235633-Identity-H"/>
              </a:rPr>
            </a:br>
            <a:br>
              <a:rPr lang="tr-TR" sz="2000" b="0" i="0" u="none" strike="noStrike" baseline="0" dirty="0">
                <a:latin typeface="Fd235633-Identity-H"/>
              </a:rPr>
            </a:br>
            <a:br>
              <a:rPr lang="tr-TR" sz="2000" b="0" i="0" u="none" strike="noStrike" baseline="0" dirty="0">
                <a:latin typeface="Fd235633-Identity-H"/>
              </a:rPr>
            </a:br>
            <a:br>
              <a:rPr lang="tr-TR" sz="2000" b="0" i="0" u="none" strike="noStrike" baseline="0" dirty="0">
                <a:latin typeface="Fd235633-Identity-H"/>
              </a:rPr>
            </a:br>
            <a:br>
              <a:rPr lang="tr-TR" sz="2000" b="0" i="0" u="none" strike="noStrike" baseline="0" dirty="0">
                <a:latin typeface="Fd235633-Identity-H"/>
              </a:rPr>
            </a:br>
            <a:br>
              <a:rPr lang="tr-TR" sz="2000" b="0" i="0" u="none" strike="noStrike" baseline="0" dirty="0">
                <a:latin typeface="Fd235633-Identity-H"/>
              </a:rPr>
            </a:br>
            <a:br>
              <a:rPr lang="tr-TR" sz="2000" b="0" i="0" u="none" strike="noStrike" baseline="0" dirty="0">
                <a:latin typeface="Fd235633-Identity-H"/>
              </a:rPr>
            </a:br>
            <a:br>
              <a:rPr lang="tr-TR" sz="2000" b="0" i="0" u="none" strike="noStrike" baseline="0" dirty="0">
                <a:latin typeface="Fd235633-Identity-H"/>
              </a:rPr>
            </a:br>
            <a:br>
              <a:rPr lang="tr-TR" sz="2000" b="0" i="0" u="none" strike="noStrike" baseline="0" dirty="0">
                <a:latin typeface="Fd235633-Identity-H"/>
              </a:rPr>
            </a:br>
            <a:endParaRPr lang="tr-TR" sz="2000" dirty="0"/>
          </a:p>
        </p:txBody>
      </p:sp>
      <p:sp>
        <p:nvSpPr>
          <p:cNvPr id="3" name="İçerik Yer Tutucusu 2">
            <a:extLst>
              <a:ext uri="{FF2B5EF4-FFF2-40B4-BE49-F238E27FC236}">
                <a16:creationId xmlns:a16="http://schemas.microsoft.com/office/drawing/2014/main" id="{26D78D5C-0716-4AE2-B399-D0B228E4A0E2}"/>
              </a:ext>
            </a:extLst>
          </p:cNvPr>
          <p:cNvSpPr>
            <a:spLocks noGrp="1"/>
          </p:cNvSpPr>
          <p:nvPr>
            <p:ph idx="1"/>
          </p:nvPr>
        </p:nvSpPr>
        <p:spPr>
          <a:xfrm>
            <a:off x="6186619" y="547815"/>
            <a:ext cx="5178960" cy="1680519"/>
          </a:xfrm>
        </p:spPr>
        <p:txBody>
          <a:bodyPr anchor="ctr">
            <a:normAutofit/>
          </a:bodyPr>
          <a:lstStyle/>
          <a:p>
            <a:pPr marL="0" indent="0">
              <a:buNone/>
            </a:pPr>
            <a:endParaRPr lang="tr-TR" sz="2000" dirty="0"/>
          </a:p>
        </p:txBody>
      </p:sp>
      <p:pic>
        <p:nvPicPr>
          <p:cNvPr id="6" name="Resim 5">
            <a:extLst>
              <a:ext uri="{FF2B5EF4-FFF2-40B4-BE49-F238E27FC236}">
                <a16:creationId xmlns:a16="http://schemas.microsoft.com/office/drawing/2014/main" id="{DAA7DF8A-E8E3-A034-638F-63D0D4559360}"/>
              </a:ext>
            </a:extLst>
          </p:cNvPr>
          <p:cNvPicPr>
            <a:picLocks noChangeAspect="1"/>
          </p:cNvPicPr>
          <p:nvPr/>
        </p:nvPicPr>
        <p:blipFill rotWithShape="1">
          <a:blip r:embed="rId2"/>
          <a:srcRect l="6123" t="60824" r="787" b="9214"/>
          <a:stretch/>
        </p:blipFill>
        <p:spPr>
          <a:xfrm>
            <a:off x="6613135" y="2554908"/>
            <a:ext cx="5351271" cy="3755277"/>
          </a:xfrm>
          <a:prstGeom prst="rect">
            <a:avLst/>
          </a:prstGeom>
        </p:spPr>
      </p:pic>
      <p:sp>
        <p:nvSpPr>
          <p:cNvPr id="8" name="Metin kutusu 7">
            <a:extLst>
              <a:ext uri="{FF2B5EF4-FFF2-40B4-BE49-F238E27FC236}">
                <a16:creationId xmlns:a16="http://schemas.microsoft.com/office/drawing/2014/main" id="{42204B2D-269F-00D7-71A5-B14AA0ED65C3}"/>
              </a:ext>
            </a:extLst>
          </p:cNvPr>
          <p:cNvSpPr txBox="1"/>
          <p:nvPr/>
        </p:nvSpPr>
        <p:spPr>
          <a:xfrm>
            <a:off x="227594" y="1530849"/>
            <a:ext cx="6385541" cy="3416320"/>
          </a:xfrm>
          <a:prstGeom prst="rect">
            <a:avLst/>
          </a:prstGeom>
          <a:noFill/>
        </p:spPr>
        <p:txBody>
          <a:bodyPr wrap="square">
            <a:spAutoFit/>
          </a:bodyPr>
          <a:lstStyle/>
          <a:p>
            <a:pPr algn="l"/>
            <a:r>
              <a:rPr lang="tr-TR" sz="2400" dirty="0">
                <a:latin typeface="Fd1698807-Identity-H"/>
              </a:rPr>
              <a:t>III.</a:t>
            </a:r>
            <a:r>
              <a:rPr lang="tr-TR" sz="2400" b="0" i="0" u="none" strike="noStrike" baseline="0" dirty="0">
                <a:latin typeface="Fd1698807-Identity-H"/>
              </a:rPr>
              <a:t> </a:t>
            </a:r>
            <a:r>
              <a:rPr lang="tr-TR" sz="2400" b="0" i="0" u="none" strike="noStrike" baseline="0" dirty="0">
                <a:latin typeface="Fd1366326-Identity-H"/>
              </a:rPr>
              <a:t>Abdurrahman'ın kızına ait</a:t>
            </a:r>
          </a:p>
          <a:p>
            <a:pPr algn="l"/>
            <a:r>
              <a:rPr lang="tr-TR" sz="2400" b="0" i="0" u="none" strike="noStrike" baseline="0" dirty="0">
                <a:latin typeface="Fd1366326-Identity-H"/>
              </a:rPr>
              <a:t>fildişi kutu, </a:t>
            </a:r>
            <a:r>
              <a:rPr lang="tr-TR" sz="2400" b="0" i="0" u="none" strike="noStrike" baseline="0" dirty="0">
                <a:latin typeface="Fd1366323-Identity-H"/>
              </a:rPr>
              <a:t>961 'den sonra,</a:t>
            </a:r>
          </a:p>
          <a:p>
            <a:pPr algn="l"/>
            <a:r>
              <a:rPr lang="tr-TR" sz="2400" b="0" i="0" u="none" strike="noStrike" baseline="0" dirty="0">
                <a:latin typeface="Fd1366323-Identity-H"/>
              </a:rPr>
              <a:t>4,5 </a:t>
            </a:r>
            <a:r>
              <a:rPr lang="tr-TR" sz="2400" b="0" i="0" u="none" strike="noStrike" baseline="0" dirty="0">
                <a:latin typeface="Fd1704364-Identity-H"/>
              </a:rPr>
              <a:t>x </a:t>
            </a:r>
            <a:r>
              <a:rPr lang="tr-TR" sz="2400" b="0" i="0" u="none" strike="noStrike" baseline="0" dirty="0">
                <a:latin typeface="Fd1366323-Identity-H"/>
              </a:rPr>
              <a:t>9,5 </a:t>
            </a:r>
            <a:r>
              <a:rPr lang="tr-TR" sz="2400" b="0" i="0" u="none" strike="noStrike" baseline="0" dirty="0">
                <a:latin typeface="Fd1704364-Identity-H"/>
              </a:rPr>
              <a:t>x </a:t>
            </a:r>
            <a:r>
              <a:rPr lang="tr-TR" sz="2400" b="0" i="0" u="none" strike="noStrike" baseline="0" dirty="0">
                <a:latin typeface="Fd1366323-Identity-H"/>
              </a:rPr>
              <a:t>7 cm,</a:t>
            </a:r>
          </a:p>
          <a:p>
            <a:pPr algn="l"/>
            <a:r>
              <a:rPr lang="it-IT" sz="2400" b="0" i="0" u="none" strike="noStrike" baseline="0" dirty="0">
                <a:latin typeface="Fd1366323-Identity-H"/>
              </a:rPr>
              <a:t>Londra, Victoria ve Albert Müzesi</a:t>
            </a:r>
          </a:p>
          <a:p>
            <a:pPr algn="l"/>
            <a:r>
              <a:rPr lang="tr-TR" sz="2400" b="0" i="0" u="none" strike="noStrike" baseline="0" dirty="0">
                <a:latin typeface="Fd1366323-Identity-H"/>
              </a:rPr>
              <a:t>Metal tutma halkaları olan bu çok küçük kutunun zengin süslemeleri </a:t>
            </a:r>
            <a:r>
              <a:rPr lang="tr-TR" sz="2400" b="0" i="0" u="none" strike="noStrike" baseline="0" dirty="0" err="1">
                <a:latin typeface="Fd1366323-Identity-H"/>
              </a:rPr>
              <a:t>Medinetü'z</a:t>
            </a:r>
            <a:r>
              <a:rPr lang="tr-TR" sz="2400" b="0" i="0" u="none" strike="noStrike" baseline="0" dirty="0">
                <a:latin typeface="Fd1366323-Identity-H"/>
              </a:rPr>
              <a:t>-Zehra’ da yapıldığını gösterir. Üstündeki bir yazı,</a:t>
            </a:r>
          </a:p>
          <a:p>
            <a:pPr algn="l"/>
            <a:r>
              <a:rPr lang="tr-TR" sz="2400" b="0" i="0" u="none" strike="noStrike" baseline="0" dirty="0">
                <a:latin typeface="Fd1366323-Identity-H"/>
              </a:rPr>
              <a:t>yaptıran kişi hakkında bilgi verir ve Emir </a:t>
            </a:r>
            <a:r>
              <a:rPr lang="tr-TR" sz="2400" dirty="0">
                <a:latin typeface="Fd1698807-Identity-H"/>
              </a:rPr>
              <a:t>III.</a:t>
            </a:r>
            <a:r>
              <a:rPr lang="tr-TR" sz="2400" b="0" i="0" u="none" strike="noStrike" baseline="0" dirty="0">
                <a:latin typeface="Fd1698807-Identity-H"/>
              </a:rPr>
              <a:t> </a:t>
            </a:r>
          </a:p>
          <a:p>
            <a:pPr algn="l"/>
            <a:r>
              <a:rPr lang="tr-TR" sz="2400" b="0" i="0" u="none" strike="noStrike" baseline="0" dirty="0">
                <a:latin typeface="Fd1366323-Identity-H"/>
              </a:rPr>
              <a:t>Abdurrahman için hayır duaları eder.</a:t>
            </a:r>
            <a:endParaRPr lang="tr-TR" sz="2400" dirty="0"/>
          </a:p>
        </p:txBody>
      </p:sp>
    </p:spTree>
    <p:extLst>
      <p:ext uri="{BB962C8B-B14F-4D97-AF65-F5344CB8AC3E}">
        <p14:creationId xmlns:p14="http://schemas.microsoft.com/office/powerpoint/2010/main" val="2705202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75D6C10-B5A7-4715-803E-0501C9C2C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194CD23B-7E6C-98BF-9B4D-7195033C8DE6}"/>
              </a:ext>
            </a:extLst>
          </p:cNvPr>
          <p:cNvSpPr>
            <a:spLocks noGrp="1"/>
          </p:cNvSpPr>
          <p:nvPr>
            <p:ph type="title"/>
          </p:nvPr>
        </p:nvSpPr>
        <p:spPr>
          <a:xfrm>
            <a:off x="841248" y="552289"/>
            <a:ext cx="6151654" cy="3900326"/>
          </a:xfrm>
        </p:spPr>
        <p:txBody>
          <a:bodyPr vert="horz" lIns="91440" tIns="45720" rIns="91440" bIns="45720" rtlCol="0" anchor="b">
            <a:normAutofit/>
          </a:bodyPr>
          <a:lstStyle/>
          <a:p>
            <a:r>
              <a:rPr lang="en-US" sz="2500" b="0" i="0" u="none" strike="noStrike" kern="1200" baseline="0">
                <a:solidFill>
                  <a:schemeClr val="tx1"/>
                </a:solidFill>
                <a:latin typeface="+mj-lt"/>
                <a:ea typeface="+mj-ea"/>
                <a:cs typeface="+mj-cs"/>
              </a:rPr>
              <a:t>Medinetü'z-Zehira Sarayı'nın</a:t>
            </a:r>
            <a:br>
              <a:rPr lang="en-US" sz="2500" b="0" i="0" u="none" strike="noStrike" kern="1200" baseline="0">
                <a:solidFill>
                  <a:schemeClr val="tx1"/>
                </a:solidFill>
                <a:latin typeface="+mj-lt"/>
                <a:ea typeface="+mj-ea"/>
                <a:cs typeface="+mj-cs"/>
              </a:rPr>
            </a:br>
            <a:r>
              <a:rPr lang="en-US" sz="2500" b="0" i="0" u="none" strike="noStrike" kern="1200" baseline="0">
                <a:solidFill>
                  <a:schemeClr val="tx1"/>
                </a:solidFill>
                <a:latin typeface="+mj-lt"/>
                <a:ea typeface="+mj-ea"/>
                <a:cs typeface="+mj-cs"/>
              </a:rPr>
              <a:t>bir havuzundaki taş rölyef, y. 980,</a:t>
            </a:r>
            <a:br>
              <a:rPr lang="en-US" sz="2500" b="0" i="0" u="none" strike="noStrike" kern="1200" baseline="0">
                <a:solidFill>
                  <a:schemeClr val="tx1"/>
                </a:solidFill>
                <a:latin typeface="+mj-lt"/>
                <a:ea typeface="+mj-ea"/>
                <a:cs typeface="+mj-cs"/>
              </a:rPr>
            </a:br>
            <a:r>
              <a:rPr lang="en-US" sz="2500" b="0" i="0" u="none" strike="noStrike" kern="1200" baseline="0">
                <a:solidFill>
                  <a:schemeClr val="tx1"/>
                </a:solidFill>
                <a:latin typeface="+mj-lt"/>
                <a:ea typeface="+mj-ea"/>
                <a:cs typeface="+mj-cs"/>
              </a:rPr>
              <a:t>Gırnata, İspanyol İslam Müzesi</a:t>
            </a:r>
            <a:br>
              <a:rPr lang="en-US" sz="2500" b="0" i="0" u="none" strike="noStrike" kern="1200" baseline="0">
                <a:solidFill>
                  <a:schemeClr val="tx1"/>
                </a:solidFill>
                <a:latin typeface="+mj-lt"/>
                <a:ea typeface="+mj-ea"/>
                <a:cs typeface="+mj-cs"/>
              </a:rPr>
            </a:br>
            <a:r>
              <a:rPr lang="en-US" sz="2500" b="0" i="0" u="none" strike="noStrike" kern="1200" baseline="0">
                <a:solidFill>
                  <a:schemeClr val="tx1"/>
                </a:solidFill>
                <a:latin typeface="+mj-lt"/>
                <a:ea typeface="+mj-ea"/>
                <a:cs typeface="+mj-cs"/>
              </a:rPr>
              <a:t>Av konumundaki antilopları alt eden bu güçlü</a:t>
            </a:r>
            <a:br>
              <a:rPr lang="en-US" sz="2500" b="0" i="0" u="none" strike="noStrike" kern="1200" baseline="0">
                <a:solidFill>
                  <a:schemeClr val="tx1"/>
                </a:solidFill>
                <a:latin typeface="+mj-lt"/>
                <a:ea typeface="+mj-ea"/>
                <a:cs typeface="+mj-cs"/>
              </a:rPr>
            </a:br>
            <a:r>
              <a:rPr lang="en-US" sz="2500" b="0" i="0" u="none" strike="noStrike" kern="1200" baseline="0">
                <a:solidFill>
                  <a:schemeClr val="tx1"/>
                </a:solidFill>
                <a:latin typeface="+mj-lt"/>
                <a:ea typeface="+mj-ea"/>
                <a:cs typeface="+mj-cs"/>
              </a:rPr>
              <a:t>aslanlar, İslam'ın düşmanları karşısındaki</a:t>
            </a:r>
            <a:br>
              <a:rPr lang="en-US" sz="2500" b="0" i="0" u="none" strike="noStrike" kern="1200" baseline="0">
                <a:solidFill>
                  <a:schemeClr val="tx1"/>
                </a:solidFill>
                <a:latin typeface="+mj-lt"/>
                <a:ea typeface="+mj-ea"/>
                <a:cs typeface="+mj-cs"/>
              </a:rPr>
            </a:br>
            <a:r>
              <a:rPr lang="en-US" sz="2500" b="0" i="0" u="none" strike="noStrike" kern="1200" baseline="0">
                <a:solidFill>
                  <a:schemeClr val="tx1"/>
                </a:solidFill>
                <a:latin typeface="+mj-lt"/>
                <a:ea typeface="+mj-ea"/>
                <a:cs typeface="+mj-cs"/>
              </a:rPr>
              <a:t>zaferini simgeler. Sarayın sahibi Komutan</a:t>
            </a:r>
            <a:br>
              <a:rPr lang="en-US" sz="2500" b="0" i="0" u="none" strike="noStrike" kern="1200" baseline="0">
                <a:solidFill>
                  <a:schemeClr val="tx1"/>
                </a:solidFill>
                <a:latin typeface="+mj-lt"/>
                <a:ea typeface="+mj-ea"/>
                <a:cs typeface="+mj-cs"/>
              </a:rPr>
            </a:br>
            <a:r>
              <a:rPr lang="en-US" sz="2500" b="0" i="0" u="none" strike="noStrike" kern="1200" baseline="0">
                <a:solidFill>
                  <a:schemeClr val="tx1"/>
                </a:solidFill>
                <a:latin typeface="+mj-lt"/>
                <a:ea typeface="+mj-ea"/>
                <a:cs typeface="+mj-cs"/>
              </a:rPr>
              <a:t>Mansur daha çok Kuzey İspanya'daki Hıristiyan</a:t>
            </a:r>
            <a:br>
              <a:rPr lang="en-US" sz="2500" b="0" i="0" u="none" strike="noStrike" kern="1200" baseline="0">
                <a:solidFill>
                  <a:schemeClr val="tx1"/>
                </a:solidFill>
                <a:latin typeface="+mj-lt"/>
                <a:ea typeface="+mj-ea"/>
                <a:cs typeface="+mj-cs"/>
              </a:rPr>
            </a:br>
            <a:r>
              <a:rPr lang="en-US" sz="2500" b="0" i="0" u="none" strike="noStrike" kern="1200" baseline="0">
                <a:solidFill>
                  <a:schemeClr val="tx1"/>
                </a:solidFill>
                <a:latin typeface="+mj-lt"/>
                <a:ea typeface="+mj-ea"/>
                <a:cs typeface="+mj-cs"/>
              </a:rPr>
              <a:t>krallıklara karşı düzenlediği söylenen</a:t>
            </a:r>
            <a:br>
              <a:rPr lang="en-US" sz="2500" b="0" i="0" u="none" strike="noStrike" kern="1200" baseline="0">
                <a:solidFill>
                  <a:schemeClr val="tx1"/>
                </a:solidFill>
                <a:latin typeface="+mj-lt"/>
                <a:ea typeface="+mj-ea"/>
                <a:cs typeface="+mj-cs"/>
              </a:rPr>
            </a:br>
            <a:r>
              <a:rPr lang="en-US" sz="2500" b="0" i="0" u="none" strike="noStrike" kern="1200" baseline="0">
                <a:solidFill>
                  <a:schemeClr val="tx1"/>
                </a:solidFill>
                <a:latin typeface="+mj-lt"/>
                <a:ea typeface="+mj-ea"/>
                <a:cs typeface="+mj-cs"/>
              </a:rPr>
              <a:t>50'yi aşkın seferden zaferle dönmüş bir kişi</a:t>
            </a:r>
            <a:br>
              <a:rPr lang="en-US" sz="2500" b="0" i="0" u="none" strike="noStrike" kern="1200" baseline="0">
                <a:solidFill>
                  <a:schemeClr val="tx1"/>
                </a:solidFill>
                <a:latin typeface="+mj-lt"/>
                <a:ea typeface="+mj-ea"/>
                <a:cs typeface="+mj-cs"/>
              </a:rPr>
            </a:br>
            <a:r>
              <a:rPr lang="en-US" sz="2500" b="0" i="0" u="none" strike="noStrike" kern="1200" baseline="0">
                <a:solidFill>
                  <a:schemeClr val="tx1"/>
                </a:solidFill>
                <a:latin typeface="+mj-lt"/>
                <a:ea typeface="+mj-ea"/>
                <a:cs typeface="+mj-cs"/>
              </a:rPr>
              <a:t>olarak hatırlanır.</a:t>
            </a:r>
            <a:br>
              <a:rPr lang="en-US" sz="2500" b="0" i="0" u="none" strike="noStrike" kern="1200" baseline="0">
                <a:solidFill>
                  <a:schemeClr val="tx1"/>
                </a:solidFill>
                <a:latin typeface="+mj-lt"/>
                <a:ea typeface="+mj-ea"/>
                <a:cs typeface="+mj-cs"/>
              </a:rPr>
            </a:br>
            <a:endParaRPr lang="en-US" sz="2500" kern="1200">
              <a:solidFill>
                <a:schemeClr val="tx1"/>
              </a:solidFill>
              <a:latin typeface="+mj-lt"/>
              <a:ea typeface="+mj-ea"/>
              <a:cs typeface="+mj-cs"/>
            </a:endParaRPr>
          </a:p>
        </p:txBody>
      </p:sp>
      <p:pic>
        <p:nvPicPr>
          <p:cNvPr id="6" name="İçerik Yer Tutucusu 5">
            <a:extLst>
              <a:ext uri="{FF2B5EF4-FFF2-40B4-BE49-F238E27FC236}">
                <a16:creationId xmlns:a16="http://schemas.microsoft.com/office/drawing/2014/main" id="{C074A7D3-0777-6601-25BB-7DEC2504320B}"/>
              </a:ext>
            </a:extLst>
          </p:cNvPr>
          <p:cNvPicPr>
            <a:picLocks noGrp="1" noChangeAspect="1"/>
          </p:cNvPicPr>
          <p:nvPr>
            <p:ph idx="1"/>
          </p:nvPr>
        </p:nvPicPr>
        <p:blipFill rotWithShape="1">
          <a:blip r:embed="rId2"/>
          <a:srcRect l="17849" t="567" r="-100" b="52959"/>
          <a:stretch/>
        </p:blipFill>
        <p:spPr>
          <a:xfrm>
            <a:off x="7195283" y="228928"/>
            <a:ext cx="4808101" cy="6003768"/>
          </a:xfrm>
          <a:prstGeom prst="rect">
            <a:avLst/>
          </a:prstGeom>
        </p:spPr>
      </p:pic>
    </p:spTree>
    <p:extLst>
      <p:ext uri="{BB962C8B-B14F-4D97-AF65-F5344CB8AC3E}">
        <p14:creationId xmlns:p14="http://schemas.microsoft.com/office/powerpoint/2010/main" val="4163344703"/>
      </p:ext>
    </p:extLst>
  </p:cSld>
  <p:clrMapOvr>
    <a:masterClrMapping/>
  </p:clrMapOvr>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 2013 - 2022</Template>
  <TotalTime>374</TotalTime>
  <Words>1011</Words>
  <Application>Microsoft Office PowerPoint</Application>
  <PresentationFormat>Geniş ekran</PresentationFormat>
  <Paragraphs>129</Paragraphs>
  <Slides>16</Slides>
  <Notes>0</Notes>
  <HiddenSlides>0</HiddenSlides>
  <MMClips>0</MMClips>
  <ScaleCrop>false</ScaleCrop>
  <HeadingPairs>
    <vt:vector size="6" baseType="variant">
      <vt:variant>
        <vt:lpstr>Kullanılan Yazı Tipleri</vt:lpstr>
      </vt:variant>
      <vt:variant>
        <vt:i4>11</vt:i4>
      </vt:variant>
      <vt:variant>
        <vt:lpstr>Tema</vt:lpstr>
      </vt:variant>
      <vt:variant>
        <vt:i4>1</vt:i4>
      </vt:variant>
      <vt:variant>
        <vt:lpstr>Slayt Başlıkları</vt:lpstr>
      </vt:variant>
      <vt:variant>
        <vt:i4>16</vt:i4>
      </vt:variant>
    </vt:vector>
  </HeadingPairs>
  <TitlesOfParts>
    <vt:vector size="28" baseType="lpstr">
      <vt:lpstr>Arial</vt:lpstr>
      <vt:lpstr>Calibri</vt:lpstr>
      <vt:lpstr>Calibri Light</vt:lpstr>
      <vt:lpstr>Fd1258791-Identity-H</vt:lpstr>
      <vt:lpstr>Fd1366323-Identity-H</vt:lpstr>
      <vt:lpstr>Fd1366326-Identity-H</vt:lpstr>
      <vt:lpstr>Fd1698807-Identity-H</vt:lpstr>
      <vt:lpstr>Fd1704364-Identity-H</vt:lpstr>
      <vt:lpstr>Fd235633-Identity-H</vt:lpstr>
      <vt:lpstr>Times New Roman</vt:lpstr>
      <vt:lpstr>Verdana</vt:lpstr>
      <vt:lpstr>Office Teması</vt:lpstr>
      <vt:lpstr>ENDÜLÜS EMEVİLERİ DÖNEMİ SANATI VE KÜLTÜRÜ</vt:lpstr>
      <vt:lpstr>İber yarımadasında Endülüs Emevî Devleti ile Hristiyanların hâkimiyetindeki toprakları gösteren harita</vt:lpstr>
      <vt:lpstr>ENDÜLÜS EMEVİ HÜKÜMDARLARI</vt:lpstr>
      <vt:lpstr>PowerPoint Sunusu</vt:lpstr>
      <vt:lpstr>PowerPoint Sunusu</vt:lpstr>
      <vt:lpstr>PowerPoint Sunusu</vt:lpstr>
      <vt:lpstr>PowerPoint Sunusu</vt:lpstr>
      <vt:lpstr>               </vt:lpstr>
      <vt:lpstr>Medinetü'z-Zehira Sarayı'nın bir havuzundaki taş rölyef, y. 980, Gırnata, İspanyol İslam Müzesi Av konumundaki antilopları alt eden bu güçlü aslanlar, İslam'ın düşmanları karşısındaki zaferini simgeler. Sarayın sahibi Komutan Mansur daha çok Kuzey İspanya'daki Hıristiyan krallıklara karşı düzenlediği söylenen 50'yi aşkın seferden zaferle dönmüş bir kişi olarak hatırlanır. </vt:lpstr>
      <vt:lpstr>F        Abdülmelik'in bir portresinin yer aldığı fildişi mücevher kutusu, 1004, Pamplona, Navarra Müzesi Bu fildişi mücevher kutsunun ön tarafındaki madalyon, dinin savunucusu Abdülmelik'in İslam düşmanlarını yenilgiye uğratışını tasvir eder. Mansur'un en büyük oğlu olan Abdülmelik, daha babası baştayken yetenekli bir komutan ve vezir olduğunu kanıtlamıştı. Babasının yerine 1 002'de iktidara gelince, Kuzey İspanya'daki Hıristiyanlara karşı bir dizi sefer düzenledi. Ekim 1 008' deki ani ölümüyle ispanya' da halifelik iktidarı çöktü ve bunu yıkıcı iç savaşlar izledi. Kurtuba ve saray kenti Medinetü'zZehra 1O13'te yağmalandı ve büyük ölçüde yıkıldı.</vt:lpstr>
      <vt:lpstr>PowerPoint Sunusu</vt:lpstr>
      <vt:lpstr>PowerPoint Sunusu</vt:lpstr>
      <vt:lpstr>             Kurtuba Cami-i Kebir'i, 785-988 zemin planı caminin yapısını gösterir. Ön plandaki güney dış duvarı kıble duvarıyla tıpatıp aynıdır. Sivri kemerli çatıyla örtülü sekizgen üst kat, il. Hakem dönemindeki genişletmede (962-966) yapılmış olan mihrabın üstüne oturtulmuştur. Namaz bölmesi kıble duvarından kuzeye doğru uzanan ve her biri ayrı eyer çatılarıyla örtülü 1 9 geçitten oluşur. Caminin orta kısmında, inşası 1 6. yüzyılda başlayan ve ancak 1 8. yüzyılda biten masif katedral yapı yer alır. Burada eskiden namaz bölmesiyle bitişik olan cami avlusu vardı. 1 6- 1 7. yüzyıllarda yıkılarak yeni baştan inşa edilen eski müstakil minare, günümüzde katedralin çan kulesi işlevini görüyor.</vt:lpstr>
      <vt:lpstr>PowerPoint Sunusu</vt:lpstr>
      <vt:lpstr>Vezirler Kapısı, Kurtuba Cami-i Kebir'i 785-988 ve Avlu Kurtuba Cami-i Kebir'inin batı cephesinde yer alan Babü'l-Vüzera (Vezirler Kapısı) caminin en eski taçkapısıdır (786-787) ve hala ayaktadır.</vt:lpstr>
      <vt:lpstr>Temel Kaynaklar (sunuya ait)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ABBASİLER DÖNEMİ SANATI VE KÜLTÜRÜ</dc:title>
  <dc:creator>ayse ersay</dc:creator>
  <cp:lastModifiedBy>ayse ersay</cp:lastModifiedBy>
  <cp:revision>78</cp:revision>
  <dcterms:created xsi:type="dcterms:W3CDTF">2023-01-19T15:39:00Z</dcterms:created>
  <dcterms:modified xsi:type="dcterms:W3CDTF">2023-01-22T10:42:16Z</dcterms:modified>
</cp:coreProperties>
</file>