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95" r:id="rId4"/>
    <p:sldId id="297" r:id="rId5"/>
    <p:sldId id="269" r:id="rId6"/>
    <p:sldId id="264" r:id="rId7"/>
    <p:sldId id="262" r:id="rId8"/>
    <p:sldId id="263" r:id="rId9"/>
    <p:sldId id="296" r:id="rId10"/>
    <p:sldId id="270" r:id="rId11"/>
    <p:sldId id="268" r:id="rId12"/>
    <p:sldId id="271" r:id="rId13"/>
    <p:sldId id="284" r:id="rId14"/>
    <p:sldId id="280" r:id="rId15"/>
    <p:sldId id="282" r:id="rId16"/>
    <p:sldId id="283" r:id="rId17"/>
    <p:sldId id="272" r:id="rId18"/>
    <p:sldId id="274" r:id="rId19"/>
    <p:sldId id="281" r:id="rId20"/>
    <p:sldId id="285" r:id="rId21"/>
    <p:sldId id="273" r:id="rId22"/>
    <p:sldId id="276" r:id="rId23"/>
    <p:sldId id="277" r:id="rId24"/>
    <p:sldId id="275" r:id="rId25"/>
    <p:sldId id="278" r:id="rId26"/>
    <p:sldId id="279" r:id="rId27"/>
    <p:sldId id="286" r:id="rId28"/>
    <p:sldId id="287" r:id="rId29"/>
    <p:sldId id="288" r:id="rId30"/>
    <p:sldId id="289" r:id="rId31"/>
    <p:sldId id="290" r:id="rId32"/>
    <p:sldId id="298" r:id="rId33"/>
    <p:sldId id="265" r:id="rId34"/>
    <p:sldId id="294" r:id="rId35"/>
    <p:sldId id="291" r:id="rId36"/>
    <p:sldId id="292" r:id="rId37"/>
    <p:sldId id="26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94660"/>
  </p:normalViewPr>
  <p:slideViewPr>
    <p:cSldViewPr snapToGrid="0">
      <p:cViewPr varScale="1">
        <p:scale>
          <a:sx n="67" d="100"/>
          <a:sy n="67" d="100"/>
        </p:scale>
        <p:origin x="6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143234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389685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09030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28626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EEBFF20-54E1-42B5-9B58-B53E9530C88B}" type="datetimeFigureOut">
              <a:rPr lang="tr-TR" smtClean="0"/>
              <a:t>21.01.2023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41759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EEBFF20-54E1-42B5-9B58-B53E9530C88B}" type="datetimeFigureOut">
              <a:rPr lang="tr-TR" smtClean="0"/>
              <a:t>21.01.2023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60179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EEBFF20-54E1-42B5-9B58-B53E9530C88B}" type="datetimeFigureOut">
              <a:rPr lang="tr-TR" smtClean="0"/>
              <a:t>21.01.2023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981946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EEBFF20-54E1-42B5-9B58-B53E9530C88B}" type="datetimeFigureOut">
              <a:rPr lang="tr-TR" smtClean="0"/>
              <a:t>21.01.2023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269796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BFF20-54E1-42B5-9B58-B53E9530C88B}" type="datetimeFigureOut">
              <a:rPr lang="tr-TR" smtClean="0"/>
              <a:t>21.01.2023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371483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EEBFF20-54E1-42B5-9B58-B53E9530C88B}" type="datetimeFigureOut">
              <a:rPr lang="tr-TR" smtClean="0"/>
              <a:t>21.01.2023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373452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EEBFF20-54E1-42B5-9B58-B53E9530C88B}" type="datetimeFigureOut">
              <a:rPr lang="tr-TR" smtClean="0"/>
              <a:t>21.01.2023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6B17B0-CA96-4D32-B1A4-66C5279AFA43}" type="slidenum">
              <a:rPr lang="tr-TR" smtClean="0"/>
              <a:t>‹#›</a:t>
            </a:fld>
            <a:endParaRPr lang="tr-TR"/>
          </a:p>
        </p:txBody>
      </p:sp>
    </p:spTree>
    <p:extLst>
      <p:ext uri="{BB962C8B-B14F-4D97-AF65-F5344CB8AC3E}">
        <p14:creationId xmlns:p14="http://schemas.microsoft.com/office/powerpoint/2010/main" val="92923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BFF20-54E1-42B5-9B58-B53E9530C88B}" type="datetimeFigureOut">
              <a:rPr lang="tr-TR" smtClean="0"/>
              <a:t>21.01.2023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B17B0-CA96-4D32-B1A4-66C5279AFA43}" type="slidenum">
              <a:rPr lang="tr-TR" smtClean="0"/>
              <a:t>‹#›</a:t>
            </a:fld>
            <a:endParaRPr lang="tr-TR"/>
          </a:p>
        </p:txBody>
      </p:sp>
    </p:spTree>
    <p:extLst>
      <p:ext uri="{BB962C8B-B14F-4D97-AF65-F5344CB8AC3E}">
        <p14:creationId xmlns:p14="http://schemas.microsoft.com/office/powerpoint/2010/main" val="24146754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latin typeface="Times New Roman" panose="02020603050405020304" pitchFamily="18" charset="0"/>
                <a:ea typeface="Calibri" panose="020F0502020204030204" pitchFamily="34" charset="0"/>
              </a:rPr>
              <a:t>OSMANLI İMPARATORLUĞU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a:t>
            </a:r>
            <a:r>
              <a:rPr lang="tr-TR"/>
              <a:t>Sanatları ve </a:t>
            </a:r>
            <a:r>
              <a:rPr lang="tr-TR" dirty="0"/>
              <a:t>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A3848DC-69BA-4E78-A1D5-C53F7A887327}"/>
              </a:ext>
            </a:extLst>
          </p:cNvPr>
          <p:cNvSpPr>
            <a:spLocks noGrp="1"/>
          </p:cNvSpPr>
          <p:nvPr>
            <p:ph type="title"/>
          </p:nvPr>
        </p:nvSpPr>
        <p:spPr>
          <a:xfrm>
            <a:off x="9267909" y="2023110"/>
            <a:ext cx="2469624" cy="2846070"/>
          </a:xfrm>
        </p:spPr>
        <p:txBody>
          <a:bodyPr vert="horz" lIns="91440" tIns="45720" rIns="91440" bIns="45720" rtlCol="0" anchor="ctr">
            <a:normAutofit fontScale="90000"/>
          </a:bodyPr>
          <a:lstStyle/>
          <a:p>
            <a:r>
              <a:rPr lang="tr-TR" sz="3700" dirty="0"/>
              <a:t>Erken Dönem </a:t>
            </a:r>
            <a:r>
              <a:rPr lang="en-US" sz="3700" dirty="0" err="1"/>
              <a:t>Osmanlı</a:t>
            </a:r>
            <a:r>
              <a:rPr lang="en-US" sz="3700" dirty="0"/>
              <a:t> </a:t>
            </a:r>
            <a:r>
              <a:rPr lang="en-US" sz="3700" dirty="0" err="1"/>
              <a:t>Başkentleri</a:t>
            </a:r>
            <a:br>
              <a:rPr lang="tr-TR" sz="3700" dirty="0"/>
            </a:br>
            <a:br>
              <a:rPr lang="en-US" sz="3700" dirty="0"/>
            </a:br>
            <a:r>
              <a:rPr lang="en-US" sz="3700" dirty="0"/>
              <a:t>Bursa</a:t>
            </a:r>
            <a:br>
              <a:rPr lang="tr-TR" sz="3700" dirty="0"/>
            </a:br>
            <a:r>
              <a:rPr lang="tr-TR" sz="2200" b="0" i="0" dirty="0">
                <a:effectLst/>
                <a:latin typeface="Corbel" panose="020B0503020204020204" pitchFamily="34" charset="0"/>
              </a:rPr>
              <a:t>Joseph </a:t>
            </a:r>
            <a:r>
              <a:rPr lang="tr-TR" sz="2200" b="0" i="0" dirty="0" err="1">
                <a:effectLst/>
                <a:latin typeface="Corbel" panose="020B0503020204020204" pitchFamily="34" charset="0"/>
              </a:rPr>
              <a:t>Pitton</a:t>
            </a:r>
            <a:r>
              <a:rPr lang="tr-TR" sz="2200" b="0" i="0" dirty="0">
                <a:effectLst/>
                <a:latin typeface="Corbel" panose="020B0503020204020204" pitchFamily="34" charset="0"/>
              </a:rPr>
              <a:t> de </a:t>
            </a:r>
            <a:r>
              <a:rPr lang="tr-TR" sz="2200" b="0" i="0" dirty="0" err="1">
                <a:effectLst/>
                <a:latin typeface="Corbel" panose="020B0503020204020204" pitchFamily="34" charset="0"/>
              </a:rPr>
              <a:t>Tournefort</a:t>
            </a:r>
            <a:r>
              <a:rPr lang="tr-TR" sz="2200" b="0" i="0" dirty="0">
                <a:effectLst/>
                <a:latin typeface="Corbel" panose="020B0503020204020204" pitchFamily="34" charset="0"/>
              </a:rPr>
              <a:t> (1656-1708) Fransız botanikçi, gravür tarihi 1717</a:t>
            </a:r>
            <a:br>
              <a:rPr lang="tr-TR" sz="3700" dirty="0"/>
            </a:br>
            <a:br>
              <a:rPr lang="en-US" sz="3700" dirty="0"/>
            </a:br>
            <a:endParaRPr lang="en-US" sz="3700" dirty="0"/>
          </a:p>
        </p:txBody>
      </p:sp>
      <p:sp>
        <p:nvSpPr>
          <p:cNvPr id="137" name="Rectangle 13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6FDBF93-5179-45E2-8191-9E52E041DB1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59" r="-1" b="-1"/>
          <a:stretch/>
        </p:blipFill>
        <p:spPr bwMode="auto">
          <a:xfrm>
            <a:off x="545238" y="858525"/>
            <a:ext cx="7608304" cy="5211906"/>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522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36">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3DDFC9C6-9EF0-47A0-9537-1C39F25046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76"/>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B7F8AEE-8BC3-4DF3-9BFF-EE9287605EB1}"/>
              </a:ext>
            </a:extLst>
          </p:cNvPr>
          <p:cNvSpPr>
            <a:spLocks noGrp="1"/>
          </p:cNvSpPr>
          <p:nvPr>
            <p:ph type="title"/>
          </p:nvPr>
        </p:nvSpPr>
        <p:spPr>
          <a:xfrm>
            <a:off x="1166649" y="721805"/>
            <a:ext cx="3874686" cy="2147520"/>
          </a:xfrm>
        </p:spPr>
        <p:txBody>
          <a:bodyPr>
            <a:normAutofit/>
          </a:bodyPr>
          <a:lstStyle/>
          <a:p>
            <a:r>
              <a:rPr lang="tr-TR">
                <a:solidFill>
                  <a:schemeClr val="bg1"/>
                </a:solidFill>
              </a:rPr>
              <a:t>14. yy. öncesi Bursa- </a:t>
            </a:r>
            <a:r>
              <a:rPr lang="el-GR" b="0" i="0">
                <a:solidFill>
                  <a:schemeClr val="bg1"/>
                </a:solidFill>
                <a:effectLst/>
                <a:latin typeface="PT Sans"/>
              </a:rPr>
              <a:t>Προύσα</a:t>
            </a:r>
            <a:br>
              <a:rPr lang="tr-TR">
                <a:solidFill>
                  <a:schemeClr val="bg1"/>
                </a:solidFill>
              </a:rPr>
            </a:br>
            <a:endParaRPr lang="tr-TR">
              <a:solidFill>
                <a:schemeClr val="bg1"/>
              </a:solidFill>
            </a:endParaRPr>
          </a:p>
        </p:txBody>
      </p:sp>
      <p:sp>
        <p:nvSpPr>
          <p:cNvPr id="141" name="Rectangle 14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44"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Rectangle 16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C236446B-CD9F-493F-9E45-1FE8E0B47618}"/>
              </a:ext>
            </a:extLst>
          </p:cNvPr>
          <p:cNvSpPr>
            <a:spLocks noGrp="1"/>
          </p:cNvSpPr>
          <p:nvPr>
            <p:ph idx="1"/>
          </p:nvPr>
        </p:nvSpPr>
        <p:spPr>
          <a:xfrm>
            <a:off x="1166649" y="3379979"/>
            <a:ext cx="3874685" cy="3186359"/>
          </a:xfrm>
        </p:spPr>
        <p:txBody>
          <a:bodyPr anchor="ctr">
            <a:normAutofit/>
          </a:bodyPr>
          <a:lstStyle/>
          <a:p>
            <a:pPr>
              <a:buFont typeface="Arial" panose="020B0604020202020204" pitchFamily="34" charset="0"/>
              <a:buChar char="•"/>
            </a:pPr>
            <a:r>
              <a:rPr lang="tr-TR" sz="1800" b="0" i="0">
                <a:solidFill>
                  <a:schemeClr val="bg1"/>
                </a:solidFill>
                <a:effectLst/>
                <a:latin typeface="Arial" panose="020B0604020202020204" pitchFamily="34" charset="0"/>
              </a:rPr>
              <a:t>MÖ.</a:t>
            </a:r>
            <a:r>
              <a:rPr lang="en-US" sz="1800" b="0" i="0">
                <a:solidFill>
                  <a:schemeClr val="bg1"/>
                </a:solidFill>
                <a:effectLst/>
                <a:latin typeface="Arial" panose="020B0604020202020204" pitchFamily="34" charset="0"/>
              </a:rPr>
              <a:t>183 –</a:t>
            </a:r>
            <a:r>
              <a:rPr lang="en-US" sz="1800" b="0" i="0" u="none" strike="noStrike">
                <a:solidFill>
                  <a:schemeClr val="bg1"/>
                </a:solidFill>
                <a:effectLst/>
                <a:latin typeface="Arial" panose="020B0604020202020204" pitchFamily="34" charset="0"/>
              </a:rPr>
              <a:t>Bithynia</a:t>
            </a:r>
            <a:r>
              <a:rPr lang="tr-TR" sz="1800" b="0" i="0" u="none" strike="noStrike">
                <a:solidFill>
                  <a:schemeClr val="bg1"/>
                </a:solidFill>
                <a:effectLst/>
                <a:latin typeface="Arial" panose="020B0604020202020204" pitchFamily="34" charset="0"/>
              </a:rPr>
              <a:t> kralı</a:t>
            </a:r>
            <a:r>
              <a:rPr lang="tr-TR" sz="1800">
                <a:solidFill>
                  <a:schemeClr val="bg1"/>
                </a:solidFill>
                <a:latin typeface="Arial" panose="020B0604020202020204" pitchFamily="34" charset="0"/>
              </a:rPr>
              <a:t> </a:t>
            </a:r>
            <a:r>
              <a:rPr lang="en-US" sz="1800" b="0" i="0" u="none" strike="noStrike">
                <a:solidFill>
                  <a:schemeClr val="bg1"/>
                </a:solidFill>
                <a:effectLst/>
                <a:latin typeface="Arial" panose="020B0604020202020204" pitchFamily="34" charset="0"/>
              </a:rPr>
              <a:t>Prusias</a:t>
            </a:r>
            <a:r>
              <a:rPr lang="tr-TR" sz="1800" b="0" i="0" u="none" strike="noStrike">
                <a:solidFill>
                  <a:schemeClr val="bg1"/>
                </a:solidFill>
                <a:effectLst/>
                <a:latin typeface="Arial" panose="020B0604020202020204" pitchFamily="34" charset="0"/>
              </a:rPr>
              <a:t> tarafından kuruldu.</a:t>
            </a:r>
            <a:endParaRPr lang="tr-TR" sz="1800" baseline="30000">
              <a:solidFill>
                <a:schemeClr val="bg1"/>
              </a:solidFill>
              <a:latin typeface="Arial" panose="020B0604020202020204" pitchFamily="34" charset="0"/>
            </a:endParaRPr>
          </a:p>
          <a:p>
            <a:pPr>
              <a:buFont typeface="Arial" panose="020B0604020202020204" pitchFamily="34" charset="0"/>
              <a:buChar char="•"/>
            </a:pPr>
            <a:r>
              <a:rPr lang="tr-TR" sz="1800" b="0" i="0">
                <a:solidFill>
                  <a:schemeClr val="bg1"/>
                </a:solidFill>
                <a:effectLst/>
                <a:latin typeface="Arial" panose="020B0604020202020204" pitchFamily="34" charset="0"/>
              </a:rPr>
              <a:t>MÖ. </a:t>
            </a:r>
            <a:r>
              <a:rPr lang="en-US" sz="1800" b="0" i="0">
                <a:solidFill>
                  <a:schemeClr val="bg1"/>
                </a:solidFill>
                <a:effectLst/>
                <a:latin typeface="Arial" panose="020B0604020202020204" pitchFamily="34" charset="0"/>
              </a:rPr>
              <a:t>76  – </a:t>
            </a:r>
            <a:r>
              <a:rPr lang="en-US" sz="1800" b="0" i="0" u="none" strike="noStrike">
                <a:solidFill>
                  <a:schemeClr val="bg1"/>
                </a:solidFill>
                <a:effectLst/>
                <a:latin typeface="Arial" panose="020B0604020202020204" pitchFamily="34" charset="0"/>
              </a:rPr>
              <a:t>Bithynia</a:t>
            </a:r>
            <a:r>
              <a:rPr lang="en-US" sz="1800" b="0" i="0">
                <a:solidFill>
                  <a:schemeClr val="bg1"/>
                </a:solidFill>
                <a:effectLst/>
                <a:latin typeface="Arial" panose="020B0604020202020204" pitchFamily="34" charset="0"/>
              </a:rPr>
              <a:t> </a:t>
            </a:r>
            <a:r>
              <a:rPr lang="tr-TR" sz="1800" b="0" i="0">
                <a:solidFill>
                  <a:schemeClr val="bg1"/>
                </a:solidFill>
                <a:effectLst/>
                <a:latin typeface="Arial" panose="020B0604020202020204" pitchFamily="34" charset="0"/>
              </a:rPr>
              <a:t>Roma İmparatorluğu’na bağlandı.</a:t>
            </a:r>
            <a:endParaRPr lang="en-US" sz="1800" b="0" i="0">
              <a:solidFill>
                <a:schemeClr val="bg1"/>
              </a:solidFill>
              <a:effectLst/>
              <a:latin typeface="Arial" panose="020B0604020202020204" pitchFamily="34" charset="0"/>
            </a:endParaRPr>
          </a:p>
          <a:p>
            <a:pPr>
              <a:buFont typeface="Arial" panose="020B0604020202020204" pitchFamily="34" charset="0"/>
              <a:buChar char="•"/>
            </a:pPr>
            <a:r>
              <a:rPr lang="en-US" sz="1800" b="0" i="0">
                <a:solidFill>
                  <a:schemeClr val="bg1"/>
                </a:solidFill>
                <a:effectLst/>
                <a:latin typeface="Arial" panose="020B0604020202020204" pitchFamily="34" charset="0"/>
              </a:rPr>
              <a:t>10</a:t>
            </a:r>
            <a:r>
              <a:rPr lang="tr-TR" sz="1800" b="0" i="0">
                <a:solidFill>
                  <a:schemeClr val="bg1"/>
                </a:solidFill>
                <a:effectLst/>
                <a:latin typeface="Arial" panose="020B0604020202020204" pitchFamily="34" charset="0"/>
              </a:rPr>
              <a:t>80</a:t>
            </a:r>
            <a:r>
              <a:rPr lang="en-US" sz="1800" b="0" i="0">
                <a:solidFill>
                  <a:schemeClr val="bg1"/>
                </a:solidFill>
                <a:effectLst/>
                <a:latin typeface="Arial" panose="020B0604020202020204" pitchFamily="34" charset="0"/>
              </a:rPr>
              <a:t> – </a:t>
            </a:r>
            <a:r>
              <a:rPr lang="tr-TR" sz="1800" b="0" i="0" u="none" strike="noStrike">
                <a:solidFill>
                  <a:schemeClr val="bg1"/>
                </a:solidFill>
                <a:effectLst/>
                <a:latin typeface="Arial" panose="020B0604020202020204" pitchFamily="34" charset="0"/>
              </a:rPr>
              <a:t>Süleyman Şah tarafından fethedildi.</a:t>
            </a:r>
            <a:endParaRPr lang="en-US" sz="1800" b="0" i="0">
              <a:solidFill>
                <a:schemeClr val="bg1"/>
              </a:solidFill>
              <a:effectLst/>
              <a:latin typeface="Arial" panose="020B0604020202020204" pitchFamily="34" charset="0"/>
            </a:endParaRPr>
          </a:p>
          <a:p>
            <a:pPr>
              <a:buFont typeface="Arial" panose="020B0604020202020204" pitchFamily="34" charset="0"/>
              <a:buChar char="•"/>
            </a:pPr>
            <a:r>
              <a:rPr lang="tr-TR" sz="1800">
                <a:solidFill>
                  <a:schemeClr val="bg1"/>
                </a:solidFill>
                <a:latin typeface="Arial" panose="020B0604020202020204" pitchFamily="34" charset="0"/>
                <a:cs typeface="Arial" panose="020B0604020202020204" pitchFamily="34" charset="0"/>
              </a:rPr>
              <a:t>1113- Alksis Kommenos tarafından geri alındı.</a:t>
            </a:r>
            <a:endParaRPr lang="en-US" sz="1800" b="0" i="0">
              <a:solidFill>
                <a:schemeClr val="bg1"/>
              </a:solidFill>
              <a:effectLst/>
              <a:latin typeface="Arial" panose="020B0604020202020204" pitchFamily="34" charset="0"/>
              <a:cs typeface="Arial" panose="020B0604020202020204" pitchFamily="34" charset="0"/>
            </a:endParaRPr>
          </a:p>
          <a:p>
            <a:endParaRPr lang="tr-TR" sz="1800">
              <a:solidFill>
                <a:schemeClr val="bg1"/>
              </a:solidFill>
            </a:endParaRPr>
          </a:p>
        </p:txBody>
      </p:sp>
    </p:spTree>
    <p:extLst>
      <p:ext uri="{BB962C8B-B14F-4D97-AF65-F5344CB8AC3E}">
        <p14:creationId xmlns:p14="http://schemas.microsoft.com/office/powerpoint/2010/main" val="1371710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532377F-3166-4211-B5E7-0E0CC366EC55}"/>
              </a:ext>
            </a:extLst>
          </p:cNvPr>
          <p:cNvSpPr>
            <a:spLocks noGrp="1"/>
          </p:cNvSpPr>
          <p:nvPr>
            <p:ph type="title"/>
          </p:nvPr>
        </p:nvSpPr>
        <p:spPr>
          <a:xfrm>
            <a:off x="5354955" y="552182"/>
            <a:ext cx="5915300" cy="4967269"/>
          </a:xfrm>
          <a:noFill/>
        </p:spPr>
        <p:txBody>
          <a:bodyPr vert="horz" lIns="91440" tIns="45720" rIns="91440" bIns="45720" rtlCol="0" anchor="b">
            <a:normAutofit fontScale="90000"/>
          </a:bodyPr>
          <a:lstStyle/>
          <a:p>
            <a:br>
              <a:rPr lang="tr-TR" sz="3600" b="0" i="0" dirty="0">
                <a:effectLst/>
                <a:latin typeface="Arial" panose="020B0604020202020204" pitchFamily="34" charset="0"/>
              </a:rPr>
            </a:br>
            <a:br>
              <a:rPr lang="tr-TR" sz="3600" b="0" i="0" dirty="0">
                <a:effectLst/>
                <a:latin typeface="Arial" panose="020B0604020202020204" pitchFamily="34" charset="0"/>
              </a:rPr>
            </a:br>
            <a:br>
              <a:rPr lang="tr-TR" sz="3600" b="0" i="0" dirty="0">
                <a:effectLst/>
                <a:latin typeface="Arial" panose="020B0604020202020204" pitchFamily="34" charset="0"/>
              </a:rPr>
            </a:br>
            <a:r>
              <a:rPr lang="tr-TR" sz="3600" b="0" i="0" dirty="0">
                <a:effectLst/>
                <a:latin typeface="Arial" panose="020B0604020202020204" pitchFamily="34" charset="0"/>
              </a:rPr>
              <a:t>Orhan Bey (1324-1360)</a:t>
            </a:r>
            <a:br>
              <a:rPr lang="tr-TR" sz="3600" b="0" i="0" dirty="0">
                <a:effectLst/>
                <a:latin typeface="Arial" panose="020B0604020202020204" pitchFamily="34" charset="0"/>
              </a:rPr>
            </a:br>
            <a:r>
              <a:rPr lang="en-US" sz="3600" b="0" i="0" dirty="0">
                <a:effectLst/>
                <a:latin typeface="Arial" panose="020B0604020202020204" pitchFamily="34" charset="0"/>
              </a:rPr>
              <a:t>132</a:t>
            </a:r>
            <a:r>
              <a:rPr lang="tr-TR" sz="3600" b="0" i="0" dirty="0">
                <a:effectLst/>
                <a:latin typeface="Arial" panose="020B0604020202020204" pitchFamily="34" charset="0"/>
              </a:rPr>
              <a:t>2 (?)</a:t>
            </a:r>
            <a:r>
              <a:rPr lang="en-US" sz="3600" b="0" i="0" dirty="0">
                <a:effectLst/>
                <a:latin typeface="Arial" panose="020B0604020202020204" pitchFamily="34" charset="0"/>
              </a:rPr>
              <a:t> – </a:t>
            </a:r>
            <a:r>
              <a:rPr lang="tr-TR" sz="3600" b="0" i="0" dirty="0">
                <a:effectLst/>
                <a:latin typeface="Arial" panose="020B0604020202020204" pitchFamily="34" charset="0"/>
              </a:rPr>
              <a:t>Bursa’nın fethi ve </a:t>
            </a:r>
            <a:r>
              <a:rPr lang="tr-TR" sz="3600" b="0" i="0" u="none" strike="noStrike" dirty="0">
                <a:effectLst/>
                <a:latin typeface="Arial" panose="020B0604020202020204" pitchFamily="34" charset="0"/>
              </a:rPr>
              <a:t>Osmanlı Beyliği’nin başkenti olması</a:t>
            </a:r>
            <a:br>
              <a:rPr lang="en-US" sz="3600" b="0" i="0" dirty="0">
                <a:effectLst/>
                <a:latin typeface="Arial" panose="020B0604020202020204" pitchFamily="34" charset="0"/>
              </a:rPr>
            </a:br>
            <a:r>
              <a:rPr lang="tr-TR" sz="2700" b="0" i="0" u="none" strike="noStrike" baseline="0" dirty="0">
                <a:latin typeface="TimesNewRomanPSMT"/>
              </a:rPr>
              <a:t>Orhan Bey Tophane mevkiinde, ovaya nazır “Bey Sarayı” denilen sarayı yaptırdı. </a:t>
            </a:r>
            <a:br>
              <a:rPr lang="tr-TR" sz="2700" b="0" i="0" u="none" strike="noStrike" baseline="0" dirty="0">
                <a:latin typeface="TimesNewRomanPSMT"/>
              </a:rPr>
            </a:br>
            <a:r>
              <a:rPr lang="tr-TR" sz="2700" b="0" i="0" u="none" strike="noStrike" baseline="0" dirty="0">
                <a:latin typeface="TimesNewRomanPSMT"/>
              </a:rPr>
              <a:t>1372’de gümüş sikke bastırdı.</a:t>
            </a:r>
            <a:br>
              <a:rPr lang="tr-TR" sz="1800" b="0" i="0" u="none" strike="noStrike" baseline="0" dirty="0">
                <a:latin typeface="TimesNewRomanPSMT"/>
              </a:rPr>
            </a:br>
            <a:br>
              <a:rPr lang="tr-TR" sz="1800" b="0" i="0" u="none" strike="noStrike" baseline="0" dirty="0">
                <a:latin typeface="TimesNewRomanPSMT"/>
              </a:rPr>
            </a:br>
            <a:r>
              <a:rPr lang="tr-TR" sz="2200" b="0" i="0" dirty="0">
                <a:effectLst/>
                <a:latin typeface="Open Sans"/>
              </a:rPr>
              <a:t>Osmanlı sultanlarının da benimsediği bir kentleşme modeli ilk kez Sultan Orhan tarafından 1339 yılında uygulanmış ve kent duvarlarının dışında, o dönemde Çakır Hamam'dan Set başına kadar uzanan geniş Gökdere yatağının fundalık ve bataklık zemininde cami, medrese, imaret, hamam ve handan (bedesten) oluşan bir külliye yaptırılmıştır.</a:t>
            </a:r>
            <a:endParaRPr lang="en-US" sz="2200" dirty="0"/>
          </a:p>
        </p:txBody>
      </p:sp>
      <p:sp>
        <p:nvSpPr>
          <p:cNvPr id="4" name="İçerik Yer Tutucusu 3">
            <a:extLst>
              <a:ext uri="{FF2B5EF4-FFF2-40B4-BE49-F238E27FC236}">
                <a16:creationId xmlns:a16="http://schemas.microsoft.com/office/drawing/2014/main" id="{1668BD93-A951-406B-8466-5C3766A3AF85}"/>
              </a:ext>
            </a:extLst>
          </p:cNvPr>
          <p:cNvSpPr>
            <a:spLocks noGrp="1"/>
          </p:cNvSpPr>
          <p:nvPr>
            <p:ph idx="1"/>
          </p:nvPr>
        </p:nvSpPr>
        <p:spPr>
          <a:xfrm>
            <a:off x="838200" y="3921759"/>
            <a:ext cx="5915300" cy="2255203"/>
          </a:xfrm>
        </p:spPr>
        <p:txBody>
          <a:bodyPr/>
          <a:lstStyle/>
          <a:p>
            <a:endParaRPr lang="tr-TR" dirty="0"/>
          </a:p>
        </p:txBody>
      </p:sp>
      <p:pic>
        <p:nvPicPr>
          <p:cNvPr id="2052" name="Picture 4">
            <a:extLst>
              <a:ext uri="{FF2B5EF4-FFF2-40B4-BE49-F238E27FC236}">
                <a16:creationId xmlns:a16="http://schemas.microsoft.com/office/drawing/2014/main" id="{620F93D4-1215-4701-A8AE-8282C31BB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87" y="0"/>
            <a:ext cx="4183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10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C0120D-E043-4FD4-B400-A11FDE327300}"/>
              </a:ext>
            </a:extLst>
          </p:cNvPr>
          <p:cNvSpPr>
            <a:spLocks noGrp="1"/>
          </p:cNvSpPr>
          <p:nvPr>
            <p:ph type="title"/>
          </p:nvPr>
        </p:nvSpPr>
        <p:spPr>
          <a:xfrm>
            <a:off x="5214579" y="629266"/>
            <a:ext cx="6422849" cy="1676603"/>
          </a:xfrm>
        </p:spPr>
        <p:txBody>
          <a:bodyPr>
            <a:normAutofit/>
          </a:bodyPr>
          <a:lstStyle/>
          <a:p>
            <a:endParaRPr lang="tr-TR"/>
          </a:p>
        </p:txBody>
      </p:sp>
      <p:sp>
        <p:nvSpPr>
          <p:cNvPr id="73" name="Rectangle 7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A51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metin, resim çerçevesi, kumaş içeren bir resim&#10;&#10;Açıklama otomatik olarak oluşturuldu">
            <a:extLst>
              <a:ext uri="{FF2B5EF4-FFF2-40B4-BE49-F238E27FC236}">
                <a16:creationId xmlns:a16="http://schemas.microsoft.com/office/drawing/2014/main" id="{96DBED2E-45E2-4776-98AE-2F93441A54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78" b="-1"/>
          <a:stretch/>
        </p:blipFill>
        <p:spPr bwMode="auto">
          <a:xfrm>
            <a:off x="649224" y="722376"/>
            <a:ext cx="333756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318" name="Content Placeholder 13317">
            <a:extLst>
              <a:ext uri="{FF2B5EF4-FFF2-40B4-BE49-F238E27FC236}">
                <a16:creationId xmlns:a16="http://schemas.microsoft.com/office/drawing/2014/main" id="{3AC6CBA9-45D5-4F45-A11E-CBACD0748DC5}"/>
              </a:ext>
            </a:extLst>
          </p:cNvPr>
          <p:cNvSpPr>
            <a:spLocks noGrp="1"/>
          </p:cNvSpPr>
          <p:nvPr>
            <p:ph idx="1"/>
          </p:nvPr>
        </p:nvSpPr>
        <p:spPr>
          <a:xfrm>
            <a:off x="5214581" y="2438400"/>
            <a:ext cx="6422848" cy="3785419"/>
          </a:xfrm>
        </p:spPr>
        <p:txBody>
          <a:bodyPr>
            <a:normAutofit/>
          </a:bodyPr>
          <a:lstStyle/>
          <a:p>
            <a:r>
              <a:rPr lang="tr-TR" b="0" i="0" dirty="0">
                <a:effectLst/>
                <a:latin typeface="PT Sans"/>
              </a:rPr>
              <a:t>Bursa’yı fethederek yeni ve büyük fetihlerin önünü açan Orhan Gazi'yi sağ elinde kızıl elma ile gösteren bir minyatür. </a:t>
            </a:r>
          </a:p>
          <a:p>
            <a:r>
              <a:rPr lang="tr-TR" b="0" i="0" dirty="0">
                <a:effectLst/>
                <a:latin typeface="PT Sans"/>
              </a:rPr>
              <a:t>Kalender Paşa, Sultan I. </a:t>
            </a:r>
            <a:r>
              <a:rPr lang="tr-TR" b="0" i="0" dirty="0" err="1">
                <a:effectLst/>
                <a:latin typeface="PT Sans"/>
              </a:rPr>
              <a:t>Ahmed</a:t>
            </a:r>
            <a:r>
              <a:rPr lang="tr-TR" b="0" i="0" dirty="0">
                <a:effectLst/>
                <a:latin typeface="PT Sans"/>
              </a:rPr>
              <a:t> Albümü, TSMK, </a:t>
            </a:r>
            <a:r>
              <a:rPr lang="tr-TR" b="0" i="0" dirty="0" err="1">
                <a:effectLst/>
                <a:latin typeface="PT Sans"/>
              </a:rPr>
              <a:t>nr</a:t>
            </a:r>
            <a:r>
              <a:rPr lang="tr-TR" b="0" i="0" dirty="0">
                <a:effectLst/>
                <a:latin typeface="PT Sans"/>
              </a:rPr>
              <a:t>. B.408, </a:t>
            </a:r>
            <a:r>
              <a:rPr lang="tr-TR" b="0" i="0" dirty="0" err="1">
                <a:effectLst/>
                <a:latin typeface="PT Sans"/>
              </a:rPr>
              <a:t>vr</a:t>
            </a:r>
            <a:r>
              <a:rPr lang="tr-TR" b="0" i="0" dirty="0">
                <a:effectLst/>
                <a:latin typeface="PT Sans"/>
              </a:rPr>
              <a:t>. 7a.</a:t>
            </a:r>
            <a:endParaRPr lang="en-US" dirty="0"/>
          </a:p>
        </p:txBody>
      </p:sp>
    </p:spTree>
    <p:extLst>
      <p:ext uri="{BB962C8B-B14F-4D97-AF65-F5344CB8AC3E}">
        <p14:creationId xmlns:p14="http://schemas.microsoft.com/office/powerpoint/2010/main" val="91106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0348D0-4C57-4DD1-BA09-7E7F2F269549}"/>
              </a:ext>
            </a:extLst>
          </p:cNvPr>
          <p:cNvSpPr>
            <a:spLocks noGrp="1"/>
          </p:cNvSpPr>
          <p:nvPr>
            <p:ph type="title"/>
          </p:nvPr>
        </p:nvSpPr>
        <p:spPr/>
        <p:txBody>
          <a:bodyPr>
            <a:normAutofit/>
          </a:bodyPr>
          <a:lstStyle/>
          <a:p>
            <a:r>
              <a:rPr lang="tr-TR" sz="2800" b="0" i="0" dirty="0">
                <a:effectLst/>
                <a:latin typeface="PT Sans"/>
              </a:rPr>
              <a:t>Orhan Gazi'nin, 722/1322’de Bursa’yı kuşatmak üzere ordusuyla surların önüne gelişi. </a:t>
            </a:r>
            <a:br>
              <a:rPr lang="tr-TR" sz="2800" b="0" i="0" dirty="0">
                <a:effectLst/>
                <a:latin typeface="PT Sans"/>
              </a:rPr>
            </a:br>
            <a:r>
              <a:rPr lang="tr-TR" sz="2800" b="0" i="0" dirty="0">
                <a:effectLst/>
                <a:latin typeface="PT Sans"/>
              </a:rPr>
              <a:t>Müberra Öz, Bursa Kent Müzesi</a:t>
            </a:r>
            <a:endParaRPr lang="tr-TR" sz="2800" dirty="0"/>
          </a:p>
        </p:txBody>
      </p:sp>
      <p:sp>
        <p:nvSpPr>
          <p:cNvPr id="4" name="İçerik Yer Tutucusu 3">
            <a:extLst>
              <a:ext uri="{FF2B5EF4-FFF2-40B4-BE49-F238E27FC236}">
                <a16:creationId xmlns:a16="http://schemas.microsoft.com/office/drawing/2014/main" id="{203BA8A5-0CDB-495C-B647-3A1C1EFA3AEA}"/>
              </a:ext>
            </a:extLst>
          </p:cNvPr>
          <p:cNvSpPr>
            <a:spLocks noGrp="1"/>
          </p:cNvSpPr>
          <p:nvPr>
            <p:ph idx="1"/>
          </p:nvPr>
        </p:nvSpPr>
        <p:spPr/>
        <p:txBody>
          <a:bodyPr/>
          <a:lstStyle/>
          <a:p>
            <a:endParaRPr lang="tr-TR"/>
          </a:p>
        </p:txBody>
      </p:sp>
      <p:pic>
        <p:nvPicPr>
          <p:cNvPr id="9220" name="Picture 4">
            <a:extLst>
              <a:ext uri="{FF2B5EF4-FFF2-40B4-BE49-F238E27FC236}">
                <a16:creationId xmlns:a16="http://schemas.microsoft.com/office/drawing/2014/main" id="{0BE1E5E1-24F5-411D-A7FE-0ADE469B6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1690688"/>
            <a:ext cx="74295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1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0AC2C6-6EEA-4012-96E7-749D00358A7D}"/>
              </a:ext>
            </a:extLst>
          </p:cNvPr>
          <p:cNvSpPr>
            <a:spLocks noGrp="1"/>
          </p:cNvSpPr>
          <p:nvPr>
            <p:ph type="title"/>
          </p:nvPr>
        </p:nvSpPr>
        <p:spPr>
          <a:xfrm>
            <a:off x="4965430" y="629268"/>
            <a:ext cx="6586491" cy="1286160"/>
          </a:xfrm>
        </p:spPr>
        <p:txBody>
          <a:bodyPr anchor="b">
            <a:normAutofit/>
          </a:bodyPr>
          <a:lstStyle/>
          <a:p>
            <a:endParaRPr lang="tr-TR"/>
          </a:p>
        </p:txBody>
      </p:sp>
      <p:sp>
        <p:nvSpPr>
          <p:cNvPr id="11270" name="Content Placeholder 11269">
            <a:extLst>
              <a:ext uri="{FF2B5EF4-FFF2-40B4-BE49-F238E27FC236}">
                <a16:creationId xmlns:a16="http://schemas.microsoft.com/office/drawing/2014/main" id="{29C476A6-3FFD-4C83-A067-7A64BF2E340C}"/>
              </a:ext>
            </a:extLst>
          </p:cNvPr>
          <p:cNvSpPr>
            <a:spLocks noGrp="1"/>
          </p:cNvSpPr>
          <p:nvPr>
            <p:ph idx="1"/>
          </p:nvPr>
        </p:nvSpPr>
        <p:spPr>
          <a:xfrm>
            <a:off x="4965431" y="2438400"/>
            <a:ext cx="6586489" cy="3785419"/>
          </a:xfrm>
        </p:spPr>
        <p:txBody>
          <a:bodyPr>
            <a:normAutofit/>
          </a:bodyPr>
          <a:lstStyle/>
          <a:p>
            <a:r>
              <a:rPr lang="tr-TR" b="0" i="0" dirty="0">
                <a:effectLst/>
                <a:latin typeface="PT Sans"/>
              </a:rPr>
              <a:t>Osman Gazi tarafından fethe gönderilen Şehzâde Orhan’ın 722/1322’de Bursa kalesini kuşatmasını tasvir eden bir minyatür. </a:t>
            </a:r>
            <a:r>
              <a:rPr lang="tr-TR" b="0" i="0" dirty="0" err="1">
                <a:effectLst/>
                <a:latin typeface="PT Sans"/>
              </a:rPr>
              <a:t>Venice</a:t>
            </a:r>
            <a:r>
              <a:rPr lang="tr-TR" b="0" i="0" dirty="0">
                <a:effectLst/>
                <a:latin typeface="PT Sans"/>
              </a:rPr>
              <a:t>, </a:t>
            </a:r>
            <a:r>
              <a:rPr lang="tr-TR" b="0" i="0" dirty="0" err="1">
                <a:effectLst/>
                <a:latin typeface="PT Sans"/>
              </a:rPr>
              <a:t>Biblioteca</a:t>
            </a:r>
            <a:r>
              <a:rPr lang="tr-TR" b="0" i="0" dirty="0">
                <a:effectLst/>
                <a:latin typeface="PT Sans"/>
              </a:rPr>
              <a:t> </a:t>
            </a:r>
            <a:r>
              <a:rPr lang="tr-TR" b="0" i="0" dirty="0" err="1">
                <a:effectLst/>
                <a:latin typeface="PT Sans"/>
              </a:rPr>
              <a:t>Nazionale</a:t>
            </a:r>
            <a:r>
              <a:rPr lang="tr-TR" b="0" i="0" dirty="0">
                <a:effectLst/>
                <a:latin typeface="PT Sans"/>
              </a:rPr>
              <a:t> </a:t>
            </a:r>
            <a:r>
              <a:rPr lang="tr-TR" b="0" i="0" dirty="0" err="1">
                <a:effectLst/>
                <a:latin typeface="PT Sans"/>
              </a:rPr>
              <a:t>Marciana</a:t>
            </a:r>
            <a:r>
              <a:rPr lang="tr-TR" b="0" i="0" dirty="0">
                <a:effectLst/>
                <a:latin typeface="PT Sans"/>
              </a:rPr>
              <a:t>, </a:t>
            </a:r>
            <a:r>
              <a:rPr lang="tr-TR" b="0" i="0" dirty="0" err="1">
                <a:effectLst/>
                <a:latin typeface="PT Sans"/>
              </a:rPr>
              <a:t>Cod</a:t>
            </a:r>
            <a:r>
              <a:rPr lang="tr-TR" b="0" i="0" dirty="0">
                <a:effectLst/>
                <a:latin typeface="PT Sans"/>
              </a:rPr>
              <a:t>. Or.: 57, fol. 232a.</a:t>
            </a:r>
            <a:endParaRPr lang="en-US" dirty="0"/>
          </a:p>
        </p:txBody>
      </p:sp>
      <p:pic>
        <p:nvPicPr>
          <p:cNvPr id="11266" name="Picture 2" descr="harita içeren bir resim&#10;&#10;Açıklama otomatik olarak oluşturuldu">
            <a:extLst>
              <a:ext uri="{FF2B5EF4-FFF2-40B4-BE49-F238E27FC236}">
                <a16:creationId xmlns:a16="http://schemas.microsoft.com/office/drawing/2014/main" id="{A671FC29-04B0-4EBB-9500-53451F8D48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531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0A0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757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D68A1EE-3BC0-47B6-BA6A-8B8D3C4E9154}"/>
              </a:ext>
            </a:extLst>
          </p:cNvPr>
          <p:cNvSpPr>
            <a:spLocks noGrp="1"/>
          </p:cNvSpPr>
          <p:nvPr>
            <p:ph type="title"/>
          </p:nvPr>
        </p:nvSpPr>
        <p:spPr>
          <a:xfrm>
            <a:off x="9036543" y="2027104"/>
            <a:ext cx="2700990" cy="2842076"/>
          </a:xfrm>
        </p:spPr>
        <p:txBody>
          <a:bodyPr vert="horz" lIns="91440" tIns="45720" rIns="91440" bIns="45720" rtlCol="0" anchor="ctr">
            <a:noAutofit/>
          </a:bodyPr>
          <a:lstStyle/>
          <a:p>
            <a:r>
              <a:rPr lang="tr-TR" sz="2400" b="0" i="0" dirty="0">
                <a:effectLst/>
                <a:latin typeface="PT Sans"/>
              </a:rPr>
              <a:t>Sultan Orhan’ın fetihlerine ilişkin eski bir takvime ait kayıtlar içeren minyatürlü bir Silsile-</a:t>
            </a:r>
            <a:r>
              <a:rPr lang="tr-TR" sz="2400" b="0" i="0" dirty="0" err="1">
                <a:effectLst/>
                <a:latin typeface="PT Sans"/>
              </a:rPr>
              <a:t>nāme’de</a:t>
            </a:r>
            <a:r>
              <a:rPr lang="tr-TR" sz="2400" b="0" i="0" dirty="0">
                <a:effectLst/>
                <a:latin typeface="PT Sans"/>
              </a:rPr>
              <a:t> yer alan Orhan Gazi tasviri ve kenarına iliştirilen Bursa’nın 722/1322’de fethedildiği bilgisi. Stuttgart </a:t>
            </a:r>
            <a:r>
              <a:rPr lang="tr-TR" sz="2400" b="0" i="0" dirty="0" err="1">
                <a:effectLst/>
                <a:latin typeface="PT Sans"/>
              </a:rPr>
              <a:t>Linden</a:t>
            </a:r>
            <a:r>
              <a:rPr lang="tr-TR" sz="2400" b="0" i="0" dirty="0">
                <a:effectLst/>
                <a:latin typeface="PT Sans"/>
              </a:rPr>
              <a:t> </a:t>
            </a:r>
            <a:r>
              <a:rPr lang="tr-TR" sz="2400" b="0" i="0" dirty="0" err="1">
                <a:effectLst/>
                <a:latin typeface="PT Sans"/>
              </a:rPr>
              <a:t>Museum</a:t>
            </a:r>
            <a:r>
              <a:rPr lang="tr-TR" sz="2400" b="0" i="0" dirty="0">
                <a:effectLst/>
                <a:latin typeface="PT Sans"/>
              </a:rPr>
              <a:t>, </a:t>
            </a:r>
            <a:r>
              <a:rPr lang="tr-TR" sz="2400" b="0" i="0" dirty="0" err="1">
                <a:effectLst/>
                <a:latin typeface="PT Sans"/>
              </a:rPr>
              <a:t>Inv</a:t>
            </a:r>
            <a:r>
              <a:rPr lang="tr-TR" sz="2400" b="0" i="0" dirty="0">
                <a:effectLst/>
                <a:latin typeface="PT Sans"/>
              </a:rPr>
              <a:t>. </a:t>
            </a:r>
            <a:r>
              <a:rPr lang="tr-TR" sz="2400" b="0" i="0" dirty="0" err="1">
                <a:effectLst/>
                <a:latin typeface="PT Sans"/>
              </a:rPr>
              <a:t>nr</a:t>
            </a:r>
            <a:r>
              <a:rPr lang="tr-TR" sz="2400" b="0" i="0" dirty="0">
                <a:effectLst/>
                <a:latin typeface="PT Sans"/>
              </a:rPr>
              <a:t>.: VI. A1155, s. 4.</a:t>
            </a:r>
            <a:endParaRPr lang="en-US" sz="2400" dirty="0"/>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metin, kutu, resim çerçevesi içeren bir resim&#10;&#10;Açıklama otomatik olarak oluşturuldu">
            <a:extLst>
              <a:ext uri="{FF2B5EF4-FFF2-40B4-BE49-F238E27FC236}">
                <a16:creationId xmlns:a16="http://schemas.microsoft.com/office/drawing/2014/main" id="{9078D0FE-0B9D-4EB6-864F-9521A844F32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887" r="2052" b="1"/>
          <a:stretch/>
        </p:blipFill>
        <p:spPr bwMode="auto">
          <a:xfrm>
            <a:off x="545238" y="858525"/>
            <a:ext cx="7608304" cy="5211906"/>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904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E738CD-7D23-421C-A9C6-8116FD557765}"/>
              </a:ext>
            </a:extLst>
          </p:cNvPr>
          <p:cNvSpPr>
            <a:spLocks noGrp="1"/>
          </p:cNvSpPr>
          <p:nvPr>
            <p:ph type="title"/>
          </p:nvPr>
        </p:nvSpPr>
        <p:spPr/>
        <p:txBody>
          <a:bodyPr/>
          <a:lstStyle/>
          <a:p>
            <a:r>
              <a:rPr lang="tr-TR" dirty="0"/>
              <a:t>Bursa 14. yüzyıl yapıları</a:t>
            </a:r>
          </a:p>
        </p:txBody>
      </p:sp>
      <p:pic>
        <p:nvPicPr>
          <p:cNvPr id="3074" name="Picture 2">
            <a:extLst>
              <a:ext uri="{FF2B5EF4-FFF2-40B4-BE49-F238E27FC236}">
                <a16:creationId xmlns:a16="http://schemas.microsoft.com/office/drawing/2014/main" id="{B7E07687-668B-4BB9-89BE-56C1EAB13D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3872" y="1825625"/>
            <a:ext cx="806425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547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A878CD-D28C-4D55-A83F-36A8386B664B}"/>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BC55D482-38F7-4131-A755-2A3FFD38B3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3253" y="0"/>
            <a:ext cx="6980465" cy="6858000"/>
          </a:xfrm>
        </p:spPr>
      </p:pic>
    </p:spTree>
    <p:extLst>
      <p:ext uri="{BB962C8B-B14F-4D97-AF65-F5344CB8AC3E}">
        <p14:creationId xmlns:p14="http://schemas.microsoft.com/office/powerpoint/2010/main" val="521300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8AE4CA1-3FCE-44BC-9856-E835938B0847}"/>
              </a:ext>
            </a:extLst>
          </p:cNvPr>
          <p:cNvSpPr>
            <a:spLocks noGrp="1"/>
          </p:cNvSpPr>
          <p:nvPr>
            <p:ph type="title"/>
          </p:nvPr>
        </p:nvSpPr>
        <p:spPr>
          <a:xfrm>
            <a:off x="5080216" y="1076324"/>
            <a:ext cx="6272784" cy="1535051"/>
          </a:xfrm>
        </p:spPr>
        <p:txBody>
          <a:bodyPr anchor="b">
            <a:normAutofit/>
          </a:bodyPr>
          <a:lstStyle/>
          <a:p>
            <a:endParaRPr lang="tr-TR" sz="5200"/>
          </a:p>
        </p:txBody>
      </p:sp>
      <p:pic>
        <p:nvPicPr>
          <p:cNvPr id="10242" name="Picture 2" descr="oyuncak, pijama, oyuncak bebek içeren bir resim&#10;&#10;Açıklama otomatik olarak oluşturuldu">
            <a:extLst>
              <a:ext uri="{FF2B5EF4-FFF2-40B4-BE49-F238E27FC236}">
                <a16:creationId xmlns:a16="http://schemas.microsoft.com/office/drawing/2014/main" id="{D85B0912-A9A7-4B58-AF2B-AB4048F9B6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46" r="-2" b="1103"/>
          <a:stretch/>
        </p:blipFill>
        <p:spPr bwMode="auto">
          <a:xfrm>
            <a:off x="20" y="10"/>
            <a:ext cx="4505305"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46" name="Content Placeholder 10245">
            <a:extLst>
              <a:ext uri="{FF2B5EF4-FFF2-40B4-BE49-F238E27FC236}">
                <a16:creationId xmlns:a16="http://schemas.microsoft.com/office/drawing/2014/main" id="{5B9BD719-7B2F-45F0-A57D-70EC31A31A3B}"/>
              </a:ext>
            </a:extLst>
          </p:cNvPr>
          <p:cNvSpPr>
            <a:spLocks noGrp="1"/>
          </p:cNvSpPr>
          <p:nvPr>
            <p:ph idx="1"/>
          </p:nvPr>
        </p:nvSpPr>
        <p:spPr>
          <a:xfrm>
            <a:off x="5080216" y="3351276"/>
            <a:ext cx="6272784" cy="2825686"/>
          </a:xfrm>
        </p:spPr>
        <p:txBody>
          <a:bodyPr>
            <a:normAutofit/>
          </a:bodyPr>
          <a:lstStyle/>
          <a:p>
            <a:r>
              <a:rPr lang="tr-TR" b="0" i="0" dirty="0">
                <a:effectLst/>
                <a:latin typeface="PT Sans"/>
              </a:rPr>
              <a:t>Orhan Gazi'nin 1324 Mart’ından önce Bursa Bey </a:t>
            </a:r>
            <a:r>
              <a:rPr lang="tr-TR" dirty="0">
                <a:latin typeface="PT Sans"/>
              </a:rPr>
              <a:t>S</a:t>
            </a:r>
            <a:r>
              <a:rPr lang="tr-TR" b="0" i="0" dirty="0">
                <a:effectLst/>
                <a:latin typeface="PT Sans"/>
              </a:rPr>
              <a:t>arayı’nda tahta çıkışı. </a:t>
            </a:r>
          </a:p>
          <a:p>
            <a:r>
              <a:rPr lang="tr-TR" b="0" i="0" dirty="0" err="1">
                <a:effectLst/>
                <a:latin typeface="PT Sans"/>
              </a:rPr>
              <a:t>Seyyid</a:t>
            </a:r>
            <a:r>
              <a:rPr lang="tr-TR" b="0" i="0" dirty="0">
                <a:effectLst/>
                <a:latin typeface="PT Sans"/>
              </a:rPr>
              <a:t> Lokman, Hüner-</a:t>
            </a:r>
            <a:r>
              <a:rPr lang="tr-TR" b="0" i="0" dirty="0" err="1">
                <a:effectLst/>
                <a:latin typeface="PT Sans"/>
              </a:rPr>
              <a:t>nāme</a:t>
            </a:r>
            <a:r>
              <a:rPr lang="tr-TR" b="0" i="0" dirty="0">
                <a:effectLst/>
                <a:latin typeface="PT Sans"/>
              </a:rPr>
              <a:t>, I, TSMK, </a:t>
            </a:r>
            <a:r>
              <a:rPr lang="tr-TR" b="0" i="0" dirty="0" err="1">
                <a:effectLst/>
                <a:latin typeface="PT Sans"/>
              </a:rPr>
              <a:t>Hazîne</a:t>
            </a:r>
            <a:r>
              <a:rPr lang="tr-TR" b="0" i="0" dirty="0">
                <a:effectLst/>
                <a:latin typeface="PT Sans"/>
              </a:rPr>
              <a:t>, </a:t>
            </a:r>
            <a:r>
              <a:rPr lang="tr-TR" b="0" i="0" dirty="0" err="1">
                <a:effectLst/>
                <a:latin typeface="PT Sans"/>
              </a:rPr>
              <a:t>nr</a:t>
            </a:r>
            <a:r>
              <a:rPr lang="tr-TR" b="0" i="0" dirty="0">
                <a:effectLst/>
                <a:latin typeface="PT Sans"/>
              </a:rPr>
              <a:t>.: 1523, </a:t>
            </a:r>
            <a:r>
              <a:rPr lang="tr-TR" b="0" i="0" dirty="0" err="1">
                <a:effectLst/>
                <a:latin typeface="PT Sans"/>
              </a:rPr>
              <a:t>vr</a:t>
            </a:r>
            <a:r>
              <a:rPr lang="tr-TR" b="0" i="0" dirty="0">
                <a:effectLst/>
                <a:latin typeface="PT Sans"/>
              </a:rPr>
              <a:t>. 62a.</a:t>
            </a:r>
            <a:endParaRPr lang="en-US" dirty="0"/>
          </a:p>
        </p:txBody>
      </p:sp>
    </p:spTree>
    <p:extLst>
      <p:ext uri="{BB962C8B-B14F-4D97-AF65-F5344CB8AC3E}">
        <p14:creationId xmlns:p14="http://schemas.microsoft.com/office/powerpoint/2010/main" val="247788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DE7340-7745-452C-9A27-A90F84984336}"/>
              </a:ext>
            </a:extLst>
          </p:cNvPr>
          <p:cNvSpPr>
            <a:spLocks noGrp="1"/>
          </p:cNvSpPr>
          <p:nvPr>
            <p:ph type="ctrTitle"/>
          </p:nvPr>
        </p:nvSpPr>
        <p:spPr/>
        <p:txBody>
          <a:bodyPr/>
          <a:lstStyle/>
          <a:p>
            <a:r>
              <a:rPr lang="tr-TR" dirty="0"/>
              <a:t>OSMANLI MİMARLIĞINA GİRİŞ</a:t>
            </a:r>
          </a:p>
        </p:txBody>
      </p:sp>
      <p:sp>
        <p:nvSpPr>
          <p:cNvPr id="3" name="Alt Başlık 2">
            <a:extLst>
              <a:ext uri="{FF2B5EF4-FFF2-40B4-BE49-F238E27FC236}">
                <a16:creationId xmlns:a16="http://schemas.microsoft.com/office/drawing/2014/main" id="{ACF14A49-A49A-4F58-BB4A-DB0CAA4FEF1C}"/>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230939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72BEBC-6F39-45CA-934C-DDAC502D0656}"/>
              </a:ext>
            </a:extLst>
          </p:cNvPr>
          <p:cNvSpPr>
            <a:spLocks noGrp="1"/>
          </p:cNvSpPr>
          <p:nvPr>
            <p:ph type="title"/>
          </p:nvPr>
        </p:nvSpPr>
        <p:spPr>
          <a:xfrm>
            <a:off x="8045751" y="629266"/>
            <a:ext cx="3667039" cy="1676603"/>
          </a:xfrm>
        </p:spPr>
        <p:txBody>
          <a:bodyPr>
            <a:normAutofit/>
          </a:bodyPr>
          <a:lstStyle/>
          <a:p>
            <a:endParaRPr lang="tr-TR" sz="4000"/>
          </a:p>
        </p:txBody>
      </p:sp>
      <p:sp>
        <p:nvSpPr>
          <p:cNvPr id="73" name="Rectangle 7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resmi elbise içeren bir resim&#10;&#10;Açıklama otomatik olarak oluşturuldu">
            <a:extLst>
              <a:ext uri="{FF2B5EF4-FFF2-40B4-BE49-F238E27FC236}">
                <a16:creationId xmlns:a16="http://schemas.microsoft.com/office/drawing/2014/main" id="{0E85A9A4-C33E-4BF1-8DE0-2A2B150DD7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34" b="-2"/>
          <a:stretch/>
        </p:blipFill>
        <p:spPr bwMode="auto">
          <a:xfrm>
            <a:off x="644652"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342" name="Content Placeholder 14341">
            <a:extLst>
              <a:ext uri="{FF2B5EF4-FFF2-40B4-BE49-F238E27FC236}">
                <a16:creationId xmlns:a16="http://schemas.microsoft.com/office/drawing/2014/main" id="{B8DD567B-97D1-406F-98D6-F008925D0B31}"/>
              </a:ext>
            </a:extLst>
          </p:cNvPr>
          <p:cNvSpPr>
            <a:spLocks noGrp="1"/>
          </p:cNvSpPr>
          <p:nvPr>
            <p:ph idx="1"/>
          </p:nvPr>
        </p:nvSpPr>
        <p:spPr>
          <a:xfrm>
            <a:off x="8045750" y="1663547"/>
            <a:ext cx="3667039" cy="4554374"/>
          </a:xfrm>
        </p:spPr>
        <p:txBody>
          <a:bodyPr>
            <a:noAutofit/>
          </a:bodyPr>
          <a:lstStyle/>
          <a:p>
            <a:r>
              <a:rPr lang="tr-TR" b="0" i="0" dirty="0">
                <a:effectLst/>
                <a:latin typeface="PT Sans"/>
              </a:rPr>
              <a:t>Sultan Orhan’ın Bursa Bey-Sarayı’nda </a:t>
            </a:r>
            <a:r>
              <a:rPr lang="tr-TR" b="0" i="0" dirty="0" err="1">
                <a:effectLst/>
                <a:latin typeface="PT Sans"/>
              </a:rPr>
              <a:t>ulemâ</a:t>
            </a:r>
            <a:r>
              <a:rPr lang="tr-TR" b="0" i="0" dirty="0">
                <a:effectLst/>
                <a:latin typeface="PT Sans"/>
              </a:rPr>
              <a:t> ve </a:t>
            </a:r>
            <a:r>
              <a:rPr lang="tr-TR" b="0" i="0" dirty="0" err="1">
                <a:effectLst/>
                <a:latin typeface="PT Sans"/>
              </a:rPr>
              <a:t>meşâyıhla</a:t>
            </a:r>
            <a:r>
              <a:rPr lang="tr-TR" b="0" i="0" dirty="0">
                <a:effectLst/>
                <a:latin typeface="PT Sans"/>
              </a:rPr>
              <a:t> sık sık sohbet ettiğini vurgulayan bir tasvir. </a:t>
            </a:r>
          </a:p>
          <a:p>
            <a:r>
              <a:rPr lang="tr-TR" b="0" i="0" dirty="0">
                <a:effectLst/>
                <a:latin typeface="PT Sans"/>
              </a:rPr>
              <a:t>Taşköprü-zâde, </a:t>
            </a:r>
            <a:r>
              <a:rPr lang="tr-TR" b="0" i="0" dirty="0" err="1">
                <a:effectLst/>
                <a:latin typeface="PT Sans"/>
              </a:rPr>
              <a:t>Ẕeyl</a:t>
            </a:r>
            <a:r>
              <a:rPr lang="tr-TR" b="0" i="0" dirty="0">
                <a:effectLst/>
                <a:latin typeface="PT Sans"/>
              </a:rPr>
              <a:t>-i </a:t>
            </a:r>
            <a:r>
              <a:rPr lang="tr-TR" b="0" i="0" dirty="0" err="1">
                <a:effectLst/>
                <a:latin typeface="PT Sans"/>
              </a:rPr>
              <a:t>Şaḳāyıḳ</a:t>
            </a:r>
            <a:r>
              <a:rPr lang="tr-TR" b="0" i="0" dirty="0">
                <a:effectLst/>
                <a:latin typeface="PT Sans"/>
              </a:rPr>
              <a:t>, TSMK, </a:t>
            </a:r>
            <a:r>
              <a:rPr lang="tr-TR" b="0" i="0" dirty="0" err="1">
                <a:effectLst/>
                <a:latin typeface="PT Sans"/>
              </a:rPr>
              <a:t>Hazîne</a:t>
            </a:r>
            <a:r>
              <a:rPr lang="tr-TR" b="0" i="0" dirty="0">
                <a:effectLst/>
                <a:latin typeface="PT Sans"/>
              </a:rPr>
              <a:t>, </a:t>
            </a:r>
            <a:r>
              <a:rPr lang="tr-TR" b="0" i="0" dirty="0" err="1">
                <a:effectLst/>
                <a:latin typeface="PT Sans"/>
              </a:rPr>
              <a:t>nr</a:t>
            </a:r>
            <a:r>
              <a:rPr lang="tr-TR" b="0" i="0" dirty="0">
                <a:effectLst/>
                <a:latin typeface="PT Sans"/>
              </a:rPr>
              <a:t>.: 1263, </a:t>
            </a:r>
            <a:r>
              <a:rPr lang="tr-TR" b="0" i="0" dirty="0" err="1">
                <a:effectLst/>
                <a:latin typeface="PT Sans"/>
              </a:rPr>
              <a:t>vr</a:t>
            </a:r>
            <a:r>
              <a:rPr lang="tr-TR" b="0" i="0" dirty="0">
                <a:effectLst/>
                <a:latin typeface="PT Sans"/>
              </a:rPr>
              <a:t>. 12a.</a:t>
            </a:r>
            <a:endParaRPr lang="en-US" dirty="0"/>
          </a:p>
        </p:txBody>
      </p:sp>
    </p:spTree>
    <p:extLst>
      <p:ext uri="{BB962C8B-B14F-4D97-AF65-F5344CB8AC3E}">
        <p14:creationId xmlns:p14="http://schemas.microsoft.com/office/powerpoint/2010/main" val="1071106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AB714E-D6D5-45DE-9C59-5E4C242922A4}"/>
              </a:ext>
            </a:extLst>
          </p:cNvPr>
          <p:cNvSpPr>
            <a:spLocks noGrp="1"/>
          </p:cNvSpPr>
          <p:nvPr>
            <p:ph type="title"/>
          </p:nvPr>
        </p:nvSpPr>
        <p:spPr/>
        <p:txBody>
          <a:bodyPr>
            <a:normAutofit fontScale="90000"/>
          </a:bodyPr>
          <a:lstStyle/>
          <a:p>
            <a:br>
              <a:rPr lang="tr-TR" b="0" i="0" dirty="0">
                <a:effectLst/>
                <a:latin typeface="PT Sans"/>
              </a:rPr>
            </a:br>
            <a:r>
              <a:rPr lang="tr-TR" b="0" i="0" dirty="0">
                <a:effectLst/>
                <a:latin typeface="PT Sans"/>
              </a:rPr>
              <a:t>Bursa Bey-Sarayı’nın 1834 yılındaki durumunu gösteren bir gravür</a:t>
            </a:r>
            <a:br>
              <a:rPr lang="nn-NO" b="1" i="0" dirty="0">
                <a:solidFill>
                  <a:srgbClr val="022032"/>
                </a:solidFill>
                <a:effectLst/>
                <a:latin typeface="Roboto"/>
              </a:rPr>
            </a:br>
            <a:endParaRPr lang="tr-TR" dirty="0"/>
          </a:p>
        </p:txBody>
      </p:sp>
      <p:pic>
        <p:nvPicPr>
          <p:cNvPr id="4098" name="Picture 2" descr="Osmanlı’nın ilk idare merkezi Bey Sarayı gün yüzüne çıkıyor">
            <a:extLst>
              <a:ext uri="{FF2B5EF4-FFF2-40B4-BE49-F238E27FC236}">
                <a16:creationId xmlns:a16="http://schemas.microsoft.com/office/drawing/2014/main" id="{8BED136D-0E3C-47F9-B23C-08F3DB5428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1598" y="1608463"/>
            <a:ext cx="9005790" cy="510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27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DB5661A-C7B7-4586-BD29-FA33AFCD9F6F}"/>
              </a:ext>
            </a:extLst>
          </p:cNvPr>
          <p:cNvSpPr>
            <a:spLocks noGrp="1"/>
          </p:cNvSpPr>
          <p:nvPr>
            <p:ph type="title"/>
          </p:nvPr>
        </p:nvSpPr>
        <p:spPr>
          <a:xfrm>
            <a:off x="5080215" y="1109374"/>
            <a:ext cx="6619697" cy="1753015"/>
          </a:xfrm>
        </p:spPr>
        <p:txBody>
          <a:bodyPr anchor="b">
            <a:normAutofit fontScale="90000"/>
          </a:bodyPr>
          <a:lstStyle/>
          <a:p>
            <a:br>
              <a:rPr lang="tr-TR" sz="2800" b="0" i="0" u="none" strike="noStrike" baseline="0" dirty="0">
                <a:latin typeface="TimesNewRomanPSMT"/>
              </a:rPr>
            </a:br>
            <a:br>
              <a:rPr lang="tr-TR" sz="2800" b="0" i="0" u="none" strike="noStrike" baseline="0" dirty="0">
                <a:latin typeface="TimesNewRomanPSMT"/>
              </a:rPr>
            </a:br>
            <a:br>
              <a:rPr lang="tr-TR" sz="2800" b="0" i="0" u="none" strike="noStrike" baseline="0" dirty="0">
                <a:latin typeface="TimesNewRomanPSMT"/>
              </a:rPr>
            </a:br>
            <a:br>
              <a:rPr lang="tr-TR" sz="2800" b="0" i="0" u="none" strike="noStrike" baseline="0" dirty="0">
                <a:latin typeface="TimesNewRomanPSMT"/>
              </a:rPr>
            </a:br>
            <a:br>
              <a:rPr lang="tr-TR" sz="2800" b="0" i="0" u="none" strike="noStrike" baseline="0" dirty="0">
                <a:latin typeface="TimesNewRomanPSMT"/>
              </a:rPr>
            </a:br>
            <a:br>
              <a:rPr lang="tr-TR" sz="2800" b="0" i="0" u="none" strike="noStrike" baseline="0" dirty="0">
                <a:latin typeface="TimesNewRomanPSMT"/>
              </a:rPr>
            </a:br>
            <a:r>
              <a:rPr lang="tr-TR" sz="3100" b="0" i="0" u="none" strike="noStrike" baseline="0" dirty="0">
                <a:latin typeface="TimesNewRomanPSMT"/>
              </a:rPr>
              <a:t>Bursa’nın şehircilik ve mimarlık alanındaki en büyük gelişmesi I. </a:t>
            </a:r>
            <a:r>
              <a:rPr lang="tr-TR" sz="3100" b="0" i="0" u="none" strike="noStrike" baseline="0" dirty="0">
                <a:latin typeface="Times-Roman"/>
              </a:rPr>
              <a:t>Bayezid (1389-1403) </a:t>
            </a:r>
            <a:r>
              <a:rPr lang="tr-TR" sz="3100" b="0" i="0" u="none" strike="noStrike" baseline="0" dirty="0">
                <a:latin typeface="TimesNewRomanPSMT"/>
              </a:rPr>
              <a:t>zamanına rastlar. </a:t>
            </a:r>
            <a:br>
              <a:rPr lang="tr-TR" sz="1800" b="0" i="0" u="none" strike="noStrike" baseline="0" dirty="0">
                <a:latin typeface="TimesNewRomanPSMT"/>
              </a:rPr>
            </a:br>
            <a:endParaRPr lang="tr-TR" sz="5200" dirty="0"/>
          </a:p>
        </p:txBody>
      </p:sp>
      <p:pic>
        <p:nvPicPr>
          <p:cNvPr id="6146" name="Picture 2" descr="metin, eski içeren bir resim&#10;&#10;Açıklama otomatik olarak oluşturuldu">
            <a:extLst>
              <a:ext uri="{FF2B5EF4-FFF2-40B4-BE49-F238E27FC236}">
                <a16:creationId xmlns:a16="http://schemas.microsoft.com/office/drawing/2014/main" id="{795903AA-BAED-4DF0-89A5-9CE01ABAA2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3"/>
          <a:stretch/>
        </p:blipFill>
        <p:spPr bwMode="auto">
          <a:xfrm>
            <a:off x="20" y="10"/>
            <a:ext cx="4505305"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0" name="Content Placeholder 6149">
            <a:extLst>
              <a:ext uri="{FF2B5EF4-FFF2-40B4-BE49-F238E27FC236}">
                <a16:creationId xmlns:a16="http://schemas.microsoft.com/office/drawing/2014/main" id="{1978EC66-201F-416C-8B13-D6D1A11A1107}"/>
              </a:ext>
            </a:extLst>
          </p:cNvPr>
          <p:cNvSpPr>
            <a:spLocks noGrp="1"/>
          </p:cNvSpPr>
          <p:nvPr>
            <p:ph idx="1"/>
          </p:nvPr>
        </p:nvSpPr>
        <p:spPr>
          <a:xfrm>
            <a:off x="5080216" y="3351276"/>
            <a:ext cx="6272784" cy="2825686"/>
          </a:xfrm>
        </p:spPr>
        <p:txBody>
          <a:bodyPr>
            <a:normAutofit/>
          </a:bodyPr>
          <a:lstStyle/>
          <a:p>
            <a:r>
              <a:rPr lang="tr-TR" b="0" i="0" u="none" strike="noStrike" baseline="0" dirty="0">
                <a:latin typeface="TimesNewRomanPSMT"/>
              </a:rPr>
              <a:t>Ulu Camii ve külliyesi geniş ölçeği ve işleviyle şehrin merkezine damgasını vurdu.</a:t>
            </a:r>
          </a:p>
          <a:p>
            <a:r>
              <a:rPr lang="tr-TR" b="0" i="0" u="none" strike="noStrike" baseline="0" dirty="0">
                <a:latin typeface="TimesNewRomanPSMT"/>
              </a:rPr>
              <a:t>Timur istilasın Bursa’daki ilk sultanlara ait vesikalar ve telif eserler yandı.</a:t>
            </a:r>
            <a:endParaRPr lang="en-US" dirty="0"/>
          </a:p>
        </p:txBody>
      </p:sp>
    </p:spTree>
    <p:extLst>
      <p:ext uri="{BB962C8B-B14F-4D97-AF65-F5344CB8AC3E}">
        <p14:creationId xmlns:p14="http://schemas.microsoft.com/office/powerpoint/2010/main" val="1756056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500A109-AE32-48C3-B069-01F6D081DC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14" r="10856" b="-1"/>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2" name="İçerik Yer Tutucusu 1">
            <a:extLst>
              <a:ext uri="{FF2B5EF4-FFF2-40B4-BE49-F238E27FC236}">
                <a16:creationId xmlns:a16="http://schemas.microsoft.com/office/drawing/2014/main" id="{C814B717-E0CA-4D2C-AED2-FB3D291A0C07}"/>
              </a:ext>
            </a:extLst>
          </p:cNvPr>
          <p:cNvSpPr>
            <a:spLocks noGrp="1"/>
          </p:cNvSpPr>
          <p:nvPr>
            <p:ph idx="1"/>
          </p:nvPr>
        </p:nvSpPr>
        <p:spPr>
          <a:xfrm>
            <a:off x="8643193" y="2418408"/>
            <a:ext cx="2942813" cy="3540265"/>
          </a:xfrm>
        </p:spPr>
        <p:txBody>
          <a:bodyPr>
            <a:normAutofit/>
          </a:bodyPr>
          <a:lstStyle/>
          <a:p>
            <a:r>
              <a:rPr lang="tr-TR" sz="2000" dirty="0"/>
              <a:t>Bursa </a:t>
            </a:r>
            <a:r>
              <a:rPr lang="tr-TR" sz="2000"/>
              <a:t>Ulu Cami</a:t>
            </a:r>
          </a:p>
          <a:p>
            <a:endParaRPr lang="tr-TR" sz="2000" dirty="0"/>
          </a:p>
          <a:p>
            <a:r>
              <a:rPr lang="tr-TR" sz="2400" b="0" i="0" dirty="0">
                <a:effectLst/>
                <a:latin typeface="Calibri" panose="020F0502020204030204" pitchFamily="34" charset="0"/>
              </a:rPr>
              <a:t>Minberindeki tarihten 802 (1399-1400) yılında tamamlandığı anlaşılan cami ve külliyeyi I. Bayezid yaptırmıştır.</a:t>
            </a:r>
            <a:endParaRPr lang="tr-TR" sz="2400" dirty="0"/>
          </a:p>
        </p:txBody>
      </p:sp>
      <p:sp>
        <p:nvSpPr>
          <p:cNvPr id="137" name="Rectangle 13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892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2">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96E8E5EA-04C2-4E83-B669-F5FFC9EB37C1}"/>
              </a:ext>
            </a:extLst>
          </p:cNvPr>
          <p:cNvSpPr>
            <a:spLocks noGrp="1"/>
          </p:cNvSpPr>
          <p:nvPr>
            <p:ph type="title"/>
          </p:nvPr>
        </p:nvSpPr>
        <p:spPr>
          <a:xfrm>
            <a:off x="841247" y="978619"/>
            <a:ext cx="3410712" cy="1106424"/>
          </a:xfrm>
        </p:spPr>
        <p:txBody>
          <a:bodyPr>
            <a:normAutofit fontScale="90000"/>
          </a:bodyPr>
          <a:lstStyle/>
          <a:p>
            <a:r>
              <a:rPr lang="tr-TR" sz="2800" dirty="0"/>
              <a:t>Bursa İpek Yolu’nun önemli bir durağı olmuştur.</a:t>
            </a:r>
          </a:p>
        </p:txBody>
      </p:sp>
      <p:sp>
        <p:nvSpPr>
          <p:cNvPr id="77" name="Rectangle 76">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6" name="Content Placeholder 5125">
            <a:extLst>
              <a:ext uri="{FF2B5EF4-FFF2-40B4-BE49-F238E27FC236}">
                <a16:creationId xmlns:a16="http://schemas.microsoft.com/office/drawing/2014/main" id="{7FE62AD6-649D-4941-BF99-DC94269B48D0}"/>
              </a:ext>
            </a:extLst>
          </p:cNvPr>
          <p:cNvSpPr>
            <a:spLocks noGrp="1"/>
          </p:cNvSpPr>
          <p:nvPr>
            <p:ph idx="1"/>
          </p:nvPr>
        </p:nvSpPr>
        <p:spPr>
          <a:xfrm>
            <a:off x="841247" y="2359152"/>
            <a:ext cx="3410712" cy="3425043"/>
          </a:xfrm>
        </p:spPr>
        <p:txBody>
          <a:bodyPr>
            <a:normAutofit/>
          </a:bodyPr>
          <a:lstStyle/>
          <a:p>
            <a:endParaRPr lang="en-US" sz="1700"/>
          </a:p>
        </p:txBody>
      </p:sp>
      <p:pic>
        <p:nvPicPr>
          <p:cNvPr id="5122" name="Picture 2">
            <a:extLst>
              <a:ext uri="{FF2B5EF4-FFF2-40B4-BE49-F238E27FC236}">
                <a16:creationId xmlns:a16="http://schemas.microsoft.com/office/drawing/2014/main" id="{E6F5E2C2-9D97-44C4-97D7-B479A79C5B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867" b="1"/>
          <a:stretch/>
        </p:blipFill>
        <p:spPr bwMode="auto">
          <a:xfrm>
            <a:off x="3938321" y="27433"/>
            <a:ext cx="8275014" cy="683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685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082622D-AAF3-4897-8629-FC918530D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1" name="Rectangle 80">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00" name="Content Placeholder 8199">
            <a:extLst>
              <a:ext uri="{FF2B5EF4-FFF2-40B4-BE49-F238E27FC236}">
                <a16:creationId xmlns:a16="http://schemas.microsoft.com/office/drawing/2014/main" id="{5633001E-5EC1-42A9-AE4F-BA81DA74E965}"/>
              </a:ext>
            </a:extLst>
          </p:cNvPr>
          <p:cNvSpPr>
            <a:spLocks noGrp="1"/>
          </p:cNvSpPr>
          <p:nvPr>
            <p:ph idx="1"/>
          </p:nvPr>
        </p:nvSpPr>
        <p:spPr>
          <a:xfrm>
            <a:off x="470137" y="528810"/>
            <a:ext cx="11315734" cy="1991969"/>
          </a:xfrm>
        </p:spPr>
        <p:txBody>
          <a:bodyPr anchor="ctr">
            <a:noAutofit/>
          </a:bodyPr>
          <a:lstStyle/>
          <a:p>
            <a:pPr algn="l"/>
            <a:r>
              <a:rPr lang="tr-TR" dirty="0">
                <a:latin typeface="TimesNewRomanPSMT"/>
              </a:rPr>
              <a:t>Bursa’da </a:t>
            </a:r>
            <a:r>
              <a:rPr lang="nn-NO" b="0" i="0" u="none" strike="noStrike" baseline="0" dirty="0">
                <a:latin typeface="TimesNewRomanPSMT"/>
              </a:rPr>
              <a:t>1530’larda 8 imaret, 22 medrese, 18</a:t>
            </a:r>
            <a:r>
              <a:rPr lang="tr-TR" b="0" i="0" u="none" strike="noStrike" baseline="0" dirty="0">
                <a:latin typeface="TimesNewRomanPSMT"/>
              </a:rPr>
              <a:t> cami, 130 mescit, 10 zaviye, 10 da büyük han vardı. </a:t>
            </a:r>
          </a:p>
          <a:p>
            <a:pPr algn="l"/>
            <a:r>
              <a:rPr lang="tr-TR" b="0" i="0" u="none" strike="noStrike" baseline="0" dirty="0">
                <a:latin typeface="TimesNewRomanPSMT"/>
              </a:rPr>
              <a:t>Ke</a:t>
            </a:r>
            <a:r>
              <a:rPr lang="tr-TR" b="0" i="0" u="none" strike="noStrike" baseline="0" dirty="0">
                <a:latin typeface="Times-Roman"/>
              </a:rPr>
              <a:t>nt ticaret hacmi konusunda oldukça idd</a:t>
            </a:r>
            <a:r>
              <a:rPr lang="tr-TR" b="0" i="0" u="none" strike="noStrike" baseline="0" dirty="0">
                <a:latin typeface="TimesNewRomanPSMT"/>
              </a:rPr>
              <a:t>ialıydı. </a:t>
            </a:r>
          </a:p>
          <a:p>
            <a:pPr algn="l"/>
            <a:r>
              <a:rPr lang="tr-TR" b="0" i="0" u="none" strike="noStrike" baseline="0" dirty="0">
                <a:latin typeface="TimesNewRomanPSMT"/>
              </a:rPr>
              <a:t>1502 yılında 1000’den fazla dokuma tezgâhının olması kumaş ticaretinin ne kadar geliştiğini gösterir.</a:t>
            </a:r>
            <a:endParaRPr lang="en-US" dirty="0"/>
          </a:p>
        </p:txBody>
      </p:sp>
      <p:pic>
        <p:nvPicPr>
          <p:cNvPr id="8196" name="Picture 4" descr="harita içeren bir resim&#10;&#10;Açıklama otomatik olarak oluşturuldu">
            <a:extLst>
              <a:ext uri="{FF2B5EF4-FFF2-40B4-BE49-F238E27FC236}">
                <a16:creationId xmlns:a16="http://schemas.microsoft.com/office/drawing/2014/main" id="{01A9C47E-7801-4CA4-B35A-39B19DD211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80" r="-1" b="-1"/>
          <a:stretch/>
        </p:blipFill>
        <p:spPr bwMode="auto">
          <a:xfrm>
            <a:off x="618424" y="3213393"/>
            <a:ext cx="11167447" cy="348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447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A3C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3C5AA097-0512-4A0B-9C5E-EC9AA884D07E}"/>
              </a:ext>
            </a:extLst>
          </p:cNvPr>
          <p:cNvSpPr>
            <a:spLocks noGrp="1"/>
          </p:cNvSpPr>
          <p:nvPr>
            <p:ph type="title"/>
          </p:nvPr>
        </p:nvSpPr>
        <p:spPr>
          <a:xfrm>
            <a:off x="524256" y="491260"/>
            <a:ext cx="6594189" cy="1625210"/>
          </a:xfrm>
        </p:spPr>
        <p:txBody>
          <a:bodyPr>
            <a:normAutofit/>
          </a:bodyPr>
          <a:lstStyle/>
          <a:p>
            <a:r>
              <a:rPr lang="tr-TR">
                <a:solidFill>
                  <a:srgbClr val="FFFFFF"/>
                </a:solidFill>
              </a:rPr>
              <a:t>İznik</a:t>
            </a:r>
          </a:p>
        </p:txBody>
      </p:sp>
      <p:pic>
        <p:nvPicPr>
          <p:cNvPr id="18434" name="Picture 2" descr="Bithynia Bölgesi ile ilgili görsel sonucu">
            <a:extLst>
              <a:ext uri="{FF2B5EF4-FFF2-40B4-BE49-F238E27FC236}">
                <a16:creationId xmlns:a16="http://schemas.microsoft.com/office/drawing/2014/main" id="{C7B977B8-3DA9-4567-894F-1B39186055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0076"/>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5145753-17B8-4002-9A5E-9BDAC2F5CDDE}"/>
              </a:ext>
            </a:extLst>
          </p:cNvPr>
          <p:cNvSpPr>
            <a:spLocks noGrp="1"/>
          </p:cNvSpPr>
          <p:nvPr>
            <p:ph idx="1"/>
          </p:nvPr>
        </p:nvSpPr>
        <p:spPr>
          <a:xfrm>
            <a:off x="8029319" y="917725"/>
            <a:ext cx="3424739" cy="4852362"/>
          </a:xfrm>
        </p:spPr>
        <p:txBody>
          <a:bodyPr anchor="ctr">
            <a:normAutofit/>
          </a:bodyPr>
          <a:lstStyle/>
          <a:p>
            <a:r>
              <a:rPr lang="tr-TR" sz="2000" b="0" i="0">
                <a:solidFill>
                  <a:srgbClr val="FFFFFF"/>
                </a:solidFill>
                <a:effectLst/>
                <a:latin typeface="Calibri" panose="020F0502020204030204" pitchFamily="34" charset="0"/>
              </a:rPr>
              <a:t>MÖ. 316 yılında kurulmuş, Roma ve Bizans devirlerinde büyümüştür. </a:t>
            </a:r>
          </a:p>
          <a:p>
            <a:r>
              <a:rPr lang="tr-TR" sz="2000" b="0" i="0">
                <a:solidFill>
                  <a:srgbClr val="FFFFFF"/>
                </a:solidFill>
                <a:effectLst/>
                <a:latin typeface="Calibri" panose="020F0502020204030204" pitchFamily="34" charset="0"/>
              </a:rPr>
              <a:t>IV. Haçlı Seferi sırasında </a:t>
            </a:r>
            <a:r>
              <a:rPr lang="tr-TR" sz="2000" b="0" i="0" u="none" strike="noStrike" baseline="0">
                <a:solidFill>
                  <a:srgbClr val="FFFFFF"/>
                </a:solidFill>
                <a:latin typeface="TimesNewRomanPSMT"/>
              </a:rPr>
              <a:t>(1204</a:t>
            </a:r>
            <a:r>
              <a:rPr lang="tr-TR" sz="2000" b="0" i="0" u="none" strike="noStrike" baseline="0">
                <a:solidFill>
                  <a:srgbClr val="FFFFFF"/>
                </a:solidFill>
                <a:latin typeface="Times-Roman"/>
              </a:rPr>
              <a:t>-1261)</a:t>
            </a:r>
            <a:r>
              <a:rPr lang="tr-TR" sz="2000" b="0" i="0">
                <a:solidFill>
                  <a:srgbClr val="FFFFFF"/>
                </a:solidFill>
                <a:effectLst/>
                <a:latin typeface="Calibri" panose="020F0502020204030204" pitchFamily="34" charset="0"/>
              </a:rPr>
              <a:t> İstanbul’un Latinler tarafından işgalinden sonra başşehirlik yapan İznik’te bu dönemde meydana getirilmiş eserlerden Ayasofya Kilisesi ile esası Roma devrine ait surlar günümüze kadar gelmiştir.</a:t>
            </a:r>
          </a:p>
        </p:txBody>
      </p:sp>
    </p:spTree>
    <p:extLst>
      <p:ext uri="{BB962C8B-B14F-4D97-AF65-F5344CB8AC3E}">
        <p14:creationId xmlns:p14="http://schemas.microsoft.com/office/powerpoint/2010/main" val="117825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6A8562-8F6A-413B-8EB8-4D137477C764}"/>
              </a:ext>
            </a:extLst>
          </p:cNvPr>
          <p:cNvSpPr>
            <a:spLocks noGrp="1"/>
          </p:cNvSpPr>
          <p:nvPr>
            <p:ph type="title"/>
          </p:nvPr>
        </p:nvSpPr>
        <p:spPr/>
        <p:txBody>
          <a:bodyPr/>
          <a:lstStyle/>
          <a:p>
            <a:r>
              <a:rPr lang="tr-TR" dirty="0"/>
              <a:t>İznik surları</a:t>
            </a:r>
          </a:p>
        </p:txBody>
      </p:sp>
      <p:pic>
        <p:nvPicPr>
          <p:cNvPr id="15362" name="Picture 2">
            <a:extLst>
              <a:ext uri="{FF2B5EF4-FFF2-40B4-BE49-F238E27FC236}">
                <a16:creationId xmlns:a16="http://schemas.microsoft.com/office/drawing/2014/main" id="{3ED0ECDF-8D12-47E9-A85E-B038ADB5AD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52849"/>
            <a:ext cx="10515600" cy="3696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958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0" name="Rectangle 7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a:extLst>
              <a:ext uri="{FF2B5EF4-FFF2-40B4-BE49-F238E27FC236}">
                <a16:creationId xmlns:a16="http://schemas.microsoft.com/office/drawing/2014/main" id="{CC1D4948-A52C-4B7C-A74B-AA85FB524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97" r="4958" b="2"/>
          <a:stretch/>
        </p:blipFill>
        <p:spPr bwMode="auto">
          <a:xfrm>
            <a:off x="621425" y="702302"/>
            <a:ext cx="6286867" cy="543332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9DCBB979-C606-4F60-88A4-5C70481B0B53}"/>
              </a:ext>
            </a:extLst>
          </p:cNvPr>
          <p:cNvSpPr>
            <a:spLocks noGrp="1"/>
          </p:cNvSpPr>
          <p:nvPr>
            <p:ph idx="1"/>
          </p:nvPr>
        </p:nvSpPr>
        <p:spPr>
          <a:xfrm>
            <a:off x="7799942" y="702302"/>
            <a:ext cx="3912847" cy="5515619"/>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effectLst/>
                <a:uLnTx/>
                <a:uFillTx/>
                <a:latin typeface="Calibri" panose="020F0502020204030204" pitchFamily="34" charset="0"/>
                <a:ea typeface="+mn-ea"/>
                <a:cs typeface="+mn-cs"/>
              </a:rPr>
              <a:t>Şehrin Selçuklu </a:t>
            </a:r>
            <a:r>
              <a:rPr kumimoji="0" lang="tr-TR" sz="2000" b="0" i="0" u="none" strike="noStrike" kern="1200" cap="none" spc="0" normalizeH="0" baseline="0" noProof="0" dirty="0" err="1">
                <a:ln>
                  <a:noFill/>
                </a:ln>
                <a:effectLst/>
                <a:uLnTx/>
                <a:uFillTx/>
                <a:latin typeface="Calibri" panose="020F0502020204030204" pitchFamily="34" charset="0"/>
                <a:ea typeface="+mn-ea"/>
                <a:cs typeface="+mn-cs"/>
              </a:rPr>
              <a:t>Türkleri’nin</a:t>
            </a:r>
            <a:r>
              <a:rPr kumimoji="0" lang="tr-TR" sz="2000" b="0" i="0" u="none" strike="noStrike" kern="1200" cap="none" spc="0" normalizeH="0" baseline="0" noProof="0" dirty="0">
                <a:ln>
                  <a:noFill/>
                </a:ln>
                <a:effectLst/>
                <a:uLnTx/>
                <a:uFillTx/>
                <a:latin typeface="Calibri" panose="020F0502020204030204" pitchFamily="34" charset="0"/>
                <a:ea typeface="+mn-ea"/>
                <a:cs typeface="+mn-cs"/>
              </a:rPr>
              <a:t> elinde bulunduğu 1075-1097 yılları arasına ait üstleri yazılı mezar lahitleri, daha sonra Bizanslılar tarafından surun tamiri sırasında inşa malzemesi olarak kullanılmıştır. </a:t>
            </a:r>
          </a:p>
          <a:p>
            <a:r>
              <a:rPr lang="tr-TR" sz="2000" b="0" i="0" u="none" strike="noStrike" baseline="0" dirty="0">
                <a:latin typeface="TimesNewRomanPSMT"/>
              </a:rPr>
              <a:t>Orhan Gazi 2 Mart 1331’de İznik’i fethetti. </a:t>
            </a:r>
            <a:r>
              <a:rPr kumimoji="0" lang="tr-TR" sz="2000" b="0" i="0" u="none" strike="noStrike" kern="1200" cap="none" spc="0" normalizeH="0" baseline="0" noProof="0" dirty="0">
                <a:ln>
                  <a:noFill/>
                </a:ln>
                <a:effectLst/>
                <a:uLnTx/>
                <a:uFillTx/>
                <a:latin typeface="Calibri" panose="020F0502020204030204" pitchFamily="34" charset="0"/>
                <a:ea typeface="+mn-ea"/>
                <a:cs typeface="+mn-cs"/>
              </a:rPr>
              <a:t>Yakın zamanlarda yapılan kazıda ortaya çıkarılan Yenişehir Kapısı dışındaki Orhan Gazi İmareti ve Hamamı, </a:t>
            </a:r>
            <a:r>
              <a:rPr kumimoji="0" lang="tr-TR" sz="2000" b="0" i="0" u="none" strike="noStrike" kern="1200" cap="none" spc="0" normalizeH="0" baseline="0" noProof="0" dirty="0" err="1">
                <a:ln>
                  <a:noFill/>
                </a:ln>
                <a:effectLst/>
                <a:uLnTx/>
                <a:uFillTx/>
                <a:latin typeface="Calibri" panose="020F0502020204030204" pitchFamily="34" charset="0"/>
                <a:ea typeface="+mn-ea"/>
                <a:cs typeface="+mn-cs"/>
              </a:rPr>
              <a:t>Osmanlılar’ın</a:t>
            </a:r>
            <a:r>
              <a:rPr kumimoji="0" lang="tr-TR" sz="2000" b="0" i="0" u="none" strike="noStrike" kern="1200" cap="none" spc="0" normalizeH="0" baseline="0" noProof="0" dirty="0">
                <a:ln>
                  <a:noFill/>
                </a:ln>
                <a:effectLst/>
                <a:uLnTx/>
                <a:uFillTx/>
                <a:latin typeface="Calibri" panose="020F0502020204030204" pitchFamily="34" charset="0"/>
                <a:ea typeface="+mn-ea"/>
                <a:cs typeface="+mn-cs"/>
              </a:rPr>
              <a:t> İznik’in fethinden hemen sonra şehir dışında yerleşmeye başladıklarını göstermektedir. Çinilerle de süslendiği anlaşılan imaretin 735 (1334) yılına tarihlendirilen </a:t>
            </a:r>
            <a:r>
              <a:rPr kumimoji="0" lang="tr-TR" sz="2000" b="0" i="0" u="none" strike="noStrike" kern="1200" cap="none" spc="0" normalizeH="0" baseline="0" noProof="0" dirty="0" err="1">
                <a:ln>
                  <a:noFill/>
                </a:ln>
                <a:effectLst/>
                <a:uLnTx/>
                <a:uFillTx/>
                <a:latin typeface="Calibri" panose="020F0502020204030204" pitchFamily="34" charset="0"/>
                <a:ea typeface="+mn-ea"/>
                <a:cs typeface="+mn-cs"/>
              </a:rPr>
              <a:t>kitâbesi</a:t>
            </a:r>
            <a:r>
              <a:rPr kumimoji="0" lang="tr-TR" sz="2000" b="0" i="0" u="none" strike="noStrike" kern="1200" cap="none" spc="0" normalizeH="0" baseline="0" noProof="0" dirty="0">
                <a:ln>
                  <a:noFill/>
                </a:ln>
                <a:effectLst/>
                <a:uLnTx/>
                <a:uFillTx/>
                <a:latin typeface="Calibri" panose="020F0502020204030204" pitchFamily="34" charset="0"/>
                <a:ea typeface="+mn-ea"/>
                <a:cs typeface="+mn-cs"/>
              </a:rPr>
              <a:t> İznik Müzesi’ndedir.</a:t>
            </a:r>
            <a:endParaRPr kumimoji="0" lang="tr-TR" sz="2000" b="0" i="0" u="none" strike="noStrike" kern="1200" cap="none" spc="0" normalizeH="0" baseline="0" noProof="0" dirty="0">
              <a:ln>
                <a:noFill/>
              </a:ln>
              <a:effectLst/>
              <a:uLnTx/>
              <a:uFillTx/>
              <a:latin typeface="Calibri" panose="020F0502020204030204"/>
              <a:ea typeface="+mn-ea"/>
              <a:cs typeface="+mn-cs"/>
            </a:endParaRPr>
          </a:p>
          <a:p>
            <a:endParaRPr lang="tr-TR" sz="1500" dirty="0"/>
          </a:p>
        </p:txBody>
      </p:sp>
    </p:spTree>
    <p:extLst>
      <p:ext uri="{BB962C8B-B14F-4D97-AF65-F5344CB8AC3E}">
        <p14:creationId xmlns:p14="http://schemas.microsoft.com/office/powerpoint/2010/main" val="1862987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D31D9B-A831-4C36-9E2C-30B2281AB2DB}"/>
              </a:ext>
            </a:extLst>
          </p:cNvPr>
          <p:cNvSpPr>
            <a:spLocks noGrp="1"/>
          </p:cNvSpPr>
          <p:nvPr>
            <p:ph type="title"/>
          </p:nvPr>
        </p:nvSpPr>
        <p:spPr/>
        <p:txBody>
          <a:bodyPr>
            <a:normAutofit/>
          </a:bodyPr>
          <a:lstStyle/>
          <a:p>
            <a:r>
              <a:rPr lang="tr-TR" b="0" i="0" dirty="0">
                <a:effectLst/>
                <a:latin typeface="helvetica" panose="020B0604020202020204" pitchFamily="34" charset="0"/>
              </a:rPr>
              <a:t> Orhan Gazi tarafından yaptırılan İznik’te bulunan tek kubbeli hamam</a:t>
            </a:r>
            <a:endParaRPr lang="tr-TR" dirty="0"/>
          </a:p>
        </p:txBody>
      </p:sp>
      <p:pic>
        <p:nvPicPr>
          <p:cNvPr id="16386" name="Picture 2">
            <a:extLst>
              <a:ext uri="{FF2B5EF4-FFF2-40B4-BE49-F238E27FC236}">
                <a16:creationId xmlns:a16="http://schemas.microsoft.com/office/drawing/2014/main" id="{707CBFBD-A8C0-4BF7-927A-9D3B0470D9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4125" y="1991519"/>
            <a:ext cx="71437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59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3EE96836-0401-4C2B-85B0-52433B2CF0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44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Başlık 1">
            <a:extLst>
              <a:ext uri="{FF2B5EF4-FFF2-40B4-BE49-F238E27FC236}">
                <a16:creationId xmlns:a16="http://schemas.microsoft.com/office/drawing/2014/main" id="{E4D03EDB-69B7-447A-9CDD-9FA5F2E1E216}"/>
              </a:ext>
            </a:extLst>
          </p:cNvPr>
          <p:cNvSpPr>
            <a:spLocks noGrp="1"/>
          </p:cNvSpPr>
          <p:nvPr>
            <p:ph type="title"/>
          </p:nvPr>
        </p:nvSpPr>
        <p:spPr>
          <a:xfrm>
            <a:off x="751840" y="998175"/>
            <a:ext cx="4161745" cy="2258529"/>
          </a:xfrm>
        </p:spPr>
        <p:txBody>
          <a:bodyPr>
            <a:normAutofit/>
          </a:bodyPr>
          <a:lstStyle/>
          <a:p>
            <a:pPr algn="ctr"/>
            <a:r>
              <a:rPr lang="tr-TR" sz="2800" b="1" i="0" dirty="0">
                <a:effectLst/>
                <a:latin typeface="Helvetica Neue"/>
              </a:rPr>
              <a:t>OSMANLI MİMARİSİ HAKKINDA</a:t>
            </a:r>
            <a:br>
              <a:rPr lang="tr-TR" sz="2800" b="1" i="0" dirty="0">
                <a:effectLst/>
                <a:latin typeface="Helvetica Neue"/>
              </a:rPr>
            </a:br>
            <a:endParaRPr lang="tr-TR" sz="2800" dirty="0"/>
          </a:p>
        </p:txBody>
      </p:sp>
      <p:cxnSp>
        <p:nvCxnSpPr>
          <p:cNvPr id="79" name="Straight Connector 7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1DB6420F-EFAA-4FDF-81EA-F43CFAD218FC}"/>
              </a:ext>
            </a:extLst>
          </p:cNvPr>
          <p:cNvSpPr>
            <a:spLocks noGrp="1"/>
          </p:cNvSpPr>
          <p:nvPr>
            <p:ph idx="1"/>
          </p:nvPr>
        </p:nvSpPr>
        <p:spPr>
          <a:xfrm>
            <a:off x="487680" y="2712720"/>
            <a:ext cx="4988560" cy="3728719"/>
          </a:xfrm>
        </p:spPr>
        <p:txBody>
          <a:bodyPr anchor="ctr">
            <a:noAutofit/>
          </a:bodyPr>
          <a:lstStyle/>
          <a:p>
            <a:r>
              <a:rPr lang="tr-TR" sz="2000" b="0" i="0" dirty="0">
                <a:effectLst/>
                <a:latin typeface="Helvetica Neue"/>
              </a:rPr>
              <a:t>Osmanlı sanatının Türk Sanat Tarihi içindeki tartışılmaz ayrıcalığı ilk kez onun, standart ve uyumlu bir üslup geliştirmiş olmasından ileri gelir. Horasan’dan Filibe’ye kadar uzanan kuşakta etkili olan Osmanlı Mimarisi ve Sanatı zaman içinde büyük değişimler geçirmiş ve kendini bu değişimlerden, hakim olduğu topraklar üzerinde gelmiş geçmiş tüm kültürlerin sentezini yaparak yaratmıştı. Elbette bu süre içinde belli dönemlerde bazı kültürlerden daha fazla etkilenmiş ve bu kültürlerin sanat anlayışlarını eserlerinde daha fazla yansıtmıştı.</a:t>
            </a:r>
            <a:endParaRPr lang="tr-TR" sz="2000" dirty="0"/>
          </a:p>
        </p:txBody>
      </p:sp>
    </p:spTree>
    <p:extLst>
      <p:ext uri="{BB962C8B-B14F-4D97-AF65-F5344CB8AC3E}">
        <p14:creationId xmlns:p14="http://schemas.microsoft.com/office/powerpoint/2010/main" val="115108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2E1C32-1726-46B1-8A4A-E52028B18D76}"/>
              </a:ext>
            </a:extLst>
          </p:cNvPr>
          <p:cNvSpPr>
            <a:spLocks noGrp="1"/>
          </p:cNvSpPr>
          <p:nvPr>
            <p:ph type="title"/>
          </p:nvPr>
        </p:nvSpPr>
        <p:spPr/>
        <p:txBody>
          <a:bodyPr/>
          <a:lstStyle/>
          <a:p>
            <a:r>
              <a:rPr lang="tr-TR" b="0" i="0" dirty="0">
                <a:effectLst/>
                <a:latin typeface="helvetica" panose="020B0604020202020204" pitchFamily="34" charset="0"/>
              </a:rPr>
              <a:t>Orhan Gazi tarafından yaptırılan hamam kalıntısı</a:t>
            </a:r>
            <a:endParaRPr lang="tr-TR" dirty="0"/>
          </a:p>
        </p:txBody>
      </p:sp>
      <p:pic>
        <p:nvPicPr>
          <p:cNvPr id="17410" name="Picture 2">
            <a:extLst>
              <a:ext uri="{FF2B5EF4-FFF2-40B4-BE49-F238E27FC236}">
                <a16:creationId xmlns:a16="http://schemas.microsoft.com/office/drawing/2014/main" id="{B8943006-B876-43FB-AE94-8BC94ADB02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4125" y="1991519"/>
            <a:ext cx="71437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12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C2F8F76-4F55-4ED5-AC3D-1714C449C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a:extLst>
              <a:ext uri="{FF2B5EF4-FFF2-40B4-BE49-F238E27FC236}">
                <a16:creationId xmlns:a16="http://schemas.microsoft.com/office/drawing/2014/main" id="{8F7FFEEB-6AE7-40B4-85B4-DB5E913EDF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387" b="-2"/>
          <a:stretch/>
        </p:blipFill>
        <p:spPr bwMode="auto">
          <a:xfrm>
            <a:off x="409576" y="633619"/>
            <a:ext cx="6648449" cy="5495925"/>
          </a:xfrm>
          <a:prstGeom prst="rect">
            <a:avLst/>
          </a:prstGeom>
          <a:noFill/>
          <a:extLst>
            <a:ext uri="{909E8E84-426E-40DD-AFC4-6F175D3DCCD1}">
              <a14:hiddenFill xmlns:a14="http://schemas.microsoft.com/office/drawing/2010/main">
                <a:solidFill>
                  <a:srgbClr val="FFFFFF"/>
                </a:solidFill>
              </a14:hiddenFill>
            </a:ext>
          </a:extLst>
        </p:spPr>
      </p:pic>
      <p:sp useBgFill="1">
        <p:nvSpPr>
          <p:cNvPr id="75" name="Rectangle 74">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8225DA43-EF02-45D6-8C7B-5571A2545CF5}"/>
              </a:ext>
            </a:extLst>
          </p:cNvPr>
          <p:cNvSpPr>
            <a:spLocks noGrp="1"/>
          </p:cNvSpPr>
          <p:nvPr>
            <p:ph type="title"/>
          </p:nvPr>
        </p:nvSpPr>
        <p:spPr>
          <a:xfrm>
            <a:off x="7938533" y="978619"/>
            <a:ext cx="3404594" cy="1106424"/>
          </a:xfrm>
        </p:spPr>
        <p:txBody>
          <a:bodyPr>
            <a:normAutofit/>
          </a:bodyPr>
          <a:lstStyle/>
          <a:p>
            <a:r>
              <a:rPr lang="tr-TR" sz="2600" dirty="0"/>
              <a:t>İznik Ayasofya Camii</a:t>
            </a:r>
          </a:p>
        </p:txBody>
      </p:sp>
      <p:sp>
        <p:nvSpPr>
          <p:cNvPr id="77" name="Rectangle 76">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122470"/>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6" name="Content Placeholder 20485">
            <a:extLst>
              <a:ext uri="{FF2B5EF4-FFF2-40B4-BE49-F238E27FC236}">
                <a16:creationId xmlns:a16="http://schemas.microsoft.com/office/drawing/2014/main" id="{374E85A6-8ADD-43D1-BB56-A256D28F78D8}"/>
              </a:ext>
            </a:extLst>
          </p:cNvPr>
          <p:cNvSpPr>
            <a:spLocks noGrp="1"/>
          </p:cNvSpPr>
          <p:nvPr>
            <p:ph idx="1"/>
          </p:nvPr>
        </p:nvSpPr>
        <p:spPr>
          <a:xfrm>
            <a:off x="7802880" y="2178185"/>
            <a:ext cx="3540246" cy="3609967"/>
          </a:xfrm>
        </p:spPr>
        <p:txBody>
          <a:bodyPr>
            <a:noAutofit/>
          </a:bodyPr>
          <a:lstStyle/>
          <a:p>
            <a:r>
              <a:rPr lang="tr-TR" sz="2000" dirty="0">
                <a:latin typeface="Times New Roman" panose="02020603050405020304" pitchFamily="18" charset="0"/>
                <a:cs typeface="Times New Roman" panose="02020603050405020304" pitchFamily="18" charset="0"/>
              </a:rPr>
              <a:t>İ</a:t>
            </a:r>
            <a:r>
              <a:rPr lang="tr-TR" sz="2000" b="0" i="0" dirty="0">
                <a:effectLst/>
                <a:latin typeface="Times New Roman" panose="02020603050405020304" pitchFamily="18" charset="0"/>
                <a:cs typeface="Times New Roman" panose="02020603050405020304" pitchFamily="18" charset="0"/>
              </a:rPr>
              <a:t>lk olarak </a:t>
            </a:r>
            <a:r>
              <a:rPr lang="tr-TR" sz="2000" b="1" i="0" dirty="0">
                <a:effectLst/>
                <a:latin typeface="Times New Roman" panose="02020603050405020304" pitchFamily="18" charset="0"/>
                <a:cs typeface="Times New Roman" panose="02020603050405020304" pitchFamily="18" charset="0"/>
              </a:rPr>
              <a:t>Romalılar</a:t>
            </a:r>
            <a:r>
              <a:rPr lang="tr-TR" sz="2000" b="0" i="0" dirty="0">
                <a:effectLst/>
                <a:latin typeface="Times New Roman" panose="02020603050405020304" pitchFamily="18" charset="0"/>
                <a:cs typeface="Times New Roman" panose="02020603050405020304" pitchFamily="18" charset="0"/>
              </a:rPr>
              <a:t> tarafından inşa edilen </a:t>
            </a:r>
            <a:r>
              <a:rPr lang="tr-TR" sz="2000" b="0" i="0" dirty="0" err="1">
                <a:effectLst/>
                <a:latin typeface="Times New Roman" panose="02020603050405020304" pitchFamily="18" charset="0"/>
                <a:cs typeface="Times New Roman" panose="02020603050405020304" pitchFamily="18" charset="0"/>
              </a:rPr>
              <a:t>Gymnasium</a:t>
            </a:r>
            <a:r>
              <a:rPr lang="tr-TR" sz="2000" b="0" i="0" dirty="0">
                <a:effectLst/>
                <a:latin typeface="Times New Roman" panose="02020603050405020304" pitchFamily="18" charset="0"/>
                <a:cs typeface="Times New Roman" panose="02020603050405020304" pitchFamily="18" charset="0"/>
              </a:rPr>
              <a:t> üzerine  </a:t>
            </a:r>
            <a:r>
              <a:rPr lang="tr-TR" sz="2000" b="1" i="0" dirty="0">
                <a:effectLst/>
                <a:latin typeface="Times New Roman" panose="02020603050405020304" pitchFamily="18" charset="0"/>
                <a:cs typeface="Times New Roman" panose="02020603050405020304" pitchFamily="18" charset="0"/>
              </a:rPr>
              <a:t>Bizans Dönemi</a:t>
            </a:r>
            <a:r>
              <a:rPr lang="tr-TR" sz="2000" b="0" i="0" dirty="0">
                <a:effectLst/>
                <a:latin typeface="Times New Roman" panose="02020603050405020304" pitchFamily="18" charset="0"/>
                <a:cs typeface="Times New Roman" panose="02020603050405020304" pitchFamily="18" charset="0"/>
              </a:rPr>
              <a:t>’nde 5-6. yüzyılda bazilika olarak inşa edilmiştir.</a:t>
            </a:r>
          </a:p>
          <a:p>
            <a:r>
              <a:rPr lang="tr-TR" sz="2000" b="1" i="0" dirty="0">
                <a:effectLst/>
                <a:latin typeface="Times New Roman" panose="02020603050405020304" pitchFamily="18" charset="0"/>
                <a:cs typeface="Times New Roman" panose="02020603050405020304" pitchFamily="18" charset="0"/>
              </a:rPr>
              <a:t>Orhan Gazi</a:t>
            </a:r>
            <a:r>
              <a:rPr lang="tr-TR" sz="2000" b="0" i="0" dirty="0">
                <a:effectLst/>
                <a:latin typeface="Times New Roman" panose="02020603050405020304" pitchFamily="18" charset="0"/>
                <a:cs typeface="Times New Roman" panose="02020603050405020304" pitchFamily="18" charset="0"/>
              </a:rPr>
              <a:t> tarafından İznik'in fethiyle 1331 yılında camiye dönüştürülen yapı, </a:t>
            </a:r>
            <a:r>
              <a:rPr lang="tr-TR" sz="2000" b="1" i="0" dirty="0">
                <a:effectLst/>
                <a:latin typeface="Times New Roman" panose="02020603050405020304" pitchFamily="18" charset="0"/>
                <a:cs typeface="Times New Roman" panose="02020603050405020304" pitchFamily="18" charset="0"/>
              </a:rPr>
              <a:t>Kanuni Sultan Süleyman </a:t>
            </a:r>
            <a:r>
              <a:rPr lang="tr-TR" sz="2000" b="0" i="0" dirty="0">
                <a:effectLst/>
                <a:latin typeface="Times New Roman" panose="02020603050405020304" pitchFamily="18" charset="0"/>
                <a:cs typeface="Times New Roman" panose="02020603050405020304" pitchFamily="18" charset="0"/>
              </a:rPr>
              <a:t>döneminde </a:t>
            </a:r>
            <a:r>
              <a:rPr lang="tr-TR" sz="2000" b="1" i="0" dirty="0">
                <a:effectLst/>
                <a:latin typeface="Times New Roman" panose="02020603050405020304" pitchFamily="18" charset="0"/>
                <a:cs typeface="Times New Roman" panose="02020603050405020304" pitchFamily="18" charset="0"/>
              </a:rPr>
              <a:t>Mimar Sinan</a:t>
            </a:r>
            <a:r>
              <a:rPr lang="tr-TR" sz="2000" b="0" i="0" dirty="0">
                <a:effectLst/>
                <a:latin typeface="Times New Roman" panose="02020603050405020304" pitchFamily="18" charset="0"/>
                <a:cs typeface="Times New Roman" panose="02020603050405020304" pitchFamily="18" charset="0"/>
              </a:rPr>
              <a:t> tarafından yenilenmiştir.</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309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BF5A54-52EA-4323-A93A-16BBC46377F4}"/>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tr-TR" sz="2800" kern="1200" dirty="0">
                <a:solidFill>
                  <a:schemeClr val="tx1"/>
                </a:solidFill>
                <a:latin typeface="+mj-lt"/>
                <a:ea typeface="+mj-ea"/>
                <a:cs typeface="+mj-cs"/>
              </a:rPr>
              <a:t>İznik özellikle 16. yüzyılda İstanbul başta olmak üzere önemli merkezlere ürettiği çinilerle zenginleşti.</a:t>
            </a:r>
            <a:endParaRPr lang="en-US" sz="2800" kern="1200" dirty="0">
              <a:solidFill>
                <a:schemeClr val="tx1"/>
              </a:solidFill>
              <a:latin typeface="+mj-lt"/>
              <a:ea typeface="+mj-ea"/>
              <a:cs typeface="+mj-cs"/>
            </a:endParaRPr>
          </a:p>
        </p:txBody>
      </p:sp>
      <p:pic>
        <p:nvPicPr>
          <p:cNvPr id="3074" name="Picture 2" descr="Tile with 'Saz' Leaf Design, Stonepaste; polychrome painted under transparent glaze">
            <a:extLst>
              <a:ext uri="{FF2B5EF4-FFF2-40B4-BE49-F238E27FC236}">
                <a16:creationId xmlns:a16="http://schemas.microsoft.com/office/drawing/2014/main" id="{DB5831EA-555A-482A-A1AA-8D65760CC6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43" b="13078"/>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ish, Stonepaste; painted in turquoise and two hues of blue under transparent glaze">
            <a:extLst>
              <a:ext uri="{FF2B5EF4-FFF2-40B4-BE49-F238E27FC236}">
                <a16:creationId xmlns:a16="http://schemas.microsoft.com/office/drawing/2014/main" id="{E6444FC9-4428-40AA-93CC-8D48155415B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320" b="15359"/>
          <a:stretch/>
        </p:blipFill>
        <p:spPr bwMode="auto">
          <a:xfrm>
            <a:off x="4090482" y="-1"/>
            <a:ext cx="4062918" cy="42428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sh Depicting Two Birds among Flowering Plants, Stonepaste; polychrome painted under transparent glaze">
            <a:extLst>
              <a:ext uri="{FF2B5EF4-FFF2-40B4-BE49-F238E27FC236}">
                <a16:creationId xmlns:a16="http://schemas.microsoft.com/office/drawing/2014/main" id="{F3941DB0-FC3E-4C66-9F7F-4341A2FCFA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1" r="1049"/>
          <a:stretch/>
        </p:blipFill>
        <p:spPr bwMode="auto">
          <a:xfrm>
            <a:off x="8132064" y="10"/>
            <a:ext cx="4059936" cy="4242806"/>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232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CEE0B1-8716-40F8-8A2E-45BE46CADCE3}"/>
              </a:ext>
            </a:extLst>
          </p:cNvPr>
          <p:cNvSpPr>
            <a:spLocks noGrp="1"/>
          </p:cNvSpPr>
          <p:nvPr>
            <p:ph type="title"/>
          </p:nvPr>
        </p:nvSpPr>
        <p:spPr>
          <a:xfrm>
            <a:off x="4965430" y="629268"/>
            <a:ext cx="6586491" cy="1286160"/>
          </a:xfrm>
        </p:spPr>
        <p:txBody>
          <a:bodyPr anchor="b">
            <a:normAutofit/>
          </a:bodyPr>
          <a:lstStyle/>
          <a:p>
            <a:r>
              <a:rPr lang="tr-TR" dirty="0">
                <a:latin typeface="Times New Roman" panose="02020603050405020304" pitchFamily="18" charset="0"/>
                <a:cs typeface="Times New Roman" panose="02020603050405020304" pitchFamily="18" charset="0"/>
              </a:rPr>
              <a:t>Edirne</a:t>
            </a:r>
          </a:p>
        </p:txBody>
      </p:sp>
      <p:sp>
        <p:nvSpPr>
          <p:cNvPr id="1032" name="Content Placeholder 1029">
            <a:extLst>
              <a:ext uri="{FF2B5EF4-FFF2-40B4-BE49-F238E27FC236}">
                <a16:creationId xmlns:a16="http://schemas.microsoft.com/office/drawing/2014/main" id="{FA7F7FD0-4613-476D-BE47-49BB0D0ED4DE}"/>
              </a:ext>
            </a:extLst>
          </p:cNvPr>
          <p:cNvSpPr>
            <a:spLocks noGrp="1"/>
          </p:cNvSpPr>
          <p:nvPr>
            <p:ph idx="1"/>
          </p:nvPr>
        </p:nvSpPr>
        <p:spPr>
          <a:xfrm>
            <a:off x="4965431" y="2438400"/>
            <a:ext cx="6586489" cy="3785419"/>
          </a:xfrm>
        </p:spPr>
        <p:txBody>
          <a:bodyPr>
            <a:normAutofit/>
          </a:bodyPr>
          <a:lstStyle/>
          <a:p>
            <a:pPr algn="just"/>
            <a:r>
              <a:rPr lang="tr-TR" dirty="0">
                <a:latin typeface="Times New Roman" panose="02020603050405020304" pitchFamily="18" charset="0"/>
                <a:cs typeface="Times New Roman" panose="02020603050405020304" pitchFamily="18" charset="0"/>
              </a:rPr>
              <a:t>I. Murad </a:t>
            </a:r>
            <a:r>
              <a:rPr lang="tr-TR" b="0" i="0" dirty="0">
                <a:effectLst/>
                <a:latin typeface="Times New Roman" panose="02020603050405020304" pitchFamily="18" charset="0"/>
                <a:cs typeface="Times New Roman" panose="02020603050405020304" pitchFamily="18" charset="0"/>
              </a:rPr>
              <a:t>(1362-1389) tarafından fethedilmiştir.</a:t>
            </a:r>
          </a:p>
          <a:p>
            <a:pPr algn="just"/>
            <a:r>
              <a:rPr lang="tr-TR" b="0" i="0" u="none" strike="noStrike" baseline="0" dirty="0">
                <a:latin typeface="TimesNewRomanPSMT"/>
              </a:rPr>
              <a:t>Yıldırım </a:t>
            </a:r>
            <a:r>
              <a:rPr lang="tr-TR" b="0" i="0" u="none" strike="noStrike" baseline="0" dirty="0">
                <a:latin typeface="Times-Roman"/>
              </a:rPr>
              <a:t>Bayezid’in </a:t>
            </a:r>
            <a:r>
              <a:rPr lang="tr-TR" b="0" i="0" u="none" strike="noStrike" baseline="0" dirty="0">
                <a:latin typeface="TimesNewRomanPSMT"/>
              </a:rPr>
              <a:t>ölümünden sonra, Fetret döneminde sırasıyla şehzadelerden Emir Süleyman, Musa Çelebi ve en sonunda da </a:t>
            </a:r>
            <a:r>
              <a:rPr lang="tr-TR" b="0" i="0" u="none" strike="noStrike" baseline="0" dirty="0" err="1">
                <a:latin typeface="TimesNewRomanPSMT"/>
              </a:rPr>
              <a:t>Mehmed</a:t>
            </a:r>
            <a:r>
              <a:rPr lang="tr-TR" b="0" i="0" u="none" strike="noStrike" baseline="0" dirty="0">
                <a:latin typeface="TimesNewRomanPSMT"/>
              </a:rPr>
              <a:t> Çelebi’ye başkent oldu.</a:t>
            </a:r>
            <a:endParaRPr lang="en-US" dirty="0"/>
          </a:p>
        </p:txBody>
      </p:sp>
      <p:pic>
        <p:nvPicPr>
          <p:cNvPr id="1026" name="Picture 2">
            <a:extLst>
              <a:ext uri="{FF2B5EF4-FFF2-40B4-BE49-F238E27FC236}">
                <a16:creationId xmlns:a16="http://schemas.microsoft.com/office/drawing/2014/main" id="{C03EEEFF-AEA6-4830-9F40-BCC6A84D0F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9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3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E7F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94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04B11F-39BA-444F-8BC1-AC7CBC9FD97A}"/>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FEF6436-8CBB-4669-B0E1-594835F57A4A}"/>
              </a:ext>
            </a:extLst>
          </p:cNvPr>
          <p:cNvSpPr>
            <a:spLocks noGrp="1"/>
          </p:cNvSpPr>
          <p:nvPr>
            <p:ph sz="half" idx="1"/>
          </p:nvPr>
        </p:nvSpPr>
        <p:spPr>
          <a:xfrm>
            <a:off x="741680" y="670561"/>
            <a:ext cx="3637280" cy="5293359"/>
          </a:xfrm>
        </p:spPr>
        <p:txBody>
          <a:bodyPr>
            <a:normAutofit lnSpcReduction="10000"/>
          </a:bodyPr>
          <a:lstStyle/>
          <a:p>
            <a:pPr algn="l"/>
            <a:r>
              <a:rPr lang="tr-TR" b="0" i="0" u="none" strike="noStrike" baseline="0" dirty="0">
                <a:latin typeface="TimesNewRomanPSMT"/>
              </a:rPr>
              <a:t>II. Murad </a:t>
            </a:r>
            <a:r>
              <a:rPr lang="tr-TR" b="0" i="0" dirty="0">
                <a:effectLst/>
                <a:latin typeface="Calibri" panose="020F0502020204030204" pitchFamily="34" charset="0"/>
              </a:rPr>
              <a:t>(1421-1444, 1446-1451) </a:t>
            </a:r>
            <a:r>
              <a:rPr lang="tr-TR" b="0" i="0" u="none" strike="noStrike" baseline="0" dirty="0">
                <a:latin typeface="TimesNewRomanPSMT"/>
              </a:rPr>
              <a:t> döneminin sonlarında temelleri atılan ve nihai </a:t>
            </a:r>
            <a:r>
              <a:rPr lang="tr-TR" b="0" i="0" u="none" strike="noStrike" baseline="0" dirty="0">
                <a:latin typeface="Times-Roman"/>
              </a:rPr>
              <a:t>hâline </a:t>
            </a:r>
            <a:r>
              <a:rPr lang="tr-TR" b="0" i="0" u="none" strike="noStrike" baseline="0" dirty="0">
                <a:latin typeface="TimesNewRomanPSMT"/>
              </a:rPr>
              <a:t>Fatih </a:t>
            </a:r>
            <a:r>
              <a:rPr lang="tr-TR" b="0" i="0" dirty="0">
                <a:effectLst/>
                <a:latin typeface="Calibri" panose="020F0502020204030204" pitchFamily="34" charset="0"/>
              </a:rPr>
              <a:t>(1444-1446, 1451-1481)</a:t>
            </a:r>
            <a:r>
              <a:rPr lang="tr-TR" b="0" i="0" u="none" strike="noStrike" baseline="0" dirty="0">
                <a:latin typeface="TimesNewRomanPSMT"/>
              </a:rPr>
              <a:t> devrinde kavuştuğu söylenen Edirne Sarayı, Osmanlı padişahının sarayı ve devletin idare merkezi olmayı uzun süre sürdürmüştü.</a:t>
            </a:r>
            <a:endParaRPr lang="tr-TR" dirty="0"/>
          </a:p>
        </p:txBody>
      </p:sp>
      <p:sp>
        <p:nvSpPr>
          <p:cNvPr id="4" name="İçerik Yer Tutucusu 3">
            <a:extLst>
              <a:ext uri="{FF2B5EF4-FFF2-40B4-BE49-F238E27FC236}">
                <a16:creationId xmlns:a16="http://schemas.microsoft.com/office/drawing/2014/main" id="{5BC000D1-1C89-4F4F-BD7F-D2936260B4F8}"/>
              </a:ext>
            </a:extLst>
          </p:cNvPr>
          <p:cNvSpPr>
            <a:spLocks noGrp="1"/>
          </p:cNvSpPr>
          <p:nvPr>
            <p:ph sz="half" idx="2"/>
          </p:nvPr>
        </p:nvSpPr>
        <p:spPr/>
        <p:txBody>
          <a:bodyPr>
            <a:normAutofit lnSpcReduction="10000"/>
          </a:bodyPr>
          <a:lstStyle/>
          <a:p>
            <a:endParaRPr lang="tr-TR"/>
          </a:p>
        </p:txBody>
      </p:sp>
      <p:pic>
        <p:nvPicPr>
          <p:cNvPr id="2050" name="Picture 2" descr="תמונה">
            <a:extLst>
              <a:ext uri="{FF2B5EF4-FFF2-40B4-BE49-F238E27FC236}">
                <a16:creationId xmlns:a16="http://schemas.microsoft.com/office/drawing/2014/main" id="{9FFBA769-C663-4CC9-B1F9-A5AD4E75F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467" y="579120"/>
            <a:ext cx="7150937" cy="529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41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E95E369-BF84-4202-A649-589A23C9E46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tr-TR" sz="3600" dirty="0">
                <a:solidFill>
                  <a:srgbClr val="FFFFFF"/>
                </a:solidFill>
              </a:rPr>
              <a:t>Edirne Sarayı Adalet Kulesi</a:t>
            </a:r>
            <a:endParaRPr lang="en-US" sz="3600" dirty="0">
              <a:solidFill>
                <a:srgbClr val="FFFFFF"/>
              </a:solidFill>
            </a:endParaRP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3545800D-3E45-4678-993C-2FF3D82B21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33427" y="2497938"/>
            <a:ext cx="399763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6" descr="Edirne sarayı Adalet Kasrı ile ilgili görsel sonucu">
            <a:extLst>
              <a:ext uri="{FF2B5EF4-FFF2-40B4-BE49-F238E27FC236}">
                <a16:creationId xmlns:a16="http://schemas.microsoft.com/office/drawing/2014/main" id="{40A39699-8665-40B7-BEA6-51BE2CCD874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2604724"/>
            <a:ext cx="5455917" cy="364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26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99831C-7D5D-413C-B859-A45A6030826B}"/>
              </a:ext>
            </a:extLst>
          </p:cNvPr>
          <p:cNvSpPr>
            <a:spLocks noGrp="1"/>
          </p:cNvSpPr>
          <p:nvPr>
            <p:ph type="title"/>
          </p:nvPr>
        </p:nvSpPr>
        <p:spPr>
          <a:xfrm>
            <a:off x="406400" y="406400"/>
            <a:ext cx="10947400" cy="1284288"/>
          </a:xfrm>
        </p:spPr>
        <p:txBody>
          <a:bodyPr>
            <a:noAutofit/>
          </a:bodyPr>
          <a:lstStyle/>
          <a:p>
            <a:r>
              <a:rPr lang="tr-TR" sz="2800" b="0" i="0" dirty="0">
                <a:effectLst/>
                <a:latin typeface="Arial" panose="020B0604020202020204" pitchFamily="34" charset="0"/>
              </a:rPr>
              <a:t>Kazılarda Edirne Sarayı’nın günümüze </a:t>
            </a:r>
            <a:r>
              <a:rPr lang="tr-TR" sz="2800" b="0" i="0" dirty="0" err="1">
                <a:effectLst/>
                <a:latin typeface="Arial" panose="020B0604020202020204" pitchFamily="34" charset="0"/>
              </a:rPr>
              <a:t>Babüssade</a:t>
            </a:r>
            <a:r>
              <a:rPr lang="tr-TR" sz="2800" b="0" i="0" dirty="0">
                <a:effectLst/>
                <a:latin typeface="Arial" panose="020B0604020202020204" pitchFamily="34" charset="0"/>
              </a:rPr>
              <a:t>, Cihannüma Kasrı, Kum Kasrı Hamamı, Fatih Köprüsü, Adalet Kasrı, Kanuni Köprüsü, Su </a:t>
            </a:r>
            <a:r>
              <a:rPr lang="tr-TR" sz="2800" b="0" i="0" dirty="0" err="1">
                <a:effectLst/>
                <a:latin typeface="Arial" panose="020B0604020202020204" pitchFamily="34" charset="0"/>
              </a:rPr>
              <a:t>Maksemi</a:t>
            </a:r>
            <a:r>
              <a:rPr lang="tr-TR" sz="2800" b="0" i="0" dirty="0">
                <a:effectLst/>
                <a:latin typeface="Arial" panose="020B0604020202020204" pitchFamily="34" charset="0"/>
              </a:rPr>
              <a:t>, </a:t>
            </a:r>
            <a:r>
              <a:rPr lang="tr-TR" sz="2800" b="0" i="0" dirty="0" err="1">
                <a:effectLst/>
                <a:latin typeface="Arial" panose="020B0604020202020204" pitchFamily="34" charset="0"/>
              </a:rPr>
              <a:t>Şehabeddin</a:t>
            </a:r>
            <a:r>
              <a:rPr lang="tr-TR" sz="2800" b="0" i="0" dirty="0">
                <a:effectLst/>
                <a:latin typeface="Arial" panose="020B0604020202020204" pitchFamily="34" charset="0"/>
              </a:rPr>
              <a:t> Paşa Köprüsü, </a:t>
            </a:r>
            <a:r>
              <a:rPr lang="tr-TR" sz="2800" b="0" i="0" dirty="0" err="1">
                <a:effectLst/>
                <a:latin typeface="Arial" panose="020B0604020202020204" pitchFamily="34" charset="0"/>
              </a:rPr>
              <a:t>Namazgahlı</a:t>
            </a:r>
            <a:r>
              <a:rPr lang="tr-TR" sz="2800" b="0" i="0" dirty="0">
                <a:effectLst/>
                <a:latin typeface="Arial" panose="020B0604020202020204" pitchFamily="34" charset="0"/>
              </a:rPr>
              <a:t> Çeşmesi, mutfak kısmı ve Av Köşkü bölümlerine ulaşabildi.</a:t>
            </a:r>
            <a:endParaRPr lang="tr-TR" sz="2800" dirty="0"/>
          </a:p>
        </p:txBody>
      </p:sp>
      <p:pic>
        <p:nvPicPr>
          <p:cNvPr id="3074" name="Picture 2">
            <a:extLst>
              <a:ext uri="{FF2B5EF4-FFF2-40B4-BE49-F238E27FC236}">
                <a16:creationId xmlns:a16="http://schemas.microsoft.com/office/drawing/2014/main" id="{FB2D637F-8F12-46B6-BADC-CCEE040884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8864" y="21812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20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788FE27-046E-407B-92DF-153497BC680B}"/>
              </a:ext>
            </a:extLst>
          </p:cNvPr>
          <p:cNvSpPr>
            <a:spLocks noGrp="1"/>
          </p:cNvSpPr>
          <p:nvPr>
            <p:ph type="title"/>
          </p:nvPr>
        </p:nvSpPr>
        <p:spPr>
          <a:xfrm>
            <a:off x="640080" y="325369"/>
            <a:ext cx="4368602" cy="1956841"/>
          </a:xfrm>
        </p:spPr>
        <p:txBody>
          <a:bodyPr anchor="b">
            <a:normAutofit fontScale="90000"/>
          </a:bodyPr>
          <a:lstStyle/>
          <a:p>
            <a:r>
              <a:rPr lang="tr-TR" sz="3800" dirty="0"/>
              <a:t>1.3. Osmanlı  Mimarlığı ve Sanatının Evreleri </a:t>
            </a:r>
            <a:br>
              <a:rPr lang="tr-TR" sz="3800" dirty="0"/>
            </a:br>
            <a:endParaRPr lang="tr-TR" sz="38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8AC87C61-AF1D-4665-99CC-6D43C2CE1D27}"/>
              </a:ext>
            </a:extLst>
          </p:cNvPr>
          <p:cNvSpPr>
            <a:spLocks noGrp="1"/>
          </p:cNvSpPr>
          <p:nvPr>
            <p:ph idx="1"/>
          </p:nvPr>
        </p:nvSpPr>
        <p:spPr>
          <a:xfrm>
            <a:off x="640080" y="2872899"/>
            <a:ext cx="4243589" cy="3320668"/>
          </a:xfrm>
        </p:spPr>
        <p:txBody>
          <a:bodyPr>
            <a:normAutofit/>
          </a:bodyPr>
          <a:lstStyle/>
          <a:p>
            <a:r>
              <a:rPr lang="tr-TR" sz="1700"/>
              <a:t>Erken Dönem (1300-1447) </a:t>
            </a:r>
          </a:p>
          <a:p>
            <a:r>
              <a:rPr lang="tr-TR" sz="1700"/>
              <a:t>Erken Klasik Dönem (1447-1538) </a:t>
            </a:r>
          </a:p>
          <a:p>
            <a:r>
              <a:rPr lang="tr-TR" sz="1700"/>
              <a:t>Klasik Dönem (Mimar Sinan Dönemi) (1538-1588) </a:t>
            </a:r>
          </a:p>
          <a:p>
            <a:r>
              <a:rPr lang="tr-TR" sz="1700"/>
              <a:t>Geç Klasik Dönem (Sinan Sonrası) (1588-1730) </a:t>
            </a:r>
          </a:p>
          <a:p>
            <a:r>
              <a:rPr lang="tr-TR" sz="1700"/>
              <a:t>Lale Devri (1718-1730) </a:t>
            </a:r>
          </a:p>
          <a:p>
            <a:r>
              <a:rPr lang="tr-TR" sz="1700"/>
              <a:t>Batılılaşma Dönemi (18. yy. ortaları-19. yy. başları)</a:t>
            </a:r>
          </a:p>
          <a:p>
            <a:r>
              <a:rPr lang="tr-TR" sz="1700"/>
              <a:t>I. Ulusal Mimarlık Dönemi (1908-1924)</a:t>
            </a:r>
          </a:p>
        </p:txBody>
      </p:sp>
      <p:pic>
        <p:nvPicPr>
          <p:cNvPr id="4" name="Picture 8" descr="Edirne'deki Eski Cami de 24 saat açık kalacak - YENİ ASYA">
            <a:extLst>
              <a:ext uri="{FF2B5EF4-FFF2-40B4-BE49-F238E27FC236}">
                <a16:creationId xmlns:a16="http://schemas.microsoft.com/office/drawing/2014/main" id="{1C8B4DA3-DDE0-4BDF-81C4-FF3B40F29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49" r="1664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439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9C33061-F42A-4A51-9A93-37F86778AA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12" b="11419"/>
          <a:stretch/>
        </p:blipFill>
        <p:spPr bwMode="auto">
          <a:xfrm>
            <a:off x="-1" y="72720"/>
            <a:ext cx="12062736" cy="678527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Başlık 1">
            <a:extLst>
              <a:ext uri="{FF2B5EF4-FFF2-40B4-BE49-F238E27FC236}">
                <a16:creationId xmlns:a16="http://schemas.microsoft.com/office/drawing/2014/main" id="{68D5D373-8730-4D5A-A03F-79357E36F1B1}"/>
              </a:ext>
            </a:extLst>
          </p:cNvPr>
          <p:cNvSpPr>
            <a:spLocks noGrp="1"/>
          </p:cNvSpPr>
          <p:nvPr>
            <p:ph type="title"/>
          </p:nvPr>
        </p:nvSpPr>
        <p:spPr>
          <a:xfrm>
            <a:off x="709448" y="1913950"/>
            <a:ext cx="4204137" cy="1342754"/>
          </a:xfrm>
        </p:spPr>
        <p:txBody>
          <a:bodyPr>
            <a:normAutofit/>
          </a:bodyPr>
          <a:lstStyle/>
          <a:p>
            <a:pPr algn="ctr"/>
            <a:endParaRPr lang="tr-TR" sz="3600" dirty="0"/>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19C4B8FD-77C4-463B-91C8-BE355CD59462}"/>
              </a:ext>
            </a:extLst>
          </p:cNvPr>
          <p:cNvSpPr>
            <a:spLocks noGrp="1"/>
          </p:cNvSpPr>
          <p:nvPr>
            <p:ph idx="1"/>
          </p:nvPr>
        </p:nvSpPr>
        <p:spPr>
          <a:xfrm>
            <a:off x="654792" y="3256704"/>
            <a:ext cx="7554487" cy="2780707"/>
          </a:xfrm>
        </p:spPr>
        <p:txBody>
          <a:bodyPr anchor="ctr">
            <a:noAutofit/>
          </a:bodyPr>
          <a:lstStyle/>
          <a:p>
            <a:r>
              <a:rPr lang="tr-TR" sz="2000" b="0" i="0" dirty="0">
                <a:effectLst/>
                <a:latin typeface="Montserrat"/>
              </a:rPr>
              <a:t>Bugünden baktığımızda dünyada hâlen capcanlı bir heyecan uyandıran </a:t>
            </a:r>
            <a:r>
              <a:rPr lang="tr-TR" sz="2000" b="1" i="0" dirty="0">
                <a:effectLst/>
                <a:latin typeface="Montserrat"/>
              </a:rPr>
              <a:t>Osmanlı</a:t>
            </a:r>
            <a:r>
              <a:rPr lang="tr-TR" sz="2000" b="0" i="0" dirty="0">
                <a:effectLst/>
                <a:latin typeface="Montserrat"/>
              </a:rPr>
              <a:t>'nın </a:t>
            </a:r>
            <a:r>
              <a:rPr lang="tr-TR" sz="2000" b="1" i="0" dirty="0">
                <a:effectLst/>
                <a:latin typeface="Montserrat"/>
              </a:rPr>
              <a:t>mimarlık</a:t>
            </a:r>
            <a:r>
              <a:rPr lang="tr-TR" sz="2000" b="0" i="0" dirty="0">
                <a:effectLst/>
                <a:latin typeface="Montserrat"/>
              </a:rPr>
              <a:t> </a:t>
            </a:r>
            <a:r>
              <a:rPr lang="tr-TR" sz="2000" b="1" i="0" dirty="0">
                <a:effectLst/>
                <a:latin typeface="Montserrat"/>
              </a:rPr>
              <a:t>eser</a:t>
            </a:r>
            <a:r>
              <a:rPr lang="tr-TR" sz="2000" b="0" i="0" dirty="0">
                <a:effectLst/>
                <a:latin typeface="Montserrat"/>
              </a:rPr>
              <a:t>leri, estetik karakteri kadar hiç şüphesiz inşa edildikleri yüzyıllardaki kültürel ve siyasi anlayışın bakış açısının bir ürünüdürler. </a:t>
            </a:r>
          </a:p>
          <a:p>
            <a:r>
              <a:rPr lang="tr-TR" sz="2000" b="0" i="0" dirty="0">
                <a:effectLst/>
                <a:latin typeface="Montserrat"/>
              </a:rPr>
              <a:t>Kabaca Klasik Öncesi (Erken Dönem)- Klasik (Sinan Çağı)- Klasik Sonrası (Batı etkisiyle biçimlenen Osmanlı Mimarisi) olarak ayıracağımız Osmanlı Mimarlık </a:t>
            </a:r>
            <a:r>
              <a:rPr lang="tr-TR" sz="2000" b="1" i="0" dirty="0">
                <a:effectLst/>
                <a:latin typeface="Montserrat"/>
              </a:rPr>
              <a:t>Tarih</a:t>
            </a:r>
            <a:r>
              <a:rPr lang="tr-TR" sz="2000" b="0" i="0" dirty="0">
                <a:effectLst/>
                <a:latin typeface="Montserrat"/>
              </a:rPr>
              <a:t>i, ortaya koyduğu her mimari eserin kendi devrinin iç dinamiklerinin etkisini barındıran; esasında aynı imparatorluğun bir ürünü olmalarına karşın bazen bölgesel karakteristiklere göre bazen de dönemin zihni yönelimleri, dolayısıyla zevklerine göre şekil kazanan kendine özgü bir boyut taşır. </a:t>
            </a:r>
            <a:endParaRPr lang="tr-TR" sz="2000" dirty="0"/>
          </a:p>
        </p:txBody>
      </p:sp>
    </p:spTree>
    <p:extLst>
      <p:ext uri="{BB962C8B-B14F-4D97-AF65-F5344CB8AC3E}">
        <p14:creationId xmlns:p14="http://schemas.microsoft.com/office/powerpoint/2010/main" val="623985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693F2FC-C556-42C2-8714-205F45B5C76E}"/>
              </a:ext>
            </a:extLst>
          </p:cNvPr>
          <p:cNvSpPr>
            <a:spLocks noGrp="1"/>
          </p:cNvSpPr>
          <p:nvPr>
            <p:ph type="title"/>
          </p:nvPr>
        </p:nvSpPr>
        <p:spPr>
          <a:xfrm>
            <a:off x="640080" y="325369"/>
            <a:ext cx="4368602" cy="1956841"/>
          </a:xfrm>
        </p:spPr>
        <p:txBody>
          <a:bodyPr anchor="b">
            <a:normAutofit/>
          </a:bodyPr>
          <a:lstStyle/>
          <a:p>
            <a:r>
              <a:rPr lang="tr-TR" sz="5400"/>
              <a:t>Konular</a:t>
            </a:r>
          </a:p>
        </p:txBody>
      </p:sp>
      <p:sp>
        <p:nvSpPr>
          <p:cNvPr id="19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490E8CC-16B1-4EFE-A095-D0F1F4F4607B}"/>
              </a:ext>
            </a:extLst>
          </p:cNvPr>
          <p:cNvSpPr>
            <a:spLocks noGrp="1"/>
          </p:cNvSpPr>
          <p:nvPr>
            <p:ph idx="1"/>
          </p:nvPr>
        </p:nvSpPr>
        <p:spPr>
          <a:xfrm>
            <a:off x="640080" y="2872899"/>
            <a:ext cx="4243589" cy="3320668"/>
          </a:xfrm>
        </p:spPr>
        <p:txBody>
          <a:bodyPr>
            <a:normAutofit/>
          </a:bodyPr>
          <a:lstStyle/>
          <a:p>
            <a:r>
              <a:rPr lang="tr-TR" sz="2200" b="0" i="0" u="none" strike="noStrike" baseline="0">
                <a:latin typeface="TimesNewRomanPSMT"/>
              </a:rPr>
              <a:t>Osmanlı Beyliği’nin Ortaya Çıkışını Hazırlayan </a:t>
            </a:r>
            <a:r>
              <a:rPr lang="tr-TR" sz="2200" b="0" i="0" u="none" strike="noStrike" baseline="0">
                <a:latin typeface="Times-Roman"/>
              </a:rPr>
              <a:t>Temel Etmenler</a:t>
            </a:r>
          </a:p>
          <a:p>
            <a:r>
              <a:rPr lang="tr-TR" sz="2200" b="0" i="0" u="none" strike="noStrike" baseline="0">
                <a:latin typeface="TimesNewRomanPSMT"/>
              </a:rPr>
              <a:t>İlk Osmanlı Başkentleri</a:t>
            </a:r>
            <a:endParaRPr lang="tr-TR" sz="2200">
              <a:latin typeface="Times-Roman"/>
            </a:endParaRPr>
          </a:p>
          <a:p>
            <a:r>
              <a:rPr lang="tr-TR" sz="2200" b="0" i="0" u="none" strike="noStrike" baseline="0">
                <a:latin typeface="TimesNewRomanPSMT"/>
              </a:rPr>
              <a:t>Osmanlı Mimarlığının </a:t>
            </a:r>
            <a:r>
              <a:rPr lang="tr-TR" sz="2200" b="0" i="0" u="none" strike="noStrike" baseline="0">
                <a:latin typeface="Times-Roman"/>
              </a:rPr>
              <a:t>Evreleri</a:t>
            </a:r>
            <a:endParaRPr lang="tr-TR" sz="2200"/>
          </a:p>
        </p:txBody>
      </p:sp>
      <p:pic>
        <p:nvPicPr>
          <p:cNvPr id="2050" name="Picture 2" descr="açık hava nesnesi, bal peteği içeren bir resim&#10;&#10;Açıklama otomatik olarak oluşturuldu">
            <a:extLst>
              <a:ext uri="{FF2B5EF4-FFF2-40B4-BE49-F238E27FC236}">
                <a16:creationId xmlns:a16="http://schemas.microsoft.com/office/drawing/2014/main" id="{C7B6B2AE-BD36-42C0-8224-4410956DC8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46" r="1770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994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014B542-6141-41B3-B08E-1E0B354E4511}"/>
              </a:ext>
            </a:extLst>
          </p:cNvPr>
          <p:cNvSpPr>
            <a:spLocks noGrp="1"/>
          </p:cNvSpPr>
          <p:nvPr>
            <p:ph type="title"/>
          </p:nvPr>
        </p:nvSpPr>
        <p:spPr>
          <a:xfrm>
            <a:off x="1028700" y="1967266"/>
            <a:ext cx="2628900" cy="2547257"/>
          </a:xfrm>
          <a:noFill/>
        </p:spPr>
        <p:txBody>
          <a:bodyPr anchor="ctr">
            <a:normAutofit/>
          </a:bodyPr>
          <a:lstStyle/>
          <a:p>
            <a:pPr algn="ctr"/>
            <a:endParaRPr lang="tr-TR" sz="3600">
              <a:solidFill>
                <a:srgbClr val="FFFFFF"/>
              </a:solidFill>
            </a:endParaRPr>
          </a:p>
        </p:txBody>
      </p:sp>
      <p:pic>
        <p:nvPicPr>
          <p:cNvPr id="2050" name="Picture 2" descr="harita içeren bir resim&#10;&#10;Açıklama otomatik olarak oluşturuldu">
            <a:extLst>
              <a:ext uri="{FF2B5EF4-FFF2-40B4-BE49-F238E27FC236}">
                <a16:creationId xmlns:a16="http://schemas.microsoft.com/office/drawing/2014/main" id="{719EB2FD-D97E-459D-A67C-BCBED1D629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22022" y="152163"/>
            <a:ext cx="9165977" cy="655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150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D61526-6A67-4DD9-8381-DE53F2059039}"/>
              </a:ext>
            </a:extLst>
          </p:cNvPr>
          <p:cNvSpPr>
            <a:spLocks noGrp="1"/>
          </p:cNvSpPr>
          <p:nvPr>
            <p:ph type="title"/>
          </p:nvPr>
        </p:nvSpPr>
        <p:spPr>
          <a:xfrm>
            <a:off x="648930" y="629266"/>
            <a:ext cx="3605572" cy="1676603"/>
          </a:xfrm>
        </p:spPr>
        <p:txBody>
          <a:bodyPr>
            <a:normAutofit/>
          </a:bodyPr>
          <a:lstStyle/>
          <a:p>
            <a:endParaRPr lang="tr-TR" sz="2800" dirty="0"/>
          </a:p>
        </p:txBody>
      </p:sp>
      <p:sp>
        <p:nvSpPr>
          <p:cNvPr id="1030" name="Content Placeholder 1029">
            <a:extLst>
              <a:ext uri="{FF2B5EF4-FFF2-40B4-BE49-F238E27FC236}">
                <a16:creationId xmlns:a16="http://schemas.microsoft.com/office/drawing/2014/main" id="{C72F18D3-604E-4AF5-9313-4CF6A8819077}"/>
              </a:ext>
            </a:extLst>
          </p:cNvPr>
          <p:cNvSpPr>
            <a:spLocks noGrp="1"/>
          </p:cNvSpPr>
          <p:nvPr>
            <p:ph idx="1"/>
          </p:nvPr>
        </p:nvSpPr>
        <p:spPr>
          <a:xfrm>
            <a:off x="648931" y="2438401"/>
            <a:ext cx="3605571" cy="3779520"/>
          </a:xfrm>
        </p:spPr>
        <p:txBody>
          <a:bodyPr>
            <a:normAutofit/>
          </a:bodyPr>
          <a:lstStyle/>
          <a:p>
            <a:r>
              <a:rPr lang="tr-TR" sz="2400" dirty="0"/>
              <a:t>Osmanlı Beyliği’nin Anadolu’nun kuzeybatısında Antik </a:t>
            </a:r>
            <a:r>
              <a:rPr lang="tr-TR" sz="2400" dirty="0" err="1"/>
              <a:t>Bitinya</a:t>
            </a:r>
            <a:r>
              <a:rPr lang="tr-TR" sz="2400" dirty="0"/>
              <a:t> bölgesine (yaklaşık olarak Söğüt, Yenişehir, Domaniç, İznik ve civarını kapsar)  ilk yerleştiği topraklar</a:t>
            </a:r>
            <a:endParaRPr lang="en-US" sz="2400" dirty="0"/>
          </a:p>
        </p:txBody>
      </p:sp>
      <p:pic>
        <p:nvPicPr>
          <p:cNvPr id="1026" name="Picture 2" descr="OSMANLI BEYLİĞİNİN İLK ORTAYA ÇIKTIĞI COĞRAFYA ile ilgili görsel sonucu">
            <a:extLst>
              <a:ext uri="{FF2B5EF4-FFF2-40B4-BE49-F238E27FC236}">
                <a16:creationId xmlns:a16="http://schemas.microsoft.com/office/drawing/2014/main" id="{814B9079-B04B-410A-BE38-3495528068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60"/>
          <a:stretch/>
        </p:blipFill>
        <p:spPr bwMode="auto">
          <a:xfrm>
            <a:off x="5283708"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94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B1BDF9C-9EA7-45B8-BA4F-9576C5F33598}"/>
              </a:ext>
            </a:extLst>
          </p:cNvPr>
          <p:cNvSpPr>
            <a:spLocks noGrp="1"/>
          </p:cNvSpPr>
          <p:nvPr>
            <p:ph type="title"/>
          </p:nvPr>
        </p:nvSpPr>
        <p:spPr>
          <a:xfrm>
            <a:off x="466722" y="586855"/>
            <a:ext cx="3201366" cy="3387497"/>
          </a:xfrm>
        </p:spPr>
        <p:txBody>
          <a:bodyPr anchor="b">
            <a:normAutofit/>
          </a:bodyPr>
          <a:lstStyle/>
          <a:p>
            <a:pPr algn="r"/>
            <a:r>
              <a:rPr lang="tr-TR" sz="4000">
                <a:solidFill>
                  <a:srgbClr val="FFFFFF"/>
                </a:solidFill>
              </a:rPr>
              <a:t>Osmanlı Beyliği’nin Ortaya Çıkışını Hazırlayan Temel Etmenler</a:t>
            </a:r>
          </a:p>
        </p:txBody>
      </p:sp>
      <p:sp>
        <p:nvSpPr>
          <p:cNvPr id="3" name="İçerik Yer Tutucusu 2">
            <a:extLst>
              <a:ext uri="{FF2B5EF4-FFF2-40B4-BE49-F238E27FC236}">
                <a16:creationId xmlns:a16="http://schemas.microsoft.com/office/drawing/2014/main" id="{74E99FE3-A45B-4689-AC8E-0747D0F87023}"/>
              </a:ext>
            </a:extLst>
          </p:cNvPr>
          <p:cNvSpPr>
            <a:spLocks noGrp="1"/>
          </p:cNvSpPr>
          <p:nvPr>
            <p:ph idx="1"/>
          </p:nvPr>
        </p:nvSpPr>
        <p:spPr>
          <a:xfrm>
            <a:off x="4810259" y="649480"/>
            <a:ext cx="6555347" cy="5546047"/>
          </a:xfrm>
        </p:spPr>
        <p:txBody>
          <a:bodyPr anchor="ctr">
            <a:normAutofit/>
          </a:bodyPr>
          <a:lstStyle/>
          <a:p>
            <a:r>
              <a:rPr lang="tr-TR" dirty="0"/>
              <a:t>Demografik hareket</a:t>
            </a:r>
          </a:p>
          <a:p>
            <a:r>
              <a:rPr lang="tr-TR" dirty="0"/>
              <a:t>Türk-İslam Gaza hareketinin dinamizm kazanması ( </a:t>
            </a:r>
            <a:r>
              <a:rPr lang="tr-TR" dirty="0" err="1"/>
              <a:t>Gaziyan</a:t>
            </a:r>
            <a:r>
              <a:rPr lang="tr-TR" dirty="0"/>
              <a:t>-ı Rum, </a:t>
            </a:r>
            <a:r>
              <a:rPr lang="tr-TR" dirty="0" err="1"/>
              <a:t>Ahiyân</a:t>
            </a:r>
            <a:r>
              <a:rPr lang="tr-TR" dirty="0"/>
              <a:t>-ı Rum, </a:t>
            </a:r>
            <a:r>
              <a:rPr lang="tr-TR" dirty="0" err="1"/>
              <a:t>Abdalân</a:t>
            </a:r>
            <a:r>
              <a:rPr lang="tr-TR" dirty="0"/>
              <a:t>- Rum, </a:t>
            </a:r>
            <a:r>
              <a:rPr lang="tr-TR" dirty="0" err="1"/>
              <a:t>Baciyân</a:t>
            </a:r>
            <a:r>
              <a:rPr lang="tr-TR" dirty="0"/>
              <a:t>-ı Rum)</a:t>
            </a:r>
          </a:p>
          <a:p>
            <a:r>
              <a:rPr lang="tr-TR" dirty="0"/>
              <a:t> Moğol istilası</a:t>
            </a:r>
          </a:p>
          <a:p>
            <a:r>
              <a:rPr lang="tr-TR" dirty="0"/>
              <a:t>Coğrafi konum</a:t>
            </a:r>
          </a:p>
          <a:p>
            <a:r>
              <a:rPr lang="tr-TR" dirty="0"/>
              <a:t>Balkanlardaki siyasi parçalanmışlığın getirdiği istikrarsızlık, çeşitli devletler arasındaki rekabetler</a:t>
            </a:r>
          </a:p>
        </p:txBody>
      </p:sp>
    </p:spTree>
    <p:extLst>
      <p:ext uri="{BB962C8B-B14F-4D97-AF65-F5344CB8AC3E}">
        <p14:creationId xmlns:p14="http://schemas.microsoft.com/office/powerpoint/2010/main" val="361197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E1C02C-CD01-4FFC-9D02-8E411B82FAF3}"/>
              </a:ext>
            </a:extLst>
          </p:cNvPr>
          <p:cNvSpPr>
            <a:spLocks noGrp="1"/>
          </p:cNvSpPr>
          <p:nvPr>
            <p:ph type="title"/>
          </p:nvPr>
        </p:nvSpPr>
        <p:spPr/>
        <p:txBody>
          <a:bodyPr/>
          <a:lstStyle/>
          <a:p>
            <a:r>
              <a:rPr lang="tr-TR" dirty="0"/>
              <a:t>İlk başkentler ve Osmanlı Mimarlığı</a:t>
            </a:r>
          </a:p>
        </p:txBody>
      </p:sp>
      <p:sp>
        <p:nvSpPr>
          <p:cNvPr id="3" name="İçerik Yer Tutucusu 2">
            <a:extLst>
              <a:ext uri="{FF2B5EF4-FFF2-40B4-BE49-F238E27FC236}">
                <a16:creationId xmlns:a16="http://schemas.microsoft.com/office/drawing/2014/main" id="{44F711C9-7BC1-4062-A6F4-404F1EBE8F9D}"/>
              </a:ext>
            </a:extLst>
          </p:cNvPr>
          <p:cNvSpPr>
            <a:spLocks noGrp="1"/>
          </p:cNvSpPr>
          <p:nvPr>
            <p:ph idx="1"/>
          </p:nvPr>
        </p:nvSpPr>
        <p:spPr/>
        <p:txBody>
          <a:bodyPr>
            <a:normAutofit fontScale="92500" lnSpcReduction="10000"/>
          </a:bodyPr>
          <a:lstStyle/>
          <a:p>
            <a:pPr algn="just"/>
            <a:r>
              <a:rPr lang="tr-TR" b="0" i="0" dirty="0">
                <a:effectLst/>
                <a:latin typeface="Helvetica Neue"/>
              </a:rPr>
              <a:t>Osmanlı Devleti’nin kuruluş döneminde etkili olan Erken Dönem Mimarisi İznik, Bursa ve Edirne yapıları tarafından temsil edilir. Bunların ilk örnekleri İznik’te bulunur. </a:t>
            </a:r>
            <a:r>
              <a:rPr lang="tr-TR" dirty="0">
                <a:latin typeface="Helvetica Neue"/>
              </a:rPr>
              <a:t>P</a:t>
            </a:r>
            <a:r>
              <a:rPr lang="tr-TR" b="0" i="0" dirty="0">
                <a:effectLst/>
                <a:latin typeface="Helvetica Neue"/>
              </a:rPr>
              <a:t>ayitaht Bursa ise gerek devletin ilk anıtsal taş yapılarını bulundurması gerekse Erken dönem </a:t>
            </a:r>
            <a:r>
              <a:rPr lang="tr-TR" b="0" i="0" dirty="0" err="1">
                <a:effectLst/>
                <a:latin typeface="Helvetica Neue"/>
              </a:rPr>
              <a:t>Mimarisi’ne</a:t>
            </a:r>
            <a:r>
              <a:rPr lang="tr-TR" b="0" i="0" dirty="0">
                <a:effectLst/>
                <a:latin typeface="Helvetica Neue"/>
              </a:rPr>
              <a:t> damgasını vurmuş “Bursa </a:t>
            </a:r>
            <a:r>
              <a:rPr lang="tr-TR" b="0" i="0" dirty="0" err="1">
                <a:effectLst/>
                <a:latin typeface="Helvetica Neue"/>
              </a:rPr>
              <a:t>Üslubu“nun</a:t>
            </a:r>
            <a:r>
              <a:rPr lang="tr-TR" b="0" i="0" dirty="0">
                <a:effectLst/>
                <a:latin typeface="Helvetica Neue"/>
              </a:rPr>
              <a:t> doğduğu yer olması nedeniyle büyük bir öneme sahiptir.14.yy.ın ikinci yarısında devletin merkezi olan Edirne ise bir cami ve medreseler kentidir. Erken Dönem Mimarisi özellikle taş işçiliği bakımından Selçuk </a:t>
            </a:r>
            <a:r>
              <a:rPr lang="tr-TR" b="0" i="0" dirty="0" err="1">
                <a:effectLst/>
                <a:latin typeface="Helvetica Neue"/>
              </a:rPr>
              <a:t>Sanatı’nın</a:t>
            </a:r>
            <a:r>
              <a:rPr lang="tr-TR" b="0" i="0" dirty="0">
                <a:effectLst/>
                <a:latin typeface="Helvetica Neue"/>
              </a:rPr>
              <a:t> izlerini taşır. Fakat Bu dönem eserlerini Selçuklu </a:t>
            </a:r>
            <a:r>
              <a:rPr lang="tr-TR" b="0" i="0" dirty="0" err="1">
                <a:effectLst/>
                <a:latin typeface="Helvetica Neue"/>
              </a:rPr>
              <a:t>Sanatı’nın</a:t>
            </a:r>
            <a:r>
              <a:rPr lang="tr-TR" b="0" i="0" dirty="0">
                <a:effectLst/>
                <a:latin typeface="Helvetica Neue"/>
              </a:rPr>
              <a:t> taklitleri olarak kabul etmemek gerekir: Erken Dönemde klasik anlayışın ve özgün Osmanlı sanatının ilk temelleri atılmış; kubbe geleneği ortaya çıkıp gelişmiştir.</a:t>
            </a:r>
            <a:endParaRPr lang="tr-TR" dirty="0"/>
          </a:p>
        </p:txBody>
      </p:sp>
    </p:spTree>
    <p:extLst>
      <p:ext uri="{BB962C8B-B14F-4D97-AF65-F5344CB8AC3E}">
        <p14:creationId xmlns:p14="http://schemas.microsoft.com/office/powerpoint/2010/main" val="2420329808"/>
      </p:ext>
    </p:extLst>
  </p:cSld>
  <p:clrMapOvr>
    <a:masterClrMapping/>
  </p:clrMapOvr>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971</TotalTime>
  <Words>1264</Words>
  <Application>Microsoft Office PowerPoint</Application>
  <PresentationFormat>Geniş ekran</PresentationFormat>
  <Paragraphs>75</Paragraphs>
  <Slides>37</Slides>
  <Notes>0</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37</vt:i4>
      </vt:variant>
    </vt:vector>
  </HeadingPairs>
  <TitlesOfParts>
    <vt:vector size="51" baseType="lpstr">
      <vt:lpstr>Arial</vt:lpstr>
      <vt:lpstr>Calibri</vt:lpstr>
      <vt:lpstr>Calibri Light</vt:lpstr>
      <vt:lpstr>Corbel</vt:lpstr>
      <vt:lpstr>helvetica</vt:lpstr>
      <vt:lpstr>Helvetica Neue</vt:lpstr>
      <vt:lpstr>Montserrat</vt:lpstr>
      <vt:lpstr>Open Sans</vt:lpstr>
      <vt:lpstr>PT Sans</vt:lpstr>
      <vt:lpstr>Roboto</vt:lpstr>
      <vt:lpstr>Times New Roman</vt:lpstr>
      <vt:lpstr>TimesNewRomanPSMT</vt:lpstr>
      <vt:lpstr>Times-Roman</vt:lpstr>
      <vt:lpstr>Office Theme</vt:lpstr>
      <vt:lpstr>OSMANLI İMPARATORLUĞU SANATI VE KÜLTÜRÜ</vt:lpstr>
      <vt:lpstr>OSMANLI MİMARLIĞINA GİRİŞ</vt:lpstr>
      <vt:lpstr>OSMANLI MİMARİSİ HAKKINDA </vt:lpstr>
      <vt:lpstr>PowerPoint Sunusu</vt:lpstr>
      <vt:lpstr>Konular</vt:lpstr>
      <vt:lpstr>PowerPoint Sunusu</vt:lpstr>
      <vt:lpstr>PowerPoint Sunusu</vt:lpstr>
      <vt:lpstr>Osmanlı Beyliği’nin Ortaya Çıkışını Hazırlayan Temel Etmenler</vt:lpstr>
      <vt:lpstr>İlk başkentler ve Osmanlı Mimarlığı</vt:lpstr>
      <vt:lpstr>Erken Dönem Osmanlı Başkentleri  Bursa Joseph Pitton de Tournefort (1656-1708) Fransız botanikçi, gravür tarihi 1717  </vt:lpstr>
      <vt:lpstr>14. yy. öncesi Bursa- Προύσα </vt:lpstr>
      <vt:lpstr>   Orhan Bey (1324-1360) 1322 (?) – Bursa’nın fethi ve Osmanlı Beyliği’nin başkenti olması Orhan Bey Tophane mevkiinde, ovaya nazır “Bey Sarayı” denilen sarayı yaptırdı.  1372’de gümüş sikke bastırdı.  Osmanlı sultanlarının da benimsediği bir kentleşme modeli ilk kez Sultan Orhan tarafından 1339 yılında uygulanmış ve kent duvarlarının dışında, o dönemde Çakır Hamam'dan Set başına kadar uzanan geniş Gökdere yatağının fundalık ve bataklık zemininde cami, medrese, imaret, hamam ve handan (bedesten) oluşan bir külliye yaptırılmıştır.</vt:lpstr>
      <vt:lpstr>PowerPoint Sunusu</vt:lpstr>
      <vt:lpstr>Orhan Gazi'nin, 722/1322’de Bursa’yı kuşatmak üzere ordusuyla surların önüne gelişi.  Müberra Öz, Bursa Kent Müzesi</vt:lpstr>
      <vt:lpstr>PowerPoint Sunusu</vt:lpstr>
      <vt:lpstr>Sultan Orhan’ın fetihlerine ilişkin eski bir takvime ait kayıtlar içeren minyatürlü bir Silsile-nāme’de yer alan Orhan Gazi tasviri ve kenarına iliştirilen Bursa’nın 722/1322’de fethedildiği bilgisi. Stuttgart Linden Museum, Inv. nr.: VI. A1155, s. 4.</vt:lpstr>
      <vt:lpstr>Bursa 14. yüzyıl yapıları</vt:lpstr>
      <vt:lpstr>PowerPoint Sunusu</vt:lpstr>
      <vt:lpstr>PowerPoint Sunusu</vt:lpstr>
      <vt:lpstr>PowerPoint Sunusu</vt:lpstr>
      <vt:lpstr> Bursa Bey-Sarayı’nın 1834 yılındaki durumunu gösteren bir gravür </vt:lpstr>
      <vt:lpstr>      Bursa’nın şehircilik ve mimarlık alanındaki en büyük gelişmesi I. Bayezid (1389-1403) zamanına rastlar.  </vt:lpstr>
      <vt:lpstr>PowerPoint Sunusu</vt:lpstr>
      <vt:lpstr>Bursa İpek Yolu’nun önemli bir durağı olmuştur.</vt:lpstr>
      <vt:lpstr>PowerPoint Sunusu</vt:lpstr>
      <vt:lpstr>İznik</vt:lpstr>
      <vt:lpstr>İznik surları</vt:lpstr>
      <vt:lpstr>PowerPoint Sunusu</vt:lpstr>
      <vt:lpstr> Orhan Gazi tarafından yaptırılan İznik’te bulunan tek kubbeli hamam</vt:lpstr>
      <vt:lpstr>Orhan Gazi tarafından yaptırılan hamam kalıntısı</vt:lpstr>
      <vt:lpstr>İznik Ayasofya Camii</vt:lpstr>
      <vt:lpstr>İznik özellikle 16. yüzyılda İstanbul başta olmak üzere önemli merkezlere ürettiği çinilerle zenginleşti.</vt:lpstr>
      <vt:lpstr>Edirne</vt:lpstr>
      <vt:lpstr>PowerPoint Sunusu</vt:lpstr>
      <vt:lpstr>Edirne Sarayı Adalet Kulesi</vt:lpstr>
      <vt:lpstr>Kazılarda Edirne Sarayı’nın günümüze Babüssade, Cihannüma Kasrı, Kum Kasrı Hamamı, Fatih Köprüsü, Adalet Kasrı, Kanuni Köprüsü, Su Maksemi, Şehabeddin Paşa Köprüsü, Namazgahlı Çeşmesi, mutfak kısmı ve Av Köşkü bölümlerine ulaşabildi.</vt:lpstr>
      <vt:lpstr>1.3. Osmanlı  Mimarlığı ve Sanatının Evreleri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ayse ersay</dc:creator>
  <cp:lastModifiedBy>ayse ersay</cp:lastModifiedBy>
  <cp:revision>52</cp:revision>
  <dcterms:created xsi:type="dcterms:W3CDTF">2021-02-17T20:22:56Z</dcterms:created>
  <dcterms:modified xsi:type="dcterms:W3CDTF">2023-01-21T20:01:48Z</dcterms:modified>
</cp:coreProperties>
</file>