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9" r:id="rId3"/>
    <p:sldId id="393" r:id="rId4"/>
    <p:sldId id="295" r:id="rId5"/>
    <p:sldId id="394" r:id="rId6"/>
    <p:sldId id="296" r:id="rId7"/>
    <p:sldId id="270" r:id="rId8"/>
    <p:sldId id="271" r:id="rId9"/>
    <p:sldId id="297" r:id="rId10"/>
    <p:sldId id="376" r:id="rId11"/>
    <p:sldId id="377" r:id="rId12"/>
    <p:sldId id="313" r:id="rId13"/>
    <p:sldId id="299" r:id="rId14"/>
    <p:sldId id="300" r:id="rId15"/>
    <p:sldId id="303" r:id="rId16"/>
    <p:sldId id="305" r:id="rId17"/>
    <p:sldId id="302" r:id="rId18"/>
    <p:sldId id="308" r:id="rId19"/>
    <p:sldId id="375" r:id="rId20"/>
    <p:sldId id="309" r:id="rId21"/>
    <p:sldId id="272" r:id="rId22"/>
    <p:sldId id="315" r:id="rId23"/>
    <p:sldId id="380" r:id="rId24"/>
    <p:sldId id="314" r:id="rId25"/>
    <p:sldId id="316" r:id="rId26"/>
    <p:sldId id="318" r:id="rId27"/>
    <p:sldId id="379" r:id="rId28"/>
    <p:sldId id="395" r:id="rId29"/>
    <p:sldId id="323" r:id="rId30"/>
    <p:sldId id="319" r:id="rId31"/>
    <p:sldId id="320" r:id="rId32"/>
    <p:sldId id="321" r:id="rId33"/>
    <p:sldId id="322" r:id="rId34"/>
    <p:sldId id="378" r:id="rId35"/>
    <p:sldId id="317" r:id="rId36"/>
    <p:sldId id="396" r:id="rId37"/>
    <p:sldId id="402" r:id="rId38"/>
    <p:sldId id="403" r:id="rId39"/>
    <p:sldId id="404" r:id="rId40"/>
    <p:sldId id="401" r:id="rId41"/>
    <p:sldId id="405" r:id="rId42"/>
    <p:sldId id="382" r:id="rId43"/>
    <p:sldId id="397" r:id="rId44"/>
    <p:sldId id="398" r:id="rId45"/>
    <p:sldId id="273" r:id="rId46"/>
    <p:sldId id="324" r:id="rId47"/>
    <p:sldId id="274" r:id="rId48"/>
    <p:sldId id="327" r:id="rId49"/>
    <p:sldId id="328" r:id="rId50"/>
    <p:sldId id="329" r:id="rId51"/>
    <p:sldId id="325" r:id="rId52"/>
    <p:sldId id="326" r:id="rId53"/>
    <p:sldId id="381" r:id="rId54"/>
    <p:sldId id="330" r:id="rId55"/>
    <p:sldId id="332" r:id="rId5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6CCD9616-E569-40C7-995E-D643A95239A6}"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E469710-36F5-4C00-80F0-18A54C6273BD}" type="slidenum">
              <a:rPr lang="tr-TR" smtClean="0"/>
              <a:t>‹#›</a:t>
            </a:fld>
            <a:endParaRPr lang="tr-TR"/>
          </a:p>
        </p:txBody>
      </p:sp>
    </p:spTree>
    <p:extLst>
      <p:ext uri="{BB962C8B-B14F-4D97-AF65-F5344CB8AC3E}">
        <p14:creationId xmlns:p14="http://schemas.microsoft.com/office/powerpoint/2010/main" val="4040510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CCD9616-E569-40C7-995E-D643A95239A6}"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E469710-36F5-4C00-80F0-18A54C6273BD}" type="slidenum">
              <a:rPr lang="tr-TR" smtClean="0"/>
              <a:t>‹#›</a:t>
            </a:fld>
            <a:endParaRPr lang="tr-TR"/>
          </a:p>
        </p:txBody>
      </p:sp>
    </p:spTree>
    <p:extLst>
      <p:ext uri="{BB962C8B-B14F-4D97-AF65-F5344CB8AC3E}">
        <p14:creationId xmlns:p14="http://schemas.microsoft.com/office/powerpoint/2010/main" val="29324131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CCD9616-E569-40C7-995E-D643A95239A6}"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E469710-36F5-4C00-80F0-18A54C6273BD}" type="slidenum">
              <a:rPr lang="tr-TR" smtClean="0"/>
              <a:t>‹#›</a:t>
            </a:fld>
            <a:endParaRPr lang="tr-TR"/>
          </a:p>
        </p:txBody>
      </p:sp>
    </p:spTree>
    <p:extLst>
      <p:ext uri="{BB962C8B-B14F-4D97-AF65-F5344CB8AC3E}">
        <p14:creationId xmlns:p14="http://schemas.microsoft.com/office/powerpoint/2010/main" val="3225112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CCD9616-E569-40C7-995E-D643A95239A6}"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E469710-36F5-4C00-80F0-18A54C6273BD}" type="slidenum">
              <a:rPr lang="tr-TR" smtClean="0"/>
              <a:t>‹#›</a:t>
            </a:fld>
            <a:endParaRPr lang="tr-TR"/>
          </a:p>
        </p:txBody>
      </p:sp>
    </p:spTree>
    <p:extLst>
      <p:ext uri="{BB962C8B-B14F-4D97-AF65-F5344CB8AC3E}">
        <p14:creationId xmlns:p14="http://schemas.microsoft.com/office/powerpoint/2010/main" val="4067592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6CCD9616-E569-40C7-995E-D643A95239A6}" type="datetimeFigureOut">
              <a:rPr lang="tr-TR" smtClean="0"/>
              <a:t>22.01.2023</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E469710-36F5-4C00-80F0-18A54C6273BD}" type="slidenum">
              <a:rPr lang="tr-TR" smtClean="0"/>
              <a:t>‹#›</a:t>
            </a:fld>
            <a:endParaRPr lang="tr-TR"/>
          </a:p>
        </p:txBody>
      </p:sp>
    </p:spTree>
    <p:extLst>
      <p:ext uri="{BB962C8B-B14F-4D97-AF65-F5344CB8AC3E}">
        <p14:creationId xmlns:p14="http://schemas.microsoft.com/office/powerpoint/2010/main" val="33133778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6CCD9616-E569-40C7-995E-D643A95239A6}" type="datetimeFigureOut">
              <a:rPr lang="tr-TR" smtClean="0"/>
              <a:t>22.01.2023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E469710-36F5-4C00-80F0-18A54C6273BD}" type="slidenum">
              <a:rPr lang="tr-TR" smtClean="0"/>
              <a:t>‹#›</a:t>
            </a:fld>
            <a:endParaRPr lang="tr-TR"/>
          </a:p>
        </p:txBody>
      </p:sp>
    </p:spTree>
    <p:extLst>
      <p:ext uri="{BB962C8B-B14F-4D97-AF65-F5344CB8AC3E}">
        <p14:creationId xmlns:p14="http://schemas.microsoft.com/office/powerpoint/2010/main" val="15273580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6CCD9616-E569-40C7-995E-D643A95239A6}" type="datetimeFigureOut">
              <a:rPr lang="tr-TR" smtClean="0"/>
              <a:t>22.01.2023</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BE469710-36F5-4C00-80F0-18A54C6273BD}" type="slidenum">
              <a:rPr lang="tr-TR" smtClean="0"/>
              <a:t>‹#›</a:t>
            </a:fld>
            <a:endParaRPr lang="tr-TR"/>
          </a:p>
        </p:txBody>
      </p:sp>
    </p:spTree>
    <p:extLst>
      <p:ext uri="{BB962C8B-B14F-4D97-AF65-F5344CB8AC3E}">
        <p14:creationId xmlns:p14="http://schemas.microsoft.com/office/powerpoint/2010/main" val="715634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6CCD9616-E569-40C7-995E-D643A95239A6}" type="datetimeFigureOut">
              <a:rPr lang="tr-TR" smtClean="0"/>
              <a:t>22.01.2023</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E469710-36F5-4C00-80F0-18A54C6273BD}" type="slidenum">
              <a:rPr lang="tr-TR" smtClean="0"/>
              <a:t>‹#›</a:t>
            </a:fld>
            <a:endParaRPr lang="tr-TR"/>
          </a:p>
        </p:txBody>
      </p:sp>
    </p:spTree>
    <p:extLst>
      <p:ext uri="{BB962C8B-B14F-4D97-AF65-F5344CB8AC3E}">
        <p14:creationId xmlns:p14="http://schemas.microsoft.com/office/powerpoint/2010/main" val="596413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CD9616-E569-40C7-995E-D643A95239A6}" type="datetimeFigureOut">
              <a:rPr lang="tr-TR" smtClean="0"/>
              <a:t>22.01.2023</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BE469710-36F5-4C00-80F0-18A54C6273BD}" type="slidenum">
              <a:rPr lang="tr-TR" smtClean="0"/>
              <a:t>‹#›</a:t>
            </a:fld>
            <a:endParaRPr lang="tr-TR"/>
          </a:p>
        </p:txBody>
      </p:sp>
    </p:spTree>
    <p:extLst>
      <p:ext uri="{BB962C8B-B14F-4D97-AF65-F5344CB8AC3E}">
        <p14:creationId xmlns:p14="http://schemas.microsoft.com/office/powerpoint/2010/main" val="8655668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6CCD9616-E569-40C7-995E-D643A95239A6}" type="datetimeFigureOut">
              <a:rPr lang="tr-TR" smtClean="0"/>
              <a:t>22.01.2023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E469710-36F5-4C00-80F0-18A54C6273BD}" type="slidenum">
              <a:rPr lang="tr-TR" smtClean="0"/>
              <a:t>‹#›</a:t>
            </a:fld>
            <a:endParaRPr lang="tr-TR"/>
          </a:p>
        </p:txBody>
      </p:sp>
    </p:spTree>
    <p:extLst>
      <p:ext uri="{BB962C8B-B14F-4D97-AF65-F5344CB8AC3E}">
        <p14:creationId xmlns:p14="http://schemas.microsoft.com/office/powerpoint/2010/main" val="2494129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6CCD9616-E569-40C7-995E-D643A95239A6}" type="datetimeFigureOut">
              <a:rPr lang="tr-TR" smtClean="0"/>
              <a:t>22.01.2023</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E469710-36F5-4C00-80F0-18A54C6273BD}" type="slidenum">
              <a:rPr lang="tr-TR" smtClean="0"/>
              <a:t>‹#›</a:t>
            </a:fld>
            <a:endParaRPr lang="tr-TR"/>
          </a:p>
        </p:txBody>
      </p:sp>
    </p:spTree>
    <p:extLst>
      <p:ext uri="{BB962C8B-B14F-4D97-AF65-F5344CB8AC3E}">
        <p14:creationId xmlns:p14="http://schemas.microsoft.com/office/powerpoint/2010/main" val="1739156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CD9616-E569-40C7-995E-D643A95239A6}" type="datetimeFigureOut">
              <a:rPr lang="tr-TR" smtClean="0"/>
              <a:t>22.01.2023</a:t>
            </a:fld>
            <a:endParaRPr lang="tr-T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469710-36F5-4C00-80F0-18A54C6273BD}" type="slidenum">
              <a:rPr lang="tr-TR" smtClean="0"/>
              <a:t>‹#›</a:t>
            </a:fld>
            <a:endParaRPr lang="tr-TR"/>
          </a:p>
        </p:txBody>
      </p:sp>
    </p:spTree>
    <p:extLst>
      <p:ext uri="{BB962C8B-B14F-4D97-AF65-F5344CB8AC3E}">
        <p14:creationId xmlns:p14="http://schemas.microsoft.com/office/powerpoint/2010/main" val="146576421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2B08A76-3B5B-AF93-B9E4-35EC52D2758C}"/>
              </a:ext>
            </a:extLst>
          </p:cNvPr>
          <p:cNvSpPr>
            <a:spLocks noGrp="1"/>
          </p:cNvSpPr>
          <p:nvPr>
            <p:ph type="ctrTitle"/>
          </p:nvPr>
        </p:nvSpPr>
        <p:spPr/>
        <p:txBody>
          <a:bodyPr>
            <a:normAutofit/>
          </a:bodyPr>
          <a:lstStyle/>
          <a:p>
            <a:r>
              <a:rPr lang="tr-TR" sz="4000" dirty="0">
                <a:latin typeface="Times New Roman" panose="02020603050405020304" pitchFamily="18" charset="0"/>
                <a:ea typeface="Calibri" panose="020F0502020204030204" pitchFamily="34" charset="0"/>
              </a:rPr>
              <a:t>OSMANLI İMPARATORLUĞU SANATI VE KÜLTÜRÜ</a:t>
            </a:r>
            <a:endParaRPr lang="tr-TR" sz="4000" dirty="0"/>
          </a:p>
        </p:txBody>
      </p:sp>
      <p:sp>
        <p:nvSpPr>
          <p:cNvPr id="3" name="Alt Başlık 2">
            <a:extLst>
              <a:ext uri="{FF2B5EF4-FFF2-40B4-BE49-F238E27FC236}">
                <a16:creationId xmlns:a16="http://schemas.microsoft.com/office/drawing/2014/main" id="{C4CE3979-3C68-18DF-1D77-080342211A36}"/>
              </a:ext>
            </a:extLst>
          </p:cNvPr>
          <p:cNvSpPr>
            <a:spLocks noGrp="1"/>
          </p:cNvSpPr>
          <p:nvPr>
            <p:ph type="subTitle" idx="1"/>
          </p:nvPr>
        </p:nvSpPr>
        <p:spPr/>
        <p:txBody>
          <a:bodyPr/>
          <a:lstStyle/>
          <a:p>
            <a:r>
              <a:rPr lang="tr-TR" dirty="0"/>
              <a:t>İslam Sanatları ve Estetiği Dersi</a:t>
            </a:r>
          </a:p>
          <a:p>
            <a:r>
              <a:rPr lang="tr-TR" dirty="0"/>
              <a:t>Doç. Dr. Ayşe ERSAY YÜKSEL</a:t>
            </a:r>
          </a:p>
        </p:txBody>
      </p:sp>
    </p:spTree>
    <p:extLst>
      <p:ext uri="{BB962C8B-B14F-4D97-AF65-F5344CB8AC3E}">
        <p14:creationId xmlns:p14="http://schemas.microsoft.com/office/powerpoint/2010/main" val="1586749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Başlık 1">
            <a:extLst>
              <a:ext uri="{FF2B5EF4-FFF2-40B4-BE49-F238E27FC236}">
                <a16:creationId xmlns:a16="http://schemas.microsoft.com/office/drawing/2014/main" id="{D5B3C951-BF56-4745-A572-093B63C056CD}"/>
              </a:ext>
            </a:extLst>
          </p:cNvPr>
          <p:cNvSpPr>
            <a:spLocks noGrp="1"/>
          </p:cNvSpPr>
          <p:nvPr>
            <p:ph type="title"/>
          </p:nvPr>
        </p:nvSpPr>
        <p:spPr>
          <a:xfrm>
            <a:off x="673749" y="4610244"/>
            <a:ext cx="3649703" cy="1714500"/>
          </a:xfrm>
        </p:spPr>
        <p:txBody>
          <a:bodyPr>
            <a:normAutofit/>
          </a:bodyPr>
          <a:lstStyle/>
          <a:p>
            <a:r>
              <a:rPr lang="tr-TR" sz="2800" b="1" i="0" u="none" strike="noStrike" baseline="0" dirty="0">
                <a:latin typeface="Times-Bold"/>
              </a:rPr>
              <a:t>Bursa Orhan Camii (1339 – 1340)</a:t>
            </a:r>
            <a:endParaRPr lang="tr-TR" sz="2800" dirty="0"/>
          </a:p>
        </p:txBody>
      </p:sp>
      <p:pic>
        <p:nvPicPr>
          <p:cNvPr id="5124" name="Picture 4">
            <a:extLst>
              <a:ext uri="{FF2B5EF4-FFF2-40B4-BE49-F238E27FC236}">
                <a16:creationId xmlns:a16="http://schemas.microsoft.com/office/drawing/2014/main" id="{85B423DF-D3A1-4986-8F53-D0AEF68E7B9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275" b="4"/>
          <a:stretch/>
        </p:blipFill>
        <p:spPr bwMode="auto">
          <a:xfrm>
            <a:off x="119032" y="89210"/>
            <a:ext cx="3960329" cy="431709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B634698E-E2A8-4727-9FA3-CA8B9879A08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215" r="-2" b="3340"/>
          <a:stretch/>
        </p:blipFill>
        <p:spPr bwMode="auto">
          <a:xfrm>
            <a:off x="4438230" y="1373272"/>
            <a:ext cx="7705526" cy="4591205"/>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066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0C6C63A-FB31-42FC-A689-FA2CCC806571}"/>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i="0" u="none" strike="noStrike" kern="1200" baseline="0">
                <a:solidFill>
                  <a:schemeClr val="bg1"/>
                </a:solidFill>
                <a:latin typeface="+mj-lt"/>
                <a:ea typeface="+mj-ea"/>
                <a:cs typeface="+mj-cs"/>
              </a:rPr>
              <a:t>Bursa Orhan Camii (1339 – 1340)</a:t>
            </a:r>
            <a:endParaRPr lang="en-US" sz="3000" kern="1200">
              <a:solidFill>
                <a:schemeClr val="bg1"/>
              </a:solidFill>
              <a:latin typeface="+mj-lt"/>
              <a:ea typeface="+mj-ea"/>
              <a:cs typeface="+mj-cs"/>
            </a:endParaRPr>
          </a:p>
        </p:txBody>
      </p:sp>
      <p:pic>
        <p:nvPicPr>
          <p:cNvPr id="7" name="Picture 4" descr="bursa gazi orhan camii">
            <a:extLst>
              <a:ext uri="{FF2B5EF4-FFF2-40B4-BE49-F238E27FC236}">
                <a16:creationId xmlns:a16="http://schemas.microsoft.com/office/drawing/2014/main" id="{BB280817-644B-4631-9B01-E2BD2E54AE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483" b="4213"/>
          <a:stretch/>
        </p:blipFill>
        <p:spPr bwMode="auto">
          <a:xfrm>
            <a:off x="393308" y="551700"/>
            <a:ext cx="5456649" cy="3591108"/>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9620F511-3538-4736-BD7A-B5EFB19EB0EB}"/>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r="1236" b="-2"/>
          <a:stretch/>
        </p:blipFill>
        <p:spPr bwMode="auto">
          <a:xfrm>
            <a:off x="6251736" y="357013"/>
            <a:ext cx="5546955" cy="3749040"/>
          </a:xfrm>
          <a:prstGeom prst="rect">
            <a:avLst/>
          </a:prstGeom>
          <a:noFill/>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6" name="Metin kutusu 5">
            <a:extLst>
              <a:ext uri="{FF2B5EF4-FFF2-40B4-BE49-F238E27FC236}">
                <a16:creationId xmlns:a16="http://schemas.microsoft.com/office/drawing/2014/main" id="{3AE980BC-549D-4E3C-8897-8F5AE87F0FF6}"/>
              </a:ext>
            </a:extLst>
          </p:cNvPr>
          <p:cNvSpPr txBox="1"/>
          <p:nvPr/>
        </p:nvSpPr>
        <p:spPr>
          <a:xfrm>
            <a:off x="4945336" y="4615840"/>
            <a:ext cx="6609921" cy="1526741"/>
          </a:xfrm>
          <a:prstGeom prst="rect">
            <a:avLst/>
          </a:prstGeom>
        </p:spPr>
        <p:txBody>
          <a:bodyPr vert="horz" lIns="91440" tIns="45720" rIns="91440" bIns="45720" rtlCol="0" anchor="ctr">
            <a:normAutofit/>
          </a:bodyPr>
          <a:lstStyle/>
          <a:p>
            <a:pPr indent="-228600" defTabSz="914400">
              <a:lnSpc>
                <a:spcPct val="90000"/>
              </a:lnSpc>
              <a:spcAft>
                <a:spcPts val="600"/>
              </a:spcAft>
              <a:buFont typeface="Arial" panose="020B0604020202020204" pitchFamily="34" charset="0"/>
              <a:buChar char="•"/>
            </a:pPr>
            <a:r>
              <a:rPr lang="en-US" sz="2200" b="0" i="0" u="none" strike="noStrike" baseline="0">
                <a:solidFill>
                  <a:schemeClr val="bg1"/>
                </a:solidFill>
              </a:rPr>
              <a:t>Almaşık örgünün kullanıldığı yapıda beş birimli son cemaat yerinin kubbeleri ve aynalı tonozları, kesme taştan payelere oturan sivri kemerler ile taşınır.</a:t>
            </a:r>
            <a:br>
              <a:rPr lang="en-US" sz="2200" b="0" i="0" u="none" strike="noStrike" baseline="0">
                <a:solidFill>
                  <a:schemeClr val="bg1"/>
                </a:solidFill>
              </a:rPr>
            </a:br>
            <a:endParaRPr lang="en-US" sz="2200">
              <a:solidFill>
                <a:schemeClr val="bg1"/>
              </a:solidFill>
            </a:endParaRPr>
          </a:p>
        </p:txBody>
      </p:sp>
    </p:spTree>
    <p:extLst>
      <p:ext uri="{BB962C8B-B14F-4D97-AF65-F5344CB8AC3E}">
        <p14:creationId xmlns:p14="http://schemas.microsoft.com/office/powerpoint/2010/main" val="787275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516CB1-E8C8-4751-B6A6-46B2D1E72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F9621400-F18F-4328-B1A0-BABA10563F8F}"/>
              </a:ext>
            </a:extLst>
          </p:cNvPr>
          <p:cNvSpPr>
            <a:spLocks noGrp="1"/>
          </p:cNvSpPr>
          <p:nvPr>
            <p:ph type="title"/>
          </p:nvPr>
        </p:nvSpPr>
        <p:spPr>
          <a:xfrm>
            <a:off x="429768" y="411480"/>
            <a:ext cx="11131298" cy="1106424"/>
          </a:xfrm>
        </p:spPr>
        <p:txBody>
          <a:bodyPr>
            <a:normAutofit/>
          </a:bodyPr>
          <a:lstStyle/>
          <a:p>
            <a:r>
              <a:rPr lang="tr-TR" sz="3200" b="1" i="0" u="none" strike="noStrike" baseline="0" dirty="0">
                <a:latin typeface="Times-Bold"/>
              </a:rPr>
              <a:t>Bursa Orhan Camii (1339 – 1340)</a:t>
            </a:r>
            <a:endParaRPr lang="tr-TR" sz="3200" dirty="0"/>
          </a:p>
        </p:txBody>
      </p:sp>
      <p:sp>
        <p:nvSpPr>
          <p:cNvPr id="14" name="Rectangle 13">
            <a:extLst>
              <a:ext uri="{FF2B5EF4-FFF2-40B4-BE49-F238E27FC236}">
                <a16:creationId xmlns:a16="http://schemas.microsoft.com/office/drawing/2014/main" id="{90C0C0D1-E79A-41FF-8322-256F6DD1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521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bursa gazi orhan camii">
            <a:extLst>
              <a:ext uri="{FF2B5EF4-FFF2-40B4-BE49-F238E27FC236}">
                <a16:creationId xmlns:a16="http://schemas.microsoft.com/office/drawing/2014/main" id="{498DE50F-69A2-4A9D-B6CB-8919B6F7DA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36" r="3" b="7902"/>
          <a:stretch/>
        </p:blipFill>
        <p:spPr bwMode="auto">
          <a:xfrm>
            <a:off x="429767" y="1721922"/>
            <a:ext cx="3419856" cy="452056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ursa gazi orhan camii">
            <a:extLst>
              <a:ext uri="{FF2B5EF4-FFF2-40B4-BE49-F238E27FC236}">
                <a16:creationId xmlns:a16="http://schemas.microsoft.com/office/drawing/2014/main" id="{6DCE10F0-2C75-418E-862E-6997025D10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455" r="20" b="3153"/>
          <a:stretch/>
        </p:blipFill>
        <p:spPr bwMode="auto">
          <a:xfrm>
            <a:off x="4226837" y="1721922"/>
            <a:ext cx="3546292" cy="4520560"/>
          </a:xfrm>
          <a:prstGeom prst="rect">
            <a:avLst/>
          </a:prstGeom>
          <a:noFill/>
          <a:extLst>
            <a:ext uri="{909E8E84-426E-40DD-AFC4-6F175D3DCCD1}">
              <a14:hiddenFill xmlns:a14="http://schemas.microsoft.com/office/drawing/2010/main">
                <a:solidFill>
                  <a:srgbClr val="FFFFFF"/>
                </a:solidFill>
              </a14:hiddenFill>
            </a:ext>
          </a:extLst>
        </p:spPr>
      </p:pic>
      <p:sp useBgFill="1">
        <p:nvSpPr>
          <p:cNvPr id="16" name="Rectangle 15">
            <a:extLst>
              <a:ext uri="{FF2B5EF4-FFF2-40B4-BE49-F238E27FC236}">
                <a16:creationId xmlns:a16="http://schemas.microsoft.com/office/drawing/2014/main" id="{395FA420-5595-49D1-9D5F-79EC43B55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4648" y="1721922"/>
            <a:ext cx="3609143"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ontent Placeholder 8">
            <a:extLst>
              <a:ext uri="{FF2B5EF4-FFF2-40B4-BE49-F238E27FC236}">
                <a16:creationId xmlns:a16="http://schemas.microsoft.com/office/drawing/2014/main" id="{6FA5AD95-A3C4-4D9F-8818-673E3862E939}"/>
              </a:ext>
            </a:extLst>
          </p:cNvPr>
          <p:cNvSpPr>
            <a:spLocks noGrp="1"/>
          </p:cNvSpPr>
          <p:nvPr>
            <p:ph idx="1"/>
          </p:nvPr>
        </p:nvSpPr>
        <p:spPr>
          <a:xfrm>
            <a:off x="8309348" y="1459616"/>
            <a:ext cx="3681486" cy="4520560"/>
          </a:xfrm>
        </p:spPr>
        <p:txBody>
          <a:bodyPr anchor="ctr">
            <a:noAutofit/>
          </a:bodyPr>
          <a:lstStyle/>
          <a:p>
            <a:r>
              <a:rPr lang="tr-TR" sz="2400" b="0" i="0" u="none" strike="noStrike" baseline="0" dirty="0">
                <a:latin typeface="TimesNewRomanPSMT"/>
              </a:rPr>
              <a:t>Osmanlı mimarisinin (ve bu arada Anadolu Türk mimarisinin) ilk anıtsal son cemaat ye</a:t>
            </a:r>
            <a:r>
              <a:rPr lang="tr-TR" sz="2400" b="0" i="0" u="none" strike="noStrike" baseline="0" dirty="0">
                <a:latin typeface="Times-Roman"/>
              </a:rPr>
              <a:t>ri olan </a:t>
            </a:r>
            <a:r>
              <a:rPr lang="tr-TR" sz="2400" b="0" i="0" u="none" strike="noStrike" baseline="0" dirty="0">
                <a:latin typeface="TimesNewRomanPSMT"/>
              </a:rPr>
              <a:t>bu revakta, yan cepheler sağır bırakılmayıp devşirme </a:t>
            </a:r>
            <a:r>
              <a:rPr lang="tr-TR" sz="2400" b="0" i="0" u="none" strike="noStrike" baseline="0" dirty="0" err="1">
                <a:latin typeface="TimesNewRomanPSMT"/>
              </a:rPr>
              <a:t>kompozit</a:t>
            </a:r>
            <a:r>
              <a:rPr lang="tr-TR" sz="2400" b="0" i="0" u="none" strike="noStrike" baseline="0" dirty="0">
                <a:latin typeface="TimesNewRomanPSMT"/>
              </a:rPr>
              <a:t> başlıklara oturan ikişer sivri kemer ile dışa açılmaktadır.</a:t>
            </a:r>
            <a:endParaRPr lang="en-US" sz="2400" dirty="0"/>
          </a:p>
        </p:txBody>
      </p:sp>
    </p:spTree>
    <p:extLst>
      <p:ext uri="{BB962C8B-B14F-4D97-AF65-F5344CB8AC3E}">
        <p14:creationId xmlns:p14="http://schemas.microsoft.com/office/powerpoint/2010/main" val="28730878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E18F6E8B-15ED-43C7-94BA-91549A651C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D80ABC5C-E837-4019-AF8B-B2AFCB40617D}"/>
              </a:ext>
            </a:extLst>
          </p:cNvPr>
          <p:cNvSpPr>
            <a:spLocks noGrp="1"/>
          </p:cNvSpPr>
          <p:nvPr>
            <p:ph type="title"/>
          </p:nvPr>
        </p:nvSpPr>
        <p:spPr>
          <a:xfrm>
            <a:off x="966574" y="1674564"/>
            <a:ext cx="5047380" cy="4086155"/>
          </a:xfrm>
        </p:spPr>
        <p:txBody>
          <a:bodyPr vert="horz" lIns="91440" tIns="45720" rIns="91440" bIns="45720" rtlCol="0" anchor="t">
            <a:normAutofit fontScale="90000"/>
          </a:bodyPr>
          <a:lstStyle/>
          <a:p>
            <a:br>
              <a:rPr lang="tr-TR" sz="2400" b="0" i="0" u="none" strike="noStrike" baseline="0" dirty="0">
                <a:latin typeface="Times New Roman" panose="02020603050405020304" pitchFamily="18" charset="0"/>
                <a:cs typeface="Times New Roman" panose="02020603050405020304" pitchFamily="18" charset="0"/>
              </a:rPr>
            </a:br>
            <a:r>
              <a:rPr lang="en-US" sz="2400" b="0" i="0" u="none" strike="noStrike" baseline="0" dirty="0" err="1">
                <a:latin typeface="Times New Roman" panose="02020603050405020304" pitchFamily="18" charset="0"/>
                <a:cs typeface="Times New Roman" panose="02020603050405020304" pitchFamily="18" charset="0"/>
              </a:rPr>
              <a:t>Büyük</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bir</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sivri</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kemer</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ile</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kucaklanmış</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olan</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bu</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ikiz</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kemerler</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kökeninde</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doğu</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etkili</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gotik</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üslubun</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bulunduğu</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Venedik'ten</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doğu</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Akdeniz’deki</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Haçlı</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Devletleri’nin</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ve</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Memlük</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topraklarına</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kadar</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uzanan</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geniş</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bir</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coğrafyaya</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yayılmış</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bu</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arada</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Balkanlar'daki</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bazı</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geç</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dönem</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Bizans</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yapılarını</a:t>
            </a:r>
            <a:r>
              <a:rPr lang="en-US" sz="2400" b="0" i="0" u="none" strike="noStrike" baseline="0" dirty="0">
                <a:latin typeface="Times New Roman" panose="02020603050405020304" pitchFamily="18" charset="0"/>
                <a:cs typeface="Times New Roman" panose="02020603050405020304" pitchFamily="18" charset="0"/>
              </a:rPr>
              <a:t> da </a:t>
            </a:r>
            <a:r>
              <a:rPr lang="en-US" sz="2400" b="0" i="0" u="none" strike="noStrike" baseline="0" dirty="0" err="1">
                <a:latin typeface="Times New Roman" panose="02020603050405020304" pitchFamily="18" charset="0"/>
                <a:cs typeface="Times New Roman" panose="02020603050405020304" pitchFamily="18" charset="0"/>
              </a:rPr>
              <a:t>damgasını</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vurmuş</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bulunan</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bir</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cephe</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modasının</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Osmanlı</a:t>
            </a:r>
            <a:r>
              <a:rPr lang="en-US" sz="2400" b="0" i="0" u="none" strike="noStrike" baseline="0" dirty="0">
                <a:latin typeface="Times New Roman" panose="02020603050405020304" pitchFamily="18" charset="0"/>
                <a:cs typeface="Times New Roman" panose="02020603050405020304" pitchFamily="18" charset="0"/>
              </a:rPr>
              <a:t> </a:t>
            </a:r>
            <a:r>
              <a:rPr lang="en-US" sz="2400" b="0" i="0" u="none" strike="noStrike" baseline="0" dirty="0" err="1">
                <a:latin typeface="Times New Roman" panose="02020603050405020304" pitchFamily="18" charset="0"/>
                <a:cs typeface="Times New Roman" panose="02020603050405020304" pitchFamily="18" charset="0"/>
              </a:rPr>
              <a:t>mimarisindeki</a:t>
            </a:r>
            <a:r>
              <a:rPr lang="en-US" sz="2400" b="0" i="0" u="none" strike="noStrike" baseline="0" dirty="0">
                <a:latin typeface="Times New Roman" panose="02020603050405020304" pitchFamily="18" charset="0"/>
                <a:cs typeface="Times New Roman" panose="02020603050405020304" pitchFamily="18" charset="0"/>
              </a:rPr>
              <a:t> ilk </a:t>
            </a:r>
            <a:r>
              <a:rPr lang="en-US" sz="2400" b="0" i="0" u="none" strike="noStrike" baseline="0" dirty="0" err="1">
                <a:latin typeface="Times New Roman" panose="02020603050405020304" pitchFamily="18" charset="0"/>
                <a:cs typeface="Times New Roman" panose="02020603050405020304" pitchFamily="18" charset="0"/>
              </a:rPr>
              <a:t>tezahürüdür</a:t>
            </a:r>
            <a:r>
              <a:rPr lang="en-US" sz="2400" b="0" i="0" u="none" strike="noStrike" baseline="0" dirty="0">
                <a:latin typeface="Times New Roman" panose="02020603050405020304" pitchFamily="18" charset="0"/>
                <a:cs typeface="Times New Roman" panose="02020603050405020304" pitchFamily="18" charset="0"/>
              </a:rPr>
              <a:t>.</a:t>
            </a:r>
            <a:br>
              <a:rPr lang="en-US" sz="1800" dirty="0"/>
            </a:br>
            <a:br>
              <a:rPr lang="en-US" sz="1800" dirty="0"/>
            </a:br>
            <a:endParaRPr lang="en-US" sz="1800" dirty="0"/>
          </a:p>
        </p:txBody>
      </p:sp>
      <p:grpSp>
        <p:nvGrpSpPr>
          <p:cNvPr id="77" name="Group 76">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48031"/>
            <a:ext cx="731521" cy="673460"/>
            <a:chOff x="3940602" y="308034"/>
            <a:chExt cx="2116791" cy="3428999"/>
          </a:xfrm>
          <a:solidFill>
            <a:schemeClr val="accent4"/>
          </a:solidFill>
        </p:grpSpPr>
        <p:sp>
          <p:nvSpPr>
            <p:cNvPr id="78" name="Rectangle 77">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2" name="Rectangle 81">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B089A89A-1E9C-4761-9DFF-53C275FBF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257770"/>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a:extLst>
              <a:ext uri="{FF2B5EF4-FFF2-40B4-BE49-F238E27FC236}">
                <a16:creationId xmlns:a16="http://schemas.microsoft.com/office/drawing/2014/main" id="{5975A8E2-8774-4BC8-B08D-EBE4686ACAA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380046" y="342330"/>
            <a:ext cx="3877376" cy="3002394"/>
          </a:xfrm>
          <a:prstGeom prst="rect">
            <a:avLst/>
          </a:prstGeom>
          <a:noFill/>
          <a:extLst>
            <a:ext uri="{909E8E84-426E-40DD-AFC4-6F175D3DCCD1}">
              <a14:hiddenFill xmlns:a14="http://schemas.microsoft.com/office/drawing/2010/main">
                <a:solidFill>
                  <a:srgbClr val="FFFFFF"/>
                </a:solidFill>
              </a14:hiddenFill>
            </a:ext>
          </a:extLst>
        </p:spPr>
      </p:pic>
      <p:sp>
        <p:nvSpPr>
          <p:cNvPr id="86" name="Rectangle 8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58000" y="3462252"/>
            <a:ext cx="4837176" cy="297996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a:extLst>
              <a:ext uri="{FF2B5EF4-FFF2-40B4-BE49-F238E27FC236}">
                <a16:creationId xmlns:a16="http://schemas.microsoft.com/office/drawing/2014/main" id="{301F0429-5F87-443E-87CD-FAFF870D646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92890" y="3519920"/>
            <a:ext cx="3877376" cy="2908033"/>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7948682E-C185-4032-84C6-ACC00969EFE6}"/>
              </a:ext>
            </a:extLst>
          </p:cNvPr>
          <p:cNvSpPr txBox="1"/>
          <p:nvPr/>
        </p:nvSpPr>
        <p:spPr>
          <a:xfrm>
            <a:off x="1275561" y="606450"/>
            <a:ext cx="4647862" cy="1077218"/>
          </a:xfrm>
          <a:prstGeom prst="rect">
            <a:avLst/>
          </a:prstGeom>
          <a:noFill/>
        </p:spPr>
        <p:txBody>
          <a:bodyPr wrap="square">
            <a:spAutoFit/>
          </a:bodyPr>
          <a:lstStyle/>
          <a:p>
            <a:pPr>
              <a:spcAft>
                <a:spcPts val="600"/>
              </a:spcAft>
            </a:pPr>
            <a:r>
              <a:rPr lang="tr-TR" sz="3200" b="1" i="0" u="none" strike="noStrike" baseline="0" dirty="0">
                <a:latin typeface="Times-Bold"/>
              </a:rPr>
              <a:t>Bursa Orhan Camii (1339 – 1340)</a:t>
            </a:r>
            <a:endParaRPr lang="tr-TR" sz="3200" dirty="0"/>
          </a:p>
        </p:txBody>
      </p:sp>
    </p:spTree>
    <p:extLst>
      <p:ext uri="{BB962C8B-B14F-4D97-AF65-F5344CB8AC3E}">
        <p14:creationId xmlns:p14="http://schemas.microsoft.com/office/powerpoint/2010/main" val="37592433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21516CB1-E8C8-4751-B6A6-46B2D1E72A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90C0C0D1-E79A-41FF-8322-256F6DD149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85216"/>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9" name="Rectangle 78">
            <a:extLst>
              <a:ext uri="{FF2B5EF4-FFF2-40B4-BE49-F238E27FC236}">
                <a16:creationId xmlns:a16="http://schemas.microsoft.com/office/drawing/2014/main" id="{395FA420-5595-49D1-9D5F-79EC43B555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4648" y="1721922"/>
            <a:ext cx="3609143" cy="4520560"/>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2" descr="bursa gazi orhan camii">
            <a:extLst>
              <a:ext uri="{FF2B5EF4-FFF2-40B4-BE49-F238E27FC236}">
                <a16:creationId xmlns:a16="http://schemas.microsoft.com/office/drawing/2014/main" id="{3F8C54CD-EC85-4176-95A4-CD6BB98D39D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593" b="4730"/>
          <a:stretch/>
        </p:blipFill>
        <p:spPr bwMode="auto">
          <a:xfrm>
            <a:off x="367941" y="470123"/>
            <a:ext cx="4013543" cy="26188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bursa gazi orhan camii">
            <a:extLst>
              <a:ext uri="{FF2B5EF4-FFF2-40B4-BE49-F238E27FC236}">
                <a16:creationId xmlns:a16="http://schemas.microsoft.com/office/drawing/2014/main" id="{D74955F8-CE86-4858-B9B7-A3F46A79AC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342" b="12406"/>
          <a:stretch/>
        </p:blipFill>
        <p:spPr bwMode="auto">
          <a:xfrm>
            <a:off x="558209" y="3559109"/>
            <a:ext cx="3855969" cy="3031117"/>
          </a:xfrm>
          <a:prstGeom prst="rect">
            <a:avLst/>
          </a:prstGeom>
          <a:noFill/>
          <a:extLst>
            <a:ext uri="{909E8E84-426E-40DD-AFC4-6F175D3DCCD1}">
              <a14:hiddenFill xmlns:a14="http://schemas.microsoft.com/office/drawing/2010/main">
                <a:solidFill>
                  <a:srgbClr val="FFFFFF"/>
                </a:solidFill>
              </a14:hiddenFill>
            </a:ext>
          </a:extLst>
        </p:spPr>
      </p:pic>
      <p:sp>
        <p:nvSpPr>
          <p:cNvPr id="15" name="Metin kutusu 14">
            <a:extLst>
              <a:ext uri="{FF2B5EF4-FFF2-40B4-BE49-F238E27FC236}">
                <a16:creationId xmlns:a16="http://schemas.microsoft.com/office/drawing/2014/main" id="{BD040F1B-FB5B-429E-A708-F74860D3E6E8}"/>
              </a:ext>
            </a:extLst>
          </p:cNvPr>
          <p:cNvSpPr txBox="1"/>
          <p:nvPr/>
        </p:nvSpPr>
        <p:spPr>
          <a:xfrm>
            <a:off x="5706738" y="826266"/>
            <a:ext cx="5188944" cy="3539430"/>
          </a:xfrm>
          <a:prstGeom prst="rect">
            <a:avLst/>
          </a:prstGeom>
          <a:noFill/>
        </p:spPr>
        <p:txBody>
          <a:bodyPr wrap="square">
            <a:spAutoFit/>
          </a:bodyPr>
          <a:lstStyle/>
          <a:p>
            <a:pPr algn="l"/>
            <a:r>
              <a:rPr lang="tr-TR" sz="2800" b="0" i="0" u="none" strike="noStrike" baseline="0" dirty="0">
                <a:latin typeface="TimesNewRomanPSMT"/>
              </a:rPr>
              <a:t>Büyük kemer ile ikiz kemerler arasında kalan yüzey tuğla </a:t>
            </a:r>
            <a:r>
              <a:rPr lang="tr-TR" sz="2800" b="0" i="0" u="none" strike="noStrike" baseline="0" dirty="0">
                <a:latin typeface="Times-Roman"/>
              </a:rPr>
              <a:t>- </a:t>
            </a:r>
            <a:r>
              <a:rPr lang="tr-TR" sz="2800" b="0" i="0" u="none" strike="noStrike" baseline="0" dirty="0">
                <a:latin typeface="TimesNewRomanPSMT"/>
              </a:rPr>
              <a:t>taş baklava taksimatı ile doldurulmuş, ayrıca kuzey cephesindeki kemerlerin arasına, geç dönem Bizans mimarisinde benzerlerine rastlanan, yuvarlak tuğla rozetler</a:t>
            </a:r>
          </a:p>
          <a:p>
            <a:pPr algn="l"/>
            <a:r>
              <a:rPr lang="tr-TR" sz="2800" b="0" i="0" u="none" strike="noStrike" baseline="0" dirty="0">
                <a:latin typeface="TimesNewRomanPSMT"/>
              </a:rPr>
              <a:t>kondurulmuştur.</a:t>
            </a:r>
            <a:endParaRPr lang="tr-TR" sz="2800" dirty="0"/>
          </a:p>
        </p:txBody>
      </p:sp>
    </p:spTree>
    <p:extLst>
      <p:ext uri="{BB962C8B-B14F-4D97-AF65-F5344CB8AC3E}">
        <p14:creationId xmlns:p14="http://schemas.microsoft.com/office/powerpoint/2010/main" val="37223563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22FEDF2-83F9-4876-B82E-55FB04631D37}"/>
              </a:ext>
            </a:extLst>
          </p:cNvPr>
          <p:cNvSpPr>
            <a:spLocks noGrp="1"/>
          </p:cNvSpPr>
          <p:nvPr>
            <p:ph type="title"/>
          </p:nvPr>
        </p:nvSpPr>
        <p:spPr>
          <a:xfrm>
            <a:off x="838199" y="365125"/>
            <a:ext cx="10575275" cy="1838248"/>
          </a:xfrm>
        </p:spPr>
        <p:txBody>
          <a:bodyPr>
            <a:noAutofit/>
          </a:bodyPr>
          <a:lstStyle/>
          <a:p>
            <a:r>
              <a:rPr lang="tr-TR" sz="2400" b="0" i="0" dirty="0">
                <a:effectLst/>
                <a:latin typeface="Times New Roman" panose="02020603050405020304" pitchFamily="18" charset="0"/>
                <a:cs typeface="Times New Roman" panose="02020603050405020304" pitchFamily="18" charset="0"/>
              </a:rPr>
              <a:t>Cümle kapısının basık kemeri üzerinde bulunan, Selçuklu sülüsüyle Arapça yazılmış kitabeden, caminin 740 (1339-40) yılında Orhan Bey tarafından yaptırıldıktan sonra Karamanoğlu II. </a:t>
            </a:r>
            <a:r>
              <a:rPr lang="tr-TR" sz="2400" b="0" i="0" dirty="0" err="1">
                <a:effectLst/>
                <a:latin typeface="Times New Roman" panose="02020603050405020304" pitchFamily="18" charset="0"/>
                <a:cs typeface="Times New Roman" panose="02020603050405020304" pitchFamily="18" charset="0"/>
              </a:rPr>
              <a:t>Mehmed</a:t>
            </a:r>
            <a:r>
              <a:rPr lang="tr-TR" sz="2400" b="0" i="0" dirty="0">
                <a:effectLst/>
                <a:latin typeface="Times New Roman" panose="02020603050405020304" pitchFamily="18" charset="0"/>
                <a:cs typeface="Times New Roman" panose="02020603050405020304" pitchFamily="18" charset="0"/>
              </a:rPr>
              <a:t> Bey eliyle 816’da (1413) yakıldığı, 820’de (1417) Çelebi Sultan </a:t>
            </a:r>
            <a:r>
              <a:rPr lang="tr-TR" sz="2400" b="0" i="0" dirty="0" err="1">
                <a:effectLst/>
                <a:latin typeface="Times New Roman" panose="02020603050405020304" pitchFamily="18" charset="0"/>
                <a:cs typeface="Times New Roman" panose="02020603050405020304" pitchFamily="18" charset="0"/>
              </a:rPr>
              <a:t>Mehmed’in</a:t>
            </a:r>
            <a:r>
              <a:rPr lang="tr-TR" sz="2400" b="0" i="0" dirty="0">
                <a:effectLst/>
                <a:latin typeface="Times New Roman" panose="02020603050405020304" pitchFamily="18" charset="0"/>
                <a:cs typeface="Times New Roman" panose="02020603050405020304" pitchFamily="18" charset="0"/>
              </a:rPr>
              <a:t> işaretiyle </a:t>
            </a:r>
            <a:r>
              <a:rPr lang="tr-TR" sz="2400" b="0" i="0" dirty="0" err="1">
                <a:effectLst/>
                <a:latin typeface="Times New Roman" panose="02020603050405020304" pitchFamily="18" charset="0"/>
                <a:cs typeface="Times New Roman" panose="02020603050405020304" pitchFamily="18" charset="0"/>
              </a:rPr>
              <a:t>Vezîr</a:t>
            </a:r>
            <a:r>
              <a:rPr lang="tr-TR" sz="2400" b="0" i="0" dirty="0">
                <a:effectLst/>
                <a:latin typeface="Times New Roman" panose="02020603050405020304" pitchFamily="18" charset="0"/>
                <a:cs typeface="Times New Roman" panose="02020603050405020304" pitchFamily="18" charset="0"/>
              </a:rPr>
              <a:t>-i </a:t>
            </a:r>
            <a:r>
              <a:rPr lang="tr-TR" sz="2400" b="0" i="0" dirty="0" err="1">
                <a:effectLst/>
                <a:latin typeface="Times New Roman" panose="02020603050405020304" pitchFamily="18" charset="0"/>
                <a:cs typeface="Times New Roman" panose="02020603050405020304" pitchFamily="18" charset="0"/>
              </a:rPr>
              <a:t>kebîr</a:t>
            </a:r>
            <a:r>
              <a:rPr lang="tr-TR" sz="2400" b="0" i="0" dirty="0">
                <a:effectLst/>
                <a:latin typeface="Times New Roman" panose="02020603050405020304" pitchFamily="18" charset="0"/>
                <a:cs typeface="Times New Roman" panose="02020603050405020304" pitchFamily="18" charset="0"/>
              </a:rPr>
              <a:t> Bayezid Paşa tarafından </a:t>
            </a:r>
            <a:r>
              <a:rPr lang="tr-TR" sz="2400" b="0" i="0" dirty="0" err="1">
                <a:effectLst/>
                <a:latin typeface="Times New Roman" panose="02020603050405020304" pitchFamily="18" charset="0"/>
                <a:cs typeface="Times New Roman" panose="02020603050405020304" pitchFamily="18" charset="0"/>
              </a:rPr>
              <a:t>mâmur</a:t>
            </a:r>
            <a:r>
              <a:rPr lang="tr-TR" sz="2400" b="0" i="0" dirty="0">
                <a:effectLst/>
                <a:latin typeface="Times New Roman" panose="02020603050405020304" pitchFamily="18" charset="0"/>
                <a:cs typeface="Times New Roman" panose="02020603050405020304" pitchFamily="18" charset="0"/>
              </a:rPr>
              <a:t> hale getirilmesinin emredildiği anlaşılmaktadır. </a:t>
            </a:r>
            <a:endParaRPr lang="tr-TR" sz="2400" dirty="0">
              <a:latin typeface="Times New Roman" panose="02020603050405020304" pitchFamily="18" charset="0"/>
              <a:cs typeface="Times New Roman" panose="02020603050405020304" pitchFamily="18" charset="0"/>
            </a:endParaRPr>
          </a:p>
        </p:txBody>
      </p:sp>
      <p:pic>
        <p:nvPicPr>
          <p:cNvPr id="6146" name="Picture 2" descr="bursa gazi orhan camii">
            <a:extLst>
              <a:ext uri="{FF2B5EF4-FFF2-40B4-BE49-F238E27FC236}">
                <a16:creationId xmlns:a16="http://schemas.microsoft.com/office/drawing/2014/main" id="{098667C9-9608-4639-B7F5-E4B6F9792A9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3531" b="3464"/>
          <a:stretch/>
        </p:blipFill>
        <p:spPr bwMode="auto">
          <a:xfrm>
            <a:off x="491209" y="2535448"/>
            <a:ext cx="2805474" cy="420060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ursa gazi orhan camii">
            <a:extLst>
              <a:ext uri="{FF2B5EF4-FFF2-40B4-BE49-F238E27FC236}">
                <a16:creationId xmlns:a16="http://schemas.microsoft.com/office/drawing/2014/main" id="{D2BBF156-A0BD-4445-8C3D-C3F79E2B6F8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460" b="5969"/>
          <a:stretch/>
        </p:blipFill>
        <p:spPr bwMode="auto">
          <a:xfrm>
            <a:off x="4543311" y="2535448"/>
            <a:ext cx="6436834" cy="4200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039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4EA76C6-25E3-4E81-B485-EBFCDCD5A9DB}"/>
              </a:ext>
            </a:extLst>
          </p:cNvPr>
          <p:cNvSpPr>
            <a:spLocks noGrp="1"/>
          </p:cNvSpPr>
          <p:nvPr>
            <p:ph type="title"/>
          </p:nvPr>
        </p:nvSpPr>
        <p:spPr/>
        <p:txBody>
          <a:bodyPr>
            <a:normAutofit/>
          </a:bodyPr>
          <a:lstStyle/>
          <a:p>
            <a:r>
              <a:rPr lang="tr-TR" sz="3600" b="1" i="0" u="none" strike="noStrike" baseline="0" dirty="0">
                <a:latin typeface="Times-Bold"/>
              </a:rPr>
              <a:t>Bursa Orhan Camii (1339 – 1340)</a:t>
            </a:r>
            <a:endParaRPr lang="tr-TR" sz="3600" dirty="0"/>
          </a:p>
        </p:txBody>
      </p:sp>
      <p:pic>
        <p:nvPicPr>
          <p:cNvPr id="8194" name="Picture 2" descr="bursa gazi orhan camii">
            <a:extLst>
              <a:ext uri="{FF2B5EF4-FFF2-40B4-BE49-F238E27FC236}">
                <a16:creationId xmlns:a16="http://schemas.microsoft.com/office/drawing/2014/main" id="{1C94C73F-F3B7-439D-9873-C48A2EA261F6}"/>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389" b="4477"/>
          <a:stretch/>
        </p:blipFill>
        <p:spPr bwMode="auto">
          <a:xfrm>
            <a:off x="830719" y="1935794"/>
            <a:ext cx="6339334" cy="415653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bursa gazi orhan camii">
            <a:extLst>
              <a:ext uri="{FF2B5EF4-FFF2-40B4-BE49-F238E27FC236}">
                <a16:creationId xmlns:a16="http://schemas.microsoft.com/office/drawing/2014/main" id="{D2D18C32-2772-4F60-9BAE-6FEAEF998D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335" b="3783"/>
          <a:stretch/>
        </p:blipFill>
        <p:spPr bwMode="auto">
          <a:xfrm>
            <a:off x="8191615" y="994081"/>
            <a:ext cx="3739653" cy="5498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3116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633D240C-2220-494F-90F6-2A8A57C05C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82F8B5D5-EDD3-466C-9CFA-C8A8B1C7F6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70840" y="361188"/>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1" name="Rectangle 80">
            <a:extLst>
              <a:ext uri="{FF2B5EF4-FFF2-40B4-BE49-F238E27FC236}">
                <a16:creationId xmlns:a16="http://schemas.microsoft.com/office/drawing/2014/main" id="{9FC6858B-B383-4FB7-AAFA-9CBB9215D4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30952"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6" name="Picture 6" descr="bursa gazi orhan camii">
            <a:extLst>
              <a:ext uri="{FF2B5EF4-FFF2-40B4-BE49-F238E27FC236}">
                <a16:creationId xmlns:a16="http://schemas.microsoft.com/office/drawing/2014/main" id="{06AA5A31-A684-439A-BF53-AB8A595D47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61" r="5488" b="5532"/>
          <a:stretch/>
        </p:blipFill>
        <p:spPr bwMode="auto">
          <a:xfrm>
            <a:off x="460329" y="3566794"/>
            <a:ext cx="4431160" cy="3274470"/>
          </a:xfrm>
          <a:prstGeom prst="rect">
            <a:avLst/>
          </a:prstGeom>
          <a:noFill/>
          <a:extLst>
            <a:ext uri="{909E8E84-426E-40DD-AFC4-6F175D3DCCD1}">
              <a14:hiddenFill xmlns:a14="http://schemas.microsoft.com/office/drawing/2010/main">
                <a:solidFill>
                  <a:srgbClr val="FFFFFF"/>
                </a:solidFill>
              </a14:hiddenFill>
            </a:ext>
          </a:extLst>
        </p:spPr>
      </p:pic>
      <p:sp>
        <p:nvSpPr>
          <p:cNvPr id="5130" name="Content Placeholder 5129">
            <a:extLst>
              <a:ext uri="{FF2B5EF4-FFF2-40B4-BE49-F238E27FC236}">
                <a16:creationId xmlns:a16="http://schemas.microsoft.com/office/drawing/2014/main" id="{687CA61D-802E-4345-9813-861D2E6296C9}"/>
              </a:ext>
            </a:extLst>
          </p:cNvPr>
          <p:cNvSpPr>
            <a:spLocks noGrp="1"/>
          </p:cNvSpPr>
          <p:nvPr>
            <p:ph idx="1"/>
          </p:nvPr>
        </p:nvSpPr>
        <p:spPr>
          <a:xfrm>
            <a:off x="6210696" y="1344058"/>
            <a:ext cx="5393040" cy="4837286"/>
          </a:xfrm>
        </p:spPr>
        <p:txBody>
          <a:bodyPr>
            <a:normAutofit/>
          </a:bodyPr>
          <a:lstStyle/>
          <a:p>
            <a:pPr marL="0" indent="0" algn="l">
              <a:buNone/>
            </a:pPr>
            <a:endParaRPr lang="tr-TR" b="0" i="0" u="none" strike="noStrike" baseline="0" dirty="0">
              <a:latin typeface="TimesNewRomanPSMT"/>
            </a:endParaRPr>
          </a:p>
          <a:p>
            <a:pPr marL="0" indent="0" algn="l">
              <a:buNone/>
            </a:pPr>
            <a:endParaRPr lang="tr-TR" dirty="0">
              <a:latin typeface="TimesNewRomanPSMT"/>
            </a:endParaRPr>
          </a:p>
          <a:p>
            <a:pPr marL="0" indent="0" algn="l">
              <a:buNone/>
            </a:pPr>
            <a:endParaRPr lang="tr-TR" b="0" i="0" u="none" strike="noStrike" baseline="0" dirty="0">
              <a:latin typeface="TimesNewRomanPSMT"/>
            </a:endParaRPr>
          </a:p>
          <a:p>
            <a:pPr marL="0" indent="0" algn="l">
              <a:buNone/>
            </a:pPr>
            <a:endParaRPr lang="tr-TR" dirty="0">
              <a:latin typeface="TimesNewRomanPSMT"/>
            </a:endParaRPr>
          </a:p>
          <a:p>
            <a:pPr marL="0" indent="0" algn="l">
              <a:buNone/>
            </a:pPr>
            <a:r>
              <a:rPr lang="tr-TR" b="0" i="0" u="none" strike="noStrike" baseline="0" dirty="0">
                <a:latin typeface="TimesNewRomanPSMT"/>
              </a:rPr>
              <a:t>Gerek kare planlı olan sofa ile asıl cami, gerekse de geniş sivri kemerler ile sofaya açılan, dikdörtgen planlı </a:t>
            </a:r>
            <a:r>
              <a:rPr lang="tr-TR" b="0" i="0" u="none" strike="noStrike" baseline="0" dirty="0" err="1">
                <a:latin typeface="TimesNewRomanPSMT"/>
              </a:rPr>
              <a:t>tabhane</a:t>
            </a:r>
            <a:r>
              <a:rPr lang="tr-TR" b="0" i="0" u="none" strike="noStrike" baseline="0" dirty="0">
                <a:latin typeface="TimesNewRomanPSMT"/>
              </a:rPr>
              <a:t> birimleri kubbeler ile örtülmüş, sekizgen kasnaklara oturan kubbeler farklı yüksekliklerde tutulmuştur. </a:t>
            </a:r>
            <a:endParaRPr lang="en-US" dirty="0"/>
          </a:p>
        </p:txBody>
      </p:sp>
      <p:pic>
        <p:nvPicPr>
          <p:cNvPr id="8" name="Picture 2" descr="bursa gazi orhan camii">
            <a:extLst>
              <a:ext uri="{FF2B5EF4-FFF2-40B4-BE49-F238E27FC236}">
                <a16:creationId xmlns:a16="http://schemas.microsoft.com/office/drawing/2014/main" id="{09ED9257-32B9-4B54-9365-47C7A19987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863" b="4477"/>
          <a:stretch/>
        </p:blipFill>
        <p:spPr bwMode="auto">
          <a:xfrm>
            <a:off x="127567" y="0"/>
            <a:ext cx="5393040" cy="3481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5461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496784B-458B-4E1E-AC53-CA63D23D7710}"/>
              </a:ext>
            </a:extLst>
          </p:cNvPr>
          <p:cNvSpPr>
            <a:spLocks noGrp="1"/>
          </p:cNvSpPr>
          <p:nvPr>
            <p:ph type="title"/>
          </p:nvPr>
        </p:nvSpPr>
        <p:spPr>
          <a:xfrm>
            <a:off x="838200" y="365125"/>
            <a:ext cx="10641376" cy="1827232"/>
          </a:xfrm>
        </p:spPr>
        <p:txBody>
          <a:bodyPr>
            <a:noAutofit/>
          </a:bodyPr>
          <a:lstStyle/>
          <a:p>
            <a:r>
              <a:rPr lang="tr-TR" sz="2800" b="0" i="0" u="none" strike="noStrike" baseline="0" dirty="0">
                <a:latin typeface="TimesNewRomanPSMT"/>
              </a:rPr>
              <a:t>Bu kubbelerin en yükseği olan sofa kubbesinin köşelerinde Selçuklu üslubunda üçgen pandantifler, kasnak pencereleri arasında da prizmatik üçgenler bulunmaktadır. Cami kubbesinin trompları ise iri boyutlu prizmatik üçgenler ile doldurulmuştur.</a:t>
            </a:r>
            <a:endParaRPr lang="tr-TR" sz="2800" dirty="0"/>
          </a:p>
        </p:txBody>
      </p:sp>
      <p:pic>
        <p:nvPicPr>
          <p:cNvPr id="11266" name="Picture 2" descr="bursa gazi orhan camii">
            <a:extLst>
              <a:ext uri="{FF2B5EF4-FFF2-40B4-BE49-F238E27FC236}">
                <a16:creationId xmlns:a16="http://schemas.microsoft.com/office/drawing/2014/main" id="{98EC97DF-6A1D-46A6-8797-D0CC6B17B5D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2220" b="4477"/>
          <a:stretch/>
        </p:blipFill>
        <p:spPr bwMode="auto">
          <a:xfrm>
            <a:off x="121185" y="2415603"/>
            <a:ext cx="6350351" cy="415653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bursa gazi orhan camii">
            <a:extLst>
              <a:ext uri="{FF2B5EF4-FFF2-40B4-BE49-F238E27FC236}">
                <a16:creationId xmlns:a16="http://schemas.microsoft.com/office/drawing/2014/main" id="{A9204431-482A-449C-8B14-A3320432A6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460" b="4931"/>
          <a:stretch/>
        </p:blipFill>
        <p:spPr bwMode="auto">
          <a:xfrm>
            <a:off x="6665205" y="2801193"/>
            <a:ext cx="5405610" cy="3566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7947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CA914C46-FC46-484C-B40B-24EA2C56D474}"/>
              </a:ext>
            </a:extLst>
          </p:cNvPr>
          <p:cNvSpPr>
            <a:spLocks noGrp="1"/>
          </p:cNvSpPr>
          <p:nvPr>
            <p:ph type="title"/>
          </p:nvPr>
        </p:nvSpPr>
        <p:spPr>
          <a:xfrm>
            <a:off x="589560" y="856180"/>
            <a:ext cx="4560584" cy="1128068"/>
          </a:xfrm>
        </p:spPr>
        <p:txBody>
          <a:bodyPr anchor="ctr">
            <a:normAutofit fontScale="90000"/>
          </a:bodyPr>
          <a:lstStyle/>
          <a:p>
            <a:r>
              <a:rPr lang="tr-TR" sz="4000" b="1" i="0" u="none" strike="noStrike" baseline="0" dirty="0">
                <a:latin typeface="Times-Bold"/>
              </a:rPr>
              <a:t>Bursa Orhan Camii (1339 – 1340)</a:t>
            </a:r>
            <a:endParaRPr lang="tr-TR" sz="4000" dirty="0"/>
          </a:p>
        </p:txBody>
      </p:sp>
      <p:grpSp>
        <p:nvGrpSpPr>
          <p:cNvPr id="75" name="Group 7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6" name="Rectangle 7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Rectangle 7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2" name="Content Placeholder 4101">
            <a:extLst>
              <a:ext uri="{FF2B5EF4-FFF2-40B4-BE49-F238E27FC236}">
                <a16:creationId xmlns:a16="http://schemas.microsoft.com/office/drawing/2014/main" id="{A747CCD0-C2E0-4E88-809F-ECB33BE82187}"/>
              </a:ext>
            </a:extLst>
          </p:cNvPr>
          <p:cNvSpPr>
            <a:spLocks noGrp="1"/>
          </p:cNvSpPr>
          <p:nvPr>
            <p:ph idx="1"/>
          </p:nvPr>
        </p:nvSpPr>
        <p:spPr>
          <a:xfrm>
            <a:off x="590719" y="2330505"/>
            <a:ext cx="4559425" cy="3979585"/>
          </a:xfrm>
        </p:spPr>
        <p:txBody>
          <a:bodyPr anchor="ctr">
            <a:normAutofit/>
          </a:bodyPr>
          <a:lstStyle/>
          <a:p>
            <a:pPr algn="l"/>
            <a:r>
              <a:rPr lang="tr-TR" sz="2400" b="0" i="0" u="none" strike="noStrike" baseline="0" dirty="0">
                <a:latin typeface="Times New Roman" panose="02020603050405020304" pitchFamily="18" charset="0"/>
                <a:cs typeface="Times New Roman" panose="02020603050405020304" pitchFamily="18" charset="0"/>
              </a:rPr>
              <a:t>Yapının içerdiği yegâne özgün bezemelerini barındıran alçı mihrap </a:t>
            </a:r>
            <a:r>
              <a:rPr lang="tr-TR" sz="2400" b="0" i="0" u="none" strike="noStrike" baseline="0" dirty="0" err="1">
                <a:latin typeface="Times New Roman" panose="02020603050405020304" pitchFamily="18" charset="0"/>
                <a:cs typeface="Times New Roman" panose="02020603050405020304" pitchFamily="18" charset="0"/>
              </a:rPr>
              <a:t>mukarnaslı</a:t>
            </a:r>
            <a:r>
              <a:rPr lang="tr-TR" sz="2400" dirty="0">
                <a:latin typeface="Times New Roman" panose="02020603050405020304" pitchFamily="18" charset="0"/>
                <a:cs typeface="Times New Roman" panose="02020603050405020304" pitchFamily="18" charset="0"/>
              </a:rPr>
              <a:t> </a:t>
            </a:r>
            <a:r>
              <a:rPr lang="tr-TR" sz="2400" b="0" i="0" u="none" strike="noStrike" baseline="0" dirty="0">
                <a:latin typeface="Times New Roman" panose="02020603050405020304" pitchFamily="18" charset="0"/>
                <a:cs typeface="Times New Roman" panose="02020603050405020304" pitchFamily="18" charset="0"/>
              </a:rPr>
              <a:t>bir silme ve geometrik bezemeli bir kuşak ile çerçevelenmiş, </a:t>
            </a:r>
            <a:r>
              <a:rPr lang="tr-TR" sz="2400" b="0" i="0" u="none" strike="noStrike" baseline="0" dirty="0" err="1">
                <a:latin typeface="Times New Roman" panose="02020603050405020304" pitchFamily="18" charset="0"/>
                <a:cs typeface="Times New Roman" panose="02020603050405020304" pitchFamily="18" charset="0"/>
              </a:rPr>
              <a:t>mukarnas</a:t>
            </a:r>
            <a:r>
              <a:rPr lang="tr-TR" sz="2400" b="0" i="0" u="none" strike="noStrike" baseline="0" dirty="0">
                <a:latin typeface="Times New Roman" panose="02020603050405020304" pitchFamily="18" charset="0"/>
                <a:cs typeface="Times New Roman" panose="02020603050405020304" pitchFamily="18" charset="0"/>
              </a:rPr>
              <a:t> dolgulu </a:t>
            </a:r>
            <a:r>
              <a:rPr lang="tr-TR" sz="2400" b="0" i="0" u="none" strike="noStrike" baseline="0" dirty="0" err="1">
                <a:latin typeface="Times New Roman" panose="02020603050405020304" pitchFamily="18" charset="0"/>
                <a:cs typeface="Times New Roman" panose="02020603050405020304" pitchFamily="18" charset="0"/>
              </a:rPr>
              <a:t>kavsaranın</a:t>
            </a:r>
            <a:r>
              <a:rPr lang="tr-TR" sz="2400" dirty="0">
                <a:latin typeface="Times New Roman" panose="02020603050405020304" pitchFamily="18" charset="0"/>
                <a:cs typeface="Times New Roman" panose="02020603050405020304" pitchFamily="18" charset="0"/>
              </a:rPr>
              <a:t> </a:t>
            </a:r>
            <a:r>
              <a:rPr lang="tr-TR" sz="2400" b="0" i="0" u="none" strike="noStrike" baseline="0" dirty="0">
                <a:latin typeface="Times New Roman" panose="02020603050405020304" pitchFamily="18" charset="0"/>
                <a:cs typeface="Times New Roman" panose="02020603050405020304" pitchFamily="18" charset="0"/>
              </a:rPr>
              <a:t>yanlarındaki üçgen yüzeyler kabartma </a:t>
            </a:r>
            <a:r>
              <a:rPr lang="tr-TR" sz="2400" b="0" i="0" u="none" strike="noStrike" baseline="0" dirty="0" err="1">
                <a:latin typeface="Times New Roman" panose="02020603050405020304" pitchFamily="18" charset="0"/>
                <a:cs typeface="Times New Roman" panose="02020603050405020304" pitchFamily="18" charset="0"/>
              </a:rPr>
              <a:t>rumîler</a:t>
            </a:r>
            <a:r>
              <a:rPr lang="tr-TR" sz="2400" b="0" i="0" u="none" strike="noStrike" baseline="0" dirty="0">
                <a:latin typeface="Times New Roman" panose="02020603050405020304" pitchFamily="18" charset="0"/>
                <a:cs typeface="Times New Roman" panose="02020603050405020304" pitchFamily="18" charset="0"/>
              </a:rPr>
              <a:t> ile zenginleştirilmiştir.</a:t>
            </a:r>
            <a:endParaRPr lang="tr-TR" sz="2400" dirty="0">
              <a:latin typeface="Times New Roman" panose="02020603050405020304" pitchFamily="18" charset="0"/>
              <a:cs typeface="Times New Roman" panose="02020603050405020304" pitchFamily="18" charset="0"/>
            </a:endParaRPr>
          </a:p>
          <a:p>
            <a:endParaRPr lang="en-US" sz="2000" dirty="0"/>
          </a:p>
        </p:txBody>
      </p:sp>
      <p:sp>
        <p:nvSpPr>
          <p:cNvPr id="81" name="Rectangle 8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duvar, iç mekan, mihrap, kemer içeren bir resim&#10;&#10;Açıklama otomatik olarak oluşturuldu">
            <a:extLst>
              <a:ext uri="{FF2B5EF4-FFF2-40B4-BE49-F238E27FC236}">
                <a16:creationId xmlns:a16="http://schemas.microsoft.com/office/drawing/2014/main" id="{DAAB3D70-8606-4D98-9D25-D154834F68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237" r="203" b="-2"/>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1158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693F2FC-C556-42C2-8714-205F45B5C76E}"/>
              </a:ext>
            </a:extLst>
          </p:cNvPr>
          <p:cNvSpPr>
            <a:spLocks noGrp="1"/>
          </p:cNvSpPr>
          <p:nvPr>
            <p:ph type="title"/>
          </p:nvPr>
        </p:nvSpPr>
        <p:spPr/>
        <p:txBody>
          <a:bodyPr/>
          <a:lstStyle/>
          <a:p>
            <a:r>
              <a:rPr lang="tr-TR" sz="4400" dirty="0">
                <a:effectLst/>
                <a:latin typeface="Times New Roman" panose="02020603050405020304" pitchFamily="18" charset="0"/>
                <a:ea typeface="Calibri" panose="020F0502020204030204" pitchFamily="34" charset="0"/>
                <a:cs typeface="Times New Roman" panose="02020603050405020304" pitchFamily="18" charset="0"/>
              </a:rPr>
              <a:t>ERKEN OSMANLI DÖNEMİ SANATI II</a:t>
            </a:r>
            <a:br>
              <a:rPr lang="tr-TR" sz="4400" dirty="0">
                <a:effectLst/>
                <a:latin typeface="Times New Roman" panose="02020603050405020304" pitchFamily="18" charset="0"/>
                <a:ea typeface="Calibri" panose="020F0502020204030204" pitchFamily="34" charset="0"/>
                <a:cs typeface="Times New Roman" panose="02020603050405020304" pitchFamily="18" charset="0"/>
              </a:rPr>
            </a:br>
            <a:r>
              <a:rPr lang="tr-TR" dirty="0">
                <a:latin typeface="Times New Roman" panose="02020603050405020304" pitchFamily="18" charset="0"/>
                <a:cs typeface="Times New Roman" panose="02020603050405020304" pitchFamily="18" charset="0"/>
              </a:rPr>
              <a:t>Konular</a:t>
            </a:r>
          </a:p>
        </p:txBody>
      </p:sp>
      <p:sp>
        <p:nvSpPr>
          <p:cNvPr id="3" name="İçerik Yer Tutucusu 2">
            <a:extLst>
              <a:ext uri="{FF2B5EF4-FFF2-40B4-BE49-F238E27FC236}">
                <a16:creationId xmlns:a16="http://schemas.microsoft.com/office/drawing/2014/main" id="{D490E8CC-16B1-4EFE-A095-D0F1F4F4607B}"/>
              </a:ext>
            </a:extLst>
          </p:cNvPr>
          <p:cNvSpPr>
            <a:spLocks noGrp="1"/>
          </p:cNvSpPr>
          <p:nvPr>
            <p:ph idx="1"/>
          </p:nvPr>
        </p:nvSpPr>
        <p:spPr/>
        <p:txBody>
          <a:bodyPr>
            <a:normAutofit/>
          </a:bodyPr>
          <a:lstStyle/>
          <a:p>
            <a:pPr algn="l"/>
            <a:r>
              <a:rPr lang="tr-TR" b="0" i="0" u="none" strike="noStrike" baseline="0" dirty="0">
                <a:latin typeface="TimesNewRomanPSMT"/>
              </a:rPr>
              <a:t>Erken Dönem Osmanlı Mimarlığında Yapı Tipleri II</a:t>
            </a:r>
          </a:p>
          <a:p>
            <a:pPr algn="l"/>
            <a:r>
              <a:rPr lang="tr-TR" b="0" i="0" u="none" strike="noStrike" baseline="0" dirty="0">
                <a:latin typeface="Times-Roman"/>
              </a:rPr>
              <a:t>1. </a:t>
            </a:r>
            <a:r>
              <a:rPr lang="tr-TR" b="0" i="0" u="none" strike="noStrike" baseline="0" dirty="0" err="1">
                <a:latin typeface="Times-Roman"/>
              </a:rPr>
              <a:t>Tabhaneli-Zaviyeli</a:t>
            </a:r>
            <a:r>
              <a:rPr lang="tr-TR" b="0" i="0" u="none" strike="noStrike" baseline="0" dirty="0">
                <a:latin typeface="Times-Roman"/>
              </a:rPr>
              <a:t> Camiler</a:t>
            </a:r>
          </a:p>
          <a:p>
            <a:pPr algn="l"/>
            <a:r>
              <a:rPr lang="tr-TR" b="0" i="0" u="none" strike="noStrike" baseline="0" dirty="0">
                <a:latin typeface="Times-Roman"/>
              </a:rPr>
              <a:t>2. Medreseler</a:t>
            </a:r>
          </a:p>
          <a:p>
            <a:pPr algn="l"/>
            <a:r>
              <a:rPr lang="tr-TR" b="0" i="0" u="none" strike="noStrike" baseline="0" dirty="0">
                <a:latin typeface="Times-Roman"/>
              </a:rPr>
              <a:t>3. Türbeler </a:t>
            </a:r>
          </a:p>
          <a:p>
            <a:pPr algn="l"/>
            <a:r>
              <a:rPr lang="tr-TR" b="0" i="0" u="none" strike="noStrike" baseline="0" dirty="0">
                <a:latin typeface="Times-Roman"/>
              </a:rPr>
              <a:t>4. Hanlar </a:t>
            </a:r>
          </a:p>
          <a:p>
            <a:pPr algn="l"/>
            <a:r>
              <a:rPr lang="tr-TR" b="0" i="0" u="none" strike="noStrike" baseline="0" dirty="0">
                <a:latin typeface="Times-Roman"/>
              </a:rPr>
              <a:t>5. Bedestenler</a:t>
            </a:r>
            <a:r>
              <a:rPr lang="tr-TR" b="0" i="0" u="none" strike="noStrike" baseline="0" dirty="0">
                <a:solidFill>
                  <a:srgbClr val="000000"/>
                </a:solidFill>
                <a:latin typeface="Times-Roman"/>
              </a:rPr>
              <a:t>3.3. Türbeler</a:t>
            </a:r>
          </a:p>
          <a:p>
            <a:pPr algn="l"/>
            <a:r>
              <a:rPr lang="tr-TR" b="0" i="0" u="none" strike="noStrike" baseline="0" dirty="0">
                <a:solidFill>
                  <a:srgbClr val="000000"/>
                </a:solidFill>
                <a:latin typeface="Times-Roman"/>
              </a:rPr>
              <a:t>3.4.</a:t>
            </a:r>
          </a:p>
          <a:p>
            <a:pPr algn="l"/>
            <a:r>
              <a:rPr lang="tr-TR" sz="1800" b="0" i="0" u="none" strike="noStrike" baseline="0" dirty="0">
                <a:solidFill>
                  <a:srgbClr val="000000"/>
                </a:solidFill>
                <a:latin typeface="Times-Roman"/>
              </a:rPr>
              <a:t>3.5. Bedestenler</a:t>
            </a:r>
            <a:endParaRPr lang="tr-TR" dirty="0"/>
          </a:p>
        </p:txBody>
      </p:sp>
    </p:spTree>
    <p:extLst>
      <p:ext uri="{BB962C8B-B14F-4D97-AF65-F5344CB8AC3E}">
        <p14:creationId xmlns:p14="http://schemas.microsoft.com/office/powerpoint/2010/main" val="40049946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35C8373-C7A4-470D-9AB1-227B311AC217}"/>
              </a:ext>
            </a:extLst>
          </p:cNvPr>
          <p:cNvSpPr>
            <a:spLocks noGrp="1"/>
          </p:cNvSpPr>
          <p:nvPr>
            <p:ph type="title"/>
          </p:nvPr>
        </p:nvSpPr>
        <p:spPr>
          <a:xfrm>
            <a:off x="838200" y="365125"/>
            <a:ext cx="5948190" cy="1155203"/>
          </a:xfrm>
        </p:spPr>
        <p:txBody>
          <a:bodyPr>
            <a:normAutofit/>
          </a:bodyPr>
          <a:lstStyle/>
          <a:p>
            <a:r>
              <a:rPr lang="tr-TR" sz="3600" b="1" i="0" u="none" strike="noStrike" baseline="0" dirty="0">
                <a:latin typeface="Times-Bold"/>
              </a:rPr>
              <a:t>Bursa Orhan Camii (1339 – 1340)</a:t>
            </a:r>
            <a:endParaRPr lang="tr-TR" sz="3600" dirty="0"/>
          </a:p>
        </p:txBody>
      </p:sp>
      <p:pic>
        <p:nvPicPr>
          <p:cNvPr id="12290" name="Picture 2" descr="bursa gazi orhan camii">
            <a:extLst>
              <a:ext uri="{FF2B5EF4-FFF2-40B4-BE49-F238E27FC236}">
                <a16:creationId xmlns:a16="http://schemas.microsoft.com/office/drawing/2014/main" id="{4DA5E7BE-495E-437D-B554-A70A8E0DA6C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 r="1880" b="3970"/>
          <a:stretch/>
        </p:blipFill>
        <p:spPr bwMode="auto">
          <a:xfrm>
            <a:off x="689427" y="1979861"/>
            <a:ext cx="6372385" cy="4178568"/>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a:extLst>
              <a:ext uri="{FF2B5EF4-FFF2-40B4-BE49-F238E27FC236}">
                <a16:creationId xmlns:a16="http://schemas.microsoft.com/office/drawing/2014/main" id="{B815F49A-7517-4936-9F24-6997D8595048}"/>
              </a:ext>
            </a:extLst>
          </p:cNvPr>
          <p:cNvSpPr txBox="1"/>
          <p:nvPr/>
        </p:nvSpPr>
        <p:spPr>
          <a:xfrm>
            <a:off x="7061812" y="517793"/>
            <a:ext cx="5087084" cy="5693866"/>
          </a:xfrm>
          <a:prstGeom prst="rect">
            <a:avLst/>
          </a:prstGeom>
          <a:noFill/>
        </p:spPr>
        <p:txBody>
          <a:bodyPr wrap="square">
            <a:spAutoFit/>
          </a:bodyPr>
          <a:lstStyle/>
          <a:p>
            <a:pPr algn="l"/>
            <a:r>
              <a:rPr lang="tr-TR" sz="2800" dirty="0">
                <a:latin typeface="Times New Roman" panose="02020603050405020304" pitchFamily="18" charset="0"/>
                <a:cs typeface="Times New Roman" panose="02020603050405020304" pitchFamily="18" charset="0"/>
              </a:rPr>
              <a:t>Mihrabın y</a:t>
            </a:r>
            <a:r>
              <a:rPr lang="tr-TR" sz="2800" b="0" i="0" dirty="0">
                <a:effectLst/>
                <a:latin typeface="Times New Roman" panose="02020603050405020304" pitchFamily="18" charset="0"/>
                <a:cs typeface="Times New Roman" panose="02020603050405020304" pitchFamily="18" charset="0"/>
              </a:rPr>
              <a:t>an bordürlerindeki </a:t>
            </a:r>
            <a:r>
              <a:rPr lang="tr-TR" sz="2800" b="0" i="0" dirty="0" err="1">
                <a:effectLst/>
                <a:latin typeface="Times New Roman" panose="02020603050405020304" pitchFamily="18" charset="0"/>
                <a:cs typeface="Times New Roman" panose="02020603050405020304" pitchFamily="18" charset="0"/>
              </a:rPr>
              <a:t>mukarnaslar</a:t>
            </a:r>
            <a:r>
              <a:rPr lang="tr-TR" sz="2800" b="0" i="0" dirty="0">
                <a:effectLst/>
                <a:latin typeface="Times New Roman" panose="02020603050405020304" pitchFamily="18" charset="0"/>
                <a:cs typeface="Times New Roman" panose="02020603050405020304" pitchFamily="18" charset="0"/>
              </a:rPr>
              <a:t> ve süsleme frizlerindeki geometrik motifler hep kabartma olarak yapıldığı için XIX. yüzyılda gerçekleştirilen barok süsleme tarzındaki değişiklikler sadece taç kısmına uygulanabilmiş, dolayısıyla Orhan Gazi Camii mihrabının orijinalliği çok bozulmamıştır. Mihrap yazılarının altında “Hâfız Hamdi” adı ve 1281 (1864-65) tarihi vardır. </a:t>
            </a:r>
            <a:endParaRPr lang="tr-TR"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49957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5AE9F5-C1AE-4E66-9CF8-047868611467}"/>
              </a:ext>
            </a:extLst>
          </p:cNvPr>
          <p:cNvSpPr>
            <a:spLocks noGrp="1"/>
          </p:cNvSpPr>
          <p:nvPr>
            <p:ph type="title"/>
          </p:nvPr>
        </p:nvSpPr>
        <p:spPr>
          <a:xfrm>
            <a:off x="4965430" y="629268"/>
            <a:ext cx="6586491" cy="1286160"/>
          </a:xfrm>
        </p:spPr>
        <p:txBody>
          <a:bodyPr anchor="b">
            <a:normAutofit/>
          </a:bodyPr>
          <a:lstStyle/>
          <a:p>
            <a:r>
              <a:rPr lang="pt-BR" sz="3600" b="1" i="0" u="none" strike="noStrike" baseline="0" dirty="0">
                <a:latin typeface="Times-Bold"/>
              </a:rPr>
              <a:t>Milas, Firuz Bey Camii (1396)</a:t>
            </a:r>
            <a:endParaRPr lang="tr-TR" sz="3600" b="1" i="0" u="none" strike="noStrike" baseline="0" dirty="0">
              <a:latin typeface="Times-Bold"/>
            </a:endParaRPr>
          </a:p>
        </p:txBody>
      </p:sp>
      <p:sp>
        <p:nvSpPr>
          <p:cNvPr id="17414" name="Content Placeholder 17413">
            <a:extLst>
              <a:ext uri="{FF2B5EF4-FFF2-40B4-BE49-F238E27FC236}">
                <a16:creationId xmlns:a16="http://schemas.microsoft.com/office/drawing/2014/main" id="{3CFF9B28-7CC4-4D4B-8DD7-8052C65AAADE}"/>
              </a:ext>
            </a:extLst>
          </p:cNvPr>
          <p:cNvSpPr>
            <a:spLocks noGrp="1"/>
          </p:cNvSpPr>
          <p:nvPr>
            <p:ph idx="1"/>
          </p:nvPr>
        </p:nvSpPr>
        <p:spPr>
          <a:xfrm>
            <a:off x="4965431" y="2438400"/>
            <a:ext cx="6586489" cy="3785419"/>
          </a:xfrm>
        </p:spPr>
        <p:txBody>
          <a:bodyPr>
            <a:normAutofit fontScale="92500"/>
          </a:bodyPr>
          <a:lstStyle/>
          <a:p>
            <a:r>
              <a:rPr lang="tr-TR" b="0" i="0" dirty="0">
                <a:effectLst/>
                <a:latin typeface="Times New Roman" panose="02020603050405020304" pitchFamily="18" charset="0"/>
                <a:cs typeface="Times New Roman" panose="02020603050405020304" pitchFamily="18" charset="0"/>
              </a:rPr>
              <a:t>Cami, Anadolu’da özellikle Osmanlı döneminde XIV. yüzyılın ikinci çeyreğinden itibaren yaygın biçimde ortaya çıkan ve “</a:t>
            </a:r>
            <a:r>
              <a:rPr lang="tr-TR" b="0" i="0" dirty="0" err="1">
                <a:effectLst/>
                <a:latin typeface="Times New Roman" panose="02020603050405020304" pitchFamily="18" charset="0"/>
                <a:cs typeface="Times New Roman" panose="02020603050405020304" pitchFamily="18" charset="0"/>
              </a:rPr>
              <a:t>zaviyeli</a:t>
            </a:r>
            <a:r>
              <a:rPr lang="tr-TR" b="0" i="0" dirty="0">
                <a:effectLst/>
                <a:latin typeface="Times New Roman" panose="02020603050405020304" pitchFamily="18" charset="0"/>
                <a:cs typeface="Times New Roman" panose="02020603050405020304" pitchFamily="18" charset="0"/>
              </a:rPr>
              <a:t> camiler” denilen yapıların önemli bir örneği olup cephe düzenlemesi, teknik özellikleri, süslemeleri ve kullanılan malzeme yönünden yöredeki Menteşe Beyliği (XIII. yüzyıl sonlarında Güneybatı Anadolu’da kurulan bir Türkmen beyliği) camileriyle büyük benzerlikler gösterir. </a:t>
            </a:r>
            <a:endParaRPr lang="en-US" dirty="0">
              <a:latin typeface="Times New Roman" panose="02020603050405020304" pitchFamily="18" charset="0"/>
              <a:cs typeface="Times New Roman" panose="02020603050405020304" pitchFamily="18" charset="0"/>
            </a:endParaRPr>
          </a:p>
        </p:txBody>
      </p:sp>
      <p:pic>
        <p:nvPicPr>
          <p:cNvPr id="17410" name="Picture 2">
            <a:extLst>
              <a:ext uri="{FF2B5EF4-FFF2-40B4-BE49-F238E27FC236}">
                <a16:creationId xmlns:a16="http://schemas.microsoft.com/office/drawing/2014/main" id="{20A77D70-6048-43E5-A1E2-2A19D07565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94" r="5276"/>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3" name="Straight Connector 72">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79B6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03751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CDF0CDE-A8F4-4A4A-BEAF-7496070115A8}"/>
              </a:ext>
            </a:extLst>
          </p:cNvPr>
          <p:cNvSpPr>
            <a:spLocks noGrp="1"/>
          </p:cNvSpPr>
          <p:nvPr>
            <p:ph type="title"/>
          </p:nvPr>
        </p:nvSpPr>
        <p:spPr>
          <a:xfrm>
            <a:off x="4965430" y="275423"/>
            <a:ext cx="6844651" cy="1608462"/>
          </a:xfrm>
        </p:spPr>
        <p:txBody>
          <a:bodyPr>
            <a:normAutofit/>
          </a:bodyPr>
          <a:lstStyle/>
          <a:p>
            <a:r>
              <a:rPr lang="pt-BR" sz="4000" b="1" i="0" u="none" strike="noStrike" baseline="0" dirty="0">
                <a:latin typeface="Times-Bold"/>
              </a:rPr>
              <a:t>Milas, Firuz Bey Camii (1396)</a:t>
            </a:r>
            <a:endParaRPr lang="tr-TR" sz="4000" dirty="0"/>
          </a:p>
        </p:txBody>
      </p:sp>
      <p:sp>
        <p:nvSpPr>
          <p:cNvPr id="18438" name="Content Placeholder 18437">
            <a:extLst>
              <a:ext uri="{FF2B5EF4-FFF2-40B4-BE49-F238E27FC236}">
                <a16:creationId xmlns:a16="http://schemas.microsoft.com/office/drawing/2014/main" id="{FD1215F6-20B8-4C0A-A686-B66CFB6681EE}"/>
              </a:ext>
            </a:extLst>
          </p:cNvPr>
          <p:cNvSpPr>
            <a:spLocks noGrp="1"/>
          </p:cNvSpPr>
          <p:nvPr>
            <p:ph idx="1"/>
          </p:nvPr>
        </p:nvSpPr>
        <p:spPr>
          <a:xfrm>
            <a:off x="4965430" y="1663547"/>
            <a:ext cx="6586491" cy="4560273"/>
          </a:xfrm>
        </p:spPr>
        <p:txBody>
          <a:bodyPr>
            <a:noAutofit/>
          </a:bodyPr>
          <a:lstStyle/>
          <a:p>
            <a:pPr marL="0" indent="0" algn="l">
              <a:buNone/>
            </a:pPr>
            <a:r>
              <a:rPr lang="tr-TR" sz="2400" b="0" i="0" dirty="0" err="1">
                <a:effectLst/>
                <a:latin typeface="Times New Roman" panose="02020603050405020304" pitchFamily="18" charset="0"/>
                <a:cs typeface="Times New Roman" panose="02020603050405020304" pitchFamily="18" charset="0"/>
              </a:rPr>
              <a:t>Osmanlılar’ın</a:t>
            </a:r>
            <a:r>
              <a:rPr lang="tr-TR" sz="2400" b="0" i="0" dirty="0">
                <a:effectLst/>
                <a:latin typeface="Times New Roman" panose="02020603050405020304" pitchFamily="18" charset="0"/>
                <a:cs typeface="Times New Roman" panose="02020603050405020304" pitchFamily="18" charset="0"/>
              </a:rPr>
              <a:t> Menteşe valisi </a:t>
            </a:r>
            <a:r>
              <a:rPr lang="tr-TR" sz="2400" b="0" i="0" dirty="0" err="1">
                <a:effectLst/>
                <a:latin typeface="Times New Roman" panose="02020603050405020304" pitchFamily="18" charset="0"/>
                <a:cs typeface="Times New Roman" panose="02020603050405020304" pitchFamily="18" charset="0"/>
              </a:rPr>
              <a:t>Fîruz</a:t>
            </a:r>
            <a:r>
              <a:rPr lang="tr-TR" sz="2400" b="0" i="0" dirty="0">
                <a:effectLst/>
                <a:latin typeface="Times New Roman" panose="02020603050405020304" pitchFamily="18" charset="0"/>
                <a:cs typeface="Times New Roman" panose="02020603050405020304" pitchFamily="18" charset="0"/>
              </a:rPr>
              <a:t> Bey tarafından inşa ettirilmiştir. </a:t>
            </a:r>
          </a:p>
          <a:p>
            <a:pPr marL="0" indent="0" algn="l">
              <a:buNone/>
            </a:pPr>
            <a:r>
              <a:rPr lang="tr-TR" sz="2400" b="0" i="0" dirty="0">
                <a:effectLst/>
                <a:latin typeface="Times New Roman" panose="02020603050405020304" pitchFamily="18" charset="0"/>
                <a:cs typeface="Times New Roman" panose="02020603050405020304" pitchFamily="18" charset="0"/>
              </a:rPr>
              <a:t>İnşaat tarihi </a:t>
            </a:r>
            <a:r>
              <a:rPr lang="tr-TR" sz="2400" b="0" i="0" dirty="0" err="1">
                <a:effectLst/>
                <a:latin typeface="Times New Roman" panose="02020603050405020304" pitchFamily="18" charset="0"/>
                <a:cs typeface="Times New Roman" panose="02020603050405020304" pitchFamily="18" charset="0"/>
              </a:rPr>
              <a:t>Osmanlılar’ın</a:t>
            </a:r>
            <a:r>
              <a:rPr lang="tr-TR" sz="2400" b="0" i="0" dirty="0">
                <a:effectLst/>
                <a:latin typeface="Times New Roman" panose="02020603050405020304" pitchFamily="18" charset="0"/>
                <a:cs typeface="Times New Roman" panose="02020603050405020304" pitchFamily="18" charset="0"/>
              </a:rPr>
              <a:t> Milas’taki ilk hâkimiyet dönemine (1390-1402) rastladığı için bazı araştırmacılar camiyi erken Osmanlı eseri olarak değerlendirmekte bazıları da plan tipi dışında mimarisi ile Beylikler döneminin devamı niteliğinde görmektedir.</a:t>
            </a:r>
            <a:endParaRPr lang="tr-TR" sz="2400" dirty="0">
              <a:latin typeface="Times New Roman" panose="02020603050405020304" pitchFamily="18" charset="0"/>
              <a:cs typeface="Times New Roman" panose="02020603050405020304" pitchFamily="18" charset="0"/>
            </a:endParaRPr>
          </a:p>
          <a:p>
            <a:pPr marL="0" indent="0" algn="l">
              <a:buNone/>
            </a:pPr>
            <a:r>
              <a:rPr lang="tr-TR" sz="2400" b="0" i="0" u="none" strike="noStrike" baseline="0" dirty="0">
                <a:latin typeface="Times New Roman" panose="02020603050405020304" pitchFamily="18" charset="0"/>
                <a:cs typeface="Times New Roman" panose="02020603050405020304" pitchFamily="18" charset="0"/>
              </a:rPr>
              <a:t>Halk arasında Kurşunlu Cami adıyla da tanınan cami, mavi damarlı mermer kaplamalarından dolayı Evliya Çelebi’nin </a:t>
            </a:r>
            <a:r>
              <a:rPr lang="tr-TR" sz="2400" b="0" i="0" u="none" strike="noStrike" baseline="0" dirty="0" err="1">
                <a:latin typeface="Times New Roman" panose="02020603050405020304" pitchFamily="18" charset="0"/>
                <a:cs typeface="Times New Roman" panose="02020603050405020304" pitchFamily="18" charset="0"/>
              </a:rPr>
              <a:t>Seyahatnâme’sinde</a:t>
            </a:r>
            <a:r>
              <a:rPr lang="tr-TR" sz="2400" b="0" i="0" u="none" strike="noStrike" baseline="0" dirty="0">
                <a:latin typeface="Times New Roman" panose="02020603050405020304" pitchFamily="18" charset="0"/>
                <a:cs typeface="Times New Roman" panose="02020603050405020304" pitchFamily="18" charset="0"/>
              </a:rPr>
              <a:t> </a:t>
            </a:r>
            <a:r>
              <a:rPr lang="tr-TR" sz="2400" b="0" i="0" u="none" strike="noStrike" baseline="0" dirty="0" err="1">
                <a:latin typeface="Times New Roman" panose="02020603050405020304" pitchFamily="18" charset="0"/>
                <a:cs typeface="Times New Roman" panose="02020603050405020304" pitchFamily="18" charset="0"/>
              </a:rPr>
              <a:t>Gökcami</a:t>
            </a:r>
            <a:endParaRPr lang="tr-TR" sz="2400" b="0" i="0" u="none" strike="noStrike" baseline="0" dirty="0">
              <a:latin typeface="Times New Roman" panose="02020603050405020304" pitchFamily="18" charset="0"/>
              <a:cs typeface="Times New Roman" panose="02020603050405020304" pitchFamily="18" charset="0"/>
            </a:endParaRPr>
          </a:p>
          <a:p>
            <a:pPr marL="0" indent="0" algn="l">
              <a:buNone/>
            </a:pPr>
            <a:r>
              <a:rPr lang="tr-TR" sz="2400" b="0" i="0" u="none" strike="noStrike" baseline="0" dirty="0">
                <a:latin typeface="Times New Roman" panose="02020603050405020304" pitchFamily="18" charset="0"/>
                <a:cs typeface="Times New Roman" panose="02020603050405020304" pitchFamily="18" charset="0"/>
              </a:rPr>
              <a:t>şeklinde zikredilmiştir.</a:t>
            </a:r>
            <a:endParaRPr lang="en-US" sz="2400" dirty="0">
              <a:latin typeface="Times New Roman" panose="02020603050405020304" pitchFamily="18" charset="0"/>
              <a:cs typeface="Times New Roman" panose="02020603050405020304" pitchFamily="18" charset="0"/>
            </a:endParaRPr>
          </a:p>
        </p:txBody>
      </p:sp>
      <p:pic>
        <p:nvPicPr>
          <p:cNvPr id="18434" name="Picture 2" descr="açık hava, bina, gök, eski içeren bir resim&#10;&#10;Açıklama otomatik olarak oluşturuldu">
            <a:extLst>
              <a:ext uri="{FF2B5EF4-FFF2-40B4-BE49-F238E27FC236}">
                <a16:creationId xmlns:a16="http://schemas.microsoft.com/office/drawing/2014/main" id="{CD4C7737-E8E3-46D7-9565-DE4CF31DC2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67" r="1" b="1"/>
          <a:stretch/>
        </p:blipFill>
        <p:spPr bwMode="auto">
          <a:xfrm>
            <a:off x="20"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765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53" name="Rectangle 72">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CDD12C9C-8B37-46ED-B8AF-2ECA9322136C}"/>
              </a:ext>
            </a:extLst>
          </p:cNvPr>
          <p:cNvSpPr>
            <a:spLocks noGrp="1"/>
          </p:cNvSpPr>
          <p:nvPr>
            <p:ph type="title"/>
          </p:nvPr>
        </p:nvSpPr>
        <p:spPr>
          <a:xfrm>
            <a:off x="550843" y="429658"/>
            <a:ext cx="10629775" cy="1069484"/>
          </a:xfrm>
        </p:spPr>
        <p:txBody>
          <a:bodyPr vert="horz" lIns="91440" tIns="45720" rIns="91440" bIns="45720" rtlCol="0" anchor="b">
            <a:normAutofit fontScale="90000"/>
          </a:bodyPr>
          <a:lstStyle/>
          <a:p>
            <a:pPr algn="ctr"/>
            <a:r>
              <a:rPr lang="pt-BR" sz="3600" b="1" i="0" u="none" strike="noStrike" baseline="0" dirty="0">
                <a:latin typeface="Times-Bold"/>
              </a:rPr>
              <a:t>Milas, Firuz Bey </a:t>
            </a:r>
            <a:r>
              <a:rPr lang="tr-TR" sz="3600" b="1" dirty="0">
                <a:latin typeface="Times-Bold"/>
              </a:rPr>
              <a:t>Medresesi</a:t>
            </a:r>
            <a:br>
              <a:rPr lang="tr-TR" sz="2400" b="1" i="0" u="none" strike="noStrike" baseline="0" dirty="0">
                <a:latin typeface="Times-Bold"/>
              </a:rPr>
            </a:br>
            <a:r>
              <a:rPr lang="tr-TR" sz="2400" b="0" i="0" dirty="0">
                <a:effectLst/>
                <a:latin typeface="Times New Roman" panose="02020603050405020304" pitchFamily="18" charset="0"/>
                <a:cs typeface="Times New Roman" panose="02020603050405020304" pitchFamily="18" charset="0"/>
              </a:rPr>
              <a:t>Avlunun batısında yer alan medresenin cami ile aynı tarihte inşa edildiği anlaşılmaktadır.</a:t>
            </a:r>
            <a:endParaRPr lang="en-US" sz="5200" kern="1200" dirty="0">
              <a:latin typeface="Times New Roman" panose="02020603050405020304" pitchFamily="18" charset="0"/>
              <a:cs typeface="Times New Roman" panose="02020603050405020304" pitchFamily="18" charset="0"/>
            </a:endParaRPr>
          </a:p>
        </p:txBody>
      </p:sp>
      <p:pic>
        <p:nvPicPr>
          <p:cNvPr id="10242" name="Picture 2" descr="Uygarlıklar Başkenti Milas'da Bir Gezi – gezerdoner.com">
            <a:extLst>
              <a:ext uri="{FF2B5EF4-FFF2-40B4-BE49-F238E27FC236}">
                <a16:creationId xmlns:a16="http://schemas.microsoft.com/office/drawing/2014/main" id="{549C42B9-C2B1-4401-A2DD-6C0B245AA09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0618" r="-2" b="-2"/>
          <a:stretch/>
        </p:blipFill>
        <p:spPr bwMode="auto">
          <a:xfrm>
            <a:off x="198741" y="2410448"/>
            <a:ext cx="5803323" cy="3890357"/>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a:extLst>
              <a:ext uri="{FF2B5EF4-FFF2-40B4-BE49-F238E27FC236}">
                <a16:creationId xmlns:a16="http://schemas.microsoft.com/office/drawing/2014/main" id="{2D5AD991-3A1C-4164-8E01-EDF5126957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18" r="-2" b="-2"/>
          <a:stretch/>
        </p:blipFill>
        <p:spPr bwMode="auto">
          <a:xfrm>
            <a:off x="6189934" y="2410448"/>
            <a:ext cx="5803323" cy="3890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2871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57F72BCA-EE24-40BE-9ECA-E10C9BA55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Milas firuz bey cami ile ilgili görsel sonucu">
            <a:extLst>
              <a:ext uri="{FF2B5EF4-FFF2-40B4-BE49-F238E27FC236}">
                <a16:creationId xmlns:a16="http://schemas.microsoft.com/office/drawing/2014/main" id="{CB8C54B0-AA9A-415F-8AC3-F764B39F79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204" r="-3" b="-3"/>
          <a:stretch/>
        </p:blipFill>
        <p:spPr bwMode="auto">
          <a:xfrm>
            <a:off x="838199" y="566928"/>
            <a:ext cx="5157216" cy="5285232"/>
          </a:xfrm>
          <a:prstGeom prst="rect">
            <a:avLst/>
          </a:prstGeom>
          <a:noFill/>
          <a:extLst>
            <a:ext uri="{909E8E84-426E-40DD-AFC4-6F175D3DCCD1}">
              <a14:hiddenFill xmlns:a14="http://schemas.microsoft.com/office/drawing/2010/main">
                <a:solidFill>
                  <a:srgbClr val="FFFFFF"/>
                </a:solidFill>
              </a14:hiddenFill>
            </a:ext>
          </a:extLst>
        </p:spPr>
      </p:pic>
      <p:sp>
        <p:nvSpPr>
          <p:cNvPr id="14342" name="Content Placeholder 14341">
            <a:extLst>
              <a:ext uri="{FF2B5EF4-FFF2-40B4-BE49-F238E27FC236}">
                <a16:creationId xmlns:a16="http://schemas.microsoft.com/office/drawing/2014/main" id="{1CBD91E1-4AC1-4F05-A0FD-A069F15A3B56}"/>
              </a:ext>
            </a:extLst>
          </p:cNvPr>
          <p:cNvSpPr>
            <a:spLocks noGrp="1"/>
          </p:cNvSpPr>
          <p:nvPr>
            <p:ph idx="1"/>
          </p:nvPr>
        </p:nvSpPr>
        <p:spPr>
          <a:xfrm>
            <a:off x="6422834" y="727164"/>
            <a:ext cx="4924870" cy="5106708"/>
          </a:xfrm>
        </p:spPr>
        <p:txBody>
          <a:bodyPr>
            <a:noAutofit/>
          </a:bodyPr>
          <a:lstStyle/>
          <a:p>
            <a:pPr marL="0" indent="0" algn="l">
              <a:buNone/>
            </a:pPr>
            <a:r>
              <a:rPr lang="tr-TR" sz="2400" b="0" i="0" u="none" strike="noStrike" baseline="0" dirty="0">
                <a:latin typeface="Times-Roman"/>
              </a:rPr>
              <a:t>Caminin kuzey cephesini, orta bölümde bir kubbe ve yanlarda tonoz örtülü bir son </a:t>
            </a:r>
            <a:r>
              <a:rPr lang="tr-TR" sz="2400" b="0" i="0" u="none" strike="noStrike" baseline="0" dirty="0">
                <a:latin typeface="TimesNewRomanPSMT"/>
              </a:rPr>
              <a:t>cemaat yeri kaplar. Ortadaki üç kemer Bursa Orhan Camisi’ndeki gibi zikzak biçimlidir. Giriş bölümünde, birbirine üzerine oturan kareler hâlinde bindirme bir taş örtü bulunur. Bu bölümünün sağında ve solunda, </a:t>
            </a:r>
            <a:r>
              <a:rPr lang="tr-TR" sz="2400" b="0" i="0" u="none" strike="noStrike" baseline="0" dirty="0" err="1">
                <a:latin typeface="TimesNewRomanPSMT"/>
              </a:rPr>
              <a:t>mukarnaslı</a:t>
            </a:r>
            <a:r>
              <a:rPr lang="tr-TR" sz="2400" b="0" i="0" u="none" strike="noStrike" baseline="0" dirty="0">
                <a:latin typeface="TimesNewRomanPSMT"/>
              </a:rPr>
              <a:t> yivli tromplarla kubbeli birer oda vardır. En arkada ise yine </a:t>
            </a:r>
            <a:r>
              <a:rPr lang="tr-TR" sz="2400" b="0" i="0" u="none" strike="noStrike" baseline="0" dirty="0" err="1">
                <a:latin typeface="TimesNewRomanPSMT"/>
              </a:rPr>
              <a:t>tromplu</a:t>
            </a:r>
            <a:r>
              <a:rPr lang="tr-TR" sz="2400" b="0" i="0" u="none" strike="noStrike" baseline="0" dirty="0">
                <a:latin typeface="TimesNewRomanPSMT"/>
              </a:rPr>
              <a:t> kubbeli harim mekânı yer alır. Her bir birimi sekizgen kasnaklı bir kubbe örter.</a:t>
            </a:r>
            <a:endParaRPr lang="en-US" sz="2400" dirty="0"/>
          </a:p>
        </p:txBody>
      </p:sp>
      <p:sp>
        <p:nvSpPr>
          <p:cNvPr id="75" name="Rectangle 74">
            <a:extLst>
              <a:ext uri="{FF2B5EF4-FFF2-40B4-BE49-F238E27FC236}">
                <a16:creationId xmlns:a16="http://schemas.microsoft.com/office/drawing/2014/main" id="{6B3C4597-DD46-4BFC-B999-C52879B95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632B59AC-0160-4F1D-934F-B7D8B6AE44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034272"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Tree>
    <p:extLst>
      <p:ext uri="{BB962C8B-B14F-4D97-AF65-F5344CB8AC3E}">
        <p14:creationId xmlns:p14="http://schemas.microsoft.com/office/powerpoint/2010/main" val="22967777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C2F8F76-4F55-4ED5-AC3D-1714C449C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5" name="Rectangle 74">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03041" y="633619"/>
            <a:ext cx="427938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39033"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281E2DF8-F6D8-4E5C-B76E-E082FD8C1F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5691" y="2122470"/>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İçerik Yer Tutucusu 3">
            <a:extLst>
              <a:ext uri="{FF2B5EF4-FFF2-40B4-BE49-F238E27FC236}">
                <a16:creationId xmlns:a16="http://schemas.microsoft.com/office/drawing/2014/main" id="{7C4D3B29-7D4C-4578-B8E5-D2491B498660}"/>
              </a:ext>
            </a:extLst>
          </p:cNvPr>
          <p:cNvSpPr>
            <a:spLocks noGrp="1"/>
          </p:cNvSpPr>
          <p:nvPr>
            <p:ph idx="1"/>
          </p:nvPr>
        </p:nvSpPr>
        <p:spPr>
          <a:xfrm>
            <a:off x="7965690" y="737600"/>
            <a:ext cx="3880741" cy="4770834"/>
          </a:xfrm>
        </p:spPr>
        <p:txBody>
          <a:bodyPr>
            <a:noAutofit/>
          </a:bodyPr>
          <a:lstStyle/>
          <a:p>
            <a:r>
              <a:rPr lang="tr-TR" sz="2400" b="0" i="0" dirty="0">
                <a:effectLst/>
                <a:latin typeface="Times New Roman" panose="02020603050405020304" pitchFamily="18" charset="0"/>
                <a:cs typeface="Times New Roman" panose="02020603050405020304" pitchFamily="18" charset="0"/>
              </a:rPr>
              <a:t>İki tarafı kapalı son cemaat yerinin sivri kemerlerinden ortadaki, “L” kesitli pâyeler üzerine yerleştirilmiş </a:t>
            </a:r>
            <a:r>
              <a:rPr lang="tr-TR" sz="2400" b="0" i="0" dirty="0" err="1">
                <a:effectLst/>
                <a:latin typeface="Times New Roman" panose="02020603050405020304" pitchFamily="18" charset="0"/>
                <a:cs typeface="Times New Roman" panose="02020603050405020304" pitchFamily="18" charset="0"/>
              </a:rPr>
              <a:t>mukarnaslı</a:t>
            </a:r>
            <a:r>
              <a:rPr lang="tr-TR" sz="2400" b="0" i="0" dirty="0">
                <a:effectLst/>
                <a:latin typeface="Times New Roman" panose="02020603050405020304" pitchFamily="18" charset="0"/>
                <a:cs typeface="Times New Roman" panose="02020603050405020304" pitchFamily="18" charset="0"/>
              </a:rPr>
              <a:t> konsollara oturur ve diğerlerinden daha yüksek tutulmuştur. Orta kısım hariç pâyelerin arası yaklaşık 1 m. yüksekliğinde mermer şebekelerle kapatılmıştır. Yan duvarlarda, </a:t>
            </a:r>
            <a:r>
              <a:rPr lang="tr-TR" sz="2400" b="0" i="0" dirty="0" err="1">
                <a:effectLst/>
                <a:latin typeface="Times New Roman" panose="02020603050405020304" pitchFamily="18" charset="0"/>
                <a:cs typeface="Times New Roman" panose="02020603050405020304" pitchFamily="18" charset="0"/>
              </a:rPr>
              <a:t>zâviyelerin</a:t>
            </a:r>
            <a:r>
              <a:rPr lang="tr-TR" sz="2400" b="0" i="0" dirty="0">
                <a:effectLst/>
                <a:latin typeface="Times New Roman" panose="02020603050405020304" pitchFamily="18" charset="0"/>
                <a:cs typeface="Times New Roman" panose="02020603050405020304" pitchFamily="18" charset="0"/>
              </a:rPr>
              <a:t> cephelerinde olduğu gibi altlı üstlü ikişer pencere yer almaktadır.</a:t>
            </a:r>
            <a:endParaRPr lang="tr-TR" sz="2400" dirty="0">
              <a:latin typeface="Times New Roman" panose="02020603050405020304" pitchFamily="18" charset="0"/>
              <a:cs typeface="Times New Roman" panose="02020603050405020304" pitchFamily="18" charset="0"/>
            </a:endParaRPr>
          </a:p>
        </p:txBody>
      </p:sp>
      <p:pic>
        <p:nvPicPr>
          <p:cNvPr id="8194" name="Picture 2">
            <a:extLst>
              <a:ext uri="{FF2B5EF4-FFF2-40B4-BE49-F238E27FC236}">
                <a16:creationId xmlns:a16="http://schemas.microsoft.com/office/drawing/2014/main" id="{16559DFA-BD67-442B-917E-9FAF432FB3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651" y="792333"/>
            <a:ext cx="7936856" cy="5273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43235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a:extLst>
              <a:ext uri="{FF2B5EF4-FFF2-40B4-BE49-F238E27FC236}">
                <a16:creationId xmlns:a16="http://schemas.microsoft.com/office/drawing/2014/main" id="{4E2FF6FA-CBFE-4532-B3CA-15EF0865B456}"/>
              </a:ext>
            </a:extLst>
          </p:cNvPr>
          <p:cNvSpPr>
            <a:spLocks noGrp="1"/>
          </p:cNvSpPr>
          <p:nvPr>
            <p:ph sz="quarter" idx="4"/>
          </p:nvPr>
        </p:nvSpPr>
        <p:spPr>
          <a:xfrm>
            <a:off x="5431316" y="484742"/>
            <a:ext cx="5924072" cy="5704921"/>
          </a:xfrm>
        </p:spPr>
        <p:txBody>
          <a:bodyPr>
            <a:normAutofit/>
          </a:bodyPr>
          <a:lstStyle/>
          <a:p>
            <a:pPr marL="0" indent="0" algn="l">
              <a:buNone/>
            </a:pPr>
            <a:r>
              <a:rPr lang="tr-TR" sz="2400" b="0" i="0" u="none" strike="noStrike" baseline="0" dirty="0">
                <a:latin typeface="TimesNewRomanPSMT"/>
              </a:rPr>
              <a:t>Son cemaat yerindeki zikzaklı kemerler, pencere sövelerindeki renkli taş kakma süslemeler, cephede renkli taş kullanımı yapıda Suriye üzerinden Memluk et</a:t>
            </a:r>
            <a:r>
              <a:rPr lang="tr-TR" sz="2400" b="0" i="0" u="none" strike="noStrike" baseline="0" dirty="0">
                <a:latin typeface="Times-Roman"/>
              </a:rPr>
              <a:t>kileri </a:t>
            </a:r>
            <a:r>
              <a:rPr lang="tr-TR" sz="2400" b="0" i="0" u="none" strike="noStrike" baseline="0" dirty="0">
                <a:latin typeface="TimesNewRomanPSMT"/>
              </a:rPr>
              <a:t>olduğunu gösterir.</a:t>
            </a:r>
            <a:endParaRPr lang="tr-TR" sz="2400" dirty="0"/>
          </a:p>
        </p:txBody>
      </p:sp>
      <p:pic>
        <p:nvPicPr>
          <p:cNvPr id="20482" name="Picture 2">
            <a:extLst>
              <a:ext uri="{FF2B5EF4-FFF2-40B4-BE49-F238E27FC236}">
                <a16:creationId xmlns:a16="http://schemas.microsoft.com/office/drawing/2014/main" id="{17B1B241-AE0D-4BA0-9234-E92C27939A93}"/>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72877" y="180596"/>
            <a:ext cx="4263528" cy="6496807"/>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a:extLst>
              <a:ext uri="{FF2B5EF4-FFF2-40B4-BE49-F238E27FC236}">
                <a16:creationId xmlns:a16="http://schemas.microsoft.com/office/drawing/2014/main" id="{A5EF55E6-7484-4829-BF6C-33E624AB0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3123" y="2480115"/>
            <a:ext cx="6096000" cy="399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4132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a:extLst>
              <a:ext uri="{FF2B5EF4-FFF2-40B4-BE49-F238E27FC236}">
                <a16:creationId xmlns:a16="http://schemas.microsoft.com/office/drawing/2014/main" id="{3F6A6116-E7B8-48E6-8109-70B99219690A}"/>
              </a:ext>
            </a:extLst>
          </p:cNvPr>
          <p:cNvSpPr>
            <a:spLocks noGrp="1"/>
          </p:cNvSpPr>
          <p:nvPr>
            <p:ph sz="quarter" idx="4"/>
          </p:nvPr>
        </p:nvSpPr>
        <p:spPr>
          <a:xfrm>
            <a:off x="5777238" y="936435"/>
            <a:ext cx="5357813" cy="4360863"/>
          </a:xfrm>
        </p:spPr>
        <p:txBody>
          <a:bodyPr>
            <a:normAutofit fontScale="92500"/>
          </a:bodyPr>
          <a:lstStyle/>
          <a:p>
            <a:r>
              <a:rPr lang="tr-TR" b="0" i="0" dirty="0">
                <a:effectLst/>
                <a:latin typeface="Times New Roman" panose="02020603050405020304" pitchFamily="18" charset="0"/>
                <a:cs typeface="Times New Roman" panose="02020603050405020304" pitchFamily="18" charset="0"/>
              </a:rPr>
              <a:t>Üç sıra </a:t>
            </a:r>
            <a:r>
              <a:rPr lang="tr-TR" b="0" i="0" dirty="0" err="1">
                <a:effectLst/>
                <a:latin typeface="Times New Roman" panose="02020603050405020304" pitchFamily="18" charset="0"/>
                <a:cs typeface="Times New Roman" panose="02020603050405020304" pitchFamily="18" charset="0"/>
              </a:rPr>
              <a:t>mukarnas</a:t>
            </a:r>
            <a:r>
              <a:rPr lang="tr-TR" b="0" i="0" dirty="0">
                <a:effectLst/>
                <a:latin typeface="Times New Roman" panose="02020603050405020304" pitchFamily="18" charset="0"/>
                <a:cs typeface="Times New Roman" panose="02020603050405020304" pitchFamily="18" charset="0"/>
              </a:rPr>
              <a:t> şeridiyle çevrilmiş olan kapı, üstte çift renkli taş işçiliği gösteren sivri kemerli bir alınlıkla taçlandırılmıştır. Kemer alınlığının üst kısmında, dilimli kör kemerli bir çerçeve içinde kitabe, çevresinde ise oldukça natüralist anlayışta gül, karanfil, yaprak motiflerinden oluşan bitkisel bezemeler yer alır; lentonun altında </a:t>
            </a:r>
            <a:r>
              <a:rPr lang="tr-TR" b="0" i="0" dirty="0" err="1">
                <a:effectLst/>
                <a:latin typeface="Times New Roman" panose="02020603050405020304" pitchFamily="18" charset="0"/>
                <a:cs typeface="Times New Roman" panose="02020603050405020304" pitchFamily="18" charset="0"/>
              </a:rPr>
              <a:t>palmet</a:t>
            </a:r>
            <a:r>
              <a:rPr lang="tr-TR" b="0" i="0" dirty="0">
                <a:effectLst/>
                <a:latin typeface="Times New Roman" panose="02020603050405020304" pitchFamily="18" charset="0"/>
                <a:cs typeface="Times New Roman" panose="02020603050405020304" pitchFamily="18" charset="0"/>
              </a:rPr>
              <a:t>, </a:t>
            </a:r>
            <a:r>
              <a:rPr lang="tr-TR" b="0" i="0" dirty="0" err="1">
                <a:effectLst/>
                <a:latin typeface="Times New Roman" panose="02020603050405020304" pitchFamily="18" charset="0"/>
                <a:cs typeface="Times New Roman" panose="02020603050405020304" pitchFamily="18" charset="0"/>
              </a:rPr>
              <a:t>rûmî</a:t>
            </a:r>
            <a:r>
              <a:rPr lang="tr-TR" b="0" i="0" dirty="0">
                <a:effectLst/>
                <a:latin typeface="Times New Roman" panose="02020603050405020304" pitchFamily="18" charset="0"/>
                <a:cs typeface="Times New Roman" panose="02020603050405020304" pitchFamily="18" charset="0"/>
              </a:rPr>
              <a:t> ve lotus motifleri dikkat çeker.</a:t>
            </a:r>
            <a:endParaRPr lang="tr-TR" dirty="0">
              <a:latin typeface="Times New Roman" panose="02020603050405020304" pitchFamily="18" charset="0"/>
              <a:cs typeface="Times New Roman" panose="02020603050405020304" pitchFamily="18" charset="0"/>
            </a:endParaRPr>
          </a:p>
        </p:txBody>
      </p:sp>
      <p:pic>
        <p:nvPicPr>
          <p:cNvPr id="7" name="Picture 2">
            <a:extLst>
              <a:ext uri="{FF2B5EF4-FFF2-40B4-BE49-F238E27FC236}">
                <a16:creationId xmlns:a16="http://schemas.microsoft.com/office/drawing/2014/main" id="{969615F4-A821-4C28-8F08-1238A1D7081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65163" y="365125"/>
            <a:ext cx="4250870" cy="6373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3271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555699-D830-4C98-BFCD-3CADCA27A5DE}"/>
              </a:ext>
            </a:extLst>
          </p:cNvPr>
          <p:cNvSpPr>
            <a:spLocks noGrp="1"/>
          </p:cNvSpPr>
          <p:nvPr>
            <p:ph type="title"/>
          </p:nvPr>
        </p:nvSpPr>
        <p:spPr/>
        <p:txBody>
          <a:bodyPr/>
          <a:lstStyle/>
          <a:p>
            <a:r>
              <a:rPr lang="tr-TR" dirty="0"/>
              <a:t> </a:t>
            </a:r>
          </a:p>
        </p:txBody>
      </p:sp>
      <p:sp>
        <p:nvSpPr>
          <p:cNvPr id="3" name="Metin Yer Tutucusu 2">
            <a:extLst>
              <a:ext uri="{FF2B5EF4-FFF2-40B4-BE49-F238E27FC236}">
                <a16:creationId xmlns:a16="http://schemas.microsoft.com/office/drawing/2014/main" id="{F66E9763-DDF8-4239-A9E4-76E01E894939}"/>
              </a:ext>
            </a:extLst>
          </p:cNvPr>
          <p:cNvSpPr>
            <a:spLocks noGrp="1"/>
          </p:cNvSpPr>
          <p:nvPr>
            <p:ph type="body" idx="1"/>
          </p:nvPr>
        </p:nvSpPr>
        <p:spPr>
          <a:xfrm>
            <a:off x="5508435" y="582666"/>
            <a:ext cx="1053847" cy="558940"/>
          </a:xfrm>
        </p:spPr>
        <p:txBody>
          <a:bodyPr>
            <a:noAutofit/>
          </a:bodyPr>
          <a:lstStyle/>
          <a:p>
            <a:r>
              <a:rPr lang="tr-TR" sz="2800" b="0" dirty="0"/>
              <a:t>Rumi</a:t>
            </a:r>
          </a:p>
        </p:txBody>
      </p:sp>
      <p:sp>
        <p:nvSpPr>
          <p:cNvPr id="5" name="Metin Yer Tutucusu 4">
            <a:extLst>
              <a:ext uri="{FF2B5EF4-FFF2-40B4-BE49-F238E27FC236}">
                <a16:creationId xmlns:a16="http://schemas.microsoft.com/office/drawing/2014/main" id="{0E2ABC68-EC9B-4E48-A0D1-2841997375AC}"/>
              </a:ext>
            </a:extLst>
          </p:cNvPr>
          <p:cNvSpPr>
            <a:spLocks noGrp="1"/>
          </p:cNvSpPr>
          <p:nvPr>
            <p:ph type="body" sz="quarter" idx="3"/>
          </p:nvPr>
        </p:nvSpPr>
        <p:spPr>
          <a:xfrm>
            <a:off x="6705463" y="762134"/>
            <a:ext cx="1656340" cy="379472"/>
          </a:xfrm>
        </p:spPr>
        <p:txBody>
          <a:bodyPr>
            <a:noAutofit/>
          </a:bodyPr>
          <a:lstStyle/>
          <a:p>
            <a:r>
              <a:rPr lang="tr-TR" dirty="0"/>
              <a:t>Mukarnas</a:t>
            </a:r>
          </a:p>
        </p:txBody>
      </p:sp>
      <p:sp>
        <p:nvSpPr>
          <p:cNvPr id="6" name="İçerik Yer Tutucusu 5">
            <a:extLst>
              <a:ext uri="{FF2B5EF4-FFF2-40B4-BE49-F238E27FC236}">
                <a16:creationId xmlns:a16="http://schemas.microsoft.com/office/drawing/2014/main" id="{BDA3DB17-99A5-4EFF-967F-001CE32C03DF}"/>
              </a:ext>
            </a:extLst>
          </p:cNvPr>
          <p:cNvSpPr>
            <a:spLocks noGrp="1"/>
          </p:cNvSpPr>
          <p:nvPr>
            <p:ph sz="quarter" idx="4"/>
          </p:nvPr>
        </p:nvSpPr>
        <p:spPr>
          <a:xfrm rot="10800000" flipV="1">
            <a:off x="5391097" y="1908229"/>
            <a:ext cx="1314366" cy="427347"/>
          </a:xfrm>
        </p:spPr>
        <p:txBody>
          <a:bodyPr>
            <a:normAutofit fontScale="92500" lnSpcReduction="10000"/>
          </a:bodyPr>
          <a:lstStyle/>
          <a:p>
            <a:pPr marL="0" indent="0">
              <a:buNone/>
            </a:pPr>
            <a:r>
              <a:rPr lang="tr-TR" dirty="0" err="1"/>
              <a:t>Palmet</a:t>
            </a:r>
            <a:endParaRPr lang="tr-TR" dirty="0"/>
          </a:p>
        </p:txBody>
      </p:sp>
      <p:pic>
        <p:nvPicPr>
          <p:cNvPr id="32776" name="Picture 8" descr="Cami Dekorasyon İşleri alçı mihrap.mukarnas .camii. mukarnaslı.  kartonpiyer. cami dekorasyon">
            <a:extLst>
              <a:ext uri="{FF2B5EF4-FFF2-40B4-BE49-F238E27FC236}">
                <a16:creationId xmlns:a16="http://schemas.microsoft.com/office/drawing/2014/main" id="{B3C7D207-7DE4-4789-8BA0-955BCA2DCB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04984" y="266374"/>
            <a:ext cx="3435120" cy="1845535"/>
          </a:xfrm>
          <a:prstGeom prst="rect">
            <a:avLst/>
          </a:prstGeom>
          <a:noFill/>
          <a:extLst>
            <a:ext uri="{909E8E84-426E-40DD-AFC4-6F175D3DCCD1}">
              <a14:hiddenFill xmlns:a14="http://schemas.microsoft.com/office/drawing/2010/main">
                <a:solidFill>
                  <a:srgbClr val="FFFFFF"/>
                </a:solidFill>
              </a14:hiddenFill>
            </a:ext>
          </a:extLst>
        </p:spPr>
      </p:pic>
      <p:pic>
        <p:nvPicPr>
          <p:cNvPr id="32778" name="Picture 10" descr="mukarnas 2">
            <a:extLst>
              <a:ext uri="{FF2B5EF4-FFF2-40B4-BE49-F238E27FC236}">
                <a16:creationId xmlns:a16="http://schemas.microsoft.com/office/drawing/2014/main" id="{AC9D0055-482E-4A9D-9E6D-98B3681E7D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2798" b="23757"/>
          <a:stretch/>
        </p:blipFill>
        <p:spPr bwMode="auto">
          <a:xfrm>
            <a:off x="8777165" y="2210660"/>
            <a:ext cx="2482467" cy="3308834"/>
          </a:xfrm>
          <a:prstGeom prst="rect">
            <a:avLst/>
          </a:prstGeom>
          <a:noFill/>
          <a:extLst>
            <a:ext uri="{909E8E84-426E-40DD-AFC4-6F175D3DCCD1}">
              <a14:hiddenFill xmlns:a14="http://schemas.microsoft.com/office/drawing/2010/main">
                <a:solidFill>
                  <a:srgbClr val="FFFFFF"/>
                </a:solidFill>
              </a14:hiddenFill>
            </a:ext>
          </a:extLst>
        </p:spPr>
      </p:pic>
      <p:sp>
        <p:nvSpPr>
          <p:cNvPr id="11" name="Ok: Sol 10">
            <a:extLst>
              <a:ext uri="{FF2B5EF4-FFF2-40B4-BE49-F238E27FC236}">
                <a16:creationId xmlns:a16="http://schemas.microsoft.com/office/drawing/2014/main" id="{6CFD9CAB-8805-4254-9726-2854B8DE1770}"/>
              </a:ext>
            </a:extLst>
          </p:cNvPr>
          <p:cNvSpPr/>
          <p:nvPr/>
        </p:nvSpPr>
        <p:spPr>
          <a:xfrm>
            <a:off x="8196549" y="991518"/>
            <a:ext cx="1270909" cy="150088"/>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32782" name="Picture 14" descr="mukarnas 2">
            <a:extLst>
              <a:ext uri="{FF2B5EF4-FFF2-40B4-BE49-F238E27FC236}">
                <a16:creationId xmlns:a16="http://schemas.microsoft.com/office/drawing/2014/main" id="{72EE9798-2466-41CF-8482-0A63C5C45D0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04" t="77212" r="48769" b="3578"/>
          <a:stretch/>
        </p:blipFill>
        <p:spPr bwMode="auto">
          <a:xfrm>
            <a:off x="8777165" y="5618245"/>
            <a:ext cx="2482467" cy="1182560"/>
          </a:xfrm>
          <a:prstGeom prst="rect">
            <a:avLst/>
          </a:prstGeom>
          <a:noFill/>
          <a:extLst>
            <a:ext uri="{909E8E84-426E-40DD-AFC4-6F175D3DCCD1}">
              <a14:hiddenFill xmlns:a14="http://schemas.microsoft.com/office/drawing/2010/main">
                <a:solidFill>
                  <a:srgbClr val="FFFFFF"/>
                </a:solidFill>
              </a14:hiddenFill>
            </a:ext>
          </a:extLst>
        </p:spPr>
      </p:pic>
      <p:sp>
        <p:nvSpPr>
          <p:cNvPr id="13" name="Ok: Sol 12">
            <a:extLst>
              <a:ext uri="{FF2B5EF4-FFF2-40B4-BE49-F238E27FC236}">
                <a16:creationId xmlns:a16="http://schemas.microsoft.com/office/drawing/2014/main" id="{8B0310BE-4F23-4BC3-98A6-648205C7A470}"/>
              </a:ext>
            </a:extLst>
          </p:cNvPr>
          <p:cNvSpPr/>
          <p:nvPr/>
        </p:nvSpPr>
        <p:spPr>
          <a:xfrm>
            <a:off x="7689773" y="4770304"/>
            <a:ext cx="1916935" cy="23135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15" name="Düz Bağlayıcı 14">
            <a:extLst>
              <a:ext uri="{FF2B5EF4-FFF2-40B4-BE49-F238E27FC236}">
                <a16:creationId xmlns:a16="http://schemas.microsoft.com/office/drawing/2014/main" id="{E1A8293C-C9BE-4633-B3A3-552EC0356CB4}"/>
              </a:ext>
            </a:extLst>
          </p:cNvPr>
          <p:cNvCxnSpPr/>
          <p:nvPr/>
        </p:nvCxnSpPr>
        <p:spPr>
          <a:xfrm flipH="1" flipV="1">
            <a:off x="7491470" y="5100409"/>
            <a:ext cx="1685581" cy="995458"/>
          </a:xfrm>
          <a:prstGeom prst="line">
            <a:avLst/>
          </a:prstGeom>
        </p:spPr>
        <p:style>
          <a:lnRef idx="1">
            <a:schemeClr val="accent1"/>
          </a:lnRef>
          <a:fillRef idx="0">
            <a:schemeClr val="accent1"/>
          </a:fillRef>
          <a:effectRef idx="0">
            <a:schemeClr val="accent1"/>
          </a:effectRef>
          <a:fontRef idx="minor">
            <a:schemeClr val="tx1"/>
          </a:fontRef>
        </p:style>
      </p:cxnSp>
      <p:sp>
        <p:nvSpPr>
          <p:cNvPr id="16" name="Metin kutusu 15">
            <a:extLst>
              <a:ext uri="{FF2B5EF4-FFF2-40B4-BE49-F238E27FC236}">
                <a16:creationId xmlns:a16="http://schemas.microsoft.com/office/drawing/2014/main" id="{0B6D4245-FC2F-4F97-8D53-2943D44C4D6C}"/>
              </a:ext>
            </a:extLst>
          </p:cNvPr>
          <p:cNvSpPr txBox="1"/>
          <p:nvPr/>
        </p:nvSpPr>
        <p:spPr>
          <a:xfrm>
            <a:off x="6177184" y="4757949"/>
            <a:ext cx="1512589" cy="738664"/>
          </a:xfrm>
          <a:prstGeom prst="rect">
            <a:avLst/>
          </a:prstGeom>
          <a:noFill/>
        </p:spPr>
        <p:txBody>
          <a:bodyPr wrap="square" rtlCol="0">
            <a:spAutoFit/>
          </a:bodyPr>
          <a:lstStyle/>
          <a:p>
            <a:r>
              <a:rPr lang="tr-TR" sz="2400" b="1" dirty="0"/>
              <a:t>Mukarnas</a:t>
            </a:r>
          </a:p>
          <a:p>
            <a:endParaRPr lang="tr-TR" dirty="0"/>
          </a:p>
        </p:txBody>
      </p:sp>
      <p:pic>
        <p:nvPicPr>
          <p:cNvPr id="32784" name="Picture 16" descr="RUMİ VE PALMET MOTİFLERİYLE SÜSLENEN I. ULUSAL MİMARLIK DÖNEMİ KONYA  ÇEŞMELERİ - PDF Ücretsiz indirin">
            <a:extLst>
              <a:ext uri="{FF2B5EF4-FFF2-40B4-BE49-F238E27FC236}">
                <a16:creationId xmlns:a16="http://schemas.microsoft.com/office/drawing/2014/main" id="{9B2978C7-0340-44C3-AB99-166A1C700E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88" y="25796"/>
            <a:ext cx="4551309" cy="6775009"/>
          </a:xfrm>
          <a:prstGeom prst="rect">
            <a:avLst/>
          </a:prstGeom>
          <a:noFill/>
          <a:extLst>
            <a:ext uri="{909E8E84-426E-40DD-AFC4-6F175D3DCCD1}">
              <a14:hiddenFill xmlns:a14="http://schemas.microsoft.com/office/drawing/2010/main">
                <a:solidFill>
                  <a:srgbClr val="FFFFFF"/>
                </a:solidFill>
              </a14:hiddenFill>
            </a:ext>
          </a:extLst>
        </p:spPr>
      </p:pic>
      <p:sp>
        <p:nvSpPr>
          <p:cNvPr id="18" name="Ok: Sağ 17">
            <a:extLst>
              <a:ext uri="{FF2B5EF4-FFF2-40B4-BE49-F238E27FC236}">
                <a16:creationId xmlns:a16="http://schemas.microsoft.com/office/drawing/2014/main" id="{4180DB63-562C-4736-9B53-5BADED9C240D}"/>
              </a:ext>
            </a:extLst>
          </p:cNvPr>
          <p:cNvSpPr/>
          <p:nvPr/>
        </p:nvSpPr>
        <p:spPr>
          <a:xfrm>
            <a:off x="3433643" y="582666"/>
            <a:ext cx="2074792" cy="4088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9" name="Ok: Sağ 18">
            <a:extLst>
              <a:ext uri="{FF2B5EF4-FFF2-40B4-BE49-F238E27FC236}">
                <a16:creationId xmlns:a16="http://schemas.microsoft.com/office/drawing/2014/main" id="{3415B607-DB70-43F9-B716-0B9AE9F9C83F}"/>
              </a:ext>
            </a:extLst>
          </p:cNvPr>
          <p:cNvSpPr/>
          <p:nvPr/>
        </p:nvSpPr>
        <p:spPr>
          <a:xfrm>
            <a:off x="2848927" y="2030017"/>
            <a:ext cx="2450186" cy="576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763296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a:extLst>
              <a:ext uri="{FF2B5EF4-FFF2-40B4-BE49-F238E27FC236}">
                <a16:creationId xmlns:a16="http://schemas.microsoft.com/office/drawing/2014/main" id="{2E352275-1762-47F7-B160-9F25C6243B56}"/>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6667959" y="76326"/>
            <a:ext cx="4472414" cy="67053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3B73A02B-1763-4369-A6BD-461F36961C5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036640" y="2505075"/>
            <a:ext cx="5157787" cy="3392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859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154C674-1746-4C5A-A3C7-57A9B027E2D4}"/>
              </a:ext>
            </a:extLst>
          </p:cNvPr>
          <p:cNvSpPr>
            <a:spLocks noGrp="1"/>
          </p:cNvSpPr>
          <p:nvPr>
            <p:ph type="title"/>
          </p:nvPr>
        </p:nvSpPr>
        <p:spPr/>
        <p:txBody>
          <a:bodyPr/>
          <a:lstStyle/>
          <a:p>
            <a:r>
              <a:rPr lang="tr-TR" sz="4400" b="1" i="0" u="none" strike="noStrike" baseline="0" dirty="0">
                <a:latin typeface="Times-Bold"/>
              </a:rPr>
              <a:t>1. </a:t>
            </a:r>
            <a:r>
              <a:rPr lang="tr-TR" sz="4400" b="1" i="0" u="none" strike="noStrike" baseline="0" dirty="0" err="1">
                <a:latin typeface="Times-Bold"/>
              </a:rPr>
              <a:t>Tabhaneli-Zaviyeli</a:t>
            </a:r>
            <a:r>
              <a:rPr lang="tr-TR" sz="4400" b="1" i="0" u="none" strike="noStrike" baseline="0" dirty="0">
                <a:latin typeface="Times-Bold"/>
              </a:rPr>
              <a:t> Camiler</a:t>
            </a:r>
            <a:endParaRPr lang="tr-TR" dirty="0"/>
          </a:p>
        </p:txBody>
      </p:sp>
      <p:pic>
        <p:nvPicPr>
          <p:cNvPr id="5" name="İçerik Yer Tutucusu 4">
            <a:extLst>
              <a:ext uri="{FF2B5EF4-FFF2-40B4-BE49-F238E27FC236}">
                <a16:creationId xmlns:a16="http://schemas.microsoft.com/office/drawing/2014/main" id="{777A25B3-0995-4CF6-A238-D1D84364B16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02883" y="1498294"/>
            <a:ext cx="5390385" cy="4667652"/>
          </a:xfrm>
        </p:spPr>
      </p:pic>
      <p:sp>
        <p:nvSpPr>
          <p:cNvPr id="7" name="Metin kutusu 6">
            <a:extLst>
              <a:ext uri="{FF2B5EF4-FFF2-40B4-BE49-F238E27FC236}">
                <a16:creationId xmlns:a16="http://schemas.microsoft.com/office/drawing/2014/main" id="{1DFCB85A-788A-4838-99E3-AFC9054D6A32}"/>
              </a:ext>
            </a:extLst>
          </p:cNvPr>
          <p:cNvSpPr txBox="1"/>
          <p:nvPr/>
        </p:nvSpPr>
        <p:spPr>
          <a:xfrm>
            <a:off x="498732" y="1814608"/>
            <a:ext cx="5597268" cy="4154984"/>
          </a:xfrm>
          <a:prstGeom prst="rect">
            <a:avLst/>
          </a:prstGeom>
          <a:noFill/>
        </p:spPr>
        <p:txBody>
          <a:bodyPr wrap="square">
            <a:spAutoFit/>
          </a:bodyPr>
          <a:lstStyle/>
          <a:p>
            <a:pPr marL="0" indent="0">
              <a:buNone/>
            </a:pPr>
            <a:r>
              <a:rPr lang="tr-TR" sz="2400" b="0" i="0" u="none" strike="noStrike" baseline="0" dirty="0">
                <a:latin typeface="TimesNewRomanPSMT"/>
              </a:rPr>
              <a:t>Erken dönemin Osmanlı cami mimarlığında özgün bir yere sahip bu yapı tipi Anadolu </a:t>
            </a:r>
            <a:r>
              <a:rPr lang="tr-TR" sz="2400" b="0" i="0" u="none" strike="noStrike" baseline="0" dirty="0">
                <a:latin typeface="Times-Roman"/>
              </a:rPr>
              <a:t>Türk mimarisinde ilk olarak Orhan Gazi döneminde (1326 - 1362) Bursa çevresinde ortaya </a:t>
            </a:r>
            <a:r>
              <a:rPr lang="tr-TR" sz="2400" b="0" i="0" u="none" strike="noStrike" baseline="0" dirty="0">
                <a:latin typeface="TimesNewRomanPSMT"/>
              </a:rPr>
              <a:t>çıkmıştır. </a:t>
            </a:r>
          </a:p>
          <a:p>
            <a:pPr marL="0" indent="0">
              <a:buNone/>
            </a:pPr>
            <a:r>
              <a:rPr lang="tr-TR" sz="2400" b="0" i="0" u="none" strike="noStrike" baseline="0" dirty="0">
                <a:latin typeface="TimesNewRomanPSMT"/>
              </a:rPr>
              <a:t>‘Bursa tipi cami, fütüvvet camii, kanatlı cami, </a:t>
            </a:r>
            <a:r>
              <a:rPr lang="tr-TR" sz="2400" b="0" i="0" u="none" strike="noStrike" baseline="0" dirty="0" err="1">
                <a:latin typeface="TimesNewRomanPSMT"/>
              </a:rPr>
              <a:t>tabhaneli</a:t>
            </a:r>
            <a:r>
              <a:rPr lang="tr-TR" sz="2400" b="0" i="0" u="none" strike="noStrike" baseline="0" dirty="0">
                <a:latin typeface="TimesNewRomanPSMT"/>
              </a:rPr>
              <a:t>, ters (T) planlı cami, yan </a:t>
            </a:r>
            <a:r>
              <a:rPr lang="tr-TR" sz="2400" b="0" i="0" u="none" strike="noStrike" baseline="0" dirty="0" err="1">
                <a:latin typeface="TimesNewRomanPSMT"/>
              </a:rPr>
              <a:t>mekânlı</a:t>
            </a:r>
            <a:r>
              <a:rPr lang="tr-TR" sz="2400" b="0" i="0" u="none" strike="noStrike" baseline="0" dirty="0">
                <a:latin typeface="TimesNewRomanPSMT"/>
              </a:rPr>
              <a:t> cami, </a:t>
            </a:r>
            <a:r>
              <a:rPr lang="tr-TR" sz="2400" b="0" i="0" u="none" strike="noStrike" baseline="0" dirty="0" err="1">
                <a:latin typeface="TimesNewRomanPSMT"/>
              </a:rPr>
              <a:t>zâviyeli</a:t>
            </a:r>
            <a:r>
              <a:rPr lang="tr-TR" sz="2400" b="0" i="0" u="none" strike="noStrike" baseline="0" dirty="0">
                <a:latin typeface="TimesNewRomanPSMT"/>
              </a:rPr>
              <a:t> cami’ gibi farklı </a:t>
            </a:r>
            <a:r>
              <a:rPr lang="tr-TR" sz="2400" b="0" i="0" u="none" strike="noStrike" baseline="0" dirty="0">
                <a:latin typeface="Times-Roman"/>
              </a:rPr>
              <a:t>isimlerle ad</a:t>
            </a:r>
            <a:r>
              <a:rPr lang="tr-TR" sz="2400" b="0" i="0" u="none" strike="noStrike" baseline="0" dirty="0">
                <a:latin typeface="TimesNewRomanPSMT"/>
              </a:rPr>
              <a:t>landırılmıştır.</a:t>
            </a:r>
          </a:p>
          <a:p>
            <a:pPr marL="0" indent="0">
              <a:buNone/>
            </a:pPr>
            <a:r>
              <a:rPr lang="tr-TR" sz="2400" b="0" i="0" u="none" strike="noStrike" baseline="0" dirty="0">
                <a:latin typeface="TimesNewRomanPSMT"/>
              </a:rPr>
              <a:t> Fonksiyon şemasına ilişkin</a:t>
            </a:r>
            <a:r>
              <a:rPr lang="tr-TR" sz="2400" dirty="0">
                <a:latin typeface="TimesNewRomanPSMT"/>
              </a:rPr>
              <a:t> </a:t>
            </a:r>
            <a:r>
              <a:rPr lang="tr-TR" sz="2400" b="0" i="0" u="none" strike="noStrike" baseline="0" dirty="0">
                <a:latin typeface="TimesNewRomanPSMT"/>
              </a:rPr>
              <a:t>farklı görüşler ileri sürülmüştür.</a:t>
            </a:r>
          </a:p>
        </p:txBody>
      </p:sp>
      <p:sp>
        <p:nvSpPr>
          <p:cNvPr id="11" name="Metin kutusu 10">
            <a:extLst>
              <a:ext uri="{FF2B5EF4-FFF2-40B4-BE49-F238E27FC236}">
                <a16:creationId xmlns:a16="http://schemas.microsoft.com/office/drawing/2014/main" id="{C2771BF1-C798-4892-86B1-0D273BA189AE}"/>
              </a:ext>
            </a:extLst>
          </p:cNvPr>
          <p:cNvSpPr txBox="1"/>
          <p:nvPr/>
        </p:nvSpPr>
        <p:spPr>
          <a:xfrm>
            <a:off x="6940628" y="6165946"/>
            <a:ext cx="4902505" cy="369332"/>
          </a:xfrm>
          <a:prstGeom prst="rect">
            <a:avLst/>
          </a:prstGeom>
          <a:noFill/>
        </p:spPr>
        <p:txBody>
          <a:bodyPr wrap="square">
            <a:spAutoFit/>
          </a:bodyPr>
          <a:lstStyle/>
          <a:p>
            <a:r>
              <a:rPr lang="tr-TR" b="1" dirty="0">
                <a:latin typeface="Times-Bold"/>
              </a:rPr>
              <a:t>İznik Nilüfer Hatun İmareti (1388)</a:t>
            </a:r>
            <a:endParaRPr lang="tr-TR" dirty="0"/>
          </a:p>
        </p:txBody>
      </p:sp>
    </p:spTree>
    <p:extLst>
      <p:ext uri="{BB962C8B-B14F-4D97-AF65-F5344CB8AC3E}">
        <p14:creationId xmlns:p14="http://schemas.microsoft.com/office/powerpoint/2010/main" val="9953471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38311DD-5EF1-4D7E-B62C-996B0D82E04B}"/>
              </a:ext>
            </a:extLst>
          </p:cNvPr>
          <p:cNvSpPr>
            <a:spLocks noGrp="1"/>
          </p:cNvSpPr>
          <p:nvPr>
            <p:ph type="title"/>
          </p:nvPr>
        </p:nvSpPr>
        <p:spPr/>
        <p:txBody>
          <a:bodyPr/>
          <a:lstStyle/>
          <a:p>
            <a:endParaRPr lang="tr-TR" dirty="0"/>
          </a:p>
        </p:txBody>
      </p:sp>
      <p:sp>
        <p:nvSpPr>
          <p:cNvPr id="6" name="İçerik Yer Tutucusu 5">
            <a:extLst>
              <a:ext uri="{FF2B5EF4-FFF2-40B4-BE49-F238E27FC236}">
                <a16:creationId xmlns:a16="http://schemas.microsoft.com/office/drawing/2014/main" id="{C485DD28-8454-40E4-B245-FD53024C130A}"/>
              </a:ext>
            </a:extLst>
          </p:cNvPr>
          <p:cNvSpPr>
            <a:spLocks noGrp="1"/>
          </p:cNvSpPr>
          <p:nvPr>
            <p:ph sz="quarter" idx="4"/>
          </p:nvPr>
        </p:nvSpPr>
        <p:spPr/>
        <p:txBody>
          <a:bodyPr/>
          <a:lstStyle/>
          <a:p>
            <a:r>
              <a:rPr lang="tr-TR" dirty="0">
                <a:latin typeface="Times New Roman" panose="02020603050405020304" pitchFamily="18" charset="0"/>
                <a:cs typeface="Times New Roman" panose="02020603050405020304" pitchFamily="18" charset="0"/>
              </a:rPr>
              <a:t>C</a:t>
            </a:r>
            <a:r>
              <a:rPr lang="tr-TR" b="0" i="0" dirty="0">
                <a:effectLst/>
                <a:latin typeface="Times New Roman" panose="02020603050405020304" pitchFamily="18" charset="0"/>
                <a:cs typeface="Times New Roman" panose="02020603050405020304" pitchFamily="18" charset="0"/>
              </a:rPr>
              <a:t>aminin girişindeki dört satırlık sülüs hatlı ve 26 Safer 797 (21 Aralık 1394) tarihli Arapça </a:t>
            </a:r>
            <a:r>
              <a:rPr lang="tr-TR" b="0" i="0" dirty="0" err="1">
                <a:effectLst/>
                <a:latin typeface="Times New Roman" panose="02020603050405020304" pitchFamily="18" charset="0"/>
                <a:cs typeface="Times New Roman" panose="02020603050405020304" pitchFamily="18" charset="0"/>
              </a:rPr>
              <a:t>kitâbeden</a:t>
            </a:r>
            <a:r>
              <a:rPr lang="tr-TR" b="0" i="0" dirty="0">
                <a:effectLst/>
                <a:latin typeface="Times New Roman" panose="02020603050405020304" pitchFamily="18" charset="0"/>
                <a:cs typeface="Times New Roman" panose="02020603050405020304" pitchFamily="18" charset="0"/>
              </a:rPr>
              <a:t> </a:t>
            </a:r>
            <a:r>
              <a:rPr lang="tr-TR" b="0" i="0" dirty="0" err="1">
                <a:effectLst/>
                <a:latin typeface="Times New Roman" panose="02020603050405020304" pitchFamily="18" charset="0"/>
                <a:cs typeface="Times New Roman" panose="02020603050405020304" pitchFamily="18" charset="0"/>
              </a:rPr>
              <a:t>Osmanlılar’ın</a:t>
            </a:r>
            <a:r>
              <a:rPr lang="tr-TR" b="0" i="0" dirty="0">
                <a:effectLst/>
                <a:latin typeface="Times New Roman" panose="02020603050405020304" pitchFamily="18" charset="0"/>
                <a:cs typeface="Times New Roman" panose="02020603050405020304" pitchFamily="18" charset="0"/>
              </a:rPr>
              <a:t> Menteşe valisi Fîruz Bey tarafından inşa ettirilmiş olduğu öğrenilmektedir.</a:t>
            </a:r>
            <a:endParaRPr lang="tr-TR" dirty="0">
              <a:latin typeface="Times New Roman" panose="02020603050405020304" pitchFamily="18" charset="0"/>
              <a:cs typeface="Times New Roman" panose="02020603050405020304" pitchFamily="18" charset="0"/>
            </a:endParaRPr>
          </a:p>
        </p:txBody>
      </p:sp>
      <p:pic>
        <p:nvPicPr>
          <p:cNvPr id="22530" name="Picture 2">
            <a:extLst>
              <a:ext uri="{FF2B5EF4-FFF2-40B4-BE49-F238E27FC236}">
                <a16:creationId xmlns:a16="http://schemas.microsoft.com/office/drawing/2014/main" id="{D0484A0E-3DB3-45BA-96E3-865F6E3CFA7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839788" y="2599031"/>
            <a:ext cx="5157787" cy="3496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4172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Yer Tutucusu 2">
            <a:extLst>
              <a:ext uri="{FF2B5EF4-FFF2-40B4-BE49-F238E27FC236}">
                <a16:creationId xmlns:a16="http://schemas.microsoft.com/office/drawing/2014/main" id="{AF7CF0F4-E64E-4B6A-9B1E-C3BE32F57573}"/>
              </a:ext>
            </a:extLst>
          </p:cNvPr>
          <p:cNvSpPr>
            <a:spLocks noGrp="1"/>
          </p:cNvSpPr>
          <p:nvPr>
            <p:ph type="body" idx="1"/>
          </p:nvPr>
        </p:nvSpPr>
        <p:spPr>
          <a:xfrm>
            <a:off x="661011" y="451693"/>
            <a:ext cx="10047383" cy="1707613"/>
          </a:xfrm>
        </p:spPr>
        <p:txBody>
          <a:bodyPr>
            <a:normAutofit/>
          </a:bodyPr>
          <a:lstStyle/>
          <a:p>
            <a:r>
              <a:rPr lang="tr-TR" sz="2800" b="0" i="0" dirty="0">
                <a:effectLst/>
                <a:latin typeface="Times New Roman" panose="02020603050405020304" pitchFamily="18" charset="0"/>
                <a:cs typeface="Times New Roman" panose="02020603050405020304" pitchFamily="18" charset="0"/>
              </a:rPr>
              <a:t>Orta kemerin üstündeki saçağı taşıyan konsollarla bunların aralarında alçı üzerinde kıvrık dal, </a:t>
            </a:r>
            <a:r>
              <a:rPr lang="tr-TR" sz="2800" b="0" i="0" dirty="0" err="1">
                <a:effectLst/>
                <a:latin typeface="Times New Roman" panose="02020603050405020304" pitchFamily="18" charset="0"/>
                <a:cs typeface="Times New Roman" panose="02020603050405020304" pitchFamily="18" charset="0"/>
              </a:rPr>
              <a:t>rûmî</a:t>
            </a:r>
            <a:r>
              <a:rPr lang="tr-TR" sz="2800" b="0" i="0" dirty="0">
                <a:effectLst/>
                <a:latin typeface="Times New Roman" panose="02020603050405020304" pitchFamily="18" charset="0"/>
                <a:cs typeface="Times New Roman" panose="02020603050405020304" pitchFamily="18" charset="0"/>
              </a:rPr>
              <a:t>, </a:t>
            </a:r>
            <a:r>
              <a:rPr lang="tr-TR" sz="2800" b="0" i="0" dirty="0" err="1">
                <a:effectLst/>
                <a:latin typeface="Times New Roman" panose="02020603050405020304" pitchFamily="18" charset="0"/>
                <a:cs typeface="Times New Roman" panose="02020603050405020304" pitchFamily="18" charset="0"/>
              </a:rPr>
              <a:t>palmet</a:t>
            </a:r>
            <a:r>
              <a:rPr lang="tr-TR" sz="2800" b="0" i="0" dirty="0">
                <a:effectLst/>
                <a:latin typeface="Times New Roman" panose="02020603050405020304" pitchFamily="18" charset="0"/>
                <a:cs typeface="Times New Roman" panose="02020603050405020304" pitchFamily="18" charset="0"/>
              </a:rPr>
              <a:t>, lotus gibi </a:t>
            </a:r>
            <a:r>
              <a:rPr lang="tr-TR" sz="2800" b="0" i="0" dirty="0" err="1">
                <a:effectLst/>
                <a:latin typeface="Times New Roman" panose="02020603050405020304" pitchFamily="18" charset="0"/>
                <a:cs typeface="Times New Roman" panose="02020603050405020304" pitchFamily="18" charset="0"/>
              </a:rPr>
              <a:t>üslûplaştırılmış</a:t>
            </a:r>
            <a:r>
              <a:rPr lang="tr-TR" sz="2800" b="0" i="0" dirty="0">
                <a:effectLst/>
                <a:latin typeface="Times New Roman" panose="02020603050405020304" pitchFamily="18" charset="0"/>
                <a:cs typeface="Times New Roman" panose="02020603050405020304" pitchFamily="18" charset="0"/>
              </a:rPr>
              <a:t> ve karanfil, gül, enginar yaprağı gibi natüralist işlenmiş bitkisel motifler görülür.</a:t>
            </a:r>
            <a:endParaRPr lang="tr-TR" sz="2800" dirty="0">
              <a:latin typeface="Times New Roman" panose="02020603050405020304" pitchFamily="18" charset="0"/>
              <a:cs typeface="Times New Roman" panose="02020603050405020304" pitchFamily="18" charset="0"/>
            </a:endParaRPr>
          </a:p>
        </p:txBody>
      </p:sp>
      <p:pic>
        <p:nvPicPr>
          <p:cNvPr id="23554" name="Picture 2">
            <a:extLst>
              <a:ext uri="{FF2B5EF4-FFF2-40B4-BE49-F238E27FC236}">
                <a16:creationId xmlns:a16="http://schemas.microsoft.com/office/drawing/2014/main" id="{A6BA7F4B-A2E4-4CD1-9341-F59EEC33277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16328" y="2277223"/>
            <a:ext cx="6004705" cy="3912440"/>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a:extLst>
              <a:ext uri="{FF2B5EF4-FFF2-40B4-BE49-F238E27FC236}">
                <a16:creationId xmlns:a16="http://schemas.microsoft.com/office/drawing/2014/main" id="{4255262A-4F36-42DB-9877-547DF7B37F82}"/>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7160965" y="2277223"/>
            <a:ext cx="2767376" cy="4034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8242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7E67D63-6936-4F81-8242-496AAD062510}"/>
              </a:ext>
            </a:extLst>
          </p:cNvPr>
          <p:cNvSpPr>
            <a:spLocks noGrp="1"/>
          </p:cNvSpPr>
          <p:nvPr>
            <p:ph type="title"/>
          </p:nvPr>
        </p:nvSpPr>
        <p:spPr>
          <a:xfrm>
            <a:off x="839788" y="365125"/>
            <a:ext cx="4937572" cy="1926383"/>
          </a:xfrm>
        </p:spPr>
        <p:txBody>
          <a:bodyPr>
            <a:normAutofit/>
          </a:bodyPr>
          <a:lstStyle/>
          <a:p>
            <a:endParaRPr lang="tr-TR" sz="2800" dirty="0"/>
          </a:p>
        </p:txBody>
      </p:sp>
      <p:sp>
        <p:nvSpPr>
          <p:cNvPr id="3" name="Metin Yer Tutucusu 2">
            <a:extLst>
              <a:ext uri="{FF2B5EF4-FFF2-40B4-BE49-F238E27FC236}">
                <a16:creationId xmlns:a16="http://schemas.microsoft.com/office/drawing/2014/main" id="{5E304374-3D05-42FA-810D-B2D38FA9A7C8}"/>
              </a:ext>
            </a:extLst>
          </p:cNvPr>
          <p:cNvSpPr>
            <a:spLocks noGrp="1"/>
          </p:cNvSpPr>
          <p:nvPr>
            <p:ph type="body" idx="1"/>
          </p:nvPr>
        </p:nvSpPr>
        <p:spPr/>
        <p:txBody>
          <a:bodyPr>
            <a:noAutofit/>
          </a:bodyPr>
          <a:lstStyle/>
          <a:p>
            <a:r>
              <a:rPr lang="tr-TR" sz="2800" b="0" i="0" dirty="0">
                <a:effectLst/>
                <a:latin typeface="Times New Roman" panose="02020603050405020304" pitchFamily="18" charset="0"/>
                <a:cs typeface="Times New Roman" panose="02020603050405020304" pitchFamily="18" charset="0"/>
              </a:rPr>
              <a:t>Son cemaat yeri korkuluk şebekeleri dört, sekiz, on ve on iki kollu yıldız geçmelerden oluşturulmuştur ve biri diğerine benzemez</a:t>
            </a:r>
            <a:endParaRPr lang="tr-TR" sz="2800" dirty="0">
              <a:latin typeface="Times New Roman" panose="02020603050405020304" pitchFamily="18" charset="0"/>
              <a:cs typeface="Times New Roman" panose="02020603050405020304" pitchFamily="18" charset="0"/>
            </a:endParaRPr>
          </a:p>
        </p:txBody>
      </p:sp>
      <p:sp>
        <p:nvSpPr>
          <p:cNvPr id="5" name="Metin Yer Tutucusu 4">
            <a:extLst>
              <a:ext uri="{FF2B5EF4-FFF2-40B4-BE49-F238E27FC236}">
                <a16:creationId xmlns:a16="http://schemas.microsoft.com/office/drawing/2014/main" id="{810880C0-8F4E-4130-A05C-FC4CE01FE7E4}"/>
              </a:ext>
            </a:extLst>
          </p:cNvPr>
          <p:cNvSpPr>
            <a:spLocks noGrp="1"/>
          </p:cNvSpPr>
          <p:nvPr>
            <p:ph type="body" sz="quarter" idx="3"/>
          </p:nvPr>
        </p:nvSpPr>
        <p:spPr/>
        <p:txBody>
          <a:bodyPr>
            <a:normAutofit/>
          </a:bodyPr>
          <a:lstStyle/>
          <a:p>
            <a:endParaRPr lang="tr-TR" dirty="0"/>
          </a:p>
        </p:txBody>
      </p:sp>
      <p:pic>
        <p:nvPicPr>
          <p:cNvPr id="24578" name="Picture 2">
            <a:extLst>
              <a:ext uri="{FF2B5EF4-FFF2-40B4-BE49-F238E27FC236}">
                <a16:creationId xmlns:a16="http://schemas.microsoft.com/office/drawing/2014/main" id="{6262385F-C4DB-444A-A8DF-645120596A0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172200" y="2963673"/>
            <a:ext cx="5157787" cy="3384797"/>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a:extLst>
              <a:ext uri="{FF2B5EF4-FFF2-40B4-BE49-F238E27FC236}">
                <a16:creationId xmlns:a16="http://schemas.microsoft.com/office/drawing/2014/main" id="{9F4D2172-BA5A-48EB-991A-3771A20ACCF4}"/>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417983" y="2720688"/>
            <a:ext cx="5183188" cy="35310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91900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2DD47FF-B64E-4332-BFE8-DFE958851C05}"/>
              </a:ext>
            </a:extLst>
          </p:cNvPr>
          <p:cNvSpPr>
            <a:spLocks noGrp="1"/>
          </p:cNvSpPr>
          <p:nvPr>
            <p:ph type="title"/>
          </p:nvPr>
        </p:nvSpPr>
        <p:spPr>
          <a:xfrm>
            <a:off x="4929628" y="1258557"/>
            <a:ext cx="6425760" cy="432131"/>
          </a:xfrm>
        </p:spPr>
        <p:txBody>
          <a:bodyPr>
            <a:normAutofit fontScale="90000"/>
          </a:bodyPr>
          <a:lstStyle/>
          <a:p>
            <a:endParaRPr lang="tr-TR" dirty="0"/>
          </a:p>
        </p:txBody>
      </p:sp>
      <p:sp>
        <p:nvSpPr>
          <p:cNvPr id="3" name="Metin Yer Tutucusu 2">
            <a:extLst>
              <a:ext uri="{FF2B5EF4-FFF2-40B4-BE49-F238E27FC236}">
                <a16:creationId xmlns:a16="http://schemas.microsoft.com/office/drawing/2014/main" id="{A1D05EE8-8DE8-4BC1-85F2-50D22ADD69E2}"/>
              </a:ext>
            </a:extLst>
          </p:cNvPr>
          <p:cNvSpPr>
            <a:spLocks noGrp="1"/>
          </p:cNvSpPr>
          <p:nvPr>
            <p:ph type="body" idx="1"/>
          </p:nvPr>
        </p:nvSpPr>
        <p:spPr/>
        <p:txBody>
          <a:bodyPr/>
          <a:lstStyle/>
          <a:p>
            <a:endParaRPr lang="tr-TR" dirty="0"/>
          </a:p>
        </p:txBody>
      </p:sp>
      <p:sp>
        <p:nvSpPr>
          <p:cNvPr id="5" name="Metin Yer Tutucusu 4">
            <a:extLst>
              <a:ext uri="{FF2B5EF4-FFF2-40B4-BE49-F238E27FC236}">
                <a16:creationId xmlns:a16="http://schemas.microsoft.com/office/drawing/2014/main" id="{530AE9A2-A91A-449E-9445-25C04E97DCF1}"/>
              </a:ext>
            </a:extLst>
          </p:cNvPr>
          <p:cNvSpPr>
            <a:spLocks noGrp="1"/>
          </p:cNvSpPr>
          <p:nvPr>
            <p:ph type="body" sz="quarter" idx="3"/>
          </p:nvPr>
        </p:nvSpPr>
        <p:spPr/>
        <p:txBody>
          <a:bodyPr/>
          <a:lstStyle/>
          <a:p>
            <a:endParaRPr lang="tr-TR"/>
          </a:p>
        </p:txBody>
      </p:sp>
      <p:sp>
        <p:nvSpPr>
          <p:cNvPr id="6" name="İçerik Yer Tutucusu 5">
            <a:extLst>
              <a:ext uri="{FF2B5EF4-FFF2-40B4-BE49-F238E27FC236}">
                <a16:creationId xmlns:a16="http://schemas.microsoft.com/office/drawing/2014/main" id="{0B9110E9-CE92-4F28-97F6-254D4520D610}"/>
              </a:ext>
            </a:extLst>
          </p:cNvPr>
          <p:cNvSpPr>
            <a:spLocks noGrp="1"/>
          </p:cNvSpPr>
          <p:nvPr>
            <p:ph sz="quarter" idx="4"/>
          </p:nvPr>
        </p:nvSpPr>
        <p:spPr/>
        <p:txBody>
          <a:bodyPr/>
          <a:lstStyle/>
          <a:p>
            <a:r>
              <a:rPr lang="tr-TR" dirty="0" err="1">
                <a:latin typeface="Times New Roman" panose="02020603050405020304" pitchFamily="18" charset="0"/>
                <a:cs typeface="Times New Roman" panose="02020603050405020304" pitchFamily="18" charset="0"/>
              </a:rPr>
              <a:t>Firuz</a:t>
            </a:r>
            <a:r>
              <a:rPr lang="tr-TR" dirty="0">
                <a:latin typeface="Times New Roman" panose="02020603050405020304" pitchFamily="18" charset="0"/>
                <a:cs typeface="Times New Roman" panose="02020603050405020304" pitchFamily="18" charset="0"/>
              </a:rPr>
              <a:t> Bey Cami’nde, son cemaat yeri, </a:t>
            </a:r>
            <a:r>
              <a:rPr lang="tr-TR" dirty="0" err="1">
                <a:latin typeface="Times New Roman" panose="02020603050405020304" pitchFamily="18" charset="0"/>
                <a:cs typeface="Times New Roman" panose="02020603050405020304" pitchFamily="18" charset="0"/>
              </a:rPr>
              <a:t>tabhane</a:t>
            </a:r>
            <a:r>
              <a:rPr lang="tr-TR" dirty="0">
                <a:latin typeface="Times New Roman" panose="02020603050405020304" pitchFamily="18" charset="0"/>
                <a:cs typeface="Times New Roman" panose="02020603050405020304" pitchFamily="18" charset="0"/>
              </a:rPr>
              <a:t> odaları, giriş avlusu ve harimi toplam beş kubbe örtmektedir. Bunlardan en büyük olanı mihrap önü kubbesidir ve kalem işi zengin bitkisel ve </a:t>
            </a:r>
            <a:r>
              <a:rPr lang="tr-TR" dirty="0" err="1">
                <a:latin typeface="Times New Roman" panose="02020603050405020304" pitchFamily="18" charset="0"/>
                <a:cs typeface="Times New Roman" panose="02020603050405020304" pitchFamily="18" charset="0"/>
              </a:rPr>
              <a:t>rumi</a:t>
            </a:r>
            <a:r>
              <a:rPr lang="tr-TR" dirty="0">
                <a:latin typeface="Times New Roman" panose="02020603050405020304" pitchFamily="18" charset="0"/>
                <a:cs typeface="Times New Roman" panose="02020603050405020304" pitchFamily="18" charset="0"/>
              </a:rPr>
              <a:t> motiflerinden oluşmuş süslemeleri bulunmaktadır.</a:t>
            </a:r>
          </a:p>
        </p:txBody>
      </p:sp>
      <p:pic>
        <p:nvPicPr>
          <p:cNvPr id="25602" name="Picture 2">
            <a:extLst>
              <a:ext uri="{FF2B5EF4-FFF2-40B4-BE49-F238E27FC236}">
                <a16:creationId xmlns:a16="http://schemas.microsoft.com/office/drawing/2014/main" id="{F1E994F2-D047-423E-A1F0-078EF04F0DF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98902" y="325182"/>
            <a:ext cx="4781729" cy="3189375"/>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a:extLst>
              <a:ext uri="{FF2B5EF4-FFF2-40B4-BE49-F238E27FC236}">
                <a16:creationId xmlns:a16="http://schemas.microsoft.com/office/drawing/2014/main" id="{5F825A14-AEDB-4E35-918C-D54CD3D843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26" y="3682626"/>
            <a:ext cx="4774705" cy="3184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1050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F4AF5EA-5E54-4EAF-9EFF-6545E9FC63F6}"/>
              </a:ext>
            </a:extLst>
          </p:cNvPr>
          <p:cNvSpPr>
            <a:spLocks noGrp="1"/>
          </p:cNvSpPr>
          <p:nvPr>
            <p:ph type="title"/>
          </p:nvPr>
        </p:nvSpPr>
        <p:spPr/>
        <p:txBody>
          <a:bodyPr/>
          <a:lstStyle/>
          <a:p>
            <a:endParaRPr lang="tr-TR"/>
          </a:p>
        </p:txBody>
      </p:sp>
      <p:sp>
        <p:nvSpPr>
          <p:cNvPr id="3" name="Metin Yer Tutucusu 2">
            <a:extLst>
              <a:ext uri="{FF2B5EF4-FFF2-40B4-BE49-F238E27FC236}">
                <a16:creationId xmlns:a16="http://schemas.microsoft.com/office/drawing/2014/main" id="{2591E9D6-DDC7-49E3-A918-141C2FB2C365}"/>
              </a:ext>
            </a:extLst>
          </p:cNvPr>
          <p:cNvSpPr>
            <a:spLocks noGrp="1"/>
          </p:cNvSpPr>
          <p:nvPr>
            <p:ph type="body" idx="1"/>
          </p:nvPr>
        </p:nvSpPr>
        <p:spPr/>
        <p:txBody>
          <a:bodyPr/>
          <a:lstStyle/>
          <a:p>
            <a:endParaRPr lang="tr-TR"/>
          </a:p>
        </p:txBody>
      </p:sp>
      <p:sp>
        <p:nvSpPr>
          <p:cNvPr id="4" name="İçerik Yer Tutucusu 3">
            <a:extLst>
              <a:ext uri="{FF2B5EF4-FFF2-40B4-BE49-F238E27FC236}">
                <a16:creationId xmlns:a16="http://schemas.microsoft.com/office/drawing/2014/main" id="{35C1A39A-CA6B-41DF-B160-1E9696373AB1}"/>
              </a:ext>
            </a:extLst>
          </p:cNvPr>
          <p:cNvSpPr>
            <a:spLocks noGrp="1"/>
          </p:cNvSpPr>
          <p:nvPr>
            <p:ph sz="half" idx="2"/>
          </p:nvPr>
        </p:nvSpPr>
        <p:spPr/>
        <p:txBody>
          <a:bodyPr/>
          <a:lstStyle/>
          <a:p>
            <a:endParaRPr lang="tr-TR"/>
          </a:p>
        </p:txBody>
      </p:sp>
      <p:sp>
        <p:nvSpPr>
          <p:cNvPr id="5" name="Metin Yer Tutucusu 4">
            <a:extLst>
              <a:ext uri="{FF2B5EF4-FFF2-40B4-BE49-F238E27FC236}">
                <a16:creationId xmlns:a16="http://schemas.microsoft.com/office/drawing/2014/main" id="{A92656F2-2F28-4EE2-AF21-90A19E08C658}"/>
              </a:ext>
            </a:extLst>
          </p:cNvPr>
          <p:cNvSpPr>
            <a:spLocks noGrp="1"/>
          </p:cNvSpPr>
          <p:nvPr>
            <p:ph type="body" sz="quarter" idx="3"/>
          </p:nvPr>
        </p:nvSpPr>
        <p:spPr/>
        <p:txBody>
          <a:bodyPr/>
          <a:lstStyle/>
          <a:p>
            <a:endParaRPr lang="tr-TR"/>
          </a:p>
        </p:txBody>
      </p:sp>
      <p:sp>
        <p:nvSpPr>
          <p:cNvPr id="6" name="İçerik Yer Tutucusu 5">
            <a:extLst>
              <a:ext uri="{FF2B5EF4-FFF2-40B4-BE49-F238E27FC236}">
                <a16:creationId xmlns:a16="http://schemas.microsoft.com/office/drawing/2014/main" id="{BD4DCBA0-8D98-4203-8766-5CB5BB41FA61}"/>
              </a:ext>
            </a:extLst>
          </p:cNvPr>
          <p:cNvSpPr>
            <a:spLocks noGrp="1"/>
          </p:cNvSpPr>
          <p:nvPr>
            <p:ph sz="quarter" idx="4"/>
          </p:nvPr>
        </p:nvSpPr>
        <p:spPr/>
        <p:txBody>
          <a:bodyPr/>
          <a:lstStyle/>
          <a:p>
            <a:endParaRPr lang="tr-TR"/>
          </a:p>
        </p:txBody>
      </p:sp>
      <p:pic>
        <p:nvPicPr>
          <p:cNvPr id="9218" name="Picture 2" descr="Milas Firuz Bey Camii | Milas Muğla fotoğraflarım Fotoğrafla… | Flickr">
            <a:extLst>
              <a:ext uri="{FF2B5EF4-FFF2-40B4-BE49-F238E27FC236}">
                <a16:creationId xmlns:a16="http://schemas.microsoft.com/office/drawing/2014/main" id="{F094B435-926A-44EC-9113-3FDFF60E8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76213"/>
            <a:ext cx="9753600" cy="6505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4437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çerik Yer Tutucusu 5">
            <a:extLst>
              <a:ext uri="{FF2B5EF4-FFF2-40B4-BE49-F238E27FC236}">
                <a16:creationId xmlns:a16="http://schemas.microsoft.com/office/drawing/2014/main" id="{0D08D154-68E8-4901-BDCD-FE94677E3C49}"/>
              </a:ext>
            </a:extLst>
          </p:cNvPr>
          <p:cNvSpPr>
            <a:spLocks noGrp="1"/>
          </p:cNvSpPr>
          <p:nvPr>
            <p:ph sz="quarter" idx="4"/>
          </p:nvPr>
        </p:nvSpPr>
        <p:spPr>
          <a:xfrm>
            <a:off x="5354198" y="528810"/>
            <a:ext cx="6001190" cy="5660853"/>
          </a:xfrm>
        </p:spPr>
        <p:txBody>
          <a:bodyPr>
            <a:noAutofit/>
          </a:bodyPr>
          <a:lstStyle/>
          <a:p>
            <a:pPr marL="0" indent="0" algn="l">
              <a:buNone/>
            </a:pPr>
            <a:r>
              <a:rPr lang="tr-TR" sz="2400" b="0" i="0" dirty="0">
                <a:effectLst/>
                <a:latin typeface="Times New Roman" panose="02020603050405020304" pitchFamily="18" charset="0"/>
                <a:cs typeface="Times New Roman" panose="02020603050405020304" pitchFamily="18" charset="0"/>
              </a:rPr>
              <a:t>Beyaz ve renkli mermerden yapılmış beş cepheli ve </a:t>
            </a:r>
            <a:r>
              <a:rPr lang="tr-TR" sz="2400" b="0" i="0" dirty="0" err="1">
                <a:effectLst/>
                <a:latin typeface="Times New Roman" panose="02020603050405020304" pitchFamily="18" charset="0"/>
                <a:cs typeface="Times New Roman" panose="02020603050405020304" pitchFamily="18" charset="0"/>
              </a:rPr>
              <a:t>kavsarası</a:t>
            </a:r>
            <a:r>
              <a:rPr lang="tr-TR" sz="2400" b="0" i="0" dirty="0">
                <a:effectLst/>
                <a:latin typeface="Times New Roman" panose="02020603050405020304" pitchFamily="18" charset="0"/>
                <a:cs typeface="Times New Roman" panose="02020603050405020304" pitchFamily="18" charset="0"/>
              </a:rPr>
              <a:t> beş sıra </a:t>
            </a:r>
            <a:r>
              <a:rPr lang="tr-TR" sz="2400" b="0" i="0" dirty="0" err="1">
                <a:effectLst/>
                <a:latin typeface="Times New Roman" panose="02020603050405020304" pitchFamily="18" charset="0"/>
                <a:cs typeface="Times New Roman" panose="02020603050405020304" pitchFamily="18" charset="0"/>
              </a:rPr>
              <a:t>mukarnaslı</a:t>
            </a:r>
            <a:r>
              <a:rPr lang="tr-TR" sz="2400" b="0" i="0" dirty="0">
                <a:effectLst/>
                <a:latin typeface="Times New Roman" panose="02020603050405020304" pitchFamily="18" charset="0"/>
                <a:cs typeface="Times New Roman" panose="02020603050405020304" pitchFamily="18" charset="0"/>
              </a:rPr>
              <a:t> mihrap nişinin üst bölümü kıvrık dal, </a:t>
            </a:r>
            <a:r>
              <a:rPr lang="tr-TR" sz="2400" b="0" i="0" dirty="0" err="1">
                <a:effectLst/>
                <a:latin typeface="Times New Roman" panose="02020603050405020304" pitchFamily="18" charset="0"/>
                <a:cs typeface="Times New Roman" panose="02020603050405020304" pitchFamily="18" charset="0"/>
              </a:rPr>
              <a:t>rûmî</a:t>
            </a:r>
            <a:r>
              <a:rPr lang="tr-TR" sz="2400" b="0" i="0" dirty="0">
                <a:effectLst/>
                <a:latin typeface="Times New Roman" panose="02020603050405020304" pitchFamily="18" charset="0"/>
                <a:cs typeface="Times New Roman" panose="02020603050405020304" pitchFamily="18" charset="0"/>
              </a:rPr>
              <a:t>, </a:t>
            </a:r>
            <a:r>
              <a:rPr lang="tr-TR" sz="2400" b="0" i="0" dirty="0" err="1">
                <a:effectLst/>
                <a:latin typeface="Times New Roman" panose="02020603050405020304" pitchFamily="18" charset="0"/>
                <a:cs typeface="Times New Roman" panose="02020603050405020304" pitchFamily="18" charset="0"/>
              </a:rPr>
              <a:t>palmet</a:t>
            </a:r>
            <a:r>
              <a:rPr lang="tr-TR" sz="2400" b="0" i="0" dirty="0">
                <a:effectLst/>
                <a:latin typeface="Times New Roman" panose="02020603050405020304" pitchFamily="18" charset="0"/>
                <a:cs typeface="Times New Roman" panose="02020603050405020304" pitchFamily="18" charset="0"/>
              </a:rPr>
              <a:t> ve lotuslardan oluşturulmuş girift bitkisel bezemelidir. Bu bölümün altındaki kelime-i </a:t>
            </a:r>
            <a:r>
              <a:rPr lang="tr-TR" sz="2400" b="0" i="0" dirty="0" err="1">
                <a:effectLst/>
                <a:latin typeface="Times New Roman" panose="02020603050405020304" pitchFamily="18" charset="0"/>
                <a:cs typeface="Times New Roman" panose="02020603050405020304" pitchFamily="18" charset="0"/>
              </a:rPr>
              <a:t>tevhid</a:t>
            </a:r>
            <a:r>
              <a:rPr lang="tr-TR" sz="2400" b="0" i="0" dirty="0">
                <a:effectLst/>
                <a:latin typeface="Times New Roman" panose="02020603050405020304" pitchFamily="18" charset="0"/>
                <a:cs typeface="Times New Roman" panose="02020603050405020304" pitchFamily="18" charset="0"/>
              </a:rPr>
              <a:t> yazılı şeridin hemen aşağısında zincire asılı üç kandil motifi dikkati çeker ve aynı motif, batıdaki yan mekânın kuzey duvarında yer alan üst pencerenin kemeri ortasında da görülür. Mihrabın çevresi iki sıra </a:t>
            </a:r>
            <a:r>
              <a:rPr lang="tr-TR" sz="2400" b="0" i="0" dirty="0" err="1">
                <a:effectLst/>
                <a:latin typeface="Times New Roman" panose="02020603050405020304" pitchFamily="18" charset="0"/>
                <a:cs typeface="Times New Roman" panose="02020603050405020304" pitchFamily="18" charset="0"/>
              </a:rPr>
              <a:t>mukarnaslıdır</a:t>
            </a:r>
            <a:r>
              <a:rPr lang="tr-TR" sz="2400" b="0" i="0" dirty="0">
                <a:effectLst/>
                <a:latin typeface="Times New Roman" panose="02020603050405020304" pitchFamily="18" charset="0"/>
                <a:cs typeface="Times New Roman" panose="02020603050405020304" pitchFamily="18" charset="0"/>
              </a:rPr>
              <a:t>. </a:t>
            </a:r>
            <a:r>
              <a:rPr lang="tr-TR" sz="2400" b="0" i="0" dirty="0" err="1">
                <a:effectLst/>
                <a:latin typeface="Times New Roman" panose="02020603050405020304" pitchFamily="18" charset="0"/>
                <a:cs typeface="Times New Roman" panose="02020603050405020304" pitchFamily="18" charset="0"/>
              </a:rPr>
              <a:t>Mukarnasların</a:t>
            </a:r>
            <a:r>
              <a:rPr lang="tr-TR" sz="2400" b="0" i="0" dirty="0">
                <a:effectLst/>
                <a:latin typeface="Times New Roman" panose="02020603050405020304" pitchFamily="18" charset="0"/>
                <a:cs typeface="Times New Roman" panose="02020603050405020304" pitchFamily="18" charset="0"/>
              </a:rPr>
              <a:t> üzerinde ikisi yarım, ortadaki tam </a:t>
            </a:r>
            <a:r>
              <a:rPr lang="tr-TR" sz="2400" b="0" i="0" dirty="0" err="1">
                <a:effectLst/>
                <a:latin typeface="Times New Roman" panose="02020603050405020304" pitchFamily="18" charset="0"/>
                <a:cs typeface="Times New Roman" panose="02020603050405020304" pitchFamily="18" charset="0"/>
              </a:rPr>
              <a:t>palmet</a:t>
            </a:r>
            <a:r>
              <a:rPr lang="tr-TR" sz="2400" b="0" i="0" dirty="0">
                <a:effectLst/>
                <a:latin typeface="Times New Roman" panose="02020603050405020304" pitchFamily="18" charset="0"/>
                <a:cs typeface="Times New Roman" panose="02020603050405020304" pitchFamily="18" charset="0"/>
              </a:rPr>
              <a:t> biçiminde bir tepelik vardır. Mihrabın iki yanına dikey olarak yazılmış sanatçı adlarından binanın Hasan b. Abdullah el-</a:t>
            </a:r>
            <a:r>
              <a:rPr lang="tr-TR" sz="2400" b="0" i="0" dirty="0" err="1">
                <a:effectLst/>
                <a:latin typeface="Times New Roman" panose="02020603050405020304" pitchFamily="18" charset="0"/>
                <a:cs typeface="Times New Roman" panose="02020603050405020304" pitchFamily="18" charset="0"/>
              </a:rPr>
              <a:t>Bennâ</a:t>
            </a:r>
            <a:r>
              <a:rPr lang="tr-TR" sz="2400" b="0" i="0" dirty="0">
                <a:effectLst/>
                <a:latin typeface="Times New Roman" panose="02020603050405020304" pitchFamily="18" charset="0"/>
                <a:cs typeface="Times New Roman" panose="02020603050405020304" pitchFamily="18" charset="0"/>
              </a:rPr>
              <a:t>, süslemelerin ise Mûsâ b. Abdullah en-</a:t>
            </a:r>
            <a:r>
              <a:rPr lang="tr-TR" sz="2400" b="0" i="0" dirty="0" err="1">
                <a:effectLst/>
                <a:latin typeface="Times New Roman" panose="02020603050405020304" pitchFamily="18" charset="0"/>
                <a:cs typeface="Times New Roman" panose="02020603050405020304" pitchFamily="18" charset="0"/>
              </a:rPr>
              <a:t>Nakkāş</a:t>
            </a:r>
            <a:r>
              <a:rPr lang="tr-TR" sz="2400" b="0" i="0" dirty="0">
                <a:effectLst/>
                <a:latin typeface="Times New Roman" panose="02020603050405020304" pitchFamily="18" charset="0"/>
                <a:cs typeface="Times New Roman" panose="02020603050405020304" pitchFamily="18" charset="0"/>
              </a:rPr>
              <a:t> tarafından yapıldığı öğrenilmektedir.</a:t>
            </a:r>
            <a:endParaRPr lang="tr-TR" sz="2400" dirty="0">
              <a:latin typeface="Times New Roman" panose="02020603050405020304" pitchFamily="18" charset="0"/>
              <a:cs typeface="Times New Roman" panose="02020603050405020304" pitchFamily="18" charset="0"/>
            </a:endParaRPr>
          </a:p>
        </p:txBody>
      </p:sp>
      <p:pic>
        <p:nvPicPr>
          <p:cNvPr id="21508" name="Picture 4">
            <a:extLst>
              <a:ext uri="{FF2B5EF4-FFF2-40B4-BE49-F238E27FC236}">
                <a16:creationId xmlns:a16="http://schemas.microsoft.com/office/drawing/2014/main" id="{F779F61A-B10D-4B8D-A5DE-00E2ABD6586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21185" y="52897"/>
            <a:ext cx="4538950" cy="6805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241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907D844-EA7E-4E6F-BA7D-B06778E7731E}"/>
              </a:ext>
            </a:extLst>
          </p:cNvPr>
          <p:cNvSpPr>
            <a:spLocks noGrp="1"/>
          </p:cNvSpPr>
          <p:nvPr>
            <p:ph type="title"/>
          </p:nvPr>
        </p:nvSpPr>
        <p:spPr/>
        <p:txBody>
          <a:bodyPr/>
          <a:lstStyle/>
          <a:p>
            <a:endParaRPr lang="tr-TR"/>
          </a:p>
        </p:txBody>
      </p:sp>
      <p:sp>
        <p:nvSpPr>
          <p:cNvPr id="3" name="Metin Yer Tutucusu 2">
            <a:extLst>
              <a:ext uri="{FF2B5EF4-FFF2-40B4-BE49-F238E27FC236}">
                <a16:creationId xmlns:a16="http://schemas.microsoft.com/office/drawing/2014/main" id="{D3AFE172-413B-4628-AAB9-60CD41D39093}"/>
              </a:ext>
            </a:extLst>
          </p:cNvPr>
          <p:cNvSpPr>
            <a:spLocks noGrp="1"/>
          </p:cNvSpPr>
          <p:nvPr>
            <p:ph type="body" idx="1"/>
          </p:nvPr>
        </p:nvSpPr>
        <p:spPr/>
        <p:txBody>
          <a:bodyPr/>
          <a:lstStyle/>
          <a:p>
            <a:endParaRPr lang="tr-TR"/>
          </a:p>
        </p:txBody>
      </p:sp>
      <p:sp>
        <p:nvSpPr>
          <p:cNvPr id="5" name="Metin Yer Tutucusu 4">
            <a:extLst>
              <a:ext uri="{FF2B5EF4-FFF2-40B4-BE49-F238E27FC236}">
                <a16:creationId xmlns:a16="http://schemas.microsoft.com/office/drawing/2014/main" id="{59870C92-CA28-4DF0-9D53-FFCB9B37BDEF}"/>
              </a:ext>
            </a:extLst>
          </p:cNvPr>
          <p:cNvSpPr>
            <a:spLocks noGrp="1"/>
          </p:cNvSpPr>
          <p:nvPr>
            <p:ph type="body" sz="quarter" idx="3"/>
          </p:nvPr>
        </p:nvSpPr>
        <p:spPr/>
        <p:txBody>
          <a:bodyPr/>
          <a:lstStyle/>
          <a:p>
            <a:endParaRPr lang="tr-TR"/>
          </a:p>
        </p:txBody>
      </p:sp>
      <p:sp>
        <p:nvSpPr>
          <p:cNvPr id="6" name="İçerik Yer Tutucusu 5">
            <a:extLst>
              <a:ext uri="{FF2B5EF4-FFF2-40B4-BE49-F238E27FC236}">
                <a16:creationId xmlns:a16="http://schemas.microsoft.com/office/drawing/2014/main" id="{E4C223A1-5F62-434C-A8FA-67D292499081}"/>
              </a:ext>
            </a:extLst>
          </p:cNvPr>
          <p:cNvSpPr>
            <a:spLocks noGrp="1"/>
          </p:cNvSpPr>
          <p:nvPr>
            <p:ph sz="quarter" idx="4"/>
          </p:nvPr>
        </p:nvSpPr>
        <p:spPr>
          <a:xfrm>
            <a:off x="7072828" y="2610997"/>
            <a:ext cx="4282559" cy="3578665"/>
          </a:xfrm>
        </p:spPr>
        <p:txBody>
          <a:bodyPr/>
          <a:lstStyle/>
          <a:p>
            <a:r>
              <a:rPr lang="tr-TR" dirty="0"/>
              <a:t>Mihrabın ana bölümleri</a:t>
            </a:r>
          </a:p>
        </p:txBody>
      </p:sp>
      <p:pic>
        <p:nvPicPr>
          <p:cNvPr id="33794" name="Picture 2">
            <a:extLst>
              <a:ext uri="{FF2B5EF4-FFF2-40B4-BE49-F238E27FC236}">
                <a16:creationId xmlns:a16="http://schemas.microsoft.com/office/drawing/2014/main" id="{86A0BA61-FB55-4243-A693-5C319E893F88}"/>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72243" y="182562"/>
            <a:ext cx="6492875" cy="649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60427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D2A8F5-26E0-4CC3-A3BC-D28578BD7CA5}"/>
              </a:ext>
            </a:extLst>
          </p:cNvPr>
          <p:cNvSpPr>
            <a:spLocks noGrp="1"/>
          </p:cNvSpPr>
          <p:nvPr>
            <p:ph type="title"/>
          </p:nvPr>
        </p:nvSpPr>
        <p:spPr/>
        <p:txBody>
          <a:bodyPr/>
          <a:lstStyle/>
          <a:p>
            <a:r>
              <a:rPr lang="tr-TR" dirty="0"/>
              <a:t>Bursa Yeşil Camii(1419)</a:t>
            </a:r>
          </a:p>
        </p:txBody>
      </p:sp>
      <p:sp>
        <p:nvSpPr>
          <p:cNvPr id="3" name="Metin Yer Tutucusu 2">
            <a:extLst>
              <a:ext uri="{FF2B5EF4-FFF2-40B4-BE49-F238E27FC236}">
                <a16:creationId xmlns:a16="http://schemas.microsoft.com/office/drawing/2014/main" id="{7D5FBC07-0D70-4765-BDE6-4172E0F45D1A}"/>
              </a:ext>
            </a:extLst>
          </p:cNvPr>
          <p:cNvSpPr>
            <a:spLocks noGrp="1"/>
          </p:cNvSpPr>
          <p:nvPr>
            <p:ph type="body" idx="1"/>
          </p:nvPr>
        </p:nvSpPr>
        <p:spPr/>
        <p:txBody>
          <a:bodyPr/>
          <a:lstStyle/>
          <a:p>
            <a:endParaRPr lang="tr-TR"/>
          </a:p>
        </p:txBody>
      </p:sp>
      <p:sp>
        <p:nvSpPr>
          <p:cNvPr id="5" name="Metin Yer Tutucusu 4">
            <a:extLst>
              <a:ext uri="{FF2B5EF4-FFF2-40B4-BE49-F238E27FC236}">
                <a16:creationId xmlns:a16="http://schemas.microsoft.com/office/drawing/2014/main" id="{07779C71-5F5E-4CCE-8847-5D1CBB36997C}"/>
              </a:ext>
            </a:extLst>
          </p:cNvPr>
          <p:cNvSpPr>
            <a:spLocks noGrp="1"/>
          </p:cNvSpPr>
          <p:nvPr>
            <p:ph type="body" sz="quarter" idx="3"/>
          </p:nvPr>
        </p:nvSpPr>
        <p:spPr/>
        <p:txBody>
          <a:bodyPr/>
          <a:lstStyle/>
          <a:p>
            <a:endParaRPr lang="tr-TR"/>
          </a:p>
        </p:txBody>
      </p:sp>
      <p:pic>
        <p:nvPicPr>
          <p:cNvPr id="2050" name="Picture 2" descr="Yeşil Camii / Osmanlı mimarisi / Bursa">
            <a:extLst>
              <a:ext uri="{FF2B5EF4-FFF2-40B4-BE49-F238E27FC236}">
                <a16:creationId xmlns:a16="http://schemas.microsoft.com/office/drawing/2014/main" id="{610FE837-FA87-47AE-907E-06590DDEB9DB}"/>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665163" y="1690688"/>
            <a:ext cx="4864461" cy="45897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048F547-4421-45DE-BCA0-134F186D54D0}"/>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611832" y="288843"/>
            <a:ext cx="4303923" cy="6450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8503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E13E710-C6FE-48FD-B27E-C3954D1EE15E}"/>
              </a:ext>
            </a:extLst>
          </p:cNvPr>
          <p:cNvSpPr>
            <a:spLocks noGrp="1"/>
          </p:cNvSpPr>
          <p:nvPr>
            <p:ph type="title"/>
          </p:nvPr>
        </p:nvSpPr>
        <p:spPr/>
        <p:txBody>
          <a:bodyPr/>
          <a:lstStyle/>
          <a:p>
            <a:endParaRPr lang="tr-TR"/>
          </a:p>
        </p:txBody>
      </p:sp>
      <p:sp>
        <p:nvSpPr>
          <p:cNvPr id="3" name="Metin Yer Tutucusu 2">
            <a:extLst>
              <a:ext uri="{FF2B5EF4-FFF2-40B4-BE49-F238E27FC236}">
                <a16:creationId xmlns:a16="http://schemas.microsoft.com/office/drawing/2014/main" id="{C645D131-0F81-48B7-BD6B-89030EB26A8E}"/>
              </a:ext>
            </a:extLst>
          </p:cNvPr>
          <p:cNvSpPr>
            <a:spLocks noGrp="1"/>
          </p:cNvSpPr>
          <p:nvPr>
            <p:ph type="body" idx="1"/>
          </p:nvPr>
        </p:nvSpPr>
        <p:spPr/>
        <p:txBody>
          <a:bodyPr/>
          <a:lstStyle/>
          <a:p>
            <a:endParaRPr lang="tr-TR"/>
          </a:p>
        </p:txBody>
      </p:sp>
      <p:sp>
        <p:nvSpPr>
          <p:cNvPr id="5" name="Metin Yer Tutucusu 4">
            <a:extLst>
              <a:ext uri="{FF2B5EF4-FFF2-40B4-BE49-F238E27FC236}">
                <a16:creationId xmlns:a16="http://schemas.microsoft.com/office/drawing/2014/main" id="{99DA552A-DB40-4A7E-B7DC-B739210BD901}"/>
              </a:ext>
            </a:extLst>
          </p:cNvPr>
          <p:cNvSpPr>
            <a:spLocks noGrp="1"/>
          </p:cNvSpPr>
          <p:nvPr>
            <p:ph type="body" sz="quarter" idx="3"/>
          </p:nvPr>
        </p:nvSpPr>
        <p:spPr/>
        <p:txBody>
          <a:bodyPr/>
          <a:lstStyle/>
          <a:p>
            <a:endParaRPr lang="tr-TR"/>
          </a:p>
        </p:txBody>
      </p:sp>
      <p:pic>
        <p:nvPicPr>
          <p:cNvPr id="3076" name="Picture 4">
            <a:extLst>
              <a:ext uri="{FF2B5EF4-FFF2-40B4-BE49-F238E27FC236}">
                <a16:creationId xmlns:a16="http://schemas.microsoft.com/office/drawing/2014/main" id="{FE2D5F2C-B388-4C63-B108-83098FB85F27}"/>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1758307" y="408045"/>
            <a:ext cx="8675385" cy="5790818"/>
          </a:xfrm>
          <a:prstGeom prst="rect">
            <a:avLst/>
          </a:prstGeom>
          <a:noFill/>
          <a:extLst>
            <a:ext uri="{909E8E84-426E-40DD-AFC4-6F175D3DCCD1}">
              <a14:hiddenFill xmlns:a14="http://schemas.microsoft.com/office/drawing/2010/main">
                <a:solidFill>
                  <a:srgbClr val="FFFFFF"/>
                </a:solidFill>
              </a14:hiddenFill>
            </a:ext>
          </a:extLst>
        </p:spPr>
      </p:pic>
      <p:sp>
        <p:nvSpPr>
          <p:cNvPr id="7" name="İçerik Yer Tutucusu 6">
            <a:extLst>
              <a:ext uri="{FF2B5EF4-FFF2-40B4-BE49-F238E27FC236}">
                <a16:creationId xmlns:a16="http://schemas.microsoft.com/office/drawing/2014/main" id="{78B0B837-DB05-42EA-8EDA-8748D9D2F69A}"/>
              </a:ext>
            </a:extLst>
          </p:cNvPr>
          <p:cNvSpPr>
            <a:spLocks noGrp="1"/>
          </p:cNvSpPr>
          <p:nvPr>
            <p:ph sz="half" idx="2"/>
          </p:nvPr>
        </p:nvSpPr>
        <p:spPr/>
        <p:txBody>
          <a:bodyPr/>
          <a:lstStyle/>
          <a:p>
            <a:endParaRPr lang="tr-TR"/>
          </a:p>
        </p:txBody>
      </p:sp>
    </p:spTree>
    <p:extLst>
      <p:ext uri="{BB962C8B-B14F-4D97-AF65-F5344CB8AC3E}">
        <p14:creationId xmlns:p14="http://schemas.microsoft.com/office/powerpoint/2010/main" val="39006309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7416D10-32FE-418D-A485-62C0B6AAC352}"/>
              </a:ext>
            </a:extLst>
          </p:cNvPr>
          <p:cNvSpPr>
            <a:spLocks noGrp="1"/>
          </p:cNvSpPr>
          <p:nvPr>
            <p:ph type="title"/>
          </p:nvPr>
        </p:nvSpPr>
        <p:spPr/>
        <p:txBody>
          <a:bodyPr/>
          <a:lstStyle/>
          <a:p>
            <a:endParaRPr lang="tr-TR"/>
          </a:p>
        </p:txBody>
      </p:sp>
      <p:sp>
        <p:nvSpPr>
          <p:cNvPr id="3" name="Metin Yer Tutucusu 2">
            <a:extLst>
              <a:ext uri="{FF2B5EF4-FFF2-40B4-BE49-F238E27FC236}">
                <a16:creationId xmlns:a16="http://schemas.microsoft.com/office/drawing/2014/main" id="{0B762A41-B888-4388-87D4-D18EB79BA0FB}"/>
              </a:ext>
            </a:extLst>
          </p:cNvPr>
          <p:cNvSpPr>
            <a:spLocks noGrp="1"/>
          </p:cNvSpPr>
          <p:nvPr>
            <p:ph type="body" idx="1"/>
          </p:nvPr>
        </p:nvSpPr>
        <p:spPr/>
        <p:txBody>
          <a:bodyPr/>
          <a:lstStyle/>
          <a:p>
            <a:endParaRPr lang="tr-TR"/>
          </a:p>
        </p:txBody>
      </p:sp>
      <p:sp>
        <p:nvSpPr>
          <p:cNvPr id="5" name="Metin Yer Tutucusu 4">
            <a:extLst>
              <a:ext uri="{FF2B5EF4-FFF2-40B4-BE49-F238E27FC236}">
                <a16:creationId xmlns:a16="http://schemas.microsoft.com/office/drawing/2014/main" id="{13E9CC19-2FED-4B5E-BFEC-51D5BA6867F4}"/>
              </a:ext>
            </a:extLst>
          </p:cNvPr>
          <p:cNvSpPr>
            <a:spLocks noGrp="1"/>
          </p:cNvSpPr>
          <p:nvPr>
            <p:ph type="body" sz="quarter" idx="3"/>
          </p:nvPr>
        </p:nvSpPr>
        <p:spPr/>
        <p:txBody>
          <a:bodyPr/>
          <a:lstStyle/>
          <a:p>
            <a:endParaRPr lang="tr-TR"/>
          </a:p>
        </p:txBody>
      </p:sp>
      <p:pic>
        <p:nvPicPr>
          <p:cNvPr id="4098" name="Picture 2">
            <a:extLst>
              <a:ext uri="{FF2B5EF4-FFF2-40B4-BE49-F238E27FC236}">
                <a16:creationId xmlns:a16="http://schemas.microsoft.com/office/drawing/2014/main" id="{F0269321-A542-4E31-A98D-92B254B9944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06566" y="105185"/>
            <a:ext cx="4431535" cy="663900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4EC3A93-D8A8-441D-B86B-B5649FB50513}"/>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172200" y="0"/>
            <a:ext cx="4549966" cy="6816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753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26A268C8-4763-4C90-9484-254D0C0D7820}"/>
              </a:ext>
            </a:extLst>
          </p:cNvPr>
          <p:cNvSpPr>
            <a:spLocks noGrp="1"/>
          </p:cNvSpPr>
          <p:nvPr>
            <p:ph type="title"/>
          </p:nvPr>
        </p:nvSpPr>
        <p:spPr>
          <a:xfrm>
            <a:off x="496823" y="-635"/>
            <a:ext cx="5331099" cy="1981535"/>
          </a:xfrm>
        </p:spPr>
        <p:txBody>
          <a:bodyPr anchor="ctr">
            <a:normAutofit/>
          </a:bodyPr>
          <a:lstStyle/>
          <a:p>
            <a:r>
              <a:rPr lang="tr-TR" sz="3700" b="1" i="0" u="none" strike="noStrike" baseline="0" dirty="0">
                <a:latin typeface="Times-Bold"/>
              </a:rPr>
              <a:t>1. </a:t>
            </a:r>
            <a:r>
              <a:rPr lang="tr-TR" sz="3700" b="1" i="0" u="none" strike="noStrike" baseline="0" dirty="0" err="1">
                <a:latin typeface="Times-Bold"/>
              </a:rPr>
              <a:t>Tabhaneli-Zaviyeli</a:t>
            </a:r>
            <a:r>
              <a:rPr lang="tr-TR" sz="3700" b="1" i="0" u="none" strike="noStrike" baseline="0" dirty="0">
                <a:latin typeface="Times-Bold"/>
              </a:rPr>
              <a:t> Camiler</a:t>
            </a:r>
            <a:endParaRPr lang="tr-TR" sz="3700" dirty="0"/>
          </a:p>
        </p:txBody>
      </p:sp>
      <p:grpSp>
        <p:nvGrpSpPr>
          <p:cNvPr id="75" name="Group 7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6" name="Rectangle 7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9" name="Rectangle 7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944EEB34-BEE2-49A2-A950-774081B68173}"/>
              </a:ext>
            </a:extLst>
          </p:cNvPr>
          <p:cNvSpPr>
            <a:spLocks noGrp="1"/>
          </p:cNvSpPr>
          <p:nvPr>
            <p:ph idx="1"/>
          </p:nvPr>
        </p:nvSpPr>
        <p:spPr>
          <a:xfrm>
            <a:off x="403062" y="1641513"/>
            <a:ext cx="5424861" cy="5001658"/>
          </a:xfrm>
        </p:spPr>
        <p:txBody>
          <a:bodyPr anchor="ctr">
            <a:noAutofit/>
          </a:bodyPr>
          <a:lstStyle/>
          <a:p>
            <a:pPr marL="0" indent="0">
              <a:buNone/>
            </a:pPr>
            <a:r>
              <a:rPr lang="tr-TR" sz="2400" dirty="0" err="1">
                <a:latin typeface="Times-Roman"/>
              </a:rPr>
              <a:t>T</a:t>
            </a:r>
            <a:r>
              <a:rPr lang="tr-TR" sz="2400" b="0" i="0" u="none" strike="noStrike" baseline="0" dirty="0" err="1">
                <a:latin typeface="Times-Roman"/>
              </a:rPr>
              <a:t>abhane</a:t>
            </a:r>
            <a:r>
              <a:rPr lang="tr-TR" sz="2400" b="0" i="0" u="none" strike="noStrike" baseline="0" dirty="0">
                <a:latin typeface="Times-Roman"/>
              </a:rPr>
              <a:t> birimlerinde, kuru</a:t>
            </a:r>
            <a:r>
              <a:rPr lang="tr-TR" sz="2400" b="0" i="0" u="none" strike="noStrike" baseline="0" dirty="0">
                <a:latin typeface="TimesNewRomanPSMT"/>
              </a:rPr>
              <a:t>luş dönemi Osmanlı toplum hayatının hemen her boyutuna egemen bulunan </a:t>
            </a:r>
            <a:r>
              <a:rPr lang="tr-TR" sz="2400" b="0" i="0" u="none" strike="noStrike" baseline="0" dirty="0" err="1">
                <a:latin typeface="TimesNewRomanPSMT"/>
              </a:rPr>
              <a:t>Ahîliğe</a:t>
            </a:r>
            <a:r>
              <a:rPr lang="tr-TR" sz="2400" b="0" i="0" u="none" strike="noStrike" baseline="0" dirty="0">
                <a:latin typeface="TimesNewRomanPSMT"/>
              </a:rPr>
              <a:t> ilişkin faaliyetlerinin yürütüldüğü tahmin edilmektedir. </a:t>
            </a:r>
            <a:r>
              <a:rPr lang="tr-TR" sz="2400" b="0" i="0" u="none" strike="noStrike" baseline="0" dirty="0" err="1">
                <a:latin typeface="TimesNewRomanPSMT"/>
              </a:rPr>
              <a:t>Tabhaneli</a:t>
            </a:r>
            <a:r>
              <a:rPr lang="tr-TR" sz="2400" b="0" i="0" u="none" strike="noStrike" baseline="0" dirty="0">
                <a:latin typeface="TimesNewRomanPSMT"/>
              </a:rPr>
              <a:t> / </a:t>
            </a:r>
            <a:r>
              <a:rPr lang="tr-TR" sz="2400" b="0" i="0" u="none" strike="noStrike" baseline="0" dirty="0" err="1">
                <a:latin typeface="TimesNewRomanPSMT"/>
              </a:rPr>
              <a:t>zâviyeli</a:t>
            </a:r>
            <a:r>
              <a:rPr lang="tr-TR" sz="2400" dirty="0">
                <a:latin typeface="TimesNewRomanPSMT"/>
              </a:rPr>
              <a:t> </a:t>
            </a:r>
            <a:r>
              <a:rPr lang="tr-TR" sz="2400" b="0" i="0" u="none" strike="noStrike" baseline="0" dirty="0">
                <a:latin typeface="Times-Roman"/>
              </a:rPr>
              <a:t>camilerin Anadolu Türk mimarisindeki öncüleri Selçuklu döneminin, avlusu kubbe ile örtülü </a:t>
            </a:r>
            <a:r>
              <a:rPr lang="tr-TR" sz="2400" b="0" i="0" u="none" strike="noStrike" baseline="0" dirty="0">
                <a:latin typeface="TimesNewRomanPSMT"/>
              </a:rPr>
              <a:t>ve eyvanlı medreseleri ile aynı tasarım özelliklerini gösteren tarikat yapılarıdır.</a:t>
            </a:r>
            <a:endParaRPr lang="tr-TR" sz="2400" dirty="0"/>
          </a:p>
        </p:txBody>
      </p:sp>
      <p:sp>
        <p:nvSpPr>
          <p:cNvPr id="81" name="Rectangle 8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5B0CD3C5-689B-43B3-BA81-FF30E49B7D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 b="2086"/>
          <a:stretch/>
        </p:blipFill>
        <p:spPr bwMode="auto">
          <a:xfrm>
            <a:off x="6001509" y="1199269"/>
            <a:ext cx="5307377" cy="5144877"/>
          </a:xfrm>
          <a:prstGeom prst="rect">
            <a:avLst/>
          </a:prstGeom>
          <a:noFill/>
          <a:extLst>
            <a:ext uri="{909E8E84-426E-40DD-AFC4-6F175D3DCCD1}">
              <a14:hiddenFill xmlns:a14="http://schemas.microsoft.com/office/drawing/2010/main">
                <a:solidFill>
                  <a:srgbClr val="FFFFFF"/>
                </a:solidFill>
              </a14:hiddenFill>
            </a:ext>
          </a:extLst>
        </p:spPr>
      </p:pic>
      <p:sp>
        <p:nvSpPr>
          <p:cNvPr id="21" name="Metin kutusu 20">
            <a:extLst>
              <a:ext uri="{FF2B5EF4-FFF2-40B4-BE49-F238E27FC236}">
                <a16:creationId xmlns:a16="http://schemas.microsoft.com/office/drawing/2014/main" id="{92A33CAD-9474-4706-92E7-625F412DE52D}"/>
              </a:ext>
            </a:extLst>
          </p:cNvPr>
          <p:cNvSpPr txBox="1"/>
          <p:nvPr/>
        </p:nvSpPr>
        <p:spPr>
          <a:xfrm rot="10800000" flipV="1">
            <a:off x="5969549" y="458593"/>
            <a:ext cx="4460288" cy="369332"/>
          </a:xfrm>
          <a:prstGeom prst="rect">
            <a:avLst/>
          </a:prstGeom>
          <a:noFill/>
        </p:spPr>
        <p:txBody>
          <a:bodyPr wrap="square">
            <a:spAutoFit/>
          </a:bodyPr>
          <a:lstStyle/>
          <a:p>
            <a:pPr algn="just">
              <a:buFont typeface="Arial" panose="020B0604020202020204" pitchFamily="34" charset="0"/>
              <a:buChar char="•"/>
            </a:pPr>
            <a:r>
              <a:rPr lang="tr-TR" b="1" i="1" dirty="0">
                <a:effectLst/>
                <a:latin typeface="Arial" panose="020B0604020202020204" pitchFamily="34" charset="0"/>
              </a:rPr>
              <a:t>Edirne Muradiye Camii (1426)</a:t>
            </a:r>
            <a:endParaRPr lang="tr-TR" b="0" i="0" dirty="0">
              <a:effectLst/>
              <a:latin typeface="Arial" panose="020B0604020202020204" pitchFamily="34" charset="0"/>
            </a:endParaRPr>
          </a:p>
        </p:txBody>
      </p:sp>
    </p:spTree>
    <p:extLst>
      <p:ext uri="{BB962C8B-B14F-4D97-AF65-F5344CB8AC3E}">
        <p14:creationId xmlns:p14="http://schemas.microsoft.com/office/powerpoint/2010/main" val="22254281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62E6E41-E0F7-4AA3-9FD7-21877775AA6F}"/>
              </a:ext>
            </a:extLst>
          </p:cNvPr>
          <p:cNvSpPr>
            <a:spLocks noGrp="1"/>
          </p:cNvSpPr>
          <p:nvPr>
            <p:ph type="title"/>
          </p:nvPr>
        </p:nvSpPr>
        <p:spPr/>
        <p:txBody>
          <a:bodyPr/>
          <a:lstStyle/>
          <a:p>
            <a:r>
              <a:rPr lang="tr-TR" dirty="0"/>
              <a:t>Edirne Muradiye Camii(1426)</a:t>
            </a:r>
          </a:p>
        </p:txBody>
      </p:sp>
      <p:sp>
        <p:nvSpPr>
          <p:cNvPr id="3" name="Metin Yer Tutucusu 2">
            <a:extLst>
              <a:ext uri="{FF2B5EF4-FFF2-40B4-BE49-F238E27FC236}">
                <a16:creationId xmlns:a16="http://schemas.microsoft.com/office/drawing/2014/main" id="{8E7B2858-C36C-44D2-854D-CC5F001BFEC9}"/>
              </a:ext>
            </a:extLst>
          </p:cNvPr>
          <p:cNvSpPr>
            <a:spLocks noGrp="1"/>
          </p:cNvSpPr>
          <p:nvPr>
            <p:ph type="body" idx="1"/>
          </p:nvPr>
        </p:nvSpPr>
        <p:spPr/>
        <p:txBody>
          <a:bodyPr/>
          <a:lstStyle/>
          <a:p>
            <a:endParaRPr lang="tr-TR"/>
          </a:p>
        </p:txBody>
      </p:sp>
      <p:sp>
        <p:nvSpPr>
          <p:cNvPr id="5" name="Metin Yer Tutucusu 4">
            <a:extLst>
              <a:ext uri="{FF2B5EF4-FFF2-40B4-BE49-F238E27FC236}">
                <a16:creationId xmlns:a16="http://schemas.microsoft.com/office/drawing/2014/main" id="{70D75A7F-9AB6-4FB1-9DEF-235B55A3BAC5}"/>
              </a:ext>
            </a:extLst>
          </p:cNvPr>
          <p:cNvSpPr>
            <a:spLocks noGrp="1"/>
          </p:cNvSpPr>
          <p:nvPr>
            <p:ph type="body" sz="quarter" idx="3"/>
          </p:nvPr>
        </p:nvSpPr>
        <p:spPr/>
        <p:txBody>
          <a:bodyPr/>
          <a:lstStyle/>
          <a:p>
            <a:endParaRPr lang="tr-TR"/>
          </a:p>
        </p:txBody>
      </p:sp>
      <p:pic>
        <p:nvPicPr>
          <p:cNvPr id="1026" name="Picture 2">
            <a:extLst>
              <a:ext uri="{FF2B5EF4-FFF2-40B4-BE49-F238E27FC236}">
                <a16:creationId xmlns:a16="http://schemas.microsoft.com/office/drawing/2014/main" id="{C9F9A1DD-504A-4E03-81A0-87C6232F9A0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23269" y="1681163"/>
            <a:ext cx="7599555" cy="50689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dirne Muradiye Cami | Okur Yazarım">
            <a:extLst>
              <a:ext uri="{FF2B5EF4-FFF2-40B4-BE49-F238E27FC236}">
                <a16:creationId xmlns:a16="http://schemas.microsoft.com/office/drawing/2014/main" id="{DE1861A6-226F-4822-AC3B-4E0B16B5D610}"/>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7897449" y="2373319"/>
            <a:ext cx="3720711" cy="3684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0637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188ECD1-98C7-4B00-BEED-45C91F271397}"/>
              </a:ext>
            </a:extLst>
          </p:cNvPr>
          <p:cNvSpPr>
            <a:spLocks noGrp="1"/>
          </p:cNvSpPr>
          <p:nvPr>
            <p:ph type="title"/>
          </p:nvPr>
        </p:nvSpPr>
        <p:spPr/>
        <p:txBody>
          <a:bodyPr/>
          <a:lstStyle/>
          <a:p>
            <a:endParaRPr lang="tr-TR"/>
          </a:p>
        </p:txBody>
      </p:sp>
      <p:sp>
        <p:nvSpPr>
          <p:cNvPr id="3" name="Metin Yer Tutucusu 2">
            <a:extLst>
              <a:ext uri="{FF2B5EF4-FFF2-40B4-BE49-F238E27FC236}">
                <a16:creationId xmlns:a16="http://schemas.microsoft.com/office/drawing/2014/main" id="{72CA4C50-1699-45A6-9E9C-DFD2395E5116}"/>
              </a:ext>
            </a:extLst>
          </p:cNvPr>
          <p:cNvSpPr>
            <a:spLocks noGrp="1"/>
          </p:cNvSpPr>
          <p:nvPr>
            <p:ph type="body" idx="1"/>
          </p:nvPr>
        </p:nvSpPr>
        <p:spPr/>
        <p:txBody>
          <a:bodyPr/>
          <a:lstStyle/>
          <a:p>
            <a:endParaRPr lang="tr-TR"/>
          </a:p>
        </p:txBody>
      </p:sp>
      <p:sp>
        <p:nvSpPr>
          <p:cNvPr id="5" name="Metin Yer Tutucusu 4">
            <a:extLst>
              <a:ext uri="{FF2B5EF4-FFF2-40B4-BE49-F238E27FC236}">
                <a16:creationId xmlns:a16="http://schemas.microsoft.com/office/drawing/2014/main" id="{6CBFFF5C-50E1-4729-ABCF-91A82C932263}"/>
              </a:ext>
            </a:extLst>
          </p:cNvPr>
          <p:cNvSpPr>
            <a:spLocks noGrp="1"/>
          </p:cNvSpPr>
          <p:nvPr>
            <p:ph type="body" sz="quarter" idx="3"/>
          </p:nvPr>
        </p:nvSpPr>
        <p:spPr/>
        <p:txBody>
          <a:bodyPr/>
          <a:lstStyle/>
          <a:p>
            <a:endParaRPr lang="tr-TR"/>
          </a:p>
        </p:txBody>
      </p:sp>
      <p:sp>
        <p:nvSpPr>
          <p:cNvPr id="6" name="İçerik Yer Tutucusu 5">
            <a:extLst>
              <a:ext uri="{FF2B5EF4-FFF2-40B4-BE49-F238E27FC236}">
                <a16:creationId xmlns:a16="http://schemas.microsoft.com/office/drawing/2014/main" id="{A78773A8-D1F9-4D8B-BF11-5D12CC1431DD}"/>
              </a:ext>
            </a:extLst>
          </p:cNvPr>
          <p:cNvSpPr>
            <a:spLocks noGrp="1"/>
          </p:cNvSpPr>
          <p:nvPr>
            <p:ph sz="quarter" idx="4"/>
          </p:nvPr>
        </p:nvSpPr>
        <p:spPr/>
        <p:txBody>
          <a:bodyPr/>
          <a:lstStyle/>
          <a:p>
            <a:endParaRPr lang="tr-TR"/>
          </a:p>
        </p:txBody>
      </p:sp>
      <p:pic>
        <p:nvPicPr>
          <p:cNvPr id="5122" name="Picture 2">
            <a:extLst>
              <a:ext uri="{FF2B5EF4-FFF2-40B4-BE49-F238E27FC236}">
                <a16:creationId xmlns:a16="http://schemas.microsoft.com/office/drawing/2014/main" id="{71036310-656C-4307-84AD-0BD7E0EB8CCC}"/>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995643" y="562644"/>
            <a:ext cx="10178489" cy="5732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3227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894695D-E20A-4847-83C2-F58FEB1C2B91}"/>
              </a:ext>
            </a:extLst>
          </p:cNvPr>
          <p:cNvSpPr>
            <a:spLocks noGrp="1"/>
          </p:cNvSpPr>
          <p:nvPr>
            <p:ph type="title"/>
          </p:nvPr>
        </p:nvSpPr>
        <p:spPr/>
        <p:txBody>
          <a:bodyPr/>
          <a:lstStyle/>
          <a:p>
            <a:r>
              <a:rPr lang="tr-TR" sz="4400" b="1" i="0" u="none" strike="noStrike" baseline="0" dirty="0">
                <a:latin typeface="Times-Bold"/>
              </a:rPr>
              <a:t>2. Medreseler</a:t>
            </a:r>
            <a:endParaRPr lang="tr-TR" dirty="0"/>
          </a:p>
        </p:txBody>
      </p:sp>
      <p:sp>
        <p:nvSpPr>
          <p:cNvPr id="4" name="İçerik Yer Tutucusu 3">
            <a:extLst>
              <a:ext uri="{FF2B5EF4-FFF2-40B4-BE49-F238E27FC236}">
                <a16:creationId xmlns:a16="http://schemas.microsoft.com/office/drawing/2014/main" id="{8E3494D6-1E67-4284-BCB5-1E3B0719A3C7}"/>
              </a:ext>
            </a:extLst>
          </p:cNvPr>
          <p:cNvSpPr>
            <a:spLocks noGrp="1"/>
          </p:cNvSpPr>
          <p:nvPr>
            <p:ph sz="half" idx="2"/>
          </p:nvPr>
        </p:nvSpPr>
        <p:spPr>
          <a:xfrm>
            <a:off x="616946" y="1894902"/>
            <a:ext cx="5365214" cy="4241493"/>
          </a:xfrm>
        </p:spPr>
        <p:txBody>
          <a:bodyPr>
            <a:normAutofit fontScale="77500" lnSpcReduction="20000"/>
          </a:bodyPr>
          <a:lstStyle/>
          <a:p>
            <a:pPr algn="just"/>
            <a:r>
              <a:rPr lang="tr-TR" sz="3100" b="0" i="0" dirty="0">
                <a:effectLst/>
                <a:latin typeface="Times New Roman" panose="02020603050405020304" pitchFamily="18" charset="0"/>
                <a:cs typeface="Times New Roman" panose="02020603050405020304" pitchFamily="18" charset="0"/>
              </a:rPr>
              <a:t>İslâm eğitim sisteminin temel kurumu olan medrese Osmanlılar döneminde fizikî şartları, mimari özellikleri, programı ve temsil ettiği zihniyetle önemli gelişmeler göstermiştir. Medrese bu dönemde </a:t>
            </a:r>
            <a:r>
              <a:rPr lang="tr-TR" sz="3100" b="0" i="0" dirty="0" err="1">
                <a:effectLst/>
                <a:latin typeface="Times New Roman" panose="02020603050405020304" pitchFamily="18" charset="0"/>
                <a:cs typeface="Times New Roman" panose="02020603050405020304" pitchFamily="18" charset="0"/>
              </a:rPr>
              <a:t>sıbyan</a:t>
            </a:r>
            <a:r>
              <a:rPr lang="tr-TR" sz="3100" b="0" i="0" dirty="0">
                <a:effectLst/>
                <a:latin typeface="Times New Roman" panose="02020603050405020304" pitchFamily="18" charset="0"/>
                <a:cs typeface="Times New Roman" panose="02020603050405020304" pitchFamily="18" charset="0"/>
              </a:rPr>
              <a:t> mektebinden sonra orta, lise, yüksek okul ve üniversite eğitimine tekabül eden, İslâmî kimliği sebebiyle sadece </a:t>
            </a:r>
            <a:r>
              <a:rPr lang="tr-TR" sz="3100" b="0" i="0" dirty="0" err="1">
                <a:effectLst/>
                <a:latin typeface="Times New Roman" panose="02020603050405020304" pitchFamily="18" charset="0"/>
                <a:cs typeface="Times New Roman" panose="02020603050405020304" pitchFamily="18" charset="0"/>
              </a:rPr>
              <a:t>müslümanların</a:t>
            </a:r>
            <a:r>
              <a:rPr lang="tr-TR" sz="3100" b="0" i="0" dirty="0">
                <a:effectLst/>
                <a:latin typeface="Times New Roman" panose="02020603050405020304" pitchFamily="18" charset="0"/>
                <a:cs typeface="Times New Roman" panose="02020603050405020304" pitchFamily="18" charset="0"/>
              </a:rPr>
              <a:t> devam ettiği bir eğitim kurumu özelliği taşır.</a:t>
            </a:r>
          </a:p>
          <a:p>
            <a:pPr algn="just"/>
            <a:r>
              <a:rPr lang="tr-TR" sz="3100" b="0" i="0" dirty="0">
                <a:effectLst/>
                <a:latin typeface="Times New Roman" panose="02020603050405020304" pitchFamily="18" charset="0"/>
                <a:cs typeface="Times New Roman" panose="02020603050405020304" pitchFamily="18" charset="0"/>
              </a:rPr>
              <a:t>Osmanlı Beyliği’nde ilk medrese olarak Orhan Gazi’nin 1331’de kurduğu, İznik </a:t>
            </a:r>
            <a:r>
              <a:rPr lang="tr-TR" sz="3100" b="0" i="0" dirty="0" err="1">
                <a:effectLst/>
                <a:latin typeface="Times New Roman" panose="02020603050405020304" pitchFamily="18" charset="0"/>
                <a:cs typeface="Times New Roman" panose="02020603050405020304" pitchFamily="18" charset="0"/>
              </a:rPr>
              <a:t>Orhaniyesi</a:t>
            </a:r>
            <a:r>
              <a:rPr lang="tr-TR" sz="3100" b="0" i="0" dirty="0">
                <a:effectLst/>
                <a:latin typeface="Times New Roman" panose="02020603050405020304" pitchFamily="18" charset="0"/>
                <a:cs typeface="Times New Roman" panose="02020603050405020304" pitchFamily="18" charset="0"/>
              </a:rPr>
              <a:t> adını da taşıyan İznik Medresesi gösterilir.</a:t>
            </a:r>
          </a:p>
          <a:p>
            <a:endParaRPr lang="tr-TR" dirty="0"/>
          </a:p>
        </p:txBody>
      </p:sp>
      <p:sp>
        <p:nvSpPr>
          <p:cNvPr id="17" name="Metin kutusu 16">
            <a:extLst>
              <a:ext uri="{FF2B5EF4-FFF2-40B4-BE49-F238E27FC236}">
                <a16:creationId xmlns:a16="http://schemas.microsoft.com/office/drawing/2014/main" id="{6CD8C19B-DA13-4D6A-949E-38B5AB01C6B4}"/>
              </a:ext>
            </a:extLst>
          </p:cNvPr>
          <p:cNvSpPr txBox="1"/>
          <p:nvPr/>
        </p:nvSpPr>
        <p:spPr>
          <a:xfrm>
            <a:off x="839788" y="5728771"/>
            <a:ext cx="7026255" cy="668365"/>
          </a:xfrm>
          <a:prstGeom prst="rect">
            <a:avLst/>
          </a:prstGeom>
          <a:noFill/>
        </p:spPr>
        <p:txBody>
          <a:bodyPr wrap="square">
            <a:spAutoFit/>
          </a:bodyPr>
          <a:lstStyle/>
          <a:p>
            <a:r>
              <a:rPr lang="tr-TR" b="0" i="0" dirty="0">
                <a:effectLst/>
                <a:latin typeface="Times New Roman" panose="02020603050405020304" pitchFamily="18" charset="0"/>
                <a:cs typeface="Times New Roman" panose="02020603050405020304" pitchFamily="18" charset="0"/>
              </a:rPr>
              <a:t>İstanbul-A </a:t>
            </a:r>
            <a:r>
              <a:rPr lang="tr-TR" b="0" i="0" dirty="0" err="1">
                <a:effectLst/>
                <a:latin typeface="Times New Roman" panose="02020603050405020304" pitchFamily="18" charset="0"/>
                <a:cs typeface="Times New Roman" panose="02020603050405020304" pitchFamily="18" charset="0"/>
              </a:rPr>
              <a:t>class</a:t>
            </a:r>
            <a:r>
              <a:rPr lang="tr-TR" b="0" i="0" dirty="0">
                <a:effectLst/>
                <a:latin typeface="Times New Roman" panose="02020603050405020304" pitchFamily="18" charset="0"/>
                <a:cs typeface="Times New Roman" panose="02020603050405020304" pitchFamily="18" charset="0"/>
              </a:rPr>
              <a:t> at </a:t>
            </a:r>
            <a:r>
              <a:rPr lang="tr-TR" b="0" i="0" dirty="0" err="1">
                <a:effectLst/>
                <a:latin typeface="Times New Roman" panose="02020603050405020304" pitchFamily="18" charset="0"/>
                <a:cs typeface="Times New Roman" panose="02020603050405020304" pitchFamily="18" charset="0"/>
              </a:rPr>
              <a:t>the</a:t>
            </a:r>
            <a:r>
              <a:rPr lang="tr-TR" b="0" i="0" dirty="0">
                <a:effectLst/>
                <a:latin typeface="Times New Roman" panose="02020603050405020304" pitchFamily="18" charset="0"/>
                <a:cs typeface="Times New Roman" panose="02020603050405020304" pitchFamily="18" charset="0"/>
              </a:rPr>
              <a:t> Gazanfer </a:t>
            </a:r>
            <a:r>
              <a:rPr lang="tr-TR" b="0" i="0" dirty="0" err="1">
                <a:effectLst/>
                <a:latin typeface="Times New Roman" panose="02020603050405020304" pitchFamily="18" charset="0"/>
                <a:cs typeface="Times New Roman" panose="02020603050405020304" pitchFamily="18" charset="0"/>
              </a:rPr>
              <a:t>Aga</a:t>
            </a:r>
            <a:r>
              <a:rPr lang="tr-TR" b="0" i="0" dirty="0">
                <a:effectLst/>
                <a:latin typeface="Times New Roman" panose="02020603050405020304" pitchFamily="18" charset="0"/>
                <a:cs typeface="Times New Roman" panose="02020603050405020304" pitchFamily="18" charset="0"/>
              </a:rPr>
              <a:t> </a:t>
            </a:r>
            <a:r>
              <a:rPr lang="tr-TR" b="0" i="0" dirty="0" err="1">
                <a:effectLst/>
                <a:latin typeface="Times New Roman" panose="02020603050405020304" pitchFamily="18" charset="0"/>
                <a:cs typeface="Times New Roman" panose="02020603050405020304" pitchFamily="18" charset="0"/>
              </a:rPr>
              <a:t>Madrasa</a:t>
            </a:r>
            <a:r>
              <a:rPr lang="tr-TR" b="0" i="0" dirty="0">
                <a:effectLst/>
                <a:latin typeface="Times New Roman" panose="02020603050405020304" pitchFamily="18" charset="0"/>
                <a:cs typeface="Times New Roman" panose="02020603050405020304" pitchFamily="18" charset="0"/>
              </a:rPr>
              <a:t> </a:t>
            </a:r>
            <a:r>
              <a:rPr lang="tr-TR" b="0" i="0" dirty="0" err="1">
                <a:effectLst/>
                <a:latin typeface="Times New Roman" panose="02020603050405020304" pitchFamily="18" charset="0"/>
                <a:cs typeface="Times New Roman" panose="02020603050405020304" pitchFamily="18" charset="0"/>
              </a:rPr>
              <a:t>founded</a:t>
            </a:r>
            <a:r>
              <a:rPr lang="tr-TR" b="0" i="0" dirty="0">
                <a:effectLst/>
                <a:latin typeface="Times New Roman" panose="02020603050405020304" pitchFamily="18" charset="0"/>
                <a:cs typeface="Times New Roman" panose="02020603050405020304" pitchFamily="18" charset="0"/>
              </a:rPr>
              <a:t> in 1566 - Divan-i Nadiri - </a:t>
            </a:r>
            <a:r>
              <a:rPr lang="tr-TR" b="0" i="0" dirty="0" err="1">
                <a:effectLst/>
                <a:latin typeface="Times New Roman" panose="02020603050405020304" pitchFamily="18" charset="0"/>
                <a:cs typeface="Times New Roman" panose="02020603050405020304" pitchFamily="18" charset="0"/>
              </a:rPr>
              <a:t>Caferağa</a:t>
            </a:r>
            <a:r>
              <a:rPr lang="tr-TR" b="0" i="0" dirty="0">
                <a:effectLst/>
                <a:latin typeface="Times New Roman" panose="02020603050405020304" pitchFamily="18" charset="0"/>
                <a:cs typeface="Times New Roman" panose="02020603050405020304" pitchFamily="18" charset="0"/>
              </a:rPr>
              <a:t> Medresesi</a:t>
            </a:r>
            <a:endParaRPr lang="tr-TR" dirty="0">
              <a:latin typeface="Times New Roman" panose="02020603050405020304" pitchFamily="18" charset="0"/>
              <a:cs typeface="Times New Roman" panose="02020603050405020304" pitchFamily="18" charset="0"/>
            </a:endParaRPr>
          </a:p>
        </p:txBody>
      </p:sp>
      <p:pic>
        <p:nvPicPr>
          <p:cNvPr id="8" name="Picture 4" descr="İstanbul-A class at the Gazanfer Aga Madrasa founded in 1566 - Divan-i  Nadiri - Caferağa Medresesi | Islami sanat, Sanat, Minyatürler">
            <a:extLst>
              <a:ext uri="{FF2B5EF4-FFF2-40B4-BE49-F238E27FC236}">
                <a16:creationId xmlns:a16="http://schemas.microsoft.com/office/drawing/2014/main" id="{9D12507A-2DC2-434E-8508-96D6BB1FBA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6043" y="135645"/>
            <a:ext cx="4233232" cy="6667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09073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B8CCE74-90FE-4772-857C-6561B567F8DF}"/>
              </a:ext>
            </a:extLst>
          </p:cNvPr>
          <p:cNvSpPr>
            <a:spLocks noGrp="1"/>
          </p:cNvSpPr>
          <p:nvPr>
            <p:ph type="title"/>
          </p:nvPr>
        </p:nvSpPr>
        <p:spPr/>
        <p:txBody>
          <a:bodyPr/>
          <a:lstStyle/>
          <a:p>
            <a:r>
              <a:rPr lang="tr-TR" sz="4400" b="1" i="0" u="none" strike="noStrike" baseline="0" dirty="0">
                <a:latin typeface="Times-Bold"/>
              </a:rPr>
              <a:t>2. Medreseler</a:t>
            </a:r>
            <a:endParaRPr lang="tr-TR" dirty="0"/>
          </a:p>
        </p:txBody>
      </p:sp>
      <p:sp>
        <p:nvSpPr>
          <p:cNvPr id="3" name="Metin Yer Tutucusu 2">
            <a:extLst>
              <a:ext uri="{FF2B5EF4-FFF2-40B4-BE49-F238E27FC236}">
                <a16:creationId xmlns:a16="http://schemas.microsoft.com/office/drawing/2014/main" id="{026914B6-AD59-40B2-82AD-A9D4064EFB89}"/>
              </a:ext>
            </a:extLst>
          </p:cNvPr>
          <p:cNvSpPr>
            <a:spLocks noGrp="1"/>
          </p:cNvSpPr>
          <p:nvPr>
            <p:ph type="body" idx="1"/>
          </p:nvPr>
        </p:nvSpPr>
        <p:spPr/>
        <p:txBody>
          <a:bodyPr/>
          <a:lstStyle/>
          <a:p>
            <a:endParaRPr lang="tr-TR"/>
          </a:p>
        </p:txBody>
      </p:sp>
      <p:pic>
        <p:nvPicPr>
          <p:cNvPr id="8" name="İçerik Yer Tutucusu 7">
            <a:extLst>
              <a:ext uri="{FF2B5EF4-FFF2-40B4-BE49-F238E27FC236}">
                <a16:creationId xmlns:a16="http://schemas.microsoft.com/office/drawing/2014/main" id="{A68E3E04-A100-4733-BD95-8E8250F0BE9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298043" y="1554239"/>
            <a:ext cx="7618673" cy="3245730"/>
          </a:xfrm>
        </p:spPr>
      </p:pic>
      <p:sp>
        <p:nvSpPr>
          <p:cNvPr id="5" name="Metin Yer Tutucusu 4">
            <a:extLst>
              <a:ext uri="{FF2B5EF4-FFF2-40B4-BE49-F238E27FC236}">
                <a16:creationId xmlns:a16="http://schemas.microsoft.com/office/drawing/2014/main" id="{5970BB46-F72B-4BCA-A319-017BBAC86BC9}"/>
              </a:ext>
            </a:extLst>
          </p:cNvPr>
          <p:cNvSpPr>
            <a:spLocks noGrp="1"/>
          </p:cNvSpPr>
          <p:nvPr>
            <p:ph type="body" sz="quarter" idx="3"/>
          </p:nvPr>
        </p:nvSpPr>
        <p:spPr/>
        <p:txBody>
          <a:bodyPr/>
          <a:lstStyle/>
          <a:p>
            <a:endParaRPr lang="tr-TR"/>
          </a:p>
        </p:txBody>
      </p:sp>
      <p:pic>
        <p:nvPicPr>
          <p:cNvPr id="34818" name="Picture 2">
            <a:extLst>
              <a:ext uri="{FF2B5EF4-FFF2-40B4-BE49-F238E27FC236}">
                <a16:creationId xmlns:a16="http://schemas.microsoft.com/office/drawing/2014/main" id="{7DA53928-A301-41BB-8EFC-B4018427DFF3}"/>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7809699" y="166802"/>
            <a:ext cx="4061399" cy="6524395"/>
          </a:xfrm>
          <a:prstGeom prst="rect">
            <a:avLst/>
          </a:prstGeom>
          <a:noFill/>
          <a:extLst>
            <a:ext uri="{909E8E84-426E-40DD-AFC4-6F175D3DCCD1}">
              <a14:hiddenFill xmlns:a14="http://schemas.microsoft.com/office/drawing/2010/main">
                <a:solidFill>
                  <a:srgbClr val="FFFFFF"/>
                </a:solidFill>
              </a14:hiddenFill>
            </a:ext>
          </a:extLst>
        </p:spPr>
      </p:pic>
      <p:sp>
        <p:nvSpPr>
          <p:cNvPr id="11" name="Metin kutusu 10">
            <a:extLst>
              <a:ext uri="{FF2B5EF4-FFF2-40B4-BE49-F238E27FC236}">
                <a16:creationId xmlns:a16="http://schemas.microsoft.com/office/drawing/2014/main" id="{AEAAEB65-E533-4F61-B9D8-2A1BCE48815D}"/>
              </a:ext>
            </a:extLst>
          </p:cNvPr>
          <p:cNvSpPr txBox="1"/>
          <p:nvPr/>
        </p:nvSpPr>
        <p:spPr>
          <a:xfrm>
            <a:off x="705081" y="5585552"/>
            <a:ext cx="7057986" cy="646331"/>
          </a:xfrm>
          <a:prstGeom prst="rect">
            <a:avLst/>
          </a:prstGeom>
          <a:noFill/>
        </p:spPr>
        <p:txBody>
          <a:bodyPr wrap="square">
            <a:spAutoFit/>
          </a:bodyPr>
          <a:lstStyle/>
          <a:p>
            <a:r>
              <a:rPr lang="tr-TR" dirty="0"/>
              <a:t>Tezhipli el yazması "Saadet Kitabı" </a:t>
            </a:r>
            <a:r>
              <a:rPr lang="tr-TR" dirty="0" err="1"/>
              <a:t>nın</a:t>
            </a:r>
            <a:r>
              <a:rPr lang="tr-TR" dirty="0"/>
              <a:t> ilk minyatürü, </a:t>
            </a:r>
          </a:p>
          <a:p>
            <a:r>
              <a:rPr lang="tr-TR" dirty="0"/>
              <a:t>Sultan III. Murad okumasını tasvir eder.</a:t>
            </a:r>
          </a:p>
        </p:txBody>
      </p:sp>
    </p:spTree>
    <p:extLst>
      <p:ext uri="{BB962C8B-B14F-4D97-AF65-F5344CB8AC3E}">
        <p14:creationId xmlns:p14="http://schemas.microsoft.com/office/powerpoint/2010/main" val="6812377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4DD27F1-CB55-48A2-A13A-5639420C9634}"/>
              </a:ext>
            </a:extLst>
          </p:cNvPr>
          <p:cNvSpPr>
            <a:spLocks noGrp="1"/>
          </p:cNvSpPr>
          <p:nvPr>
            <p:ph type="title"/>
          </p:nvPr>
        </p:nvSpPr>
        <p:spPr/>
        <p:txBody>
          <a:bodyPr>
            <a:normAutofit/>
          </a:bodyPr>
          <a:lstStyle/>
          <a:p>
            <a:r>
              <a:rPr lang="tr-TR" sz="3600" dirty="0">
                <a:latin typeface="Times New Roman" panose="02020603050405020304" pitchFamily="18" charset="0"/>
                <a:cs typeface="Times New Roman" panose="02020603050405020304" pitchFamily="18" charset="0"/>
              </a:rPr>
              <a:t>Osmanlı medreselerinin yüzyıllara/şehirlere göre sayılarını gösteren tablo</a:t>
            </a:r>
          </a:p>
        </p:txBody>
      </p:sp>
      <p:pic>
        <p:nvPicPr>
          <p:cNvPr id="8" name="İçerik Yer Tutucusu 7" descr="tablo içeren bir resim&#10;&#10;Açıklama otomatik olarak oluşturuldu">
            <a:extLst>
              <a:ext uri="{FF2B5EF4-FFF2-40B4-BE49-F238E27FC236}">
                <a16:creationId xmlns:a16="http://schemas.microsoft.com/office/drawing/2014/main" id="{796829E8-E039-4FA7-9E23-D4F8AB9EBC9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748423" y="1755379"/>
            <a:ext cx="9891793" cy="4131467"/>
          </a:xfrm>
        </p:spPr>
      </p:pic>
    </p:spTree>
    <p:extLst>
      <p:ext uri="{BB962C8B-B14F-4D97-AF65-F5344CB8AC3E}">
        <p14:creationId xmlns:p14="http://schemas.microsoft.com/office/powerpoint/2010/main" val="18107422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7" name="Rectangle 76">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9" name="Rectangle 78">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7A1739F0-7DD5-4FC4-852D-7581DA54CD50}"/>
              </a:ext>
            </a:extLst>
          </p:cNvPr>
          <p:cNvSpPr>
            <a:spLocks noGrp="1"/>
          </p:cNvSpPr>
          <p:nvPr>
            <p:ph type="title"/>
          </p:nvPr>
        </p:nvSpPr>
        <p:spPr>
          <a:xfrm>
            <a:off x="1115568" y="548640"/>
            <a:ext cx="5097945" cy="758952"/>
          </a:xfrm>
        </p:spPr>
        <p:txBody>
          <a:bodyPr>
            <a:normAutofit/>
          </a:bodyPr>
          <a:lstStyle/>
          <a:p>
            <a:r>
              <a:rPr lang="tr-TR" sz="4000" b="1" i="0" u="none" strike="noStrike" baseline="0" dirty="0">
                <a:latin typeface="Times-Bold"/>
              </a:rPr>
              <a:t>2. Medreseler</a:t>
            </a:r>
            <a:endParaRPr lang="tr-TR" sz="4000" dirty="0"/>
          </a:p>
        </p:txBody>
      </p:sp>
      <p:sp>
        <p:nvSpPr>
          <p:cNvPr id="81" name="Rectangle 80">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0" name="Picture 6">
            <a:extLst>
              <a:ext uri="{FF2B5EF4-FFF2-40B4-BE49-F238E27FC236}">
                <a16:creationId xmlns:a16="http://schemas.microsoft.com/office/drawing/2014/main" id="{0701D731-DC7A-4984-B5F2-FE5E1F5EC34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8" r="2" b="8030"/>
          <a:stretch/>
        </p:blipFill>
        <p:spPr bwMode="auto">
          <a:xfrm>
            <a:off x="205962" y="1728216"/>
            <a:ext cx="6768525" cy="4160520"/>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id="{41E61DAD-3306-47EB-AFD6-DE5D93681C6F}"/>
              </a:ext>
            </a:extLst>
          </p:cNvPr>
          <p:cNvSpPr>
            <a:spLocks noGrp="1"/>
          </p:cNvSpPr>
          <p:nvPr>
            <p:ph idx="1"/>
          </p:nvPr>
        </p:nvSpPr>
        <p:spPr>
          <a:xfrm>
            <a:off x="6977534" y="407624"/>
            <a:ext cx="5008504" cy="6169446"/>
          </a:xfrm>
        </p:spPr>
        <p:txBody>
          <a:bodyPr anchor="ctr">
            <a:noAutofit/>
          </a:bodyPr>
          <a:lstStyle/>
          <a:p>
            <a:pPr marL="0" indent="0">
              <a:buNone/>
            </a:pPr>
            <a:r>
              <a:rPr lang="tr-TR" sz="2400" b="0" i="0" u="none" strike="noStrike" baseline="0" dirty="0">
                <a:latin typeface="TimesNewRomanPSMT"/>
              </a:rPr>
              <a:t>Bursa ve çevresinde ilk örneklerine rastlanılan Osmanlı medreselerinin, başından beri Selçuklu dönemi medreselerinden farklı bir kimliğe meylettikleri gözlenmektedir.</a:t>
            </a:r>
            <a:endParaRPr lang="tr-TR" sz="2400" dirty="0"/>
          </a:p>
          <a:p>
            <a:pPr marL="0" indent="0">
              <a:buNone/>
            </a:pPr>
            <a:r>
              <a:rPr lang="tr-TR" sz="2400" b="0" i="0" u="none" strike="noStrike" baseline="0" dirty="0">
                <a:latin typeface="TimesNewRomanPSMT"/>
              </a:rPr>
              <a:t>Selçukluların Anadolu'da en güzel örneklerini verdiği, avlusu kubbe ile örtülü medrese tasarımı, erken dönem Osmanlı mimarisinde, biri Orhan Gazi dönemine (1339-1340) tarihlenen Bursa'daki Lala Şahin Paşa Medresesi olmak üzere, iki uygulama dışında rağbet görmemiş, bunun yerine ilk olarak, aynı dönemde (XIV. yüzyıl ortaları), İznik'te Süleyman Paşa Medresesi'nde Osmanlılara özgü açık avlulu ve revaklı yeni bir medrese şeması geliştirilerek XIX. yüzyıla kadar kullanılmıştır. </a:t>
            </a:r>
            <a:endParaRPr lang="tr-TR" sz="2400" dirty="0"/>
          </a:p>
        </p:txBody>
      </p:sp>
    </p:spTree>
    <p:extLst>
      <p:ext uri="{BB962C8B-B14F-4D97-AF65-F5344CB8AC3E}">
        <p14:creationId xmlns:p14="http://schemas.microsoft.com/office/powerpoint/2010/main" val="40039628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ECDE7A-6944-466D-8FFE-149A29BA6B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B3420082-9415-44EC-802E-C77D71D59C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12700">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55A52C45-1FCB-4636-A80F-2849B8226C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E8BC37DD-390F-4C74-A130-41C8A1440ED1}"/>
              </a:ext>
            </a:extLst>
          </p:cNvPr>
          <p:cNvSpPr>
            <a:spLocks noGrp="1"/>
          </p:cNvSpPr>
          <p:nvPr>
            <p:ph type="title"/>
          </p:nvPr>
        </p:nvSpPr>
        <p:spPr>
          <a:xfrm>
            <a:off x="1115568" y="548640"/>
            <a:ext cx="4756422" cy="1335244"/>
          </a:xfrm>
        </p:spPr>
        <p:txBody>
          <a:bodyPr>
            <a:normAutofit/>
          </a:bodyPr>
          <a:lstStyle/>
          <a:p>
            <a:r>
              <a:rPr lang="tr-TR" sz="4000" b="1" i="0" u="none" strike="noStrike" baseline="0" dirty="0">
                <a:latin typeface="Times-Bold"/>
              </a:rPr>
              <a:t>2. Medreseler</a:t>
            </a:r>
            <a:endParaRPr lang="tr-TR" sz="4000" dirty="0"/>
          </a:p>
        </p:txBody>
      </p:sp>
      <p:sp>
        <p:nvSpPr>
          <p:cNvPr id="15" name="Rectangle 14">
            <a:extLst>
              <a:ext uri="{FF2B5EF4-FFF2-40B4-BE49-F238E27FC236}">
                <a16:creationId xmlns:a16="http://schemas.microsoft.com/office/drawing/2014/main" id="{768EB4DD-3704-43AD-92B3-C4E0C6EA9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7079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merzifon çelebi mehmet medresesi- sultaniye medresesi">
            <a:extLst>
              <a:ext uri="{FF2B5EF4-FFF2-40B4-BE49-F238E27FC236}">
                <a16:creationId xmlns:a16="http://schemas.microsoft.com/office/drawing/2014/main" id="{EE6AE244-C095-4756-8508-9CCB753B40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8258"/>
          <a:stretch/>
        </p:blipFill>
        <p:spPr bwMode="auto">
          <a:xfrm>
            <a:off x="402310" y="2155707"/>
            <a:ext cx="6387833" cy="3926514"/>
          </a:xfrm>
          <a:prstGeom prst="rect">
            <a:avLst/>
          </a:prstGeom>
          <a:noFill/>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id="{FD87CD20-E94E-4382-8FE4-0270A360E50E}"/>
              </a:ext>
            </a:extLst>
          </p:cNvPr>
          <p:cNvSpPr>
            <a:spLocks noGrp="1"/>
          </p:cNvSpPr>
          <p:nvPr>
            <p:ph idx="1"/>
          </p:nvPr>
        </p:nvSpPr>
        <p:spPr>
          <a:xfrm>
            <a:off x="7227065" y="2247441"/>
            <a:ext cx="4406726" cy="3924760"/>
          </a:xfrm>
        </p:spPr>
        <p:txBody>
          <a:bodyPr anchor="ctr">
            <a:normAutofit lnSpcReduction="10000"/>
          </a:bodyPr>
          <a:lstStyle/>
          <a:p>
            <a:r>
              <a:rPr lang="tr-TR" sz="2400" b="0" i="0" u="none" strike="noStrike" baseline="0" dirty="0">
                <a:latin typeface="TimesNewRomanPSMT"/>
              </a:rPr>
              <a:t>Kapalı avlulu medrese inşasından ziyade açık avlulu medreselerin rağbet görmesinin temel nedeni, bu plan şemasında talebe odalarının arttırılma imkânı olsa gerektir. Bu örnek Tanzimat Dönemi’ne kadar Osmanlı mimarisinin prototipi olmuştur. Osmanlı medrese şemalarında avlu, bazen ‘U’, bazen ‘L’ şeklinde, bazen de dört yönden kuşatılır.</a:t>
            </a:r>
            <a:endParaRPr lang="tr-TR" sz="2400" dirty="0"/>
          </a:p>
        </p:txBody>
      </p:sp>
      <p:sp>
        <p:nvSpPr>
          <p:cNvPr id="10" name="Metin kutusu 9">
            <a:extLst>
              <a:ext uri="{FF2B5EF4-FFF2-40B4-BE49-F238E27FC236}">
                <a16:creationId xmlns:a16="http://schemas.microsoft.com/office/drawing/2014/main" id="{E7EF5616-938C-4244-837C-0ACBF85C24BB}"/>
              </a:ext>
            </a:extLst>
          </p:cNvPr>
          <p:cNvSpPr txBox="1"/>
          <p:nvPr/>
        </p:nvSpPr>
        <p:spPr>
          <a:xfrm rot="10800000" flipV="1">
            <a:off x="498834" y="6217143"/>
            <a:ext cx="5926754" cy="369332"/>
          </a:xfrm>
          <a:prstGeom prst="rect">
            <a:avLst/>
          </a:prstGeom>
          <a:noFill/>
        </p:spPr>
        <p:txBody>
          <a:bodyPr wrap="square">
            <a:spAutoFit/>
          </a:bodyPr>
          <a:lstStyle/>
          <a:p>
            <a:r>
              <a:rPr lang="tr-TR" sz="1800" b="1" i="0" u="none" strike="noStrike" baseline="0" dirty="0">
                <a:latin typeface="Times-Bold"/>
              </a:rPr>
              <a:t>Merzifon, Çelebi </a:t>
            </a:r>
            <a:r>
              <a:rPr lang="tr-TR" sz="1800" b="1" i="0" u="none" strike="noStrike" baseline="0" dirty="0" err="1">
                <a:latin typeface="Times-Bold"/>
              </a:rPr>
              <a:t>Mehmed</a:t>
            </a:r>
            <a:r>
              <a:rPr lang="tr-TR" sz="1800" b="1" i="0" u="none" strike="noStrike" baseline="0" dirty="0">
                <a:latin typeface="Times-Bold"/>
              </a:rPr>
              <a:t> Medresesi (1414-1417)</a:t>
            </a:r>
            <a:endParaRPr lang="tr-TR" sz="1800" b="1" i="0" u="none" strike="noStrike" baseline="0" dirty="0">
              <a:latin typeface="TimesNewRomanPS-BoldMT"/>
            </a:endParaRPr>
          </a:p>
        </p:txBody>
      </p:sp>
    </p:spTree>
    <p:extLst>
      <p:ext uri="{BB962C8B-B14F-4D97-AF65-F5344CB8AC3E}">
        <p14:creationId xmlns:p14="http://schemas.microsoft.com/office/powerpoint/2010/main" val="1195060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B7B6666-05BA-44F5-A65F-7BC28837A950}"/>
              </a:ext>
            </a:extLst>
          </p:cNvPr>
          <p:cNvSpPr>
            <a:spLocks noGrp="1"/>
          </p:cNvSpPr>
          <p:nvPr>
            <p:ph type="title"/>
          </p:nvPr>
        </p:nvSpPr>
        <p:spPr/>
        <p:txBody>
          <a:bodyPr/>
          <a:lstStyle/>
          <a:p>
            <a:r>
              <a:rPr lang="tr-TR" sz="4400" b="1" i="0" u="none" strike="noStrike" baseline="0" dirty="0">
                <a:latin typeface="Times-Bold"/>
              </a:rPr>
              <a:t>2. Medreseler</a:t>
            </a:r>
            <a:endParaRPr lang="tr-TR" dirty="0"/>
          </a:p>
        </p:txBody>
      </p:sp>
      <p:sp>
        <p:nvSpPr>
          <p:cNvPr id="3" name="İçerik Yer Tutucusu 2">
            <a:extLst>
              <a:ext uri="{FF2B5EF4-FFF2-40B4-BE49-F238E27FC236}">
                <a16:creationId xmlns:a16="http://schemas.microsoft.com/office/drawing/2014/main" id="{7C3CEA56-4895-429C-B609-750EDBBC56B7}"/>
              </a:ext>
            </a:extLst>
          </p:cNvPr>
          <p:cNvSpPr>
            <a:spLocks noGrp="1"/>
          </p:cNvSpPr>
          <p:nvPr>
            <p:ph idx="1"/>
          </p:nvPr>
        </p:nvSpPr>
        <p:spPr/>
        <p:txBody>
          <a:bodyPr>
            <a:normAutofit/>
          </a:bodyPr>
          <a:lstStyle/>
          <a:p>
            <a:r>
              <a:rPr lang="tr-TR" sz="2400" b="1" i="0" u="none" strike="noStrike" baseline="0" dirty="0">
                <a:latin typeface="TimesNewRomanPSMT"/>
              </a:rPr>
              <a:t> Bursa  Lala Şahin Paşa Medresesi (1339-1340)</a:t>
            </a:r>
          </a:p>
          <a:p>
            <a:r>
              <a:rPr lang="tr-TR" sz="2400" b="1" i="0" u="none" strike="noStrike" baseline="0" dirty="0">
                <a:latin typeface="TimesNewRomanPS-BoldMT"/>
              </a:rPr>
              <a:t>İznik, Süleyman Paşa Medresesi (1331’den hemen sonra)</a:t>
            </a:r>
          </a:p>
          <a:p>
            <a:r>
              <a:rPr lang="tr-TR" sz="2400" b="1" i="0" u="none" strike="noStrike" baseline="0" dirty="0">
                <a:latin typeface="TimesNewRomanPS-BoldMT"/>
              </a:rPr>
              <a:t>Bursa Yıldırım Medresesi (XIV. yüzyıl sonları)</a:t>
            </a:r>
            <a:endParaRPr lang="tr-TR" sz="2400" b="1" dirty="0">
              <a:latin typeface="TimesNewRomanPS-BoldMT"/>
            </a:endParaRPr>
          </a:p>
          <a:p>
            <a:r>
              <a:rPr lang="tr-TR" sz="2400" b="1" i="0" u="none" strike="noStrike" baseline="0" dirty="0">
                <a:latin typeface="TimesNewRomanPS-BoldMT"/>
              </a:rPr>
              <a:t>Bursa Yeşil Medrese (1419)</a:t>
            </a:r>
          </a:p>
          <a:p>
            <a:r>
              <a:rPr lang="tr-TR" sz="2400" b="1" i="0" u="none" strike="noStrike" baseline="0" dirty="0">
                <a:latin typeface="Times-Bold"/>
              </a:rPr>
              <a:t>Bursa Muradiye Medresesi (1426)</a:t>
            </a:r>
            <a:endParaRPr lang="tr-TR" sz="2400" b="1" dirty="0">
              <a:latin typeface="TimesNewRomanPS-BoldMT"/>
            </a:endParaRPr>
          </a:p>
          <a:p>
            <a:r>
              <a:rPr lang="tr-TR" sz="2400" b="1" i="0" u="none" strike="noStrike" baseline="0" dirty="0">
                <a:latin typeface="Times-Bold"/>
              </a:rPr>
              <a:t>Merzifon, Çelebi </a:t>
            </a:r>
            <a:r>
              <a:rPr lang="tr-TR" sz="2400" b="1" i="0" u="none" strike="noStrike" baseline="0" dirty="0" err="1">
                <a:latin typeface="Times-Bold"/>
              </a:rPr>
              <a:t>Mehmed</a:t>
            </a:r>
            <a:r>
              <a:rPr lang="tr-TR" sz="2400" b="1" i="0" u="none" strike="noStrike" baseline="0" dirty="0">
                <a:latin typeface="Times-Bold"/>
              </a:rPr>
              <a:t> Medresesi (1414-1417)</a:t>
            </a:r>
            <a:endParaRPr lang="tr-TR" sz="2400" b="1" i="0" u="none" strike="noStrike" baseline="0" dirty="0">
              <a:latin typeface="TimesNewRomanPS-BoldMT"/>
            </a:endParaRPr>
          </a:p>
          <a:p>
            <a:r>
              <a:rPr lang="tr-TR" sz="2400" b="1" i="0" u="none" strike="noStrike" baseline="0" dirty="0">
                <a:latin typeface="Times-Bold"/>
              </a:rPr>
              <a:t>Merzifon-</a:t>
            </a:r>
            <a:r>
              <a:rPr lang="tr-TR" sz="2400" b="1" i="0" u="none" strike="noStrike" baseline="0" dirty="0">
                <a:latin typeface="TimesNewRomanPS-BoldMT"/>
              </a:rPr>
              <a:t>Gümüş, Hacı </a:t>
            </a:r>
            <a:r>
              <a:rPr lang="tr-TR" sz="2400" b="1" i="0" u="none" strike="noStrike" baseline="0" dirty="0">
                <a:latin typeface="Times-Bold"/>
              </a:rPr>
              <a:t>Halil </a:t>
            </a:r>
            <a:r>
              <a:rPr lang="tr-TR" sz="2400" b="1" i="0" u="none" strike="noStrike" baseline="0" dirty="0">
                <a:latin typeface="TimesNewRomanPS-BoldMT"/>
              </a:rPr>
              <a:t>Paşa Medresesi (1413</a:t>
            </a:r>
            <a:r>
              <a:rPr lang="tr-TR" sz="2400" b="1" i="0" u="none" strike="noStrike" baseline="0" dirty="0">
                <a:latin typeface="Times-Bold"/>
              </a:rPr>
              <a:t>-1415)</a:t>
            </a:r>
            <a:endParaRPr lang="tr-TR" sz="2400" b="1" dirty="0"/>
          </a:p>
        </p:txBody>
      </p:sp>
    </p:spTree>
    <p:extLst>
      <p:ext uri="{BB962C8B-B14F-4D97-AF65-F5344CB8AC3E}">
        <p14:creationId xmlns:p14="http://schemas.microsoft.com/office/powerpoint/2010/main" val="16223786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7763EC31-C3B8-43B2-BE0E-A349F6B59E76}"/>
              </a:ext>
            </a:extLst>
          </p:cNvPr>
          <p:cNvSpPr>
            <a:spLocks noGrp="1"/>
          </p:cNvSpPr>
          <p:nvPr>
            <p:ph type="title"/>
          </p:nvPr>
        </p:nvSpPr>
        <p:spPr>
          <a:xfrm>
            <a:off x="1001684" y="170412"/>
            <a:ext cx="10178934" cy="1328730"/>
          </a:xfrm>
        </p:spPr>
        <p:txBody>
          <a:bodyPr vert="horz" lIns="91440" tIns="45720" rIns="91440" bIns="45720" rtlCol="0" anchor="b">
            <a:normAutofit fontScale="90000"/>
          </a:bodyPr>
          <a:lstStyle/>
          <a:p>
            <a:pPr algn="ctr"/>
            <a:br>
              <a:rPr lang="tr-TR" sz="4000" b="1" i="0" u="none" strike="noStrike" kern="1200" baseline="0" dirty="0">
                <a:solidFill>
                  <a:schemeClr val="tx1"/>
                </a:solidFill>
                <a:latin typeface="Times New Roman" panose="02020603050405020304" pitchFamily="18" charset="0"/>
                <a:cs typeface="Times New Roman" panose="02020603050405020304" pitchFamily="18" charset="0"/>
              </a:rPr>
            </a:br>
            <a:r>
              <a:rPr lang="en-US" sz="4000" b="1" i="0" u="none" strike="noStrike" kern="1200" baseline="0" dirty="0">
                <a:solidFill>
                  <a:schemeClr val="tx1"/>
                </a:solidFill>
                <a:latin typeface="Times New Roman" panose="02020603050405020304" pitchFamily="18" charset="0"/>
                <a:cs typeface="Times New Roman" panose="02020603050405020304" pitchFamily="18" charset="0"/>
              </a:rPr>
              <a:t>Bursa  Lala </a:t>
            </a:r>
            <a:r>
              <a:rPr lang="en-US" sz="4000" b="1" i="0" u="none" strike="noStrike" kern="1200" baseline="0" dirty="0" err="1">
                <a:solidFill>
                  <a:schemeClr val="tx1"/>
                </a:solidFill>
                <a:latin typeface="Times New Roman" panose="02020603050405020304" pitchFamily="18" charset="0"/>
                <a:cs typeface="Times New Roman" panose="02020603050405020304" pitchFamily="18" charset="0"/>
              </a:rPr>
              <a:t>Şahin</a:t>
            </a:r>
            <a:r>
              <a:rPr lang="en-US" sz="4000" b="1" i="0" u="none" strike="noStrike" kern="1200" baseline="0" dirty="0">
                <a:solidFill>
                  <a:schemeClr val="tx1"/>
                </a:solidFill>
                <a:latin typeface="Times New Roman" panose="02020603050405020304" pitchFamily="18" charset="0"/>
                <a:cs typeface="Times New Roman" panose="02020603050405020304" pitchFamily="18" charset="0"/>
              </a:rPr>
              <a:t> </a:t>
            </a:r>
            <a:r>
              <a:rPr lang="en-US" sz="4000" b="1" i="0" u="none" strike="noStrike" kern="1200" baseline="0" dirty="0" err="1">
                <a:solidFill>
                  <a:schemeClr val="tx1"/>
                </a:solidFill>
                <a:latin typeface="Times New Roman" panose="02020603050405020304" pitchFamily="18" charset="0"/>
                <a:cs typeface="Times New Roman" panose="02020603050405020304" pitchFamily="18" charset="0"/>
              </a:rPr>
              <a:t>Paşa</a:t>
            </a:r>
            <a:r>
              <a:rPr lang="en-US" sz="4000" b="1" i="0" u="none" strike="noStrike" kern="1200" baseline="0" dirty="0">
                <a:solidFill>
                  <a:schemeClr val="tx1"/>
                </a:solidFill>
                <a:latin typeface="Times New Roman" panose="02020603050405020304" pitchFamily="18" charset="0"/>
                <a:cs typeface="Times New Roman" panose="02020603050405020304" pitchFamily="18" charset="0"/>
              </a:rPr>
              <a:t> </a:t>
            </a:r>
            <a:r>
              <a:rPr lang="en-US" sz="4000" b="1" i="0" u="none" strike="noStrike" kern="1200" baseline="0" dirty="0" err="1">
                <a:solidFill>
                  <a:schemeClr val="tx1"/>
                </a:solidFill>
                <a:latin typeface="Times New Roman" panose="02020603050405020304" pitchFamily="18" charset="0"/>
                <a:cs typeface="Times New Roman" panose="02020603050405020304" pitchFamily="18" charset="0"/>
              </a:rPr>
              <a:t>Medresesi</a:t>
            </a:r>
            <a:r>
              <a:rPr lang="tr-TR" sz="4000" b="1" i="0" u="none" strike="noStrike" kern="1200" baseline="0" dirty="0">
                <a:solidFill>
                  <a:schemeClr val="tx1"/>
                </a:solidFill>
                <a:latin typeface="Times New Roman" panose="02020603050405020304" pitchFamily="18" charset="0"/>
                <a:cs typeface="Times New Roman" panose="02020603050405020304" pitchFamily="18" charset="0"/>
              </a:rPr>
              <a:t> (1339)</a:t>
            </a:r>
            <a:br>
              <a:rPr lang="en-US" b="1" i="0" u="none" strike="noStrike" kern="1200" baseline="0" dirty="0">
                <a:solidFill>
                  <a:schemeClr val="tx1"/>
                </a:solidFill>
                <a:latin typeface="+mj-lt"/>
                <a:ea typeface="+mj-ea"/>
                <a:cs typeface="+mj-cs"/>
              </a:rPr>
            </a:br>
            <a:endParaRPr lang="en-US" kern="1200" dirty="0">
              <a:solidFill>
                <a:schemeClr val="tx1"/>
              </a:solidFill>
              <a:latin typeface="+mj-lt"/>
              <a:ea typeface="+mj-ea"/>
              <a:cs typeface="+mj-cs"/>
            </a:endParaRPr>
          </a:p>
        </p:txBody>
      </p:sp>
      <p:pic>
        <p:nvPicPr>
          <p:cNvPr id="6146" name="Picture 2" descr="bina, açık hava, taş içeren bir resim&#10;&#10;Açıklama otomatik olarak oluşturuldu">
            <a:extLst>
              <a:ext uri="{FF2B5EF4-FFF2-40B4-BE49-F238E27FC236}">
                <a16:creationId xmlns:a16="http://schemas.microsoft.com/office/drawing/2014/main" id="{1827EBD8-AA34-4D6A-99B2-D63D30AE935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3436" r="-2" b="8064"/>
          <a:stretch/>
        </p:blipFill>
        <p:spPr bwMode="auto">
          <a:xfrm>
            <a:off x="198740" y="1905919"/>
            <a:ext cx="6572375" cy="4405904"/>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a:extLst>
              <a:ext uri="{FF2B5EF4-FFF2-40B4-BE49-F238E27FC236}">
                <a16:creationId xmlns:a16="http://schemas.microsoft.com/office/drawing/2014/main" id="{CF86796C-D54D-4FC8-A6B4-CE64F2AA5CBE}"/>
              </a:ext>
            </a:extLst>
          </p:cNvPr>
          <p:cNvSpPr txBox="1"/>
          <p:nvPr/>
        </p:nvSpPr>
        <p:spPr>
          <a:xfrm>
            <a:off x="7221575" y="1905919"/>
            <a:ext cx="4516916" cy="3539430"/>
          </a:xfrm>
          <a:prstGeom prst="rect">
            <a:avLst/>
          </a:prstGeom>
          <a:noFill/>
        </p:spPr>
        <p:txBody>
          <a:bodyPr wrap="square">
            <a:spAutoFit/>
          </a:bodyPr>
          <a:lstStyle/>
          <a:p>
            <a:r>
              <a:rPr lang="tr-TR" sz="2800" b="0" i="0" dirty="0">
                <a:effectLst/>
                <a:latin typeface="Times New Roman" panose="02020603050405020304" pitchFamily="18" charset="0"/>
                <a:cs typeface="Times New Roman" panose="02020603050405020304" pitchFamily="18" charset="0"/>
              </a:rPr>
              <a:t>Kale içinde Kavaklı Caddesi üzerinde bulunan medrese, Orhan Gazi ve Murad Hüdavendigar’ın kumandanı Rumeli Beylerbeyi Lala Şahin Paşa tarafından, 1339 tarihinde savaş ganimetleriyle yaptırılmıştır.</a:t>
            </a:r>
          </a:p>
        </p:txBody>
      </p:sp>
    </p:spTree>
    <p:extLst>
      <p:ext uri="{BB962C8B-B14F-4D97-AF65-F5344CB8AC3E}">
        <p14:creationId xmlns:p14="http://schemas.microsoft.com/office/powerpoint/2010/main" val="35058728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DB302B6-7815-47D8-A721-4142CD9A872D}"/>
              </a:ext>
            </a:extLst>
          </p:cNvPr>
          <p:cNvSpPr>
            <a:spLocks noGrp="1"/>
          </p:cNvSpPr>
          <p:nvPr>
            <p:ph type="title"/>
          </p:nvPr>
        </p:nvSpPr>
        <p:spPr>
          <a:xfrm>
            <a:off x="838200" y="365125"/>
            <a:ext cx="10515600" cy="1325563"/>
          </a:xfrm>
        </p:spPr>
        <p:txBody>
          <a:bodyPr>
            <a:normAutofit/>
          </a:bodyPr>
          <a:lstStyle/>
          <a:p>
            <a:r>
              <a:rPr lang="en-US" sz="3600" b="1" i="0" u="none" strike="noStrike" kern="1200" baseline="0" dirty="0">
                <a:solidFill>
                  <a:schemeClr val="tx1"/>
                </a:solidFill>
                <a:latin typeface="Times New Roman" panose="02020603050405020304" pitchFamily="18" charset="0"/>
                <a:cs typeface="Times New Roman" panose="02020603050405020304" pitchFamily="18" charset="0"/>
              </a:rPr>
              <a:t>Bursa  Lala </a:t>
            </a:r>
            <a:r>
              <a:rPr lang="en-US" sz="3600" b="1" i="0" u="none" strike="noStrike" kern="1200" baseline="0" dirty="0" err="1">
                <a:solidFill>
                  <a:schemeClr val="tx1"/>
                </a:solidFill>
                <a:latin typeface="Times New Roman" panose="02020603050405020304" pitchFamily="18" charset="0"/>
                <a:cs typeface="Times New Roman" panose="02020603050405020304" pitchFamily="18" charset="0"/>
              </a:rPr>
              <a:t>Şahin</a:t>
            </a:r>
            <a:r>
              <a:rPr lang="en-US" sz="3600" b="1" i="0" u="none" strike="noStrike" kern="1200" baseline="0" dirty="0">
                <a:solidFill>
                  <a:schemeClr val="tx1"/>
                </a:solidFill>
                <a:latin typeface="Times New Roman" panose="02020603050405020304" pitchFamily="18" charset="0"/>
                <a:cs typeface="Times New Roman" panose="02020603050405020304" pitchFamily="18" charset="0"/>
              </a:rPr>
              <a:t> </a:t>
            </a:r>
            <a:r>
              <a:rPr lang="en-US" sz="3600" b="1" i="0" u="none" strike="noStrike" kern="1200" baseline="0" dirty="0" err="1">
                <a:solidFill>
                  <a:schemeClr val="tx1"/>
                </a:solidFill>
                <a:latin typeface="Times New Roman" panose="02020603050405020304" pitchFamily="18" charset="0"/>
                <a:cs typeface="Times New Roman" panose="02020603050405020304" pitchFamily="18" charset="0"/>
              </a:rPr>
              <a:t>Paşa</a:t>
            </a:r>
            <a:r>
              <a:rPr lang="en-US" sz="3600" b="1" i="0" u="none" strike="noStrike" kern="1200" baseline="0" dirty="0">
                <a:solidFill>
                  <a:schemeClr val="tx1"/>
                </a:solidFill>
                <a:latin typeface="Times New Roman" panose="02020603050405020304" pitchFamily="18" charset="0"/>
                <a:cs typeface="Times New Roman" panose="02020603050405020304" pitchFamily="18" charset="0"/>
              </a:rPr>
              <a:t> </a:t>
            </a:r>
            <a:r>
              <a:rPr lang="en-US" sz="3600" b="1" i="0" u="none" strike="noStrike" kern="1200" baseline="0" dirty="0" err="1">
                <a:solidFill>
                  <a:schemeClr val="tx1"/>
                </a:solidFill>
                <a:latin typeface="Times New Roman" panose="02020603050405020304" pitchFamily="18" charset="0"/>
                <a:cs typeface="Times New Roman" panose="02020603050405020304" pitchFamily="18" charset="0"/>
              </a:rPr>
              <a:t>Medresesi</a:t>
            </a:r>
            <a:endParaRPr lang="tr-TR" sz="3600" dirty="0">
              <a:latin typeface="Times New Roman" panose="02020603050405020304" pitchFamily="18" charset="0"/>
              <a:cs typeface="Times New Roman" panose="02020603050405020304" pitchFamily="18" charset="0"/>
            </a:endParaRPr>
          </a:p>
        </p:txBody>
      </p:sp>
      <p:pic>
        <p:nvPicPr>
          <p:cNvPr id="5122" name="Picture 2">
            <a:extLst>
              <a:ext uri="{FF2B5EF4-FFF2-40B4-BE49-F238E27FC236}">
                <a16:creationId xmlns:a16="http://schemas.microsoft.com/office/drawing/2014/main" id="{415DCCC4-5834-4DD8-A227-86A4EE88189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80" r="1478" b="3"/>
          <a:stretch/>
        </p:blipFill>
        <p:spPr bwMode="auto">
          <a:xfrm>
            <a:off x="799188" y="1904281"/>
            <a:ext cx="3374810" cy="4272681"/>
          </a:xfrm>
          <a:prstGeom prst="rect">
            <a:avLst/>
          </a:prstGeom>
          <a:noFill/>
          <a:extLst>
            <a:ext uri="{909E8E84-426E-40DD-AFC4-6F175D3DCCD1}">
              <a14:hiddenFill xmlns:a14="http://schemas.microsoft.com/office/drawing/2010/main">
                <a:solidFill>
                  <a:srgbClr val="FFFFFF"/>
                </a:solidFill>
              </a14:hiddenFill>
            </a:ext>
          </a:extLst>
        </p:spPr>
      </p:pic>
      <p:sp>
        <p:nvSpPr>
          <p:cNvPr id="5126" name="Content Placeholder 5125">
            <a:extLst>
              <a:ext uri="{FF2B5EF4-FFF2-40B4-BE49-F238E27FC236}">
                <a16:creationId xmlns:a16="http://schemas.microsoft.com/office/drawing/2014/main" id="{D4E52664-8A84-4E66-9C26-9D9559655A02}"/>
              </a:ext>
            </a:extLst>
          </p:cNvPr>
          <p:cNvSpPr>
            <a:spLocks noGrp="1"/>
          </p:cNvSpPr>
          <p:nvPr>
            <p:ph idx="1"/>
          </p:nvPr>
        </p:nvSpPr>
        <p:spPr>
          <a:xfrm>
            <a:off x="4636008" y="1825625"/>
            <a:ext cx="6717792" cy="4351338"/>
          </a:xfrm>
        </p:spPr>
        <p:txBody>
          <a:bodyPr>
            <a:normAutofit/>
          </a:bodyPr>
          <a:lstStyle/>
          <a:p>
            <a:pPr marL="0" indent="0" algn="l">
              <a:buNone/>
            </a:pPr>
            <a:r>
              <a:rPr lang="tr-TR" b="0" i="0" dirty="0">
                <a:effectLst/>
                <a:latin typeface="Times New Roman" panose="02020603050405020304" pitchFamily="18" charset="0"/>
                <a:cs typeface="Times New Roman" panose="02020603050405020304" pitchFamily="18" charset="0"/>
              </a:rPr>
              <a:t>Kefeki taş ve tuğla malzemenin bir arada kullanıldığı medrese; kuzey-güney doğrultusunda, tonoz örtülü bir eyvan ile bunun önünde kubbe ile örtülü kare mekanın iki yanında simetrik olarak düzenlenmiş sekiz adet tonoz örtülü hücreden oluşan bir kompozisyona sahiptir. </a:t>
            </a:r>
          </a:p>
          <a:p>
            <a:pPr marL="0" indent="0" algn="l">
              <a:buNone/>
            </a:pPr>
            <a:r>
              <a:rPr lang="tr-TR" b="0" i="0" dirty="0">
                <a:effectLst/>
                <a:latin typeface="Times New Roman" panose="02020603050405020304" pitchFamily="18" charset="0"/>
                <a:cs typeface="Times New Roman" panose="02020603050405020304" pitchFamily="18" charset="0"/>
              </a:rPr>
              <a:t>Plan itibarıyla basitleştirilmiş Selçuklu Medresesi biçimindedir.</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1949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Tabhane Nedir?">
            <a:extLst>
              <a:ext uri="{FF2B5EF4-FFF2-40B4-BE49-F238E27FC236}">
                <a16:creationId xmlns:a16="http://schemas.microsoft.com/office/drawing/2014/main" id="{E53FA1DC-4D96-46EE-8728-6642033630A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54356" b="2705"/>
          <a:stretch/>
        </p:blipFill>
        <p:spPr bwMode="auto">
          <a:xfrm>
            <a:off x="7767552" y="1243413"/>
            <a:ext cx="3568805" cy="4970100"/>
          </a:xfrm>
          <a:prstGeom prst="rect">
            <a:avLst/>
          </a:prstGeom>
          <a:noFill/>
          <a:extLst>
            <a:ext uri="{909E8E84-426E-40DD-AFC4-6F175D3DCCD1}">
              <a14:hiddenFill xmlns:a14="http://schemas.microsoft.com/office/drawing/2010/main">
                <a:solidFill>
                  <a:srgbClr val="FFFFFF"/>
                </a:solidFill>
              </a14:hiddenFill>
            </a:ext>
          </a:extLst>
        </p:spPr>
      </p:pic>
      <p:sp>
        <p:nvSpPr>
          <p:cNvPr id="8" name="Metin kutusu 7">
            <a:extLst>
              <a:ext uri="{FF2B5EF4-FFF2-40B4-BE49-F238E27FC236}">
                <a16:creationId xmlns:a16="http://schemas.microsoft.com/office/drawing/2014/main" id="{2828BC9A-9AD6-4036-934C-8BF6BEB0BF8A}"/>
              </a:ext>
            </a:extLst>
          </p:cNvPr>
          <p:cNvSpPr txBox="1"/>
          <p:nvPr/>
        </p:nvSpPr>
        <p:spPr>
          <a:xfrm>
            <a:off x="572877" y="495759"/>
            <a:ext cx="6764358" cy="5940088"/>
          </a:xfrm>
          <a:prstGeom prst="rect">
            <a:avLst/>
          </a:prstGeom>
          <a:noFill/>
        </p:spPr>
        <p:txBody>
          <a:bodyPr wrap="square">
            <a:spAutoFit/>
          </a:bodyPr>
          <a:lstStyle/>
          <a:p>
            <a:pPr algn="l"/>
            <a:r>
              <a:rPr lang="tr-TR" sz="2000" b="0" i="0" dirty="0" err="1">
                <a:effectLst/>
                <a:latin typeface="Times New Roman" panose="02020603050405020304" pitchFamily="18" charset="0"/>
                <a:cs typeface="Times New Roman" panose="02020603050405020304" pitchFamily="18" charset="0"/>
              </a:rPr>
              <a:t>Tabhane</a:t>
            </a:r>
            <a:r>
              <a:rPr lang="tr-TR" sz="2000" b="0" i="0" dirty="0">
                <a:effectLst/>
                <a:latin typeface="Times New Roman" panose="02020603050405020304" pitchFamily="18" charset="0"/>
                <a:cs typeface="Times New Roman" panose="02020603050405020304" pitchFamily="18" charset="0"/>
              </a:rPr>
              <a:t>, ismini eski Osmanlı döneminde, sosyal hizmetler için kullanılan imaretlerin geliştirilmesi ile almıştır. Ortada, girişte karşımıza çıkan kapalı avlu ve ana kütle olan bu avlunun iki yanına "</a:t>
            </a:r>
            <a:r>
              <a:rPr lang="tr-TR" sz="2000" b="0" i="0" dirty="0" err="1">
                <a:effectLst/>
                <a:latin typeface="Times New Roman" panose="02020603050405020304" pitchFamily="18" charset="0"/>
                <a:cs typeface="Times New Roman" panose="02020603050405020304" pitchFamily="18" charset="0"/>
              </a:rPr>
              <a:t>beyt</a:t>
            </a:r>
            <a:r>
              <a:rPr lang="tr-TR" sz="2000" b="0" i="0" dirty="0">
                <a:effectLst/>
                <a:latin typeface="Times New Roman" panose="02020603050405020304" pitchFamily="18" charset="0"/>
                <a:cs typeface="Times New Roman" panose="02020603050405020304" pitchFamily="18" charset="0"/>
              </a:rPr>
              <a:t>" de denilen misafirlerin barındığı mekanların inşa edilmesiyle oluşur. Bu mekanlar o denmede hem misafirlerin barınması hem de toplantılar için kullanılırdı.</a:t>
            </a:r>
          </a:p>
          <a:p>
            <a:pPr algn="l"/>
            <a:r>
              <a:rPr lang="tr-TR" sz="2000" b="0" i="0" dirty="0">
                <a:effectLst/>
                <a:latin typeface="Times New Roman" panose="02020603050405020304" pitchFamily="18" charset="0"/>
                <a:cs typeface="Times New Roman" panose="02020603050405020304" pitchFamily="18" charset="0"/>
              </a:rPr>
              <a:t>A) Girişte karşımıza ilk çıkan bölümdür. Kapalı avlu olan bu bölgeye ayakkabı ile girilebilir. Tonozla veya kubbe ile örtülüdür. Bu bölümün ortasında şadırvan, aydınlatma feneri gibi unsurlar bulunabilir. Bu bölgeden diğer odalara direk geçiş sağlanır.</a:t>
            </a:r>
          </a:p>
          <a:p>
            <a:pPr algn="l"/>
            <a:r>
              <a:rPr lang="tr-TR" sz="2000" b="0" i="0" dirty="0">
                <a:effectLst/>
                <a:latin typeface="Times New Roman" panose="02020603050405020304" pitchFamily="18" charset="0"/>
                <a:cs typeface="Times New Roman" panose="02020603050405020304" pitchFamily="18" charset="0"/>
              </a:rPr>
              <a:t>B) Avlu ile aynı hizada olan güneydeki bu bölüm ibadethanedir. Konaklayan misafirlerin ibadeti için yapıya eklenmiş bu bölümde mihrap bulunur. Ayakkabı ile girişi yasaktır bu yüzden avludan buraya merdivenle çıkılır ve merdiven başında ayakkabılar çıkarılır.</a:t>
            </a:r>
          </a:p>
          <a:p>
            <a:pPr algn="l"/>
            <a:r>
              <a:rPr lang="tr-TR" sz="2000" b="0" i="0" dirty="0">
                <a:effectLst/>
                <a:latin typeface="Times New Roman" panose="02020603050405020304" pitchFamily="18" charset="0"/>
                <a:cs typeface="Times New Roman" panose="02020603050405020304" pitchFamily="18" charset="0"/>
              </a:rPr>
              <a:t>C) Bu bölgeler </a:t>
            </a:r>
            <a:r>
              <a:rPr lang="tr-TR" sz="2000" b="0" i="0" dirty="0" err="1">
                <a:effectLst/>
                <a:latin typeface="Times New Roman" panose="02020603050405020304" pitchFamily="18" charset="0"/>
                <a:cs typeface="Times New Roman" panose="02020603050405020304" pitchFamily="18" charset="0"/>
              </a:rPr>
              <a:t>tabhane</a:t>
            </a:r>
            <a:r>
              <a:rPr lang="tr-TR" sz="2000" b="0" i="0" dirty="0">
                <a:effectLst/>
                <a:latin typeface="Times New Roman" panose="02020603050405020304" pitchFamily="18" charset="0"/>
                <a:cs typeface="Times New Roman" panose="02020603050405020304" pitchFamily="18" charset="0"/>
              </a:rPr>
              <a:t> de denilen misafirhanelerdir. Misafirler üç gün kalma şartı ile burada konaklar yemek yer sohbet ederler. Burada ibadethaneye direk geçiş mümkün değildir.</a:t>
            </a:r>
          </a:p>
        </p:txBody>
      </p:sp>
    </p:spTree>
    <p:extLst>
      <p:ext uri="{BB962C8B-B14F-4D97-AF65-F5344CB8AC3E}">
        <p14:creationId xmlns:p14="http://schemas.microsoft.com/office/powerpoint/2010/main" val="8226984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80771D59-AF90-4937-9E19-A5A793CDBB13}"/>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3600" b="1" i="0" u="none" strike="noStrike" kern="1200" baseline="0" dirty="0">
                <a:solidFill>
                  <a:schemeClr val="tx1"/>
                </a:solidFill>
                <a:latin typeface="Times New Roman" panose="02020603050405020304" pitchFamily="18" charset="0"/>
                <a:cs typeface="Times New Roman" panose="02020603050405020304" pitchFamily="18" charset="0"/>
              </a:rPr>
              <a:t>Bursa  Lala </a:t>
            </a:r>
            <a:r>
              <a:rPr lang="en-US" sz="3600" b="1" i="0" u="none" strike="noStrike" kern="1200" baseline="0" dirty="0" err="1">
                <a:solidFill>
                  <a:schemeClr val="tx1"/>
                </a:solidFill>
                <a:latin typeface="Times New Roman" panose="02020603050405020304" pitchFamily="18" charset="0"/>
                <a:cs typeface="Times New Roman" panose="02020603050405020304" pitchFamily="18" charset="0"/>
              </a:rPr>
              <a:t>Şahin</a:t>
            </a:r>
            <a:r>
              <a:rPr lang="en-US" sz="3600" b="1" i="0" u="none" strike="noStrike" kern="1200" baseline="0" dirty="0">
                <a:solidFill>
                  <a:schemeClr val="tx1"/>
                </a:solidFill>
                <a:latin typeface="Times New Roman" panose="02020603050405020304" pitchFamily="18" charset="0"/>
                <a:cs typeface="Times New Roman" panose="02020603050405020304" pitchFamily="18" charset="0"/>
              </a:rPr>
              <a:t> </a:t>
            </a:r>
            <a:r>
              <a:rPr lang="en-US" sz="3600" b="1" i="0" u="none" strike="noStrike" kern="1200" baseline="0" dirty="0" err="1">
                <a:solidFill>
                  <a:schemeClr val="tx1"/>
                </a:solidFill>
                <a:latin typeface="Times New Roman" panose="02020603050405020304" pitchFamily="18" charset="0"/>
                <a:cs typeface="Times New Roman" panose="02020603050405020304" pitchFamily="18" charset="0"/>
              </a:rPr>
              <a:t>Paşa</a:t>
            </a:r>
            <a:r>
              <a:rPr lang="en-US" sz="3600" b="1" i="0" u="none" strike="noStrike" kern="1200" baseline="0" dirty="0">
                <a:solidFill>
                  <a:schemeClr val="tx1"/>
                </a:solidFill>
                <a:latin typeface="Times New Roman" panose="02020603050405020304" pitchFamily="18" charset="0"/>
                <a:cs typeface="Times New Roman" panose="02020603050405020304" pitchFamily="18" charset="0"/>
              </a:rPr>
              <a:t> </a:t>
            </a:r>
            <a:r>
              <a:rPr lang="en-US" sz="3600" b="1" i="0" u="none" strike="noStrike" kern="1200" baseline="0" dirty="0" err="1">
                <a:solidFill>
                  <a:schemeClr val="tx1"/>
                </a:solidFill>
                <a:latin typeface="Times New Roman" panose="02020603050405020304" pitchFamily="18" charset="0"/>
                <a:cs typeface="Times New Roman" panose="02020603050405020304" pitchFamily="18" charset="0"/>
              </a:rPr>
              <a:t>Medresesi</a:t>
            </a:r>
            <a:endParaRPr lang="en-US" sz="3600" kern="1200" dirty="0">
              <a:solidFill>
                <a:schemeClr val="tx1"/>
              </a:solidFill>
              <a:latin typeface="+mj-lt"/>
              <a:ea typeface="+mj-ea"/>
              <a:cs typeface="+mj-cs"/>
            </a:endParaRPr>
          </a:p>
        </p:txBody>
      </p:sp>
      <p:pic>
        <p:nvPicPr>
          <p:cNvPr id="7174" name="Picture 6" descr="LALA SAHIN PASA COCUK KUTUPHANESI">
            <a:extLst>
              <a:ext uri="{FF2B5EF4-FFF2-40B4-BE49-F238E27FC236}">
                <a16:creationId xmlns:a16="http://schemas.microsoft.com/office/drawing/2014/main" id="{9F375A55-2814-4C9F-BFE3-7CCF137C3A8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430" b="3"/>
          <a:stretch/>
        </p:blipFill>
        <p:spPr bwMode="auto">
          <a:xfrm>
            <a:off x="198741" y="2410448"/>
            <a:ext cx="5803323" cy="389035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LALA SAHIN PASA MEDRESESI TEMMUZ 2011 (3)">
            <a:extLst>
              <a:ext uri="{FF2B5EF4-FFF2-40B4-BE49-F238E27FC236}">
                <a16:creationId xmlns:a16="http://schemas.microsoft.com/office/drawing/2014/main" id="{DFFC49A6-76DC-4489-A4D6-E5902CCD0A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1" r="-3" b="-3"/>
          <a:stretch/>
        </p:blipFill>
        <p:spPr bwMode="auto">
          <a:xfrm>
            <a:off x="6189934" y="2410448"/>
            <a:ext cx="5803323" cy="3890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9234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E603D93E-4A08-46EB-97D0-67DD68D4803F}"/>
              </a:ext>
            </a:extLst>
          </p:cNvPr>
          <p:cNvSpPr>
            <a:spLocks noGrp="1"/>
          </p:cNvSpPr>
          <p:nvPr>
            <p:ph type="title"/>
          </p:nvPr>
        </p:nvSpPr>
        <p:spPr>
          <a:xfrm>
            <a:off x="793662" y="386930"/>
            <a:ext cx="10066122" cy="1298448"/>
          </a:xfrm>
        </p:spPr>
        <p:txBody>
          <a:bodyPr anchor="b">
            <a:normAutofit/>
          </a:bodyPr>
          <a:lstStyle/>
          <a:p>
            <a:r>
              <a:rPr lang="tr-TR" sz="3000" b="1" i="0" u="none" strike="noStrike" baseline="0">
                <a:latin typeface="TimesNewRomanPS-BoldMT"/>
              </a:rPr>
              <a:t>İznik, Süleyman Paşa Medresesi (1331’den hemen sonra)</a:t>
            </a:r>
            <a:br>
              <a:rPr lang="tr-TR" sz="3000" b="1" i="0" u="none" strike="noStrike" baseline="0">
                <a:latin typeface="TimesNewRomanPS-BoldMT"/>
              </a:rPr>
            </a:br>
            <a:endParaRPr lang="tr-TR" sz="3000"/>
          </a:p>
        </p:txBody>
      </p:sp>
      <p:sp>
        <p:nvSpPr>
          <p:cNvPr id="74" name="Rectangle 73">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İçerik Yer Tutucusu 3">
            <a:extLst>
              <a:ext uri="{FF2B5EF4-FFF2-40B4-BE49-F238E27FC236}">
                <a16:creationId xmlns:a16="http://schemas.microsoft.com/office/drawing/2014/main" id="{F2002846-9B29-4200-B457-70B54D0E0284}"/>
              </a:ext>
            </a:extLst>
          </p:cNvPr>
          <p:cNvSpPr>
            <a:spLocks noGrp="1"/>
          </p:cNvSpPr>
          <p:nvPr>
            <p:ph idx="1"/>
          </p:nvPr>
        </p:nvSpPr>
        <p:spPr>
          <a:xfrm>
            <a:off x="793661" y="2599509"/>
            <a:ext cx="4530898" cy="3639450"/>
          </a:xfrm>
        </p:spPr>
        <p:txBody>
          <a:bodyPr anchor="ctr">
            <a:noAutofit/>
          </a:bodyPr>
          <a:lstStyle/>
          <a:p>
            <a:pPr marL="0" indent="0">
              <a:buNone/>
            </a:pPr>
            <a:r>
              <a:rPr lang="tr-TR" sz="2400" b="0" i="0" u="none" strike="noStrike" baseline="0" dirty="0">
                <a:latin typeface="TimesNewRomanPSMT"/>
              </a:rPr>
              <a:t>İznik’in fethinden hemen sonra inşa edilen yapının Osmanlı mimarisine özgü medrese tasarımının bütün özelliklerini içerdiği söylenebilir. Plan şeması genel prensipler açısından Selçuklu açık avlulu medreselerini andırsa da pek çok açıdan farklılıklar gösterir. Osmanlı mimarisindeki açık avlulu medreselerin ilk örneğidir.</a:t>
            </a:r>
            <a:endParaRPr lang="tr-TR" sz="2400" dirty="0"/>
          </a:p>
        </p:txBody>
      </p:sp>
      <p:pic>
        <p:nvPicPr>
          <p:cNvPr id="14338" name="Picture 2">
            <a:extLst>
              <a:ext uri="{FF2B5EF4-FFF2-40B4-BE49-F238E27FC236}">
                <a16:creationId xmlns:a16="http://schemas.microsoft.com/office/drawing/2014/main" id="{49FD09D5-160A-4243-BED7-7EF4B2EB28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1" r="6646" b="-1"/>
          <a:stretch/>
        </p:blipFill>
        <p:spPr bwMode="auto">
          <a:xfrm>
            <a:off x="5911532" y="2484255"/>
            <a:ext cx="5150277" cy="3714244"/>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98760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2158768-0B08-4290-BC6D-684FDE9545AE}"/>
              </a:ext>
            </a:extLst>
          </p:cNvPr>
          <p:cNvSpPr>
            <a:spLocks noGrp="1"/>
          </p:cNvSpPr>
          <p:nvPr>
            <p:ph type="title"/>
          </p:nvPr>
        </p:nvSpPr>
        <p:spPr/>
        <p:txBody>
          <a:bodyPr/>
          <a:lstStyle/>
          <a:p>
            <a:r>
              <a:rPr lang="tr-TR" sz="4400" b="1" i="0" u="none" strike="noStrike" baseline="0" dirty="0">
                <a:latin typeface="TimesNewRomanPS-BoldMT"/>
              </a:rPr>
              <a:t>İznik, Süleyman Paşa Medresesi</a:t>
            </a:r>
            <a:endParaRPr lang="tr-TR" dirty="0"/>
          </a:p>
        </p:txBody>
      </p:sp>
      <p:pic>
        <p:nvPicPr>
          <p:cNvPr id="4098" name="Picture 2">
            <a:extLst>
              <a:ext uri="{FF2B5EF4-FFF2-40B4-BE49-F238E27FC236}">
                <a16:creationId xmlns:a16="http://schemas.microsoft.com/office/drawing/2014/main" id="{E5CDBC29-71A0-49C5-A2F0-7DA2B2D780C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1730" y="1769689"/>
            <a:ext cx="4181475" cy="4000500"/>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a:extLst>
              <a:ext uri="{FF2B5EF4-FFF2-40B4-BE49-F238E27FC236}">
                <a16:creationId xmlns:a16="http://schemas.microsoft.com/office/drawing/2014/main" id="{53E2AC4D-84B7-48DC-B04E-9DCD87B09A15}"/>
              </a:ext>
            </a:extLst>
          </p:cNvPr>
          <p:cNvSpPr txBox="1"/>
          <p:nvPr/>
        </p:nvSpPr>
        <p:spPr>
          <a:xfrm>
            <a:off x="4965278" y="1597446"/>
            <a:ext cx="5941421" cy="3785652"/>
          </a:xfrm>
          <a:prstGeom prst="rect">
            <a:avLst/>
          </a:prstGeom>
          <a:noFill/>
        </p:spPr>
        <p:txBody>
          <a:bodyPr wrap="square">
            <a:spAutoFit/>
          </a:bodyPr>
          <a:lstStyle/>
          <a:p>
            <a:pPr marL="0" indent="0" algn="l">
              <a:buNone/>
            </a:pPr>
            <a:r>
              <a:rPr lang="tr-TR" sz="2400" b="0" i="0" u="none" strike="noStrike" baseline="0" dirty="0">
                <a:latin typeface="TimesNewRomanPSMT"/>
              </a:rPr>
              <a:t>Planda dershane odası kare </a:t>
            </a:r>
            <a:r>
              <a:rPr lang="tr-TR" sz="2400" b="0" i="0" u="none" strike="noStrike" baseline="0" dirty="0" err="1">
                <a:latin typeface="TimesNewRomanPSMT"/>
              </a:rPr>
              <a:t>mekânlı</a:t>
            </a:r>
            <a:r>
              <a:rPr lang="tr-TR" sz="2400" b="0" i="0" u="none" strike="noStrike" baseline="0" dirty="0">
                <a:latin typeface="TimesNewRomanPSMT"/>
              </a:rPr>
              <a:t> ve kubbelidir. Bunun etrafını U biçiminde her biri kubbeyle örtülü öğrenci odaları çevirir. Odaların </a:t>
            </a:r>
            <a:r>
              <a:rPr lang="tr-TR" sz="2400" b="0" i="0" u="none" strike="noStrike" baseline="0" dirty="0">
                <a:latin typeface="Times-Roman"/>
              </a:rPr>
              <a:t>önünü </a:t>
            </a:r>
            <a:r>
              <a:rPr lang="tr-TR" sz="2400" b="0" i="0" u="none" strike="noStrike" baseline="0" dirty="0">
                <a:latin typeface="TimesNewRomanPSMT"/>
              </a:rPr>
              <a:t>kubbeli revak çevirir. Öğrenci hücreleri ve dershanenin, yani medresenin tüm birimlerinin dikdörtgen planlı ve beşik tonozlu değil kare ve kubbeli olması, Anadolu mimarlık tarihinde ilk defa burada görülür. </a:t>
            </a:r>
          </a:p>
          <a:p>
            <a:pPr marL="0" indent="0" algn="l">
              <a:buNone/>
            </a:pPr>
            <a:r>
              <a:rPr lang="tr-TR" sz="2400" b="0" i="0" u="none" strike="noStrike" baseline="0" dirty="0">
                <a:latin typeface="TimesNewRomanPSMT"/>
              </a:rPr>
              <a:t>Medresedeki dershaneye bağlı oda müderris odası o</a:t>
            </a:r>
            <a:r>
              <a:rPr lang="tr-TR" sz="2400" b="0" i="0" u="none" strike="noStrike" baseline="0" dirty="0">
                <a:latin typeface="Times-Roman"/>
              </a:rPr>
              <a:t>larak kabul edilir.</a:t>
            </a:r>
            <a:endParaRPr lang="en-US" sz="2400" dirty="0"/>
          </a:p>
        </p:txBody>
      </p:sp>
    </p:spTree>
    <p:extLst>
      <p:ext uri="{BB962C8B-B14F-4D97-AF65-F5344CB8AC3E}">
        <p14:creationId xmlns:p14="http://schemas.microsoft.com/office/powerpoint/2010/main" val="20483174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2" name="Rectangle 70">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3" name="Rectangle 7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4" name="Rectangle 7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İçerik Yer Tutucusu 2">
            <a:extLst>
              <a:ext uri="{FF2B5EF4-FFF2-40B4-BE49-F238E27FC236}">
                <a16:creationId xmlns:a16="http://schemas.microsoft.com/office/drawing/2014/main" id="{60D66393-327C-4F1D-84D9-547AB26DDC2B}"/>
              </a:ext>
            </a:extLst>
          </p:cNvPr>
          <p:cNvSpPr>
            <a:spLocks noGrp="1"/>
          </p:cNvSpPr>
          <p:nvPr>
            <p:ph idx="1"/>
          </p:nvPr>
        </p:nvSpPr>
        <p:spPr>
          <a:xfrm>
            <a:off x="1024569" y="386930"/>
            <a:ext cx="4454356" cy="5727431"/>
          </a:xfrm>
        </p:spPr>
        <p:txBody>
          <a:bodyPr anchor="ctr">
            <a:noAutofit/>
          </a:bodyPr>
          <a:lstStyle/>
          <a:p>
            <a:r>
              <a:rPr lang="tr-TR" sz="2400" b="0" i="0" dirty="0">
                <a:effectLst/>
                <a:latin typeface="Times New Roman" panose="02020603050405020304" pitchFamily="18" charset="0"/>
                <a:cs typeface="Times New Roman" panose="02020603050405020304" pitchFamily="18" charset="0"/>
              </a:rPr>
              <a:t>Osmanlı şehzadesi, Orhan Bey’in büyük oğlu Süleyman Paşa (ö. 758/1357 [?]) tarafından yaptırılmıştır.</a:t>
            </a:r>
          </a:p>
          <a:p>
            <a:endParaRPr lang="tr-TR" sz="2400" b="0" i="0" dirty="0">
              <a:effectLst/>
              <a:latin typeface="Times New Roman" panose="02020603050405020304" pitchFamily="18" charset="0"/>
              <a:cs typeface="Times New Roman" panose="02020603050405020304" pitchFamily="18" charset="0"/>
            </a:endParaRPr>
          </a:p>
          <a:p>
            <a:r>
              <a:rPr lang="tr-TR" sz="2400" b="0" i="0" dirty="0">
                <a:effectLst/>
                <a:latin typeface="Times New Roman" panose="02020603050405020304" pitchFamily="18" charset="0"/>
                <a:cs typeface="Times New Roman" panose="02020603050405020304" pitchFamily="18" charset="0"/>
              </a:rPr>
              <a:t>Yapının cephe duvarları moloz taş ve tuğla ile örülmüş, bazı yerlerinde devşirme malzeme kullanılmıştır. Revak duvarları almaşık teknikle, bir sıra taş, üç sıra tuğla örgülü olup sütunları granit ve mermerdir. Üstlük pencereler ve revak kemerleri tuğladan, bacalar kesme taştandır. Kubbeler oluklu kiremit kaplıdır.</a:t>
            </a:r>
          </a:p>
        </p:txBody>
      </p:sp>
      <p:pic>
        <p:nvPicPr>
          <p:cNvPr id="12290" name="Picture 2" descr="Süleyman Paşa Medresesi (İznik)">
            <a:extLst>
              <a:ext uri="{FF2B5EF4-FFF2-40B4-BE49-F238E27FC236}">
                <a16:creationId xmlns:a16="http://schemas.microsoft.com/office/drawing/2014/main" id="{676C5161-ACF6-41DF-B33A-622A288635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242" b="-1"/>
          <a:stretch/>
        </p:blipFill>
        <p:spPr bwMode="auto">
          <a:xfrm>
            <a:off x="5734188" y="2203079"/>
            <a:ext cx="5975668" cy="4309494"/>
          </a:xfrm>
          <a:prstGeom prst="rect">
            <a:avLst/>
          </a:prstGeom>
          <a:noFill/>
          <a:extLst>
            <a:ext uri="{909E8E84-426E-40DD-AFC4-6F175D3DCCD1}">
              <a14:hiddenFill xmlns:a14="http://schemas.microsoft.com/office/drawing/2010/main">
                <a:solidFill>
                  <a:srgbClr val="FFFFFF"/>
                </a:solidFill>
              </a14:hiddenFill>
            </a:ext>
          </a:extLst>
        </p:spPr>
      </p:pic>
      <p:sp>
        <p:nvSpPr>
          <p:cNvPr id="12295" name="Rectangle 7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1128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2C2B728-12AE-4851-8E8A-7D3EF65DCD8F}"/>
              </a:ext>
            </a:extLst>
          </p:cNvPr>
          <p:cNvSpPr>
            <a:spLocks noGrp="1"/>
          </p:cNvSpPr>
          <p:nvPr>
            <p:ph type="title"/>
          </p:nvPr>
        </p:nvSpPr>
        <p:spPr/>
        <p:txBody>
          <a:bodyPr/>
          <a:lstStyle/>
          <a:p>
            <a:r>
              <a:rPr lang="tr-TR" sz="4400" b="1" i="0" u="none" strike="noStrike" baseline="0" dirty="0">
                <a:latin typeface="TimesNewRomanPS-BoldMT"/>
              </a:rPr>
              <a:t>İznik, Süleyman Paşa Medresesi</a:t>
            </a:r>
            <a:endParaRPr lang="tr-TR" dirty="0"/>
          </a:p>
        </p:txBody>
      </p:sp>
      <p:pic>
        <p:nvPicPr>
          <p:cNvPr id="8194" name="Picture 2" descr="iznik orhan bey medresesi- süleyman paşa medresesi">
            <a:extLst>
              <a:ext uri="{FF2B5EF4-FFF2-40B4-BE49-F238E27FC236}">
                <a16:creationId xmlns:a16="http://schemas.microsoft.com/office/drawing/2014/main" id="{C7686CA8-83EE-4103-8B9F-874B6CF1C177}"/>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1242" b="5237"/>
          <a:stretch/>
        </p:blipFill>
        <p:spPr bwMode="auto">
          <a:xfrm>
            <a:off x="675520" y="2023929"/>
            <a:ext cx="6441376" cy="4123483"/>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CFB3602D-342C-44D2-9CFA-4BCA3C727D2E}"/>
              </a:ext>
            </a:extLst>
          </p:cNvPr>
          <p:cNvSpPr txBox="1"/>
          <p:nvPr/>
        </p:nvSpPr>
        <p:spPr>
          <a:xfrm>
            <a:off x="7678755" y="1690688"/>
            <a:ext cx="3837725" cy="4154984"/>
          </a:xfrm>
          <a:prstGeom prst="rect">
            <a:avLst/>
          </a:prstGeom>
          <a:noFill/>
        </p:spPr>
        <p:txBody>
          <a:bodyPr wrap="square">
            <a:spAutoFit/>
          </a:bodyPr>
          <a:lstStyle/>
          <a:p>
            <a:r>
              <a:rPr lang="tr-TR" sz="2400" b="0" i="0" dirty="0">
                <a:effectLst/>
                <a:latin typeface="Times New Roman" panose="02020603050405020304" pitchFamily="18" charset="0"/>
                <a:cs typeface="Times New Roman" panose="02020603050405020304" pitchFamily="18" charset="0"/>
              </a:rPr>
              <a:t>Bütün mekânların, avlu tarafındaki revaka açılan birer kapısı ve dışarıya açılan birer altlık ve üstlük pencereleri vardır (dershane kuzeyindekiler dışında). Revak, sivri kemerlerle eş boyutlu ve kare planlı bölümlere ayrılır, bölümleri </a:t>
            </a:r>
            <a:r>
              <a:rPr lang="tr-TR" sz="2400" b="0" i="0" dirty="0" err="1">
                <a:effectLst/>
                <a:latin typeface="Times New Roman" panose="02020603050405020304" pitchFamily="18" charset="0"/>
                <a:cs typeface="Times New Roman" panose="02020603050405020304" pitchFamily="18" charset="0"/>
              </a:rPr>
              <a:t>pandantifli</a:t>
            </a:r>
            <a:r>
              <a:rPr lang="tr-TR" sz="2400" b="0" i="0" dirty="0">
                <a:effectLst/>
                <a:latin typeface="Times New Roman" panose="02020603050405020304" pitchFamily="18" charset="0"/>
                <a:cs typeface="Times New Roman" panose="02020603050405020304" pitchFamily="18" charset="0"/>
              </a:rPr>
              <a:t> kubbeler örtmektedir.</a:t>
            </a:r>
            <a:endParaRPr lang="tr-T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83596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36AFD4F-82A2-4430-8D5F-7E6D5B7A4D34}"/>
              </a:ext>
            </a:extLst>
          </p:cNvPr>
          <p:cNvSpPr>
            <a:spLocks noGrp="1"/>
          </p:cNvSpPr>
          <p:nvPr>
            <p:ph type="title"/>
          </p:nvPr>
        </p:nvSpPr>
        <p:spPr>
          <a:xfrm>
            <a:off x="838200" y="365125"/>
            <a:ext cx="6360055" cy="1232321"/>
          </a:xfrm>
        </p:spPr>
        <p:txBody>
          <a:bodyPr>
            <a:normAutofit fontScale="90000"/>
          </a:bodyPr>
          <a:lstStyle/>
          <a:p>
            <a:r>
              <a:rPr lang="tr-TR" sz="4400" b="1" i="0" u="none" strike="noStrike" baseline="0" dirty="0">
                <a:latin typeface="TimesNewRomanPS-BoldMT"/>
              </a:rPr>
              <a:t>İznik, Süleyman Paşa Medresesi</a:t>
            </a:r>
            <a:endParaRPr lang="tr-TR" dirty="0"/>
          </a:p>
        </p:txBody>
      </p:sp>
      <p:sp>
        <p:nvSpPr>
          <p:cNvPr id="5" name="Metin kutusu 4">
            <a:extLst>
              <a:ext uri="{FF2B5EF4-FFF2-40B4-BE49-F238E27FC236}">
                <a16:creationId xmlns:a16="http://schemas.microsoft.com/office/drawing/2014/main" id="{45A5D8E4-EDD5-41F5-BDA7-BA869DD21C30}"/>
              </a:ext>
            </a:extLst>
          </p:cNvPr>
          <p:cNvSpPr txBox="1"/>
          <p:nvPr/>
        </p:nvSpPr>
        <p:spPr>
          <a:xfrm>
            <a:off x="7678757" y="365126"/>
            <a:ext cx="4164376" cy="6001643"/>
          </a:xfrm>
          <a:prstGeom prst="rect">
            <a:avLst/>
          </a:prstGeom>
          <a:noFill/>
        </p:spPr>
        <p:txBody>
          <a:bodyPr wrap="square">
            <a:spAutoFit/>
          </a:bodyPr>
          <a:lstStyle/>
          <a:p>
            <a:r>
              <a:rPr lang="tr-TR" sz="2400" b="0" i="0" dirty="0">
                <a:solidFill>
                  <a:srgbClr val="DDDDEE"/>
                </a:solidFill>
                <a:effectLst/>
                <a:latin typeface="Times New Roman" panose="02020603050405020304" pitchFamily="18" charset="0"/>
                <a:cs typeface="Times New Roman" panose="02020603050405020304" pitchFamily="18" charset="0"/>
              </a:rPr>
              <a:t>Açık avlulu ve (U) planlı medresede, bir dershane ile on bir öğrenci hücresi bulunmaktadır. Avlu kuzey, batı ve güneyinden kapalı mekânlarla, doğudan bir duvarla çevrelenmiştir. Avlunun batısındaki kare planlı, tromp geçişli ve sekizgen kaideli kubbe ile örtülü dershane, eksenden kuzeye kaymış durumdadır. Güneyindeki hücre ile bağlantı sağlayan dikdörtgen planlı bir dehliz vardır. </a:t>
            </a:r>
            <a:r>
              <a:rPr lang="tr-TR" sz="2400" b="0" i="0" dirty="0">
                <a:effectLst/>
                <a:latin typeface="Times New Roman" panose="02020603050405020304" pitchFamily="18" charset="0"/>
                <a:cs typeface="Times New Roman" panose="02020603050405020304" pitchFamily="18" charset="0"/>
              </a:rPr>
              <a:t>Hücreler pandantif geçişli ve sekizgen kaideli kubbelerle örtülüdür.</a:t>
            </a:r>
            <a:endParaRPr lang="tr-TR" sz="2400" dirty="0">
              <a:latin typeface="Times New Roman" panose="02020603050405020304" pitchFamily="18" charset="0"/>
              <a:cs typeface="Times New Roman" panose="02020603050405020304" pitchFamily="18" charset="0"/>
            </a:endParaRPr>
          </a:p>
        </p:txBody>
      </p:sp>
      <p:sp>
        <p:nvSpPr>
          <p:cNvPr id="4" name="İçerik Yer Tutucusu 3">
            <a:extLst>
              <a:ext uri="{FF2B5EF4-FFF2-40B4-BE49-F238E27FC236}">
                <a16:creationId xmlns:a16="http://schemas.microsoft.com/office/drawing/2014/main" id="{6B8D1CC5-5C02-45FD-8A70-2F4AC70AE786}"/>
              </a:ext>
            </a:extLst>
          </p:cNvPr>
          <p:cNvSpPr>
            <a:spLocks noGrp="1"/>
          </p:cNvSpPr>
          <p:nvPr>
            <p:ph idx="1"/>
          </p:nvPr>
        </p:nvSpPr>
        <p:spPr/>
        <p:txBody>
          <a:bodyPr/>
          <a:lstStyle/>
          <a:p>
            <a:endParaRPr lang="tr-TR"/>
          </a:p>
        </p:txBody>
      </p:sp>
      <p:pic>
        <p:nvPicPr>
          <p:cNvPr id="13314" name="Picture 2" descr="Süleyman Paşa Medresesi – Birçok Medeniyete Ev Sahipliği Yapan Güzel Yer;  İZNİK">
            <a:extLst>
              <a:ext uri="{FF2B5EF4-FFF2-40B4-BE49-F238E27FC236}">
                <a16:creationId xmlns:a16="http://schemas.microsoft.com/office/drawing/2014/main" id="{DE91CF0B-67ED-43F5-99E9-766AD8051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69" y="1677194"/>
            <a:ext cx="7296150" cy="464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727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E13D5A-0B39-4AFE-B4F7-705C3148FE27}"/>
              </a:ext>
            </a:extLst>
          </p:cNvPr>
          <p:cNvSpPr>
            <a:spLocks noGrp="1"/>
          </p:cNvSpPr>
          <p:nvPr>
            <p:ph type="title"/>
          </p:nvPr>
        </p:nvSpPr>
        <p:spPr>
          <a:xfrm>
            <a:off x="5080934" y="269913"/>
            <a:ext cx="6883384" cy="1349568"/>
          </a:xfrm>
        </p:spPr>
        <p:txBody>
          <a:bodyPr anchor="b">
            <a:normAutofit/>
          </a:bodyPr>
          <a:lstStyle/>
          <a:p>
            <a:r>
              <a:rPr lang="tr-TR" sz="2800" dirty="0" err="1">
                <a:latin typeface="Times New Roman" panose="02020603050405020304" pitchFamily="18" charset="0"/>
                <a:cs typeface="Times New Roman" panose="02020603050405020304" pitchFamily="18" charset="0"/>
              </a:rPr>
              <a:t>Tabhaneli</a:t>
            </a:r>
            <a:r>
              <a:rPr lang="tr-TR" sz="2800" dirty="0">
                <a:latin typeface="Times New Roman" panose="02020603050405020304" pitchFamily="18" charset="0"/>
                <a:cs typeface="Times New Roman" panose="02020603050405020304" pitchFamily="18" charset="0"/>
              </a:rPr>
              <a:t> camilerin (XIV. yüzyıl -XV. yüzyıl ortalarına kadar) bazı özellikleri</a:t>
            </a:r>
          </a:p>
        </p:txBody>
      </p:sp>
      <p:sp>
        <p:nvSpPr>
          <p:cNvPr id="3" name="İçerik Yer Tutucusu 2">
            <a:extLst>
              <a:ext uri="{FF2B5EF4-FFF2-40B4-BE49-F238E27FC236}">
                <a16:creationId xmlns:a16="http://schemas.microsoft.com/office/drawing/2014/main" id="{1F7DD94E-359C-46EC-98A8-A3F43AEF326B}"/>
              </a:ext>
            </a:extLst>
          </p:cNvPr>
          <p:cNvSpPr>
            <a:spLocks noGrp="1"/>
          </p:cNvSpPr>
          <p:nvPr>
            <p:ph idx="1"/>
          </p:nvPr>
        </p:nvSpPr>
        <p:spPr>
          <a:xfrm>
            <a:off x="4759287" y="2192364"/>
            <a:ext cx="7122473" cy="4395723"/>
          </a:xfrm>
        </p:spPr>
        <p:txBody>
          <a:bodyPr>
            <a:noAutofit/>
          </a:bodyPr>
          <a:lstStyle/>
          <a:p>
            <a:r>
              <a:rPr lang="tr-TR" sz="2000" dirty="0" err="1">
                <a:latin typeface="Times New Roman" panose="02020603050405020304" pitchFamily="18" charset="0"/>
                <a:cs typeface="Times New Roman" panose="02020603050405020304" pitchFamily="18" charset="0"/>
              </a:rPr>
              <a:t>Tabhaneli</a:t>
            </a:r>
            <a:r>
              <a:rPr lang="tr-TR" sz="2000" dirty="0">
                <a:latin typeface="Times New Roman" panose="02020603050405020304" pitchFamily="18" charset="0"/>
                <a:cs typeface="Times New Roman" panose="02020603050405020304" pitchFamily="18" charset="0"/>
              </a:rPr>
              <a:t> camiler; son cemaat yeri ve minare gibi yardımcı unsurlar dışında üç ana mekandan oluşmaktadır. </a:t>
            </a:r>
          </a:p>
          <a:p>
            <a:r>
              <a:rPr lang="tr-TR" sz="2000" dirty="0">
                <a:latin typeface="Times New Roman" panose="02020603050405020304" pitchFamily="18" charset="0"/>
                <a:cs typeface="Times New Roman" panose="02020603050405020304" pitchFamily="18" charset="0"/>
              </a:rPr>
              <a:t>Kuzeydeki girişten, iç avlu=kapalı avlu ya da orta avlu şeklinde adlandırılan mekana girilmektedir. Bu mekan diğer mekanlara geçişi sağlayan bir dağılım mekanıdır. Bu mekanın ortasında genellikle bir fıskiyeli havuz bulunmaktadır. </a:t>
            </a:r>
          </a:p>
          <a:p>
            <a:r>
              <a:rPr lang="tr-TR" sz="2000" dirty="0">
                <a:latin typeface="Times New Roman" panose="02020603050405020304" pitchFamily="18" charset="0"/>
                <a:cs typeface="Times New Roman" panose="02020603050405020304" pitchFamily="18" charset="0"/>
              </a:rPr>
              <a:t>Mekanın kubbesinin ortasında da aydınlatma feneri vardır. </a:t>
            </a:r>
          </a:p>
          <a:p>
            <a:r>
              <a:rPr lang="tr-TR" sz="2000" dirty="0">
                <a:latin typeface="Times New Roman" panose="02020603050405020304" pitchFamily="18" charset="0"/>
                <a:cs typeface="Times New Roman" panose="02020603050405020304" pitchFamily="18" charset="0"/>
              </a:rPr>
              <a:t>Bu iki unsur avlunun ibadet için uygun olmadığını göstermektedir. Zemin kotu diğer mekanların zemin kotundan daha düşüktür. Kot sorunu, aydınlatma feneri ve şadırvan gibi unsurlarıyla bu mekan diğer mekanlardan farklıdır. </a:t>
            </a:r>
          </a:p>
          <a:p>
            <a:r>
              <a:rPr lang="tr-TR" sz="2000" dirty="0">
                <a:latin typeface="Times New Roman" panose="02020603050405020304" pitchFamily="18" charset="0"/>
                <a:cs typeface="Times New Roman" panose="02020603050405020304" pitchFamily="18" charset="0"/>
              </a:rPr>
              <a:t>Avlu genellikle diğer mekanlardan daha büyüktür ve daha büyük ve yüksek bir kubbe ile vurgulanır.</a:t>
            </a:r>
          </a:p>
        </p:txBody>
      </p:sp>
      <p:pic>
        <p:nvPicPr>
          <p:cNvPr id="2050" name="Picture 2">
            <a:extLst>
              <a:ext uri="{FF2B5EF4-FFF2-40B4-BE49-F238E27FC236}">
                <a16:creationId xmlns:a16="http://schemas.microsoft.com/office/drawing/2014/main" id="{7BF80BDA-28F5-491D-B95A-6D407EE793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1" r="2" b="1119"/>
          <a:stretch/>
        </p:blipFill>
        <p:spPr bwMode="auto">
          <a:xfrm>
            <a:off x="123716" y="10"/>
            <a:ext cx="4635571"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2052"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Metin kutusu 9">
            <a:extLst>
              <a:ext uri="{FF2B5EF4-FFF2-40B4-BE49-F238E27FC236}">
                <a16:creationId xmlns:a16="http://schemas.microsoft.com/office/drawing/2014/main" id="{560AA3CF-A976-44A9-97A5-02410ED330AC}"/>
              </a:ext>
            </a:extLst>
          </p:cNvPr>
          <p:cNvSpPr txBox="1"/>
          <p:nvPr/>
        </p:nvSpPr>
        <p:spPr>
          <a:xfrm>
            <a:off x="672029" y="269913"/>
            <a:ext cx="3492346" cy="369332"/>
          </a:xfrm>
          <a:prstGeom prst="rect">
            <a:avLst/>
          </a:prstGeom>
          <a:noFill/>
        </p:spPr>
        <p:txBody>
          <a:bodyPr wrap="square">
            <a:spAutoFit/>
          </a:bodyPr>
          <a:lstStyle/>
          <a:p>
            <a:pPr algn="just">
              <a:buFont typeface="Arial" panose="020B0604020202020204" pitchFamily="34" charset="0"/>
              <a:buChar char="•"/>
            </a:pPr>
            <a:r>
              <a:rPr lang="tr-TR" b="1" i="1" dirty="0">
                <a:solidFill>
                  <a:srgbClr val="222222"/>
                </a:solidFill>
                <a:effectLst/>
                <a:latin typeface="Arial" panose="020B0604020202020204" pitchFamily="34" charset="0"/>
              </a:rPr>
              <a:t>Bursa Yeşil Camii (1419-24)</a:t>
            </a:r>
            <a:endParaRPr lang="tr-TR"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24907890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53D0EE1-296C-4C45-BACA-73A7C7E484C0}"/>
              </a:ext>
            </a:extLst>
          </p:cNvPr>
          <p:cNvSpPr>
            <a:spLocks noGrp="1"/>
          </p:cNvSpPr>
          <p:nvPr>
            <p:ph type="title"/>
          </p:nvPr>
        </p:nvSpPr>
        <p:spPr/>
        <p:txBody>
          <a:bodyPr>
            <a:normAutofit/>
          </a:bodyPr>
          <a:lstStyle/>
          <a:p>
            <a:r>
              <a:rPr lang="tr-TR" sz="3600" b="1" i="0" u="none" strike="noStrike" baseline="0" dirty="0">
                <a:latin typeface="Times-Bold"/>
              </a:rPr>
              <a:t>1. </a:t>
            </a:r>
            <a:r>
              <a:rPr lang="tr-TR" sz="3600" b="1" i="0" u="none" strike="noStrike" baseline="0" dirty="0" err="1">
                <a:latin typeface="Times-Bold"/>
              </a:rPr>
              <a:t>Tabhaneli-Zaviyeli</a:t>
            </a:r>
            <a:r>
              <a:rPr lang="tr-TR" sz="3600" b="1" i="0" u="none" strike="noStrike" baseline="0" dirty="0">
                <a:latin typeface="Times-Bold"/>
              </a:rPr>
              <a:t> Camiler</a:t>
            </a:r>
            <a:endParaRPr lang="tr-TR" sz="3600" dirty="0"/>
          </a:p>
        </p:txBody>
      </p:sp>
      <p:sp>
        <p:nvSpPr>
          <p:cNvPr id="3" name="İçerik Yer Tutucusu 2">
            <a:extLst>
              <a:ext uri="{FF2B5EF4-FFF2-40B4-BE49-F238E27FC236}">
                <a16:creationId xmlns:a16="http://schemas.microsoft.com/office/drawing/2014/main" id="{1954EA35-0757-459E-85E8-81459825B56D}"/>
              </a:ext>
            </a:extLst>
          </p:cNvPr>
          <p:cNvSpPr>
            <a:spLocks noGrp="1"/>
          </p:cNvSpPr>
          <p:nvPr>
            <p:ph idx="1"/>
          </p:nvPr>
        </p:nvSpPr>
        <p:spPr/>
        <p:txBody>
          <a:bodyPr>
            <a:normAutofit/>
          </a:bodyPr>
          <a:lstStyle/>
          <a:p>
            <a:r>
              <a:rPr lang="tr-TR" b="1" i="0" u="none" strike="noStrike" baseline="0" dirty="0">
                <a:latin typeface="Times-Bold"/>
              </a:rPr>
              <a:t>Bursa Orhan Camii (1339 – 1340)</a:t>
            </a:r>
          </a:p>
          <a:p>
            <a:r>
              <a:rPr lang="tr-TR" b="1" i="0" u="none" strike="noStrike" baseline="0" dirty="0">
                <a:latin typeface="Times-Bold"/>
              </a:rPr>
              <a:t>Bursa </a:t>
            </a:r>
            <a:r>
              <a:rPr lang="tr-TR" b="1" i="0" u="none" strike="noStrike" baseline="0" dirty="0" err="1">
                <a:latin typeface="Times-Bold"/>
              </a:rPr>
              <a:t>Hüdavendigâr</a:t>
            </a:r>
            <a:r>
              <a:rPr lang="tr-TR" b="1" i="0" u="none" strike="noStrike" baseline="0" dirty="0">
                <a:latin typeface="Times-Bold"/>
              </a:rPr>
              <a:t> Cami – </a:t>
            </a:r>
            <a:r>
              <a:rPr lang="tr-TR" b="1" i="0" u="none" strike="noStrike" baseline="0" dirty="0">
                <a:latin typeface="TimesNewRomanPS-BoldMT"/>
              </a:rPr>
              <a:t>Medresesi (1365 civarı)</a:t>
            </a:r>
          </a:p>
          <a:p>
            <a:r>
              <a:rPr lang="tr-TR" b="1" i="0" u="none" strike="noStrike" baseline="0" dirty="0">
                <a:latin typeface="TimesNewRomanPS-BoldMT"/>
              </a:rPr>
              <a:t>Bursa Yıldırım Camii (1391)</a:t>
            </a:r>
          </a:p>
          <a:p>
            <a:r>
              <a:rPr lang="tr-TR" b="1" i="0" u="none" strike="noStrike" baseline="0" dirty="0">
                <a:latin typeface="TimesNewRomanPS-BoldMT"/>
              </a:rPr>
              <a:t>Bursa Yeşil Camii (1419)</a:t>
            </a:r>
          </a:p>
          <a:p>
            <a:r>
              <a:rPr lang="tr-TR" b="1" i="0" u="none" strike="noStrike" baseline="0" dirty="0">
                <a:latin typeface="Times-Bold"/>
              </a:rPr>
              <a:t>Muradiye Camii (1426)</a:t>
            </a:r>
          </a:p>
          <a:p>
            <a:r>
              <a:rPr lang="pt-BR" b="1" i="0" u="none" strike="noStrike" baseline="0" dirty="0">
                <a:latin typeface="Times-Bold"/>
              </a:rPr>
              <a:t>Milas, Firuz Bey Camii (1396)</a:t>
            </a:r>
            <a:endParaRPr lang="tr-TR" b="1" i="0" u="none" strike="noStrike" baseline="0" dirty="0">
              <a:latin typeface="Times-Bold"/>
            </a:endParaRPr>
          </a:p>
          <a:p>
            <a:r>
              <a:rPr lang="tr-TR" b="1" i="0" u="none" strike="noStrike" baseline="0" dirty="0">
                <a:latin typeface="Times-Bold"/>
              </a:rPr>
              <a:t>Edirne, Muradiye Camii (Mevlevîhane) (1426)</a:t>
            </a:r>
          </a:p>
          <a:p>
            <a:r>
              <a:rPr lang="tr-TR" b="1" i="0" u="none" strike="noStrike" baseline="0" dirty="0">
                <a:latin typeface="TimesNewRomanPS-BoldMT"/>
              </a:rPr>
              <a:t>İznik, Nilüfer Hatun İmareti (1388)</a:t>
            </a:r>
            <a:endParaRPr lang="tr-TR" dirty="0"/>
          </a:p>
        </p:txBody>
      </p:sp>
    </p:spTree>
    <p:extLst>
      <p:ext uri="{BB962C8B-B14F-4D97-AF65-F5344CB8AC3E}">
        <p14:creationId xmlns:p14="http://schemas.microsoft.com/office/powerpoint/2010/main" val="9938996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38856A4-B0DA-458A-94AD-BF32F3F4653A}"/>
              </a:ext>
            </a:extLst>
          </p:cNvPr>
          <p:cNvSpPr>
            <a:spLocks noGrp="1"/>
          </p:cNvSpPr>
          <p:nvPr>
            <p:ph type="title"/>
          </p:nvPr>
        </p:nvSpPr>
        <p:spPr/>
        <p:txBody>
          <a:bodyPr>
            <a:normAutofit/>
          </a:bodyPr>
          <a:lstStyle/>
          <a:p>
            <a:r>
              <a:rPr lang="tr-TR" sz="2800" b="1" i="0" u="none" strike="noStrike" baseline="0" dirty="0">
                <a:latin typeface="Times-Bold"/>
              </a:rPr>
              <a:t>Bursa Orhan Camii (1339 – 1340)</a:t>
            </a:r>
            <a:endParaRPr lang="tr-TR" sz="2800" dirty="0"/>
          </a:p>
        </p:txBody>
      </p:sp>
      <p:pic>
        <p:nvPicPr>
          <p:cNvPr id="1026" name="Picture 2" descr="bursa gazi orhan camii">
            <a:extLst>
              <a:ext uri="{FF2B5EF4-FFF2-40B4-BE49-F238E27FC236}">
                <a16:creationId xmlns:a16="http://schemas.microsoft.com/office/drawing/2014/main" id="{468B5C39-E57F-4FC6-BDD6-6835DD2616E3}"/>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888" b="4730"/>
          <a:stretch/>
        </p:blipFill>
        <p:spPr bwMode="auto">
          <a:xfrm>
            <a:off x="408542" y="1533416"/>
            <a:ext cx="3777868" cy="5324584"/>
          </a:xfrm>
          <a:prstGeom prst="rect">
            <a:avLst/>
          </a:prstGeom>
          <a:noFill/>
          <a:extLst>
            <a:ext uri="{909E8E84-426E-40DD-AFC4-6F175D3DCCD1}">
              <a14:hiddenFill xmlns:a14="http://schemas.microsoft.com/office/drawing/2010/main">
                <a:solidFill>
                  <a:srgbClr val="FFFFFF"/>
                </a:solidFill>
              </a14:hiddenFill>
            </a:ext>
          </a:extLst>
        </p:spPr>
      </p:pic>
      <p:sp>
        <p:nvSpPr>
          <p:cNvPr id="6" name="Metin kutusu 5">
            <a:extLst>
              <a:ext uri="{FF2B5EF4-FFF2-40B4-BE49-F238E27FC236}">
                <a16:creationId xmlns:a16="http://schemas.microsoft.com/office/drawing/2014/main" id="{600AFDF5-23A2-4F02-91BB-66C8F63551D3}"/>
              </a:ext>
            </a:extLst>
          </p:cNvPr>
          <p:cNvSpPr txBox="1"/>
          <p:nvPr/>
        </p:nvSpPr>
        <p:spPr>
          <a:xfrm>
            <a:off x="4726236" y="1365627"/>
            <a:ext cx="6627564" cy="3970318"/>
          </a:xfrm>
          <a:prstGeom prst="rect">
            <a:avLst/>
          </a:prstGeom>
          <a:noFill/>
        </p:spPr>
        <p:txBody>
          <a:bodyPr wrap="square">
            <a:spAutoFit/>
          </a:bodyPr>
          <a:lstStyle/>
          <a:p>
            <a:pPr algn="l"/>
            <a:endParaRPr lang="tr-TR" sz="2800" b="0" i="0" u="none" strike="noStrike" baseline="0" dirty="0">
              <a:latin typeface="TimesNewRomanPSMT"/>
            </a:endParaRPr>
          </a:p>
          <a:p>
            <a:r>
              <a:rPr lang="tr-TR" sz="2800" dirty="0">
                <a:latin typeface="Times New Roman" panose="02020603050405020304" pitchFamily="18" charset="0"/>
                <a:cs typeface="Times New Roman" panose="02020603050405020304" pitchFamily="18" charset="0"/>
              </a:rPr>
              <a:t>Orhan İmareti, ilk kez Sultan Orhan </a:t>
            </a:r>
            <a:r>
              <a:rPr lang="tr-TR" sz="2800" b="0" i="0" dirty="0">
                <a:effectLst/>
                <a:latin typeface="Times New Roman" panose="02020603050405020304" pitchFamily="18" charset="0"/>
                <a:cs typeface="Times New Roman" panose="02020603050405020304" pitchFamily="18" charset="0"/>
              </a:rPr>
              <a:t>(1324-1362)</a:t>
            </a:r>
            <a:r>
              <a:rPr lang="tr-TR" sz="2800" dirty="0">
                <a:latin typeface="Times New Roman" panose="02020603050405020304" pitchFamily="18" charset="0"/>
                <a:cs typeface="Times New Roman" panose="02020603050405020304" pitchFamily="18" charset="0"/>
              </a:rPr>
              <a:t> zamanında inşa ettirilmiştir. </a:t>
            </a:r>
          </a:p>
          <a:p>
            <a:r>
              <a:rPr lang="tr-TR" sz="2800" dirty="0">
                <a:latin typeface="Times New Roman" panose="02020603050405020304" pitchFamily="18" charset="0"/>
                <a:cs typeface="Times New Roman" panose="02020603050405020304" pitchFamily="18" charset="0"/>
              </a:rPr>
              <a:t>Yapı 1413 yılında Karamanoğlu II. </a:t>
            </a:r>
            <a:r>
              <a:rPr lang="tr-TR" sz="2800" dirty="0" err="1">
                <a:latin typeface="Times New Roman" panose="02020603050405020304" pitchFamily="18" charset="0"/>
                <a:cs typeface="Times New Roman" panose="02020603050405020304" pitchFamily="18" charset="0"/>
              </a:rPr>
              <a:t>Mehmed</a:t>
            </a:r>
            <a:r>
              <a:rPr lang="tr-TR" sz="2800" dirty="0">
                <a:latin typeface="Times New Roman" panose="02020603050405020304" pitchFamily="18" charset="0"/>
                <a:cs typeface="Times New Roman" panose="02020603050405020304" pitchFamily="18" charset="0"/>
              </a:rPr>
              <a:t> Bey’in Bursa’yı kuşatması sırasında yakılmak istendiği için zarar görmüştür. 1417 yılında Çelebi Sultan </a:t>
            </a:r>
            <a:r>
              <a:rPr lang="tr-TR" sz="2800" dirty="0" err="1">
                <a:latin typeface="Times New Roman" panose="02020603050405020304" pitchFamily="18" charset="0"/>
                <a:cs typeface="Times New Roman" panose="02020603050405020304" pitchFamily="18" charset="0"/>
              </a:rPr>
              <a:t>Mehmed</a:t>
            </a:r>
            <a:r>
              <a:rPr lang="tr-TR" sz="2800" dirty="0">
                <a:latin typeface="Times New Roman" panose="02020603050405020304" pitchFamily="18" charset="0"/>
                <a:cs typeface="Times New Roman" panose="02020603050405020304" pitchFamily="18" charset="0"/>
              </a:rPr>
              <a:t> ve 1904 yılında da Sultan II. Abdülhamid tarafından tamir ettirilmiştir.</a:t>
            </a:r>
          </a:p>
        </p:txBody>
      </p:sp>
    </p:spTree>
    <p:extLst>
      <p:ext uri="{BB962C8B-B14F-4D97-AF65-F5344CB8AC3E}">
        <p14:creationId xmlns:p14="http://schemas.microsoft.com/office/powerpoint/2010/main" val="3095240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57F72BCA-EE24-40BE-9ECA-E10C9BA55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çerik Yer Tutucusu 4">
            <a:extLst>
              <a:ext uri="{FF2B5EF4-FFF2-40B4-BE49-F238E27FC236}">
                <a16:creationId xmlns:a16="http://schemas.microsoft.com/office/drawing/2014/main" id="{5DCC3492-81A2-4CCE-B348-9C1A6381488B}"/>
              </a:ext>
            </a:extLst>
          </p:cNvPr>
          <p:cNvPicPr>
            <a:picLocks noChangeAspect="1"/>
          </p:cNvPicPr>
          <p:nvPr/>
        </p:nvPicPr>
        <p:blipFill rotWithShape="1">
          <a:blip r:embed="rId2">
            <a:extLst>
              <a:ext uri="{28A0092B-C50C-407E-A947-70E740481C1C}">
                <a14:useLocalDpi xmlns:a14="http://schemas.microsoft.com/office/drawing/2010/main" val="0"/>
              </a:ext>
            </a:extLst>
          </a:blip>
          <a:srcRect r="176" b="-1"/>
          <a:stretch/>
        </p:blipFill>
        <p:spPr>
          <a:xfrm>
            <a:off x="838199" y="566928"/>
            <a:ext cx="5157216" cy="5285232"/>
          </a:xfrm>
          <a:prstGeom prst="rect">
            <a:avLst/>
          </a:prstGeom>
        </p:spPr>
      </p:pic>
      <p:sp>
        <p:nvSpPr>
          <p:cNvPr id="9" name="Content Placeholder 8">
            <a:extLst>
              <a:ext uri="{FF2B5EF4-FFF2-40B4-BE49-F238E27FC236}">
                <a16:creationId xmlns:a16="http://schemas.microsoft.com/office/drawing/2014/main" id="{29B00E4E-729D-4DC4-8B22-C513B3F1404D}"/>
              </a:ext>
            </a:extLst>
          </p:cNvPr>
          <p:cNvSpPr>
            <a:spLocks noGrp="1"/>
          </p:cNvSpPr>
          <p:nvPr>
            <p:ph idx="1"/>
          </p:nvPr>
        </p:nvSpPr>
        <p:spPr>
          <a:xfrm>
            <a:off x="6544019" y="2236204"/>
            <a:ext cx="4803685" cy="3597668"/>
          </a:xfrm>
        </p:spPr>
        <p:txBody>
          <a:bodyPr>
            <a:noAutofit/>
          </a:bodyPr>
          <a:lstStyle/>
          <a:p>
            <a:pPr marL="0" indent="0" algn="l">
              <a:buNone/>
            </a:pPr>
            <a:r>
              <a:rPr lang="tr-TR" b="0" i="0" dirty="0">
                <a:effectLst/>
                <a:latin typeface="Times New Roman" panose="02020603050405020304" pitchFamily="18" charset="0"/>
                <a:cs typeface="Times New Roman" panose="02020603050405020304" pitchFamily="18" charset="0"/>
              </a:rPr>
              <a:t>Bursa Orhan Camii mihrap ekseninde arka arkaya iki kubbeye, yanlarda iki adet eyvana ve son cemaat mahalline sahiptir.</a:t>
            </a:r>
          </a:p>
          <a:p>
            <a:pPr marL="0" indent="0" algn="l">
              <a:buNone/>
            </a:pPr>
            <a:endParaRPr lang="en-US" dirty="0"/>
          </a:p>
        </p:txBody>
      </p:sp>
      <p:sp>
        <p:nvSpPr>
          <p:cNvPr id="14" name="Rectangle 13">
            <a:extLst>
              <a:ext uri="{FF2B5EF4-FFF2-40B4-BE49-F238E27FC236}">
                <a16:creationId xmlns:a16="http://schemas.microsoft.com/office/drawing/2014/main" id="{6B3C4597-DD46-4BFC-B999-C52879B95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6112341"/>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632B59AC-0160-4F1D-934F-B7D8B6AE44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034272" y="3817404"/>
            <a:ext cx="54864" cy="4572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Metin kutusu 7">
            <a:extLst>
              <a:ext uri="{FF2B5EF4-FFF2-40B4-BE49-F238E27FC236}">
                <a16:creationId xmlns:a16="http://schemas.microsoft.com/office/drawing/2014/main" id="{66BD0AC0-8180-4770-9752-20333CA35D52}"/>
              </a:ext>
            </a:extLst>
          </p:cNvPr>
          <p:cNvSpPr txBox="1"/>
          <p:nvPr/>
        </p:nvSpPr>
        <p:spPr>
          <a:xfrm>
            <a:off x="6437005" y="727164"/>
            <a:ext cx="5157215" cy="461665"/>
          </a:xfrm>
          <a:prstGeom prst="rect">
            <a:avLst/>
          </a:prstGeom>
          <a:noFill/>
        </p:spPr>
        <p:txBody>
          <a:bodyPr wrap="square">
            <a:spAutoFit/>
          </a:bodyPr>
          <a:lstStyle/>
          <a:p>
            <a:r>
              <a:rPr lang="tr-TR" sz="2400" b="1" i="0" u="none" strike="noStrike" baseline="0" dirty="0">
                <a:latin typeface="Times New Roman" panose="02020603050405020304" pitchFamily="18" charset="0"/>
                <a:cs typeface="Times New Roman" panose="02020603050405020304" pitchFamily="18" charset="0"/>
              </a:rPr>
              <a:t>Bursa Orhan Camii (1339 – 1340)</a:t>
            </a:r>
            <a:endParaRPr lang="tr-TR"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16572225"/>
      </p:ext>
    </p:extLst>
  </p:cSld>
  <p:clrMapOvr>
    <a:masterClrMapping/>
  </p:clrMapOvr>
</p:sld>
</file>

<file path=ppt/theme/theme1.xml><?xml version="1.0" encoding="utf-8"?>
<a:theme xmlns:a="http://schemas.openxmlformats.org/drawingml/2006/main" name="Office Theme">
  <a:themeElements>
    <a:clrScheme name="Office Teması">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docProps/app.xml><?xml version="1.0" encoding="utf-8"?>
<Properties xmlns="http://schemas.openxmlformats.org/officeDocument/2006/extended-properties" xmlns:vt="http://schemas.openxmlformats.org/officeDocument/2006/docPropsVTypes">
  <Template>Office Theme</Template>
  <TotalTime>1341</TotalTime>
  <Words>2421</Words>
  <Application>Microsoft Office PowerPoint</Application>
  <PresentationFormat>Geniş ekran</PresentationFormat>
  <Paragraphs>132</Paragraphs>
  <Slides>55</Slides>
  <Notes>0</Notes>
  <HiddenSlides>0</HiddenSlides>
  <MMClips>0</MMClips>
  <ScaleCrop>false</ScaleCrop>
  <HeadingPairs>
    <vt:vector size="6" baseType="variant">
      <vt:variant>
        <vt:lpstr>Kullanılan Yazı Tipleri</vt:lpstr>
      </vt:variant>
      <vt:variant>
        <vt:i4>9</vt:i4>
      </vt:variant>
      <vt:variant>
        <vt:lpstr>Tema</vt:lpstr>
      </vt:variant>
      <vt:variant>
        <vt:i4>1</vt:i4>
      </vt:variant>
      <vt:variant>
        <vt:lpstr>Slayt Başlıkları</vt:lpstr>
      </vt:variant>
      <vt:variant>
        <vt:i4>55</vt:i4>
      </vt:variant>
    </vt:vector>
  </HeadingPairs>
  <TitlesOfParts>
    <vt:vector size="65" baseType="lpstr">
      <vt:lpstr>Arial</vt:lpstr>
      <vt:lpstr>Calibri</vt:lpstr>
      <vt:lpstr>Calibri Light</vt:lpstr>
      <vt:lpstr>Times New Roman</vt:lpstr>
      <vt:lpstr>Times-Bold</vt:lpstr>
      <vt:lpstr>TimesNewRomanPS-BoldMT</vt:lpstr>
      <vt:lpstr>TimesNewRomanPSMT</vt:lpstr>
      <vt:lpstr>Times-Roman</vt:lpstr>
      <vt:lpstr>Tw Cen MT</vt:lpstr>
      <vt:lpstr>Office Theme</vt:lpstr>
      <vt:lpstr>OSMANLI İMPARATORLUĞU SANATI VE KÜLTÜRÜ</vt:lpstr>
      <vt:lpstr>ERKEN OSMANLI DÖNEMİ SANATI II Konular</vt:lpstr>
      <vt:lpstr>1. Tabhaneli-Zaviyeli Camiler</vt:lpstr>
      <vt:lpstr>1. Tabhaneli-Zaviyeli Camiler</vt:lpstr>
      <vt:lpstr>PowerPoint Sunusu</vt:lpstr>
      <vt:lpstr>Tabhaneli camilerin (XIV. yüzyıl -XV. yüzyıl ortalarına kadar) bazı özellikleri</vt:lpstr>
      <vt:lpstr>1. Tabhaneli-Zaviyeli Camiler</vt:lpstr>
      <vt:lpstr>Bursa Orhan Camii (1339 – 1340)</vt:lpstr>
      <vt:lpstr>PowerPoint Sunusu</vt:lpstr>
      <vt:lpstr>Bursa Orhan Camii (1339 – 1340)</vt:lpstr>
      <vt:lpstr>Bursa Orhan Camii (1339 – 1340)</vt:lpstr>
      <vt:lpstr>Bursa Orhan Camii (1339 – 1340)</vt:lpstr>
      <vt:lpstr> Büyük bir sivri kemer ile kucaklanmış olan bu ikiz kemerler, kökeninde doğu etkili gotik üslubun bulunduğu, Venedik'ten doğu Akdeniz’deki Haçlı Devletleri’nin ve Memlük topraklarına kadar uzanan geniş bir coğrafyaya yayılmış, bu arada Balkanlar'daki bazı geç dönem Bizans yapılarını da damgasını vurmuş bulunan bir cephe modasının Osmanlı mimarisindeki ilk tezahürüdür.  </vt:lpstr>
      <vt:lpstr>PowerPoint Sunusu</vt:lpstr>
      <vt:lpstr>Cümle kapısının basık kemeri üzerinde bulunan, Selçuklu sülüsüyle Arapça yazılmış kitabeden, caminin 740 (1339-40) yılında Orhan Bey tarafından yaptırıldıktan sonra Karamanoğlu II. Mehmed Bey eliyle 816’da (1413) yakıldığı, 820’de (1417) Çelebi Sultan Mehmed’in işaretiyle Vezîr-i kebîr Bayezid Paşa tarafından mâmur hale getirilmesinin emredildiği anlaşılmaktadır. </vt:lpstr>
      <vt:lpstr>Bursa Orhan Camii (1339 – 1340)</vt:lpstr>
      <vt:lpstr>PowerPoint Sunusu</vt:lpstr>
      <vt:lpstr>Bu kubbelerin en yükseği olan sofa kubbesinin köşelerinde Selçuklu üslubunda üçgen pandantifler, kasnak pencereleri arasında da prizmatik üçgenler bulunmaktadır. Cami kubbesinin trompları ise iri boyutlu prizmatik üçgenler ile doldurulmuştur.</vt:lpstr>
      <vt:lpstr>Bursa Orhan Camii (1339 – 1340)</vt:lpstr>
      <vt:lpstr>Bursa Orhan Camii (1339 – 1340)</vt:lpstr>
      <vt:lpstr>Milas, Firuz Bey Camii (1396)</vt:lpstr>
      <vt:lpstr>Milas, Firuz Bey Camii (1396)</vt:lpstr>
      <vt:lpstr>Milas, Firuz Bey Medresesi Avlunun batısında yer alan medresenin cami ile aynı tarihte inşa edildiği anlaşılmaktadır.</vt:lpstr>
      <vt:lpstr>PowerPoint Sunusu</vt:lpstr>
      <vt:lpstr>PowerPoint Sunusu</vt:lpstr>
      <vt:lpstr>PowerPoint Sunusu</vt:lpstr>
      <vt:lpstr>PowerPoint Sunusu</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Bursa Yeşil Camii(1419)</vt:lpstr>
      <vt:lpstr>PowerPoint Sunusu</vt:lpstr>
      <vt:lpstr>PowerPoint Sunusu</vt:lpstr>
      <vt:lpstr>Edirne Muradiye Camii(1426)</vt:lpstr>
      <vt:lpstr>PowerPoint Sunusu</vt:lpstr>
      <vt:lpstr>2. Medreseler</vt:lpstr>
      <vt:lpstr>2. Medreseler</vt:lpstr>
      <vt:lpstr>Osmanlı medreselerinin yüzyıllara/şehirlere göre sayılarını gösteren tablo</vt:lpstr>
      <vt:lpstr>2. Medreseler</vt:lpstr>
      <vt:lpstr>2. Medreseler</vt:lpstr>
      <vt:lpstr>2. Medreseler</vt:lpstr>
      <vt:lpstr> Bursa  Lala Şahin Paşa Medresesi (1339) </vt:lpstr>
      <vt:lpstr>Bursa  Lala Şahin Paşa Medresesi</vt:lpstr>
      <vt:lpstr>Bursa  Lala Şahin Paşa Medresesi</vt:lpstr>
      <vt:lpstr>İznik, Süleyman Paşa Medresesi (1331’den hemen sonra) </vt:lpstr>
      <vt:lpstr>İznik, Süleyman Paşa Medresesi</vt:lpstr>
      <vt:lpstr>PowerPoint Sunusu</vt:lpstr>
      <vt:lpstr>İznik, Süleyman Paşa Medresesi</vt:lpstr>
      <vt:lpstr>İznik, Süleyman Paşa Medresesi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ERKEN OSMANLI DÖNEMİ SANATI II</dc:title>
  <dc:creator>ayse ersay</dc:creator>
  <cp:lastModifiedBy>ayse ersay</cp:lastModifiedBy>
  <cp:revision>109</cp:revision>
  <dcterms:created xsi:type="dcterms:W3CDTF">2021-02-19T19:48:14Z</dcterms:created>
  <dcterms:modified xsi:type="dcterms:W3CDTF">2023-01-22T10:55:04Z</dcterms:modified>
</cp:coreProperties>
</file>