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6"/>
  </p:notesMasterIdLst>
  <p:sldIdLst>
    <p:sldId id="303" r:id="rId2"/>
    <p:sldId id="279" r:id="rId3"/>
    <p:sldId id="321" r:id="rId4"/>
    <p:sldId id="320" r:id="rId5"/>
    <p:sldId id="291" r:id="rId6"/>
    <p:sldId id="322" r:id="rId7"/>
    <p:sldId id="323" r:id="rId8"/>
    <p:sldId id="324" r:id="rId9"/>
    <p:sldId id="325" r:id="rId10"/>
    <p:sldId id="256" r:id="rId11"/>
    <p:sldId id="266" r:id="rId12"/>
    <p:sldId id="326" r:id="rId13"/>
    <p:sldId id="327" r:id="rId14"/>
    <p:sldId id="328"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1"/>
    <p:restoredTop sz="94680"/>
  </p:normalViewPr>
  <p:slideViewPr>
    <p:cSldViewPr snapToGrid="0" snapToObjects="1">
      <p:cViewPr varScale="1">
        <p:scale>
          <a:sx n="44" d="100"/>
          <a:sy n="44" d="100"/>
        </p:scale>
        <p:origin x="15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596249"/>
            <a:ext cx="11054080" cy="3395698"/>
          </a:xfrm>
        </p:spPr>
        <p:txBody>
          <a:bodyPr anchor="b"/>
          <a:lstStyle>
            <a:lvl1pPr algn="ctr">
              <a:defRPr sz="8533"/>
            </a:lvl1pPr>
          </a:lstStyle>
          <a:p>
            <a:r>
              <a:rPr lang="tr-TR"/>
              <a:t>Asıl başlık stilini düzenlemek için tıklayın</a:t>
            </a:r>
            <a:endParaRPr lang="en-US" dirty="0"/>
          </a:p>
        </p:txBody>
      </p:sp>
      <p:sp>
        <p:nvSpPr>
          <p:cNvPr id="3" name="Subtitle 2"/>
          <p:cNvSpPr>
            <a:spLocks noGrp="1"/>
          </p:cNvSpPr>
          <p:nvPr>
            <p:ph type="subTitle" idx="1"/>
          </p:nvPr>
        </p:nvSpPr>
        <p:spPr>
          <a:xfrm>
            <a:off x="1625600" y="5122898"/>
            <a:ext cx="9753600"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4939397-2F5F-40A5-89F9-D8434501AC0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5381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4939397-2F5F-40A5-89F9-D8434501AC0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0590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519289"/>
            <a:ext cx="2804160" cy="826572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94081" y="519289"/>
            <a:ext cx="8249920" cy="82657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4939397-2F5F-40A5-89F9-D8434501AC0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23674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7" name="Date"/>
          <p:cNvSpPr txBox="1">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28" name="108352003_2880x2057.jpeg"/>
          <p:cNvSpPr>
            <a:spLocks noGrp="1"/>
          </p:cNvSpPr>
          <p:nvPr>
            <p:ph type="pic" idx="14"/>
          </p:nvPr>
        </p:nvSpPr>
        <p:spPr>
          <a:xfrm>
            <a:off x="368300" y="444500"/>
            <a:ext cx="12268200" cy="6324600"/>
          </a:xfrm>
          <a:prstGeom prst="rect">
            <a:avLst/>
          </a:prstGeom>
        </p:spPr>
        <p:txBody>
          <a:bodyPr lIns="91439" tIns="45719" rIns="91439" bIns="45719" anchor="t">
            <a:noAutofit/>
          </a:bodyPr>
          <a:lstStyle/>
          <a:p>
            <a:endParaRPr/>
          </a:p>
        </p:txBody>
      </p:sp>
      <p:sp>
        <p:nvSpPr>
          <p:cNvPr id="29" name="Title Text"/>
          <p:cNvSpPr txBox="1">
            <a:spLocks noGrp="1"/>
          </p:cNvSpPr>
          <p:nvPr>
            <p:ph type="title"/>
          </p:nvPr>
        </p:nvSpPr>
        <p:spPr>
          <a:xfrm>
            <a:off x="355600" y="6908800"/>
            <a:ext cx="12293600" cy="1104900"/>
          </a:xfrm>
          <a:prstGeom prst="rect">
            <a:avLst/>
          </a:prstGeom>
        </p:spPr>
        <p:txBody>
          <a:bodyPr anchor="b"/>
          <a:lstStyle/>
          <a:p>
            <a:r>
              <a:t>Title Text</a:t>
            </a:r>
          </a:p>
        </p:txBody>
      </p:sp>
      <p:sp>
        <p:nvSpPr>
          <p:cNvPr id="30" name="Body Level One…"/>
          <p:cNvSpPr txBox="1">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5505744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5614995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9" name="117356722_2160x1620.jpeg"/>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xfrm>
            <a:off x="355600" y="444500"/>
            <a:ext cx="5816600" cy="2044700"/>
          </a:xfrm>
          <a:prstGeom prst="rect">
            <a:avLst/>
          </a:prstGeom>
        </p:spPr>
        <p:txBody>
          <a:bodyPr/>
          <a:lstStyle/>
          <a:p>
            <a:r>
              <a:t>Title Text</a:t>
            </a:r>
          </a:p>
        </p:txBody>
      </p:sp>
      <p:sp>
        <p:nvSpPr>
          <p:cNvPr id="81" name="Body Level One…"/>
          <p:cNvSpPr txBox="1">
            <a:spLocks noGrp="1"/>
          </p:cNvSpPr>
          <p:nvPr>
            <p:ph type="body" sz="half" idx="1"/>
          </p:nvPr>
        </p:nvSpPr>
        <p:spPr>
          <a:xfrm>
            <a:off x="355600" y="2984500"/>
            <a:ext cx="5816600" cy="6324600"/>
          </a:xfrm>
          <a:prstGeom prst="rect">
            <a:avLst/>
          </a:prstGeom>
        </p:spPr>
        <p:txBody>
          <a:bodyPr/>
          <a:lstStyle>
            <a:lvl1pPr marL="381000" indent="-381000">
              <a:defRPr sz="3000"/>
            </a:lvl1pPr>
            <a:lvl2pPr marL="762000" indent="-381000">
              <a:defRPr sz="3000"/>
            </a:lvl2pPr>
            <a:lvl3pPr marL="1143000" indent="-381000">
              <a:defRPr sz="3000"/>
            </a:lvl3pPr>
            <a:lvl4pPr marL="1524000" indent="-381000">
              <a:defRPr sz="3000"/>
            </a:lvl4pPr>
            <a:lvl5pPr marL="1905000" indent="-381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extLst>
      <p:ext uri="{BB962C8B-B14F-4D97-AF65-F5344CB8AC3E}">
        <p14:creationId xmlns:p14="http://schemas.microsoft.com/office/powerpoint/2010/main" val="414073694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extLst>
      <p:ext uri="{BB962C8B-B14F-4D97-AF65-F5344CB8AC3E}">
        <p14:creationId xmlns:p14="http://schemas.microsoft.com/office/powerpoint/2010/main" val="10851668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4939397-2F5F-40A5-89F9-D8434501AC0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8300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9"/>
            <a:ext cx="11216640" cy="4057226"/>
          </a:xfrm>
        </p:spPr>
        <p:txBody>
          <a:bodyPr anchor="b"/>
          <a:lstStyle>
            <a:lvl1pPr>
              <a:defRPr sz="8533"/>
            </a:lvl1pPr>
          </a:lstStyle>
          <a:p>
            <a:r>
              <a:rPr lang="tr-TR"/>
              <a:t>Asıl başlık stilini düzenlemek için tıklayın</a:t>
            </a:r>
            <a:endParaRPr lang="en-US" dirty="0"/>
          </a:p>
        </p:txBody>
      </p:sp>
      <p:sp>
        <p:nvSpPr>
          <p:cNvPr id="3" name="Text Placeholder 2"/>
          <p:cNvSpPr>
            <a:spLocks noGrp="1"/>
          </p:cNvSpPr>
          <p:nvPr>
            <p:ph type="body" idx="1"/>
          </p:nvPr>
        </p:nvSpPr>
        <p:spPr>
          <a:xfrm>
            <a:off x="887307" y="6527239"/>
            <a:ext cx="11216640" cy="2133599"/>
          </a:xfrm>
        </p:spPr>
        <p:txBody>
          <a:bodyPr/>
          <a:lstStyle>
            <a:lvl1pPr marL="0" indent="0">
              <a:buNone/>
              <a:defRPr sz="3413">
                <a:solidFill>
                  <a:schemeClr val="tx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4939397-2F5F-40A5-89F9-D8434501AC0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8612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94080" y="2596444"/>
            <a:ext cx="5527040" cy="618857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83680" y="2596444"/>
            <a:ext cx="5527040" cy="618857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4939397-2F5F-40A5-89F9-D8434501AC03}"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6689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tr-TR"/>
              <a:t>Asıl metin stillerini düzenlemek için tıklayın</a:t>
            </a:r>
          </a:p>
        </p:txBody>
      </p:sp>
      <p:sp>
        <p:nvSpPr>
          <p:cNvPr id="4" name="Content Placeholder 3"/>
          <p:cNvSpPr>
            <a:spLocks noGrp="1"/>
          </p:cNvSpPr>
          <p:nvPr>
            <p:ph sz="half" idx="2"/>
          </p:nvPr>
        </p:nvSpPr>
        <p:spPr>
          <a:xfrm>
            <a:off x="895775" y="3562773"/>
            <a:ext cx="5501639" cy="5240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83681" y="2390987"/>
            <a:ext cx="5528734"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tr-TR"/>
              <a:t>Asıl metin stillerini düzenlemek için tıklayın</a:t>
            </a:r>
          </a:p>
        </p:txBody>
      </p:sp>
      <p:sp>
        <p:nvSpPr>
          <p:cNvPr id="6" name="Content Placeholder 5"/>
          <p:cNvSpPr>
            <a:spLocks noGrp="1"/>
          </p:cNvSpPr>
          <p:nvPr>
            <p:ph sz="quarter" idx="4"/>
          </p:nvPr>
        </p:nvSpPr>
        <p:spPr>
          <a:xfrm>
            <a:off x="6583681" y="3562773"/>
            <a:ext cx="5528734" cy="5240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4939397-2F5F-40A5-89F9-D8434501AC03}"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8314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4939397-2F5F-40A5-89F9-D8434501AC03}"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7660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39397-2F5F-40A5-89F9-D8434501AC03}" type="datetimeFigureOut">
              <a:rPr lang="en-US" smtClean="0"/>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5287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tr-TR"/>
              <a:t>Asıl başlık stilini düzenlemek için tıklayın</a:t>
            </a:r>
            <a:endParaRPr lang="en-US" dirty="0"/>
          </a:p>
        </p:txBody>
      </p:sp>
      <p:sp>
        <p:nvSpPr>
          <p:cNvPr id="3" name="Content Placeholder 2"/>
          <p:cNvSpPr>
            <a:spLocks noGrp="1"/>
          </p:cNvSpPr>
          <p:nvPr>
            <p:ph idx="1"/>
          </p:nvPr>
        </p:nvSpPr>
        <p:spPr>
          <a:xfrm>
            <a:off x="5528734" y="1404340"/>
            <a:ext cx="6583680"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4939397-2F5F-40A5-89F9-D8434501AC03}"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1073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28734" y="1404340"/>
            <a:ext cx="6583680" cy="6931378"/>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tr-TR"/>
              <a:t>Resim eklemek için simgeye tıklayın</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4939397-2F5F-40A5-89F9-D8434501AC03}"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4642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1"/>
            <a:ext cx="11216640" cy="188524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4080" y="9040144"/>
            <a:ext cx="2926080"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C764DE79-268F-4C1A-8933-263129D2AF90}" type="datetimeFigureOut">
              <a:rPr lang="en-US" dirty="0"/>
              <a:t>1/22/2023</a:t>
            </a:fld>
            <a:endParaRPr lang="en-US" dirty="0"/>
          </a:p>
        </p:txBody>
      </p:sp>
      <p:sp>
        <p:nvSpPr>
          <p:cNvPr id="5" name="Footer Placeholder 4"/>
          <p:cNvSpPr>
            <a:spLocks noGrp="1"/>
          </p:cNvSpPr>
          <p:nvPr>
            <p:ph type="ftr" sz="quarter" idx="3"/>
          </p:nvPr>
        </p:nvSpPr>
        <p:spPr>
          <a:xfrm>
            <a:off x="4307840" y="9040144"/>
            <a:ext cx="4389120"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84640" y="9040144"/>
            <a:ext cx="2926080"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86CB4B4D-7CA3-9044-876B-883B54F8677D}" type="slidenum">
              <a:rPr lang="tr-TR" smtClean="0"/>
              <a:t>‹#›</a:t>
            </a:fld>
            <a:endParaRPr lang="tr-TR"/>
          </a:p>
        </p:txBody>
      </p:sp>
    </p:spTree>
    <p:extLst>
      <p:ext uri="{BB962C8B-B14F-4D97-AF65-F5344CB8AC3E}">
        <p14:creationId xmlns:p14="http://schemas.microsoft.com/office/powerpoint/2010/main" val="1205954755"/>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1" r:id="rId14"/>
    <p:sldLayoutId id="2147483702" r:id="rId15"/>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B08A76-3B5B-AF93-B9E4-35EC52D2758C}"/>
              </a:ext>
            </a:extLst>
          </p:cNvPr>
          <p:cNvSpPr>
            <a:spLocks noGrp="1"/>
          </p:cNvSpPr>
          <p:nvPr>
            <p:ph type="ctrTitle"/>
          </p:nvPr>
        </p:nvSpPr>
        <p:spPr/>
        <p:txBody>
          <a:bodyPr>
            <a:normAutofit/>
          </a:bodyPr>
          <a:lstStyle/>
          <a:p>
            <a:pPr>
              <a:lnSpc>
                <a:spcPct val="107000"/>
              </a:lnSpc>
              <a:spcAft>
                <a:spcPts val="800"/>
              </a:spcAft>
            </a:pPr>
            <a:r>
              <a:rPr lang="tr-TR" sz="4000" dirty="0">
                <a:effectLst/>
                <a:latin typeface="Times New Roman" panose="02020603050405020304" pitchFamily="18" charset="0"/>
                <a:ea typeface="Calibri" panose="020F0502020204030204" pitchFamily="34" charset="0"/>
                <a:cs typeface="Times New Roman" panose="02020603050405020304" pitchFamily="18" charset="0"/>
              </a:rPr>
              <a:t>ORTA ASYA’DA TİMURLULAR DÖNEMİ SANATI VE KÜLTÜRÜ </a:t>
            </a:r>
            <a:endParaRPr lang="tr-TR"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lt Başlık 2">
            <a:extLst>
              <a:ext uri="{FF2B5EF4-FFF2-40B4-BE49-F238E27FC236}">
                <a16:creationId xmlns:a16="http://schemas.microsoft.com/office/drawing/2014/main" id="{C4CE3979-3C68-18DF-1D77-080342211A36}"/>
              </a:ext>
            </a:extLst>
          </p:cNvPr>
          <p:cNvSpPr>
            <a:spLocks noGrp="1"/>
          </p:cNvSpPr>
          <p:nvPr>
            <p:ph type="subTitle" idx="1"/>
          </p:nvPr>
        </p:nvSpPr>
        <p:spPr/>
        <p:txBody>
          <a:bodyPr/>
          <a:lstStyle/>
          <a:p>
            <a:r>
              <a:rPr lang="tr-TR" dirty="0"/>
              <a:t>İslam Sanatları ve Estetiği Dersi</a:t>
            </a:r>
          </a:p>
          <a:p>
            <a:r>
              <a:rPr lang="tr-TR" dirty="0"/>
              <a:t>Doç. Dr. Ayşe ERSAY YÜKSEL</a:t>
            </a:r>
          </a:p>
        </p:txBody>
      </p:sp>
    </p:spTree>
    <p:extLst>
      <p:ext uri="{BB962C8B-B14F-4D97-AF65-F5344CB8AC3E}">
        <p14:creationId xmlns:p14="http://schemas.microsoft.com/office/powerpoint/2010/main" val="1586749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murid Cities in Iran and Central Asia"/>
          <p:cNvSpPr txBox="1">
            <a:spLocks noGrp="1"/>
          </p:cNvSpPr>
          <p:nvPr>
            <p:ph type="title"/>
          </p:nvPr>
        </p:nvSpPr>
        <p:spPr>
          <a:xfrm>
            <a:off x="355600" y="7334377"/>
            <a:ext cx="12293600" cy="1104901"/>
          </a:xfrm>
          <a:prstGeom prst="rect">
            <a:avLst/>
          </a:prstGeom>
        </p:spPr>
        <p:txBody>
          <a:bodyPr/>
          <a:lstStyle>
            <a:lvl1pPr>
              <a:defRPr sz="5600" spc="-112"/>
            </a:lvl1pPr>
          </a:lstStyle>
          <a:p>
            <a:r>
              <a:rPr lang="tr-TR" dirty="0"/>
              <a:t>İran ve Orta Asya'daki Timur Kentleri</a:t>
            </a:r>
            <a:endParaRPr dirty="0"/>
          </a:p>
        </p:txBody>
      </p:sp>
      <p:sp>
        <p:nvSpPr>
          <p:cNvPr id="140" name="Lesson 12"/>
          <p:cNvSpPr txBox="1">
            <a:spLocks noGrp="1"/>
          </p:cNvSpPr>
          <p:nvPr>
            <p:ph type="body" sz="quarter" idx="1"/>
          </p:nvPr>
        </p:nvSpPr>
        <p:spPr>
          <a:xfrm>
            <a:off x="369422" y="8728521"/>
            <a:ext cx="12255501" cy="564257"/>
          </a:xfrm>
          <a:prstGeom prst="rect">
            <a:avLst/>
          </a:prstGeom>
        </p:spPr>
        <p:txBody>
          <a:bodyPr/>
          <a:lstStyle>
            <a:lvl1pPr>
              <a:defRPr sz="3000" b="1">
                <a:solidFill>
                  <a:srgbClr val="000000"/>
                </a:solidFill>
              </a:defRPr>
            </a:lvl1pPr>
          </a:lstStyle>
          <a:p>
            <a:endParaRPr dirty="0"/>
          </a:p>
        </p:txBody>
      </p:sp>
      <p:pic>
        <p:nvPicPr>
          <p:cNvPr id="142" name="mongols9017" descr="mongols9017"/>
          <p:cNvPicPr>
            <a:picLocks noChangeAspect="1"/>
          </p:cNvPicPr>
          <p:nvPr/>
        </p:nvPicPr>
        <p:blipFill>
          <a:blip r:embed="rId2"/>
          <a:srcRect l="3879" r="3879"/>
          <a:stretch>
            <a:fillRect/>
          </a:stretch>
        </p:blipFill>
        <p:spPr>
          <a:xfrm>
            <a:off x="122044" y="1559122"/>
            <a:ext cx="12760712" cy="462898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Aq Saray Portal"/>
          <p:cNvSpPr txBox="1">
            <a:spLocks noGrp="1"/>
          </p:cNvSpPr>
          <p:nvPr>
            <p:ph type="title" idx="4294967295"/>
          </p:nvPr>
        </p:nvSpPr>
        <p:spPr>
          <a:xfrm>
            <a:off x="551542" y="391885"/>
            <a:ext cx="5265057" cy="1867127"/>
          </a:xfrm>
          <a:prstGeom prst="rect">
            <a:avLst/>
          </a:prstGeom>
        </p:spPr>
        <p:txBody>
          <a:bodyPr/>
          <a:lstStyle/>
          <a:p>
            <a:r>
              <a:rPr lang="tr-TR" dirty="0"/>
              <a:t>Ak Saray</a:t>
            </a:r>
            <a:endParaRPr dirty="0"/>
          </a:p>
        </p:txBody>
      </p:sp>
      <p:pic>
        <p:nvPicPr>
          <p:cNvPr id="180" name="AS Portal oblique view.jpeg" descr="AS Portal oblique view.jpeg"/>
          <p:cNvPicPr>
            <a:picLocks noChangeAspect="1"/>
          </p:cNvPicPr>
          <p:nvPr/>
        </p:nvPicPr>
        <p:blipFill>
          <a:blip r:embed="rId2"/>
          <a:srcRect t="601" b="10104"/>
          <a:stretch>
            <a:fillRect/>
          </a:stretch>
        </p:blipFill>
        <p:spPr>
          <a:xfrm>
            <a:off x="7942675" y="4554610"/>
            <a:ext cx="3705993" cy="5024284"/>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181" name="Shahr-i Aq Saray det" descr="Shahr-i Aq Saray det"/>
          <p:cNvPicPr>
            <a:picLocks noChangeAspect="1"/>
          </p:cNvPicPr>
          <p:nvPr/>
        </p:nvPicPr>
        <p:blipFill>
          <a:blip r:embed="rId3"/>
          <a:stretch>
            <a:fillRect/>
          </a:stretch>
        </p:blipFill>
        <p:spPr>
          <a:xfrm>
            <a:off x="9795672" y="85219"/>
            <a:ext cx="3062207" cy="4729378"/>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2" name="Shahr-i Sabz AS faience + inscriptions" descr="Shahr-i Sabz AS faience + inscriptions">
            <a:extLst>
              <a:ext uri="{FF2B5EF4-FFF2-40B4-BE49-F238E27FC236}">
                <a16:creationId xmlns:a16="http://schemas.microsoft.com/office/drawing/2014/main" id="{766B12CE-DC93-3991-178A-3F2138F56956}"/>
              </a:ext>
            </a:extLst>
          </p:cNvPr>
          <p:cNvPicPr>
            <a:picLocks noChangeAspect="1"/>
          </p:cNvPicPr>
          <p:nvPr/>
        </p:nvPicPr>
        <p:blipFill>
          <a:blip r:embed="rId4"/>
          <a:stretch>
            <a:fillRect/>
          </a:stretch>
        </p:blipFill>
        <p:spPr>
          <a:xfrm>
            <a:off x="2417761" y="2906613"/>
            <a:ext cx="4084639" cy="6169026"/>
          </a:xfrm>
          <a:prstGeom prst="rect">
            <a:avLst/>
          </a:prstGeom>
          <a:ln w="25400">
            <a:solidFill>
              <a:srgbClr val="F3F7F5"/>
            </a:solidFill>
            <a:miter lim="400000"/>
          </a:ln>
          <a:effectLst>
            <a:outerShdw blurRad="50800" dist="25400" dir="3600000" rotWithShape="0">
              <a:srgbClr val="000000">
                <a:alpha val="70000"/>
              </a:srgbClr>
            </a:outerShdw>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8F88E8B7-69F8-72E5-57FA-220CB339990A}"/>
              </a:ext>
            </a:extLst>
          </p:cNvPr>
          <p:cNvSpPr>
            <a:spLocks noGrp="1"/>
          </p:cNvSpPr>
          <p:nvPr>
            <p:ph type="title"/>
          </p:nvPr>
        </p:nvSpPr>
        <p:spPr/>
        <p:txBody>
          <a:bodyPr>
            <a:noAutofit/>
          </a:bodyPr>
          <a:lstStyle/>
          <a:p>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br>
              <a:rPr lang="tr-TR" sz="3200" b="0" i="0" u="none" strike="noStrike" baseline="0" dirty="0">
                <a:latin typeface="Fd1258791-Identity-H"/>
              </a:rPr>
            </a:br>
            <a:r>
              <a:rPr lang="tr-TR" sz="3200" b="0" i="0" u="none" strike="noStrike" baseline="0" dirty="0">
                <a:latin typeface="Fd1258791-Identity-H"/>
              </a:rPr>
              <a:t>Behram yedi portreli odayı keşfediyor</a:t>
            </a:r>
            <a:br>
              <a:rPr lang="tr-TR" sz="3200" b="0" i="0" u="none" strike="noStrike" baseline="0" dirty="0">
                <a:latin typeface="Fd1258791-Identity-H"/>
              </a:rPr>
            </a:br>
            <a:r>
              <a:rPr lang="pl-PL" sz="3200" b="0" i="0" u="none" strike="noStrike" baseline="0" dirty="0">
                <a:latin typeface="Fd1366323-Identity-H"/>
              </a:rPr>
              <a:t>Şiraz, 1410/11 ,</a:t>
            </a:r>
            <a:br>
              <a:rPr lang="pl-PL" sz="3200" b="0" i="0" u="none" strike="noStrike" baseline="0" dirty="0">
                <a:latin typeface="Fd1366323-Identity-H"/>
              </a:rPr>
            </a:br>
            <a:r>
              <a:rPr lang="tr-TR" sz="3200" b="0" i="0" u="none" strike="noStrike" baseline="0" dirty="0">
                <a:latin typeface="Fd1366323-Identity-H"/>
              </a:rPr>
              <a:t>Lizbon, </a:t>
            </a:r>
            <a:r>
              <a:rPr lang="tr-TR" sz="3200" b="0" i="0" u="none" strike="noStrike" baseline="0" dirty="0" err="1">
                <a:latin typeface="Fd1366323-Identity-H"/>
              </a:rPr>
              <a:t>Kalust</a:t>
            </a:r>
            <a:r>
              <a:rPr lang="tr-TR" sz="3200" b="0" i="0" u="none" strike="noStrike" baseline="0" dirty="0">
                <a:latin typeface="Fd1366323-Identity-H"/>
              </a:rPr>
              <a:t> </a:t>
            </a:r>
            <a:r>
              <a:rPr lang="tr-TR" sz="3200" b="0" i="0" u="none" strike="noStrike" baseline="0" dirty="0" err="1">
                <a:latin typeface="Fd1366323-Identity-H"/>
              </a:rPr>
              <a:t>Gülbenkyan</a:t>
            </a:r>
            <a:r>
              <a:rPr lang="tr-TR" sz="3200" b="0" i="0" u="none" strike="noStrike" baseline="0" dirty="0">
                <a:latin typeface="Fd1366323-Identity-H"/>
              </a:rPr>
              <a:t> Vakfı</a:t>
            </a:r>
            <a:br>
              <a:rPr lang="tr-TR" sz="3200" b="0" i="0" u="none" strike="noStrike" baseline="0" dirty="0">
                <a:latin typeface="Fd1366323-Identity-H"/>
              </a:rPr>
            </a:br>
            <a:r>
              <a:rPr lang="tr-TR" sz="3200" b="0" i="0" u="none" strike="noStrike" baseline="0" dirty="0">
                <a:latin typeface="Fd1366323-Identity-H"/>
              </a:rPr>
              <a:t>Şair Nizami, </a:t>
            </a:r>
            <a:r>
              <a:rPr lang="tr-TR" sz="3200" b="0" i="0" u="none" strike="noStrike" baseline="0" dirty="0" err="1">
                <a:latin typeface="Fd1366323-Identity-H"/>
              </a:rPr>
              <a:t>Herat</a:t>
            </a:r>
            <a:r>
              <a:rPr lang="tr-TR" sz="3200" b="0" i="0" u="none" strike="noStrike" baseline="0" dirty="0">
                <a:latin typeface="Fd1366323-Identity-H"/>
              </a:rPr>
              <a:t> </a:t>
            </a:r>
            <a:r>
              <a:rPr lang="tr-TR" sz="3200" b="0" i="0" u="none" strike="noStrike" baseline="0" dirty="0" err="1">
                <a:latin typeface="Fd1366323-Identity-H"/>
              </a:rPr>
              <a:t>Peyker</a:t>
            </a:r>
            <a:r>
              <a:rPr lang="tr-TR" sz="3200" b="0" i="0" u="none" strike="noStrike" baseline="0" dirty="0">
                <a:latin typeface="Fd1366323-Identity-H"/>
              </a:rPr>
              <a:t>' de ("Yedi Suret") Şehzade</a:t>
            </a:r>
            <a:br>
              <a:rPr lang="tr-TR" sz="3200" b="0" i="0" u="none" strike="noStrike" baseline="0" dirty="0">
                <a:latin typeface="Fd1366323-Identity-H"/>
              </a:rPr>
            </a:br>
            <a:r>
              <a:rPr lang="tr-TR" sz="3200" b="0" i="0" u="none" strike="noStrike" baseline="0" dirty="0">
                <a:latin typeface="Fd1366323-Identity-H"/>
              </a:rPr>
              <a:t>Behram </a:t>
            </a:r>
            <a:r>
              <a:rPr lang="tr-TR" sz="3200" b="0" i="0" u="none" strike="noStrike" baseline="0" dirty="0" err="1">
                <a:latin typeface="Fd1366323-Identity-H"/>
              </a:rPr>
              <a:t>Gur'un</a:t>
            </a:r>
            <a:r>
              <a:rPr lang="tr-TR" sz="3200" b="0" i="0" u="none" strike="noStrike" baseline="0" dirty="0">
                <a:latin typeface="Fd1366323-Identity-H"/>
              </a:rPr>
              <a:t> yetiştirildiği sarayın normalde</a:t>
            </a:r>
            <a:br>
              <a:rPr lang="tr-TR" sz="3200" b="0" i="0" u="none" strike="noStrike" baseline="0" dirty="0">
                <a:latin typeface="Fd1366323-Identity-H"/>
              </a:rPr>
            </a:br>
            <a:r>
              <a:rPr lang="tr-TR" sz="3200" b="0" i="0" u="none" strike="noStrike" baseline="0" dirty="0">
                <a:latin typeface="Fd1366323-Identity-H"/>
              </a:rPr>
              <a:t>kilitli tutulan bir odasında gelecekteki</a:t>
            </a:r>
            <a:br>
              <a:rPr lang="tr-TR" sz="3200" b="0" i="0" u="none" strike="noStrike" baseline="0" dirty="0">
                <a:latin typeface="Fd1366323-Identity-H"/>
              </a:rPr>
            </a:br>
            <a:r>
              <a:rPr lang="tr-TR" sz="3200" b="0" i="0" u="none" strike="noStrike" baseline="0" dirty="0">
                <a:latin typeface="Fd1366323-Identity-H"/>
              </a:rPr>
              <a:t>eşlerinin resimlerini nasıl keşfettiğini anlatır.</a:t>
            </a:r>
            <a:br>
              <a:rPr lang="tr-TR" sz="3200" b="0" i="0" u="none" strike="noStrike" baseline="0" dirty="0">
                <a:latin typeface="Fd1366323-Identity-H"/>
              </a:rPr>
            </a:br>
            <a:r>
              <a:rPr lang="tr-TR" sz="3200" b="0" i="0" u="none" strike="noStrike" baseline="0" dirty="0">
                <a:latin typeface="Fd1366323-Identity-H"/>
              </a:rPr>
              <a:t>Bu minyatürün meçhul sanatçısı, boyları özenle</a:t>
            </a:r>
            <a:br>
              <a:rPr lang="tr-TR" sz="3200" b="0" i="0" u="none" strike="noStrike" baseline="0" dirty="0">
                <a:latin typeface="Fd1366323-Identity-H"/>
              </a:rPr>
            </a:br>
            <a:r>
              <a:rPr lang="tr-TR" sz="3200" b="0" i="0" u="none" strike="noStrike" baseline="0" dirty="0">
                <a:latin typeface="Fd1366323-Identity-H"/>
              </a:rPr>
              <a:t>uzatılmış figürleri çiftler halinde kenarlarda</a:t>
            </a:r>
            <a:br>
              <a:rPr lang="tr-TR" sz="3200" b="0" i="0" u="none" strike="noStrike" baseline="0" dirty="0">
                <a:latin typeface="Fd1366323-Identity-H"/>
              </a:rPr>
            </a:br>
            <a:r>
              <a:rPr lang="tr-TR" sz="3200" b="0" i="0" u="none" strike="noStrike" baseline="0" dirty="0">
                <a:latin typeface="Fd1366323-Identity-H"/>
              </a:rPr>
              <a:t>kümeleştirerek ve orta kısmı boş bırakarak yuvarlak</a:t>
            </a:r>
            <a:br>
              <a:rPr lang="tr-TR" sz="3200" b="0" i="0" u="none" strike="noStrike" baseline="0" dirty="0">
                <a:latin typeface="Fd1366323-Identity-H"/>
              </a:rPr>
            </a:br>
            <a:r>
              <a:rPr lang="tr-TR" sz="3200" b="0" i="0" u="none" strike="noStrike" baseline="0" dirty="0">
                <a:latin typeface="Fd1366323-Identity-H"/>
              </a:rPr>
              <a:t>odayı enlemesine nasıl yansıtacağını biliyordu.</a:t>
            </a:r>
            <a:endParaRPr lang="tr-TR" sz="3200" dirty="0"/>
          </a:p>
        </p:txBody>
      </p:sp>
      <p:pic>
        <p:nvPicPr>
          <p:cNvPr id="6" name="Resim 5">
            <a:extLst>
              <a:ext uri="{FF2B5EF4-FFF2-40B4-BE49-F238E27FC236}">
                <a16:creationId xmlns:a16="http://schemas.microsoft.com/office/drawing/2014/main" id="{DA40A547-FC78-8E4A-0582-833D7C7C63C9}"/>
              </a:ext>
            </a:extLst>
          </p:cNvPr>
          <p:cNvPicPr>
            <a:picLocks noChangeAspect="1"/>
          </p:cNvPicPr>
          <p:nvPr/>
        </p:nvPicPr>
        <p:blipFill>
          <a:blip r:embed="rId2"/>
          <a:stretch>
            <a:fillRect/>
          </a:stretch>
        </p:blipFill>
        <p:spPr>
          <a:xfrm>
            <a:off x="7188200" y="-600365"/>
            <a:ext cx="5816600" cy="10353966"/>
          </a:xfrm>
          <a:prstGeom prst="rect">
            <a:avLst/>
          </a:prstGeom>
        </p:spPr>
      </p:pic>
    </p:spTree>
    <p:extLst>
      <p:ext uri="{BB962C8B-B14F-4D97-AF65-F5344CB8AC3E}">
        <p14:creationId xmlns:p14="http://schemas.microsoft.com/office/powerpoint/2010/main" val="2482542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C369963-C8D4-5696-30E2-B9FB169FE46A}"/>
              </a:ext>
            </a:extLst>
          </p:cNvPr>
          <p:cNvPicPr>
            <a:picLocks noChangeAspect="1"/>
          </p:cNvPicPr>
          <p:nvPr/>
        </p:nvPicPr>
        <p:blipFill>
          <a:blip r:embed="rId2"/>
          <a:stretch>
            <a:fillRect/>
          </a:stretch>
        </p:blipFill>
        <p:spPr>
          <a:xfrm>
            <a:off x="7721600" y="70248"/>
            <a:ext cx="5429629" cy="9683352"/>
          </a:xfrm>
          <a:prstGeom prst="rect">
            <a:avLst/>
          </a:prstGeom>
        </p:spPr>
      </p:pic>
      <p:sp>
        <p:nvSpPr>
          <p:cNvPr id="8" name="Metin kutusu 7">
            <a:extLst>
              <a:ext uri="{FF2B5EF4-FFF2-40B4-BE49-F238E27FC236}">
                <a16:creationId xmlns:a16="http://schemas.microsoft.com/office/drawing/2014/main" id="{E658879B-22EA-1EDA-DA6E-605D71A39E7C}"/>
              </a:ext>
            </a:extLst>
          </p:cNvPr>
          <p:cNvSpPr txBox="1"/>
          <p:nvPr/>
        </p:nvSpPr>
        <p:spPr>
          <a:xfrm>
            <a:off x="333829" y="957943"/>
            <a:ext cx="7547428" cy="6986528"/>
          </a:xfrm>
          <a:prstGeom prst="rect">
            <a:avLst/>
          </a:prstGeom>
          <a:noFill/>
        </p:spPr>
        <p:txBody>
          <a:bodyPr wrap="square">
            <a:spAutoFit/>
          </a:bodyPr>
          <a:lstStyle/>
          <a:p>
            <a:pPr algn="l"/>
            <a:r>
              <a:rPr lang="tr-TR" sz="3200" b="0" i="0" u="none" strike="noStrike" baseline="0" dirty="0" err="1">
                <a:solidFill>
                  <a:schemeClr val="tx1"/>
                </a:solidFill>
                <a:latin typeface="Fd1258791-Identity-H"/>
              </a:rPr>
              <a:t>Hümay</a:t>
            </a:r>
            <a:r>
              <a:rPr lang="tr-TR" sz="3200" b="0" i="0" u="none" strike="noStrike" baseline="0" dirty="0">
                <a:solidFill>
                  <a:schemeClr val="tx1"/>
                </a:solidFill>
                <a:latin typeface="Fd1258791-Identity-H"/>
              </a:rPr>
              <a:t> büyülü sarayda </a:t>
            </a:r>
            <a:r>
              <a:rPr lang="tr-TR" sz="3200" b="0" i="0" u="none" strike="noStrike" baseline="0" dirty="0" err="1">
                <a:solidFill>
                  <a:schemeClr val="tx1"/>
                </a:solidFill>
                <a:latin typeface="Fd1258791-Identity-H"/>
              </a:rPr>
              <a:t>Hümayun'un</a:t>
            </a:r>
            <a:endParaRPr lang="tr-TR" sz="3200" b="0" i="0" u="none" strike="noStrike" baseline="0" dirty="0">
              <a:solidFill>
                <a:schemeClr val="tx1"/>
              </a:solidFill>
              <a:latin typeface="Fd1258791-Identity-H"/>
            </a:endParaRPr>
          </a:p>
          <a:p>
            <a:pPr algn="l"/>
            <a:r>
              <a:rPr lang="sv-SE" sz="3200" b="0" i="0" u="none" strike="noStrike" baseline="0" dirty="0">
                <a:solidFill>
                  <a:schemeClr val="tx1"/>
                </a:solidFill>
                <a:latin typeface="Fd1258791-Identity-H"/>
              </a:rPr>
              <a:t>portresini görüyor, </a:t>
            </a:r>
            <a:r>
              <a:rPr lang="sv-SE" sz="3200" b="0" i="0" u="none" strike="noStrike" baseline="0" dirty="0">
                <a:solidFill>
                  <a:schemeClr val="tx1"/>
                </a:solidFill>
                <a:latin typeface="Fd1366323-Identity-H"/>
              </a:rPr>
              <a:t>Herat, 1427/28,</a:t>
            </a:r>
          </a:p>
          <a:p>
            <a:pPr algn="l"/>
            <a:r>
              <a:rPr lang="tr-TR" sz="3200" b="0" i="0" u="none" strike="noStrike" baseline="0" dirty="0">
                <a:solidFill>
                  <a:schemeClr val="tx1"/>
                </a:solidFill>
                <a:latin typeface="Fd1366323-Identity-H"/>
              </a:rPr>
              <a:t>Viyana, Avusturya Ulusal Kütüphanesi</a:t>
            </a:r>
          </a:p>
          <a:p>
            <a:pPr algn="l"/>
            <a:r>
              <a:rPr lang="tr-TR" sz="3200" b="0" i="0" u="none" strike="noStrike" baseline="0" dirty="0">
                <a:solidFill>
                  <a:schemeClr val="tx1"/>
                </a:solidFill>
                <a:latin typeface="Fd1366323-Identity-H"/>
              </a:rPr>
              <a:t>Bu minyatür </a:t>
            </a:r>
            <a:r>
              <a:rPr lang="tr-TR" sz="3200" b="0" i="0" u="none" strike="noStrike" baseline="0" dirty="0" err="1">
                <a:solidFill>
                  <a:schemeClr val="tx1"/>
                </a:solidFill>
                <a:latin typeface="Fd1366323-Identity-H"/>
              </a:rPr>
              <a:t>Hümay</a:t>
            </a:r>
            <a:r>
              <a:rPr lang="tr-TR" sz="3200" b="0" i="0" u="none" strike="noStrike" baseline="0" dirty="0">
                <a:solidFill>
                  <a:schemeClr val="tx1"/>
                </a:solidFill>
                <a:latin typeface="Fd1366323-Identity-H"/>
              </a:rPr>
              <a:t> ile Çin imparatorunun</a:t>
            </a:r>
          </a:p>
          <a:p>
            <a:pPr algn="l"/>
            <a:r>
              <a:rPr lang="tr-TR" sz="3200" b="0" i="0" u="none" strike="noStrike" baseline="0" dirty="0">
                <a:solidFill>
                  <a:schemeClr val="tx1"/>
                </a:solidFill>
                <a:latin typeface="Fd1366323-Identity-H"/>
              </a:rPr>
              <a:t>kızı Hümayun arasındaki aşk hikayesinin başlangıcını</a:t>
            </a:r>
          </a:p>
          <a:p>
            <a:pPr algn="l"/>
            <a:r>
              <a:rPr lang="tr-TR" sz="3200" b="0" i="0" u="none" strike="noStrike" baseline="0" dirty="0">
                <a:solidFill>
                  <a:schemeClr val="tx1"/>
                </a:solidFill>
                <a:latin typeface="Fd1366323-Identity-H"/>
              </a:rPr>
              <a:t>yansıtır. Tahtında oturan </a:t>
            </a:r>
            <a:r>
              <a:rPr lang="tr-TR" sz="3200" b="0" i="0" u="none" strike="noStrike" baseline="0" dirty="0" err="1">
                <a:solidFill>
                  <a:schemeClr val="tx1"/>
                </a:solidFill>
                <a:latin typeface="Fd1366323-Identity-H"/>
              </a:rPr>
              <a:t>Hümay</a:t>
            </a:r>
            <a:r>
              <a:rPr lang="tr-TR" sz="3200" b="0" i="0" u="none" strike="noStrike" baseline="0" dirty="0">
                <a:solidFill>
                  <a:schemeClr val="tx1"/>
                </a:solidFill>
                <a:latin typeface="Fd1366323-Identity-H"/>
              </a:rPr>
              <a:t>,</a:t>
            </a:r>
          </a:p>
          <a:p>
            <a:pPr algn="l"/>
            <a:r>
              <a:rPr lang="tr-TR" sz="3200" b="0" i="0" u="none" strike="noStrike" baseline="0" dirty="0">
                <a:solidFill>
                  <a:schemeClr val="tx1"/>
                </a:solidFill>
                <a:latin typeface="Fd1366323-Identity-H"/>
              </a:rPr>
              <a:t>odanın arka duvarına asılı ipek halıdaki prenses</a:t>
            </a:r>
          </a:p>
          <a:p>
            <a:pPr algn="l"/>
            <a:r>
              <a:rPr lang="tr-TR" sz="3200" b="0" i="0" u="none" strike="noStrike" baseline="0" dirty="0">
                <a:solidFill>
                  <a:schemeClr val="tx1"/>
                </a:solidFill>
                <a:latin typeface="Fd1366323-Identity-H"/>
              </a:rPr>
              <a:t>portresinden öylesine etkilenmiştir ki,</a:t>
            </a:r>
          </a:p>
          <a:p>
            <a:pPr algn="l"/>
            <a:r>
              <a:rPr lang="tr-TR" sz="3200" b="0" i="0" u="none" strike="noStrike" baseline="0" dirty="0">
                <a:solidFill>
                  <a:schemeClr val="tx1"/>
                </a:solidFill>
                <a:latin typeface="Fd1366323-Identity-H"/>
              </a:rPr>
              <a:t>ondan gözünü bir türlü alamaz. Bu figürün,</a:t>
            </a:r>
          </a:p>
          <a:p>
            <a:pPr algn="l"/>
            <a:r>
              <a:rPr lang="tr-TR" sz="3200" b="0" i="0" u="none" strike="noStrike" baseline="0" dirty="0">
                <a:solidFill>
                  <a:schemeClr val="tx1"/>
                </a:solidFill>
                <a:latin typeface="Fd1366323-Identity-H"/>
              </a:rPr>
              <a:t>yazmayı sipariş eden ince zevkli kişinin, yani</a:t>
            </a:r>
          </a:p>
          <a:p>
            <a:pPr algn="l"/>
            <a:r>
              <a:rPr lang="tr-TR" sz="3200" b="0" i="0" u="none" strike="noStrike" baseline="0" dirty="0">
                <a:solidFill>
                  <a:schemeClr val="tx1"/>
                </a:solidFill>
                <a:latin typeface="Fd1366323-Identity-H"/>
              </a:rPr>
              <a:t>Timurlu Şehzadesi </a:t>
            </a:r>
            <a:r>
              <a:rPr lang="tr-TR" sz="3200" b="0" i="0" u="none" strike="noStrike" baseline="0" dirty="0" err="1">
                <a:solidFill>
                  <a:schemeClr val="tx1"/>
                </a:solidFill>
                <a:latin typeface="Fd1366323-Identity-H"/>
              </a:rPr>
              <a:t>Baysungur'un</a:t>
            </a:r>
            <a:r>
              <a:rPr lang="tr-TR" sz="3200" b="0" i="0" u="none" strike="noStrike" baseline="0" dirty="0">
                <a:solidFill>
                  <a:schemeClr val="tx1"/>
                </a:solidFill>
                <a:latin typeface="Fd1366323-Identity-H"/>
              </a:rPr>
              <a:t> bir portresi</a:t>
            </a:r>
          </a:p>
          <a:p>
            <a:pPr algn="l"/>
            <a:r>
              <a:rPr lang="tr-TR" sz="3200" b="0" i="0" u="none" strike="noStrike" baseline="0" dirty="0">
                <a:solidFill>
                  <a:schemeClr val="tx1"/>
                </a:solidFill>
                <a:latin typeface="Fd1366323-Identity-H"/>
              </a:rPr>
              <a:t>olduğu saptanmıştır.</a:t>
            </a:r>
            <a:endParaRPr lang="tr-TR" dirty="0">
              <a:solidFill>
                <a:schemeClr val="tx1"/>
              </a:solidFill>
            </a:endParaRPr>
          </a:p>
        </p:txBody>
      </p:sp>
    </p:spTree>
    <p:extLst>
      <p:ext uri="{BB962C8B-B14F-4D97-AF65-F5344CB8AC3E}">
        <p14:creationId xmlns:p14="http://schemas.microsoft.com/office/powerpoint/2010/main" val="9677766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F65DF5-E3FF-61CC-1EC2-100E7356F209}"/>
              </a:ext>
            </a:extLst>
          </p:cNvPr>
          <p:cNvSpPr>
            <a:spLocks noGrp="1"/>
          </p:cNvSpPr>
          <p:nvPr>
            <p:ph type="title"/>
          </p:nvPr>
        </p:nvSpPr>
        <p:spPr/>
        <p:txBody>
          <a:bodyPr/>
          <a:lstStyle/>
          <a:p>
            <a:r>
              <a:rPr lang="tr-TR" dirty="0"/>
              <a:t>Temel Kaynaklar (sunuya ait)</a:t>
            </a:r>
          </a:p>
        </p:txBody>
      </p:sp>
      <p:sp>
        <p:nvSpPr>
          <p:cNvPr id="3" name="İçerik Yer Tutucusu 2">
            <a:extLst>
              <a:ext uri="{FF2B5EF4-FFF2-40B4-BE49-F238E27FC236}">
                <a16:creationId xmlns:a16="http://schemas.microsoft.com/office/drawing/2014/main" id="{DBCE3827-52AC-8078-C21E-DACC02C43E75}"/>
              </a:ext>
            </a:extLst>
          </p:cNvPr>
          <p:cNvSpPr>
            <a:spLocks noGrp="1"/>
          </p:cNvSpPr>
          <p:nvPr>
            <p:ph idx="1"/>
          </p:nvPr>
        </p:nvSpPr>
        <p:spPr/>
        <p:txBody>
          <a:bodyPr/>
          <a:lstStyle/>
          <a:p>
            <a:r>
              <a:rPr lang="tr-TR" dirty="0" err="1">
                <a:effectLst/>
                <a:latin typeface="Verdana" panose="020B0604030504040204" pitchFamily="34" charset="0"/>
                <a:ea typeface="Calibri" panose="020F0502020204030204" pitchFamily="34" charset="0"/>
                <a:cs typeface="TimesNewRomanPSMT"/>
              </a:rPr>
              <a:t>Hattstein</a:t>
            </a:r>
            <a:r>
              <a:rPr lang="tr-TR" dirty="0">
                <a:effectLst/>
                <a:latin typeface="Verdana" panose="020B0604030504040204" pitchFamily="34" charset="0"/>
                <a:ea typeface="Calibri" panose="020F0502020204030204" pitchFamily="34" charset="0"/>
                <a:cs typeface="TimesNewRomanPSMT"/>
              </a:rPr>
              <a:t>, Markus, Peter </a:t>
            </a:r>
            <a:r>
              <a:rPr lang="tr-TR" dirty="0" err="1">
                <a:effectLst/>
                <a:latin typeface="Verdana" panose="020B0604030504040204" pitchFamily="34" charset="0"/>
                <a:ea typeface="Calibri" panose="020F0502020204030204" pitchFamily="34" charset="0"/>
                <a:cs typeface="TimesNewRomanPSMT"/>
              </a:rPr>
              <a:t>Delius</a:t>
            </a:r>
            <a:r>
              <a:rPr lang="tr-TR" dirty="0">
                <a:latin typeface="Verdana" panose="020B0604030504040204" pitchFamily="34" charset="0"/>
                <a:ea typeface="Calibri" panose="020F0502020204030204" pitchFamily="34" charset="0"/>
                <a:cs typeface="TimesNewRomanPSMT"/>
              </a:rPr>
              <a:t>, </a:t>
            </a:r>
            <a:r>
              <a:rPr lang="tr-TR" dirty="0">
                <a:effectLst/>
                <a:latin typeface="Verdana" panose="020B0604030504040204" pitchFamily="34" charset="0"/>
                <a:ea typeface="Calibri" panose="020F0502020204030204" pitchFamily="34" charset="0"/>
                <a:cs typeface="TimesNewRomanPSMT"/>
              </a:rPr>
              <a:t>İslam: Sanatı ve Mimarisi, Literatür, İstanbul, 2005.</a:t>
            </a:r>
            <a:endParaRPr lang="tr-TR" dirty="0">
              <a:effectLst/>
              <a:latin typeface="Verdana" panose="020B0604030504040204" pitchFamily="34" charset="0"/>
              <a:ea typeface="Times New Roman" panose="02020603050405020304" pitchFamily="18" charset="0"/>
              <a:cs typeface="Times New Roman" panose="02020603050405020304" pitchFamily="18" charset="0"/>
            </a:endParaRPr>
          </a:p>
          <a:p>
            <a:r>
              <a:rPr lang="tr-TR" dirty="0"/>
              <a:t>Archnet.org</a:t>
            </a:r>
          </a:p>
          <a:p>
            <a:r>
              <a:rPr lang="tr-TR" dirty="0" err="1"/>
              <a:t>Metropolian</a:t>
            </a:r>
            <a:r>
              <a:rPr lang="tr-TR" dirty="0"/>
              <a:t> </a:t>
            </a:r>
            <a:r>
              <a:rPr lang="tr-TR" dirty="0" err="1"/>
              <a:t>Museum</a:t>
            </a:r>
            <a:endParaRPr lang="tr-TR" dirty="0"/>
          </a:p>
          <a:p>
            <a:endParaRPr lang="tr-TR" dirty="0"/>
          </a:p>
        </p:txBody>
      </p:sp>
    </p:spTree>
    <p:extLst>
      <p:ext uri="{BB962C8B-B14F-4D97-AF65-F5344CB8AC3E}">
        <p14:creationId xmlns:p14="http://schemas.microsoft.com/office/powerpoint/2010/main" val="343205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omb of Timur"/>
          <p:cNvSpPr txBox="1"/>
          <p:nvPr/>
        </p:nvSpPr>
        <p:spPr>
          <a:xfrm>
            <a:off x="658908" y="916761"/>
            <a:ext cx="102657" cy="108747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6400" spc="-128">
                <a:solidFill>
                  <a:schemeClr val="accent1">
                    <a:hueOff val="54750"/>
                    <a:satOff val="-1697"/>
                    <a:lumOff val="-18038"/>
                  </a:schemeClr>
                </a:solidFill>
                <a:latin typeface="+mn-lt"/>
                <a:ea typeface="+mn-ea"/>
                <a:cs typeface="+mn-cs"/>
                <a:sym typeface="Didot"/>
              </a:defRPr>
            </a:lvl1pPr>
          </a:lstStyle>
          <a:p>
            <a:endParaRPr dirty="0"/>
          </a:p>
        </p:txBody>
      </p:sp>
      <p:pic>
        <p:nvPicPr>
          <p:cNvPr id="236" name="Samarqand GA int. tomb det.jpg" descr="Samarqand GA int. tomb det.jpg"/>
          <p:cNvPicPr>
            <a:picLocks noChangeAspect="1"/>
          </p:cNvPicPr>
          <p:nvPr/>
        </p:nvPicPr>
        <p:blipFill>
          <a:blip r:embed="rId2"/>
          <a:stretch>
            <a:fillRect/>
          </a:stretch>
        </p:blipFill>
        <p:spPr>
          <a:xfrm>
            <a:off x="3401813" y="1111268"/>
            <a:ext cx="4604602" cy="3417849"/>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237" name="Samarqand GA int. tombs wide angle.jpg" descr="Samarqand GA int. tombs wide angle.jpg"/>
          <p:cNvPicPr>
            <a:picLocks noChangeAspect="1"/>
          </p:cNvPicPr>
          <p:nvPr/>
        </p:nvPicPr>
        <p:blipFill>
          <a:blip r:embed="rId3"/>
          <a:stretch>
            <a:fillRect/>
          </a:stretch>
        </p:blipFill>
        <p:spPr>
          <a:xfrm>
            <a:off x="8764567" y="827615"/>
            <a:ext cx="2640328" cy="4049185"/>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238" name="The black nephrite cenotaph was added in the 1420s by Timur’s grandson Ulugh Beg. This black nephrite stone was taken from Central Asia or possibly Mongolia and has a long geological inscription.…"/>
          <p:cNvSpPr txBox="1"/>
          <p:nvPr/>
        </p:nvSpPr>
        <p:spPr>
          <a:xfrm>
            <a:off x="0" y="5593359"/>
            <a:ext cx="12816113" cy="39805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r>
              <a:rPr lang="tr-TR" sz="2800" b="0" i="0" u="none" strike="noStrike" baseline="0" dirty="0">
                <a:solidFill>
                  <a:schemeClr val="tx1"/>
                </a:solidFill>
                <a:latin typeface="Fd1366326-Identity-H"/>
              </a:rPr>
              <a:t>Türbesi'nde bulunan mezarı</a:t>
            </a:r>
          </a:p>
          <a:p>
            <a:pPr algn="l"/>
            <a:r>
              <a:rPr lang="tr-TR" sz="2800" b="0" i="0" u="none" strike="noStrike" baseline="0" dirty="0">
                <a:solidFill>
                  <a:schemeClr val="tx1"/>
                </a:solidFill>
                <a:latin typeface="Fd1366323-Identity-H"/>
              </a:rPr>
              <a:t>14. yüzyıl başları Çin'e karşı bir askeri sefer sırasında Şubat</a:t>
            </a:r>
          </a:p>
          <a:p>
            <a:pPr algn="l"/>
            <a:r>
              <a:rPr lang="tr-TR" sz="2800" b="0" i="0" u="none" strike="noStrike" baseline="0" dirty="0">
                <a:solidFill>
                  <a:schemeClr val="tx1"/>
                </a:solidFill>
                <a:latin typeface="Fd1366323-Identity-H"/>
              </a:rPr>
              <a:t>1405'te </a:t>
            </a:r>
            <a:r>
              <a:rPr lang="tr-TR" sz="2800" b="0" i="0" u="none" strike="noStrike" baseline="0" dirty="0" err="1">
                <a:solidFill>
                  <a:schemeClr val="tx1"/>
                </a:solidFill>
                <a:latin typeface="Fd1366323-Identity-H"/>
              </a:rPr>
              <a:t>Otrar'da</a:t>
            </a:r>
            <a:r>
              <a:rPr lang="tr-TR" sz="2800" b="0" i="0" u="none" strike="noStrike" baseline="0" dirty="0">
                <a:solidFill>
                  <a:schemeClr val="tx1"/>
                </a:solidFill>
                <a:latin typeface="Fd1366323-Identity-H"/>
              </a:rPr>
              <a:t> ölen Timur'un naaşı </a:t>
            </a:r>
            <a:r>
              <a:rPr lang="tr-TR" sz="2800" b="0" i="0" u="none" strike="noStrike" baseline="0" dirty="0" err="1">
                <a:solidFill>
                  <a:schemeClr val="tx1"/>
                </a:solidFill>
                <a:latin typeface="Fd1366323-Identity-H"/>
              </a:rPr>
              <a:t>Semerkand'a</a:t>
            </a:r>
            <a:endParaRPr lang="tr-TR" sz="2800" b="0" i="0" u="none" strike="noStrike" baseline="0" dirty="0">
              <a:solidFill>
                <a:schemeClr val="tx1"/>
              </a:solidFill>
              <a:latin typeface="Fd1366323-Identity-H"/>
            </a:endParaRPr>
          </a:p>
          <a:p>
            <a:pPr algn="l"/>
            <a:r>
              <a:rPr lang="tr-TR" sz="2800" b="0" i="0" u="none" strike="noStrike" baseline="0" dirty="0">
                <a:solidFill>
                  <a:schemeClr val="tx1"/>
                </a:solidFill>
                <a:latin typeface="Fd1366323-Identity-H"/>
              </a:rPr>
              <a:t>götürüldü ve onun için özel olarak inşa</a:t>
            </a:r>
          </a:p>
          <a:p>
            <a:pPr algn="l"/>
            <a:r>
              <a:rPr lang="tr-TR" sz="2800" b="0" i="0" u="none" strike="noStrike" baseline="0" dirty="0">
                <a:solidFill>
                  <a:schemeClr val="tx1"/>
                </a:solidFill>
                <a:latin typeface="Fd1366323-Identity-H"/>
              </a:rPr>
              <a:t>edilen Gür-i Emir Türbesi'ne kondu. Aynı türbede ailesinin başka mensupları da yatar.</a:t>
            </a:r>
          </a:p>
          <a:p>
            <a:pPr algn="l"/>
            <a:r>
              <a:rPr lang="tr-TR" sz="2800" b="0" i="0" u="none" strike="noStrike" baseline="0" dirty="0">
                <a:solidFill>
                  <a:schemeClr val="tx1"/>
                </a:solidFill>
                <a:latin typeface="Fd1366323-Identity-H"/>
              </a:rPr>
              <a:t>Sovyet bilimcileri 1941 'de iskeleti üzerinde</a:t>
            </a:r>
          </a:p>
          <a:p>
            <a:pPr algn="l"/>
            <a:r>
              <a:rPr lang="es-ES" sz="2800" b="0" i="0" u="none" strike="noStrike" baseline="0" dirty="0">
                <a:solidFill>
                  <a:schemeClr val="tx1"/>
                </a:solidFill>
                <a:latin typeface="Fd1366323-Identity-H"/>
              </a:rPr>
              <a:t>bir inceleme yaparak, "Aksak Timur" ya da</a:t>
            </a:r>
          </a:p>
          <a:p>
            <a:pPr algn="l"/>
            <a:r>
              <a:rPr lang="tr-TR" sz="2800" b="0" i="0" u="none" strike="noStrike" baseline="0" dirty="0">
                <a:solidFill>
                  <a:schemeClr val="tx1"/>
                </a:solidFill>
                <a:latin typeface="Fd1366323-Identity-H"/>
              </a:rPr>
              <a:t>"Timurlenk" olarak anılmasına yol açan sağ</a:t>
            </a:r>
          </a:p>
          <a:p>
            <a:pPr algn="l"/>
            <a:r>
              <a:rPr lang="tr-TR" sz="2800" b="0" i="0" u="none" strike="noStrike" baseline="0" dirty="0">
                <a:solidFill>
                  <a:schemeClr val="tx1"/>
                </a:solidFill>
                <a:latin typeface="Fd1366323-Identity-H"/>
              </a:rPr>
              <a:t>dizindeki ve sağ omzundaki sakatlıkların varlığını doğruladılar.</a:t>
            </a:r>
            <a:endParaRPr lang="tr-TR" sz="2800" dirty="0">
              <a:solidFill>
                <a:schemeClr val="tx1"/>
              </a:solidFill>
            </a:endParaRPr>
          </a:p>
        </p:txBody>
      </p:sp>
      <p:pic>
        <p:nvPicPr>
          <p:cNvPr id="239" name="Image" descr="Image"/>
          <p:cNvPicPr>
            <a:picLocks noChangeAspect="1"/>
          </p:cNvPicPr>
          <p:nvPr/>
        </p:nvPicPr>
        <p:blipFill>
          <a:blip r:embed="rId4"/>
          <a:stretch>
            <a:fillRect/>
          </a:stretch>
        </p:blipFill>
        <p:spPr>
          <a:xfrm>
            <a:off x="188686" y="124089"/>
            <a:ext cx="3006520" cy="4049185"/>
          </a:xfrm>
          <a:prstGeom prst="rect">
            <a:avLst/>
          </a:prstGeom>
          <a:ln w="25400">
            <a:solidFill>
              <a:srgbClr val="F3F7F5"/>
            </a:solidFill>
            <a:miter lim="400000"/>
          </a:ln>
          <a:effectLst>
            <a:outerShdw blurRad="50800" dist="25400" dir="3600000" rotWithShape="0">
              <a:srgbClr val="000000">
                <a:alpha val="70000"/>
              </a:srgbClr>
            </a:outerShdw>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0CB6E5-6A0F-1CF1-A9A3-521CE55D3395}"/>
              </a:ext>
            </a:extLst>
          </p:cNvPr>
          <p:cNvSpPr>
            <a:spLocks noGrp="1"/>
          </p:cNvSpPr>
          <p:nvPr>
            <p:ph type="title"/>
          </p:nvPr>
        </p:nvSpPr>
        <p:spPr/>
        <p:txBody>
          <a:bodyPr/>
          <a:lstStyle/>
          <a:p>
            <a:endParaRPr lang="tr-TR"/>
          </a:p>
        </p:txBody>
      </p:sp>
      <p:sp>
        <p:nvSpPr>
          <p:cNvPr id="5" name="Metin kutusu 4">
            <a:extLst>
              <a:ext uri="{FF2B5EF4-FFF2-40B4-BE49-F238E27FC236}">
                <a16:creationId xmlns:a16="http://schemas.microsoft.com/office/drawing/2014/main" id="{EED5E2D3-133F-9C15-904D-BEA1E5AEF5A9}"/>
              </a:ext>
            </a:extLst>
          </p:cNvPr>
          <p:cNvSpPr txBox="1"/>
          <p:nvPr/>
        </p:nvSpPr>
        <p:spPr>
          <a:xfrm>
            <a:off x="290287" y="159658"/>
            <a:ext cx="10421256" cy="1815882"/>
          </a:xfrm>
          <a:prstGeom prst="rect">
            <a:avLst/>
          </a:prstGeom>
          <a:noFill/>
        </p:spPr>
        <p:txBody>
          <a:bodyPr wrap="square">
            <a:spAutoFit/>
          </a:bodyPr>
          <a:lstStyle/>
          <a:p>
            <a:pPr algn="l"/>
            <a:r>
              <a:rPr lang="tr-TR" sz="2800" b="0" i="0" u="none" strike="noStrike" baseline="0" dirty="0">
                <a:solidFill>
                  <a:schemeClr val="tx1"/>
                </a:solidFill>
                <a:latin typeface="Fd1258791-Identity-H"/>
              </a:rPr>
              <a:t>Şah-ı Zinde kabristanı, </a:t>
            </a:r>
            <a:r>
              <a:rPr lang="tr-TR" sz="2800" b="0" i="0" u="none" strike="noStrike" baseline="0" dirty="0" err="1">
                <a:solidFill>
                  <a:schemeClr val="tx1"/>
                </a:solidFill>
                <a:latin typeface="Fd1366323-Identity-H"/>
              </a:rPr>
              <a:t>Semerkand</a:t>
            </a:r>
            <a:r>
              <a:rPr lang="tr-TR" sz="2800" b="0" i="0" u="none" strike="noStrike" baseline="0" dirty="0">
                <a:solidFill>
                  <a:schemeClr val="tx1"/>
                </a:solidFill>
                <a:latin typeface="Fd1366323-Identity-H"/>
              </a:rPr>
              <a:t>, 14. yüzyıl sonlarından</a:t>
            </a:r>
          </a:p>
          <a:p>
            <a:pPr algn="l"/>
            <a:r>
              <a:rPr lang="tr-TR" sz="2800" b="0" i="0" u="none" strike="noStrike" baseline="0" dirty="0">
                <a:solidFill>
                  <a:schemeClr val="tx1"/>
                </a:solidFill>
                <a:latin typeface="Fd1366323-Identity-H"/>
              </a:rPr>
              <a:t>15. yüzyıl başlarına kadar</a:t>
            </a:r>
          </a:p>
          <a:p>
            <a:pPr algn="l"/>
            <a:r>
              <a:rPr lang="tr-TR" sz="2800" b="0" i="0" u="none" strike="noStrike" baseline="0" dirty="0">
                <a:solidFill>
                  <a:schemeClr val="tx1"/>
                </a:solidFill>
                <a:latin typeface="Fd1366323-Identity-H"/>
              </a:rPr>
              <a:t>İçinden dar bir patika geçen Şah-ı Zinde kabristanı, özellikle çarpıcı</a:t>
            </a:r>
          </a:p>
          <a:p>
            <a:pPr algn="l"/>
            <a:r>
              <a:rPr lang="tr-TR" sz="2800" b="0" i="0" u="none" strike="noStrike" baseline="0" dirty="0">
                <a:solidFill>
                  <a:schemeClr val="tx1"/>
                </a:solidFill>
                <a:latin typeface="Fd1366323-Identity-H"/>
              </a:rPr>
              <a:t>bazı türbeleri barındırır. </a:t>
            </a:r>
            <a:endParaRPr lang="tr-TR" dirty="0"/>
          </a:p>
        </p:txBody>
      </p:sp>
      <p:pic>
        <p:nvPicPr>
          <p:cNvPr id="6" name="mongols9003" descr="mongols9003">
            <a:extLst>
              <a:ext uri="{FF2B5EF4-FFF2-40B4-BE49-F238E27FC236}">
                <a16:creationId xmlns:a16="http://schemas.microsoft.com/office/drawing/2014/main" id="{72CDA4CA-3AA6-06F1-7A3A-5061DC1846E7}"/>
              </a:ext>
            </a:extLst>
          </p:cNvPr>
          <p:cNvPicPr>
            <a:picLocks noChangeAspect="1"/>
          </p:cNvPicPr>
          <p:nvPr/>
        </p:nvPicPr>
        <p:blipFill>
          <a:blip r:embed="rId2"/>
          <a:stretch>
            <a:fillRect/>
          </a:stretch>
        </p:blipFill>
        <p:spPr>
          <a:xfrm>
            <a:off x="1416181" y="2524756"/>
            <a:ext cx="10172438" cy="6709553"/>
          </a:xfrm>
          <a:prstGeom prst="rect">
            <a:avLst/>
          </a:prstGeom>
          <a:ln w="12700">
            <a:miter lim="400000"/>
          </a:ln>
        </p:spPr>
      </p:pic>
    </p:spTree>
    <p:extLst>
      <p:ext uri="{BB962C8B-B14F-4D97-AF65-F5344CB8AC3E}">
        <p14:creationId xmlns:p14="http://schemas.microsoft.com/office/powerpoint/2010/main" val="17607254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06A4E5-F0EE-CC52-0EDA-C656B6FABE02}"/>
              </a:ext>
            </a:extLst>
          </p:cNvPr>
          <p:cNvSpPr>
            <a:spLocks noGrp="1"/>
          </p:cNvSpPr>
          <p:nvPr>
            <p:ph type="title"/>
          </p:nvPr>
        </p:nvSpPr>
        <p:spPr/>
        <p:txBody>
          <a:bodyPr/>
          <a:lstStyle/>
          <a:p>
            <a:endParaRPr lang="tr-TR"/>
          </a:p>
        </p:txBody>
      </p:sp>
      <p:pic>
        <p:nvPicPr>
          <p:cNvPr id="7" name="İçerik Yer Tutucusu 6">
            <a:extLst>
              <a:ext uri="{FF2B5EF4-FFF2-40B4-BE49-F238E27FC236}">
                <a16:creationId xmlns:a16="http://schemas.microsoft.com/office/drawing/2014/main" id="{9081C81D-E11D-2CF5-2CD8-A84EA24F2D0E}"/>
              </a:ext>
            </a:extLst>
          </p:cNvPr>
          <p:cNvPicPr>
            <a:picLocks noGrp="1" noChangeAspect="1"/>
          </p:cNvPicPr>
          <p:nvPr>
            <p:ph idx="1"/>
          </p:nvPr>
        </p:nvPicPr>
        <p:blipFill>
          <a:blip r:embed="rId2"/>
          <a:stretch>
            <a:fillRect/>
          </a:stretch>
        </p:blipFill>
        <p:spPr>
          <a:xfrm>
            <a:off x="8140020" y="3607933"/>
            <a:ext cx="4562475" cy="5734050"/>
          </a:xfrm>
        </p:spPr>
      </p:pic>
      <p:sp>
        <p:nvSpPr>
          <p:cNvPr id="5" name="Metin kutusu 4">
            <a:extLst>
              <a:ext uri="{FF2B5EF4-FFF2-40B4-BE49-F238E27FC236}">
                <a16:creationId xmlns:a16="http://schemas.microsoft.com/office/drawing/2014/main" id="{9B054635-147F-CB2A-6F7A-3E85A797B6D7}"/>
              </a:ext>
            </a:extLst>
          </p:cNvPr>
          <p:cNvSpPr txBox="1"/>
          <p:nvPr/>
        </p:nvSpPr>
        <p:spPr>
          <a:xfrm>
            <a:off x="302305" y="2569029"/>
            <a:ext cx="8638496" cy="5693866"/>
          </a:xfrm>
          <a:prstGeom prst="rect">
            <a:avLst/>
          </a:prstGeom>
          <a:noFill/>
        </p:spPr>
        <p:txBody>
          <a:bodyPr wrap="square">
            <a:spAutoFit/>
          </a:bodyPr>
          <a:lstStyle/>
          <a:p>
            <a:pPr algn="l"/>
            <a:r>
              <a:rPr lang="tr-TR" sz="2800" b="0" i="0" u="none" strike="noStrike" baseline="0" dirty="0">
                <a:solidFill>
                  <a:schemeClr val="tx1"/>
                </a:solidFill>
                <a:latin typeface="Fd1366323-Identity-H"/>
              </a:rPr>
              <a:t>Patikanın sol tarafında mimar Ali </a:t>
            </a:r>
            <a:r>
              <a:rPr lang="tr-TR" sz="2800" b="0" i="0" u="none" strike="noStrike" baseline="0" dirty="0" err="1">
                <a:solidFill>
                  <a:schemeClr val="tx1"/>
                </a:solidFill>
                <a:latin typeface="Fd1366323-Identity-H"/>
              </a:rPr>
              <a:t>Nesefı'nin</a:t>
            </a:r>
            <a:endParaRPr lang="tr-TR" sz="2800" b="0" i="0" u="none" strike="noStrike" baseline="0" dirty="0">
              <a:solidFill>
                <a:schemeClr val="tx1"/>
              </a:solidFill>
              <a:latin typeface="Fd1366323-Identity-H"/>
            </a:endParaRPr>
          </a:p>
          <a:p>
            <a:pPr algn="l"/>
            <a:r>
              <a:rPr lang="tr-TR" sz="2800" b="0" i="0" u="none" strike="noStrike" baseline="0" dirty="0">
                <a:solidFill>
                  <a:schemeClr val="tx1"/>
                </a:solidFill>
                <a:latin typeface="Fd1366323-Identity-H"/>
              </a:rPr>
              <a:t>l380'1erde inşa ettiği türbenin yan cephesi yer alır.</a:t>
            </a:r>
          </a:p>
          <a:p>
            <a:pPr algn="l"/>
            <a:r>
              <a:rPr lang="tr-TR" sz="2800" b="0" i="0" u="none" strike="noStrike" baseline="0" dirty="0">
                <a:solidFill>
                  <a:schemeClr val="tx1"/>
                </a:solidFill>
                <a:latin typeface="Fd1366323-Identity-H"/>
              </a:rPr>
              <a:t>Şah-ı Zinde, </a:t>
            </a:r>
            <a:r>
              <a:rPr lang="tr-TR" sz="2800" b="0" i="0" u="none" strike="noStrike" baseline="0" dirty="0" err="1">
                <a:solidFill>
                  <a:schemeClr val="tx1"/>
                </a:solidFill>
                <a:latin typeface="Fd1366323-Identity-H"/>
              </a:rPr>
              <a:t>Semerkand</a:t>
            </a:r>
            <a:endParaRPr lang="tr-TR" sz="2800" b="0" i="0" u="none" strike="noStrike" baseline="0" dirty="0">
              <a:solidFill>
                <a:schemeClr val="tx1"/>
              </a:solidFill>
              <a:latin typeface="Fd1366323-Identity-H"/>
            </a:endParaRPr>
          </a:p>
          <a:p>
            <a:pPr algn="l"/>
            <a:r>
              <a:rPr lang="tr-TR" sz="2800" b="0" i="0" u="none" strike="noStrike" baseline="0" dirty="0">
                <a:solidFill>
                  <a:schemeClr val="tx1"/>
                </a:solidFill>
                <a:latin typeface="Fd1366323-Identity-H"/>
              </a:rPr>
              <a:t>Şah-ı, Zinde' deki türbelerin hepsi aynı yapı</a:t>
            </a:r>
          </a:p>
          <a:p>
            <a:pPr algn="l"/>
            <a:r>
              <a:rPr lang="tr-TR" sz="2800" b="0" i="0" u="none" strike="noStrike" baseline="0" dirty="0" err="1">
                <a:solidFill>
                  <a:schemeClr val="tx1"/>
                </a:solidFill>
                <a:latin typeface="Fd1366323-Identity-H"/>
              </a:rPr>
              <a:t>pla</a:t>
            </a:r>
            <a:r>
              <a:rPr lang="tr-TR" sz="2800" b="0" i="0" u="none" strike="noStrike" baseline="0" dirty="0" err="1">
                <a:solidFill>
                  <a:schemeClr val="tx1"/>
                </a:solidFill>
                <a:latin typeface="Fd1693420-Identity-H"/>
              </a:rPr>
              <a:t>riıfi</a:t>
            </a:r>
            <a:r>
              <a:rPr lang="tr-TR" sz="2800" b="0" i="0" u="none" strike="noStrike" baseline="0" dirty="0" err="1">
                <a:solidFill>
                  <a:schemeClr val="tx1"/>
                </a:solidFill>
                <a:latin typeface="Fd1366323-Identity-H"/>
              </a:rPr>
              <a:t>a</a:t>
            </a:r>
            <a:r>
              <a:rPr lang="tr-TR" sz="2800" b="0" i="0" u="none" strike="noStrike" baseline="0" dirty="0">
                <a:solidFill>
                  <a:schemeClr val="tx1"/>
                </a:solidFill>
                <a:latin typeface="Fd1366323-Identity-H"/>
              </a:rPr>
              <a:t> uyar: Bindirmeli bir cephenin ardında,</a:t>
            </a:r>
          </a:p>
          <a:p>
            <a:pPr algn="l"/>
            <a:r>
              <a:rPr lang="da-DK" sz="2800" b="0" i="0" u="none" strike="noStrike" baseline="0" dirty="0">
                <a:solidFill>
                  <a:schemeClr val="tx1"/>
                </a:solidFill>
                <a:latin typeface="Fd1366323-Identity-H"/>
              </a:rPr>
              <a:t>neredeyse kare zemin planlı ve genellikle</a:t>
            </a:r>
          </a:p>
          <a:p>
            <a:pPr algn="l"/>
            <a:r>
              <a:rPr lang="tr-TR" sz="2800" b="0" i="0" u="none" strike="noStrike" baseline="0" dirty="0">
                <a:solidFill>
                  <a:schemeClr val="tx1"/>
                </a:solidFill>
                <a:latin typeface="Fd1366323-Identity-H"/>
              </a:rPr>
              <a:t>iki kademeli bir kubbeyle örtülü bir iç bölme</a:t>
            </a:r>
          </a:p>
          <a:p>
            <a:pPr algn="l"/>
            <a:r>
              <a:rPr lang="tr-TR" sz="2800" b="0" i="0" u="none" strike="noStrike" baseline="0" dirty="0">
                <a:solidFill>
                  <a:schemeClr val="tx1"/>
                </a:solidFill>
                <a:latin typeface="Fd1366323-Identity-H"/>
              </a:rPr>
              <a:t>yer alır. Kabristanının büyüleyici havası</a:t>
            </a:r>
          </a:p>
          <a:p>
            <a:pPr algn="l"/>
            <a:r>
              <a:rPr lang="tr-TR" sz="2800" b="0" i="0" u="none" strike="noStrike" baseline="0" dirty="0">
                <a:solidFill>
                  <a:schemeClr val="tx1"/>
                </a:solidFill>
                <a:latin typeface="Fd1366323-Identity-H"/>
              </a:rPr>
              <a:t>mimariden değil, cephelerin bezemesinden</a:t>
            </a:r>
          </a:p>
          <a:p>
            <a:pPr algn="l"/>
            <a:r>
              <a:rPr lang="tr-TR" sz="2800" b="0" i="0" u="none" strike="noStrike" baseline="0" dirty="0">
                <a:solidFill>
                  <a:schemeClr val="tx1"/>
                </a:solidFill>
                <a:latin typeface="Fd1366323-Identity-H"/>
              </a:rPr>
              <a:t>gelir. </a:t>
            </a:r>
            <a:r>
              <a:rPr lang="tr-TR" sz="2800" b="0" i="0" u="none" strike="noStrike" baseline="0" dirty="0" err="1">
                <a:solidFill>
                  <a:schemeClr val="tx1"/>
                </a:solidFill>
                <a:latin typeface="Fd1366323-Identity-H"/>
              </a:rPr>
              <a:t>Karçi</a:t>
            </a:r>
            <a:r>
              <a:rPr lang="tr-TR" sz="2800" b="0" i="0" u="none" strike="noStrike" baseline="0" dirty="0">
                <a:solidFill>
                  <a:schemeClr val="tx1"/>
                </a:solidFill>
                <a:latin typeface="Fd1366323-Identity-H"/>
              </a:rPr>
              <a:t> (eskiden </a:t>
            </a:r>
            <a:r>
              <a:rPr lang="tr-TR" sz="2800" b="0" i="0" u="none" strike="noStrike" baseline="0" dirty="0" err="1">
                <a:solidFill>
                  <a:schemeClr val="tx1"/>
                </a:solidFill>
                <a:latin typeface="Fd1366323-Identity-H"/>
              </a:rPr>
              <a:t>Nesef</a:t>
            </a:r>
            <a:r>
              <a:rPr lang="tr-TR" sz="2800" b="0" i="0" u="none" strike="noStrike" baseline="0" dirty="0">
                <a:solidFill>
                  <a:schemeClr val="tx1"/>
                </a:solidFill>
                <a:latin typeface="Fd1366323-Identity-H"/>
              </a:rPr>
              <a:t>) asıllı usta mimar,</a:t>
            </a:r>
          </a:p>
          <a:p>
            <a:pPr algn="l"/>
            <a:r>
              <a:rPr lang="tr-TR" sz="2800" b="0" i="0" u="none" strike="noStrike" baseline="0" dirty="0">
                <a:solidFill>
                  <a:schemeClr val="tx1"/>
                </a:solidFill>
                <a:latin typeface="Fd1366323-Identity-H"/>
              </a:rPr>
              <a:t>bu türbeyi Allah'ın dünyayı gözlemleyen</a:t>
            </a:r>
          </a:p>
          <a:p>
            <a:pPr algn="l"/>
            <a:r>
              <a:rPr lang="tr-TR" sz="2800" b="0" i="0" u="none" strike="noStrike" baseline="0" dirty="0">
                <a:solidFill>
                  <a:schemeClr val="tx1"/>
                </a:solidFill>
                <a:latin typeface="Fd1366323-Identity-H"/>
              </a:rPr>
              <a:t>gözünü simgelemek üzere tekrarlanan</a:t>
            </a:r>
          </a:p>
          <a:p>
            <a:pPr algn="l"/>
            <a:r>
              <a:rPr lang="tr-TR" sz="2800" b="0" i="0" u="none" strike="noStrike" baseline="0" dirty="0">
                <a:solidFill>
                  <a:schemeClr val="tx1"/>
                </a:solidFill>
                <a:latin typeface="Fd1366323-Identity-H"/>
              </a:rPr>
              <a:t>sekiz köşeli yıldızlarla süslemişti.</a:t>
            </a:r>
            <a:endParaRPr lang="tr-TR" sz="2800" dirty="0">
              <a:solidFill>
                <a:schemeClr val="tx1"/>
              </a:solidFill>
            </a:endParaRPr>
          </a:p>
        </p:txBody>
      </p:sp>
    </p:spTree>
    <p:extLst>
      <p:ext uri="{BB962C8B-B14F-4D97-AF65-F5344CB8AC3E}">
        <p14:creationId xmlns:p14="http://schemas.microsoft.com/office/powerpoint/2010/main" val="236418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Shad-i Mulk Aqa facade.jpeg" descr="Shad-i Mulk Aqa facade.jpeg"/>
          <p:cNvPicPr>
            <a:picLocks noGrp="1" noChangeAspect="1"/>
          </p:cNvPicPr>
          <p:nvPr>
            <p:ph type="pic" idx="13"/>
          </p:nvPr>
        </p:nvPicPr>
        <p:blipFill>
          <a:blip r:embed="rId2"/>
          <a:srcRect l="445" r="445"/>
          <a:stretch>
            <a:fillRect/>
          </a:stretch>
        </p:blipFill>
        <p:spPr>
          <a:prstGeom prst="rect">
            <a:avLst/>
          </a:prstGeom>
        </p:spPr>
      </p:pic>
      <p:sp>
        <p:nvSpPr>
          <p:cNvPr id="302" name="Tomb of Shad-i Mulk Aqa: Inscriptions"/>
          <p:cNvSpPr txBox="1">
            <a:spLocks noGrp="1"/>
          </p:cNvSpPr>
          <p:nvPr>
            <p:ph type="title"/>
          </p:nvPr>
        </p:nvSpPr>
        <p:spPr>
          <a:prstGeom prst="rect">
            <a:avLst/>
          </a:prstGeom>
        </p:spPr>
        <p:txBody>
          <a:bodyPr>
            <a:normAutofit/>
          </a:bodyPr>
          <a:lstStyle/>
          <a:p>
            <a:pPr defTabSz="443991">
              <a:defRPr sz="4864" spc="-97"/>
            </a:pPr>
            <a:endParaRPr dirty="0"/>
          </a:p>
        </p:txBody>
      </p:sp>
      <p:sp>
        <p:nvSpPr>
          <p:cNvPr id="3" name="Metin kutusu 2">
            <a:extLst>
              <a:ext uri="{FF2B5EF4-FFF2-40B4-BE49-F238E27FC236}">
                <a16:creationId xmlns:a16="http://schemas.microsoft.com/office/drawing/2014/main" id="{81B9CB0C-3080-1F3B-7FBD-65A96D56B0BA}"/>
              </a:ext>
            </a:extLst>
          </p:cNvPr>
          <p:cNvSpPr txBox="1"/>
          <p:nvPr/>
        </p:nvSpPr>
        <p:spPr>
          <a:xfrm>
            <a:off x="0" y="2917370"/>
            <a:ext cx="6604000" cy="4401205"/>
          </a:xfrm>
          <a:prstGeom prst="rect">
            <a:avLst/>
          </a:prstGeom>
          <a:noFill/>
        </p:spPr>
        <p:txBody>
          <a:bodyPr wrap="square">
            <a:spAutoFit/>
          </a:bodyPr>
          <a:lstStyle/>
          <a:p>
            <a:pPr algn="l"/>
            <a:r>
              <a:rPr lang="tr-TR" sz="2800" dirty="0">
                <a:solidFill>
                  <a:schemeClr val="tx1"/>
                </a:solidFill>
                <a:latin typeface="Fd1366323-Identity-H"/>
              </a:rPr>
              <a:t>1</a:t>
            </a:r>
            <a:r>
              <a:rPr lang="sv-SE" sz="2800" b="0" i="0" u="none" strike="noStrike" baseline="0" dirty="0">
                <a:solidFill>
                  <a:schemeClr val="tx1"/>
                </a:solidFill>
                <a:latin typeface="Fd1366323-Identity-H"/>
              </a:rPr>
              <a:t>372'de inşa edilen Turkan Aka Türbesi'nin taçkapı kemerindeki</a:t>
            </a:r>
          </a:p>
          <a:p>
            <a:pPr algn="l"/>
            <a:r>
              <a:rPr lang="tr-TR" sz="2800" b="0" i="0" u="none" strike="noStrike" baseline="0" dirty="0">
                <a:solidFill>
                  <a:schemeClr val="tx1"/>
                </a:solidFill>
                <a:latin typeface="Fd1366323-Identity-H"/>
              </a:rPr>
              <a:t>alınlık mavi-beyaz bitki süslemesiyle doldurulmuştur.</a:t>
            </a:r>
          </a:p>
          <a:p>
            <a:pPr algn="l"/>
            <a:r>
              <a:rPr lang="tr-TR" sz="2800" b="0" i="0" u="none" strike="noStrike" baseline="0" dirty="0">
                <a:solidFill>
                  <a:schemeClr val="tx1"/>
                </a:solidFill>
                <a:latin typeface="Fd1366323-Identity-H"/>
              </a:rPr>
              <a:t>Bu enfes ve uyumlu bezeme genç yaşta ölmüş bir kadının mezarına</a:t>
            </a:r>
          </a:p>
          <a:p>
            <a:pPr algn="l"/>
            <a:r>
              <a:rPr lang="tr-TR" sz="2800" b="0" i="0" u="none" strike="noStrike" baseline="0" dirty="0">
                <a:solidFill>
                  <a:schemeClr val="tx1"/>
                </a:solidFill>
                <a:latin typeface="Fd1366323-Identity-H"/>
              </a:rPr>
              <a:t>harikulade yakışan bir ağıt havası katar ve Timur döneminde</a:t>
            </a:r>
          </a:p>
          <a:p>
            <a:pPr algn="l"/>
            <a:r>
              <a:rPr lang="tr-TR" sz="2800" b="0" i="0" u="none" strike="noStrike" baseline="0" dirty="0">
                <a:solidFill>
                  <a:schemeClr val="tx1"/>
                </a:solidFill>
                <a:latin typeface="Fd1366323-Identity-H"/>
              </a:rPr>
              <a:t>saraya özgü zengin ve lirik bezeme sanatlarının iyi bir örneğidir.</a:t>
            </a:r>
            <a:endParaRPr lang="tr-TR" dirty="0">
              <a:solidFill>
                <a:schemeClr val="tx1"/>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a:extLst>
              <a:ext uri="{FF2B5EF4-FFF2-40B4-BE49-F238E27FC236}">
                <a16:creationId xmlns:a16="http://schemas.microsoft.com/office/drawing/2014/main" id="{0B198491-D829-DA3E-44D8-051AB7B021A8}"/>
              </a:ext>
            </a:extLst>
          </p:cNvPr>
          <p:cNvSpPr>
            <a:spLocks noGrp="1"/>
          </p:cNvSpPr>
          <p:nvPr>
            <p:ph type="pic" idx="13"/>
          </p:nvPr>
        </p:nvSpPr>
        <p:spPr/>
      </p:sp>
      <p:sp>
        <p:nvSpPr>
          <p:cNvPr id="4" name="Metin Yer Tutucusu 3">
            <a:extLst>
              <a:ext uri="{FF2B5EF4-FFF2-40B4-BE49-F238E27FC236}">
                <a16:creationId xmlns:a16="http://schemas.microsoft.com/office/drawing/2014/main" id="{E77C15C1-5E6B-D458-5497-8AF996C6E834}"/>
              </a:ext>
            </a:extLst>
          </p:cNvPr>
          <p:cNvSpPr>
            <a:spLocks noGrp="1"/>
          </p:cNvSpPr>
          <p:nvPr>
            <p:ph type="body" sz="half" idx="1"/>
          </p:nvPr>
        </p:nvSpPr>
        <p:spPr/>
        <p:txBody>
          <a:bodyPr>
            <a:normAutofit fontScale="40000" lnSpcReduction="20000"/>
          </a:bodyPr>
          <a:lstStyle/>
          <a:p>
            <a:pPr algn="l"/>
            <a:r>
              <a:rPr lang="pl-PL" sz="1800" b="0" i="0" u="none" strike="noStrike" baseline="0">
                <a:solidFill>
                  <a:srgbClr val="373530"/>
                </a:solidFill>
                <a:latin typeface="Fd1258791-Identity-H"/>
              </a:rPr>
              <a:t>Semerkand'daki U l u ğ Bey</a:t>
            </a:r>
          </a:p>
          <a:p>
            <a:pPr algn="l"/>
            <a:r>
              <a:rPr lang="tr-TR" sz="1800" b="0" i="0" u="none" strike="noStrike" baseline="0">
                <a:solidFill>
                  <a:srgbClr val="373530"/>
                </a:solidFill>
                <a:latin typeface="Fd1258791-Identity-H"/>
              </a:rPr>
              <a:t>Medresesi ve zemin planı,</a:t>
            </a:r>
          </a:p>
          <a:p>
            <a:pPr algn="l"/>
            <a:r>
              <a:rPr lang="tr-TR" sz="1800" b="0" i="0" u="none" strike="noStrike" baseline="0">
                <a:solidFill>
                  <a:srgbClr val="373530"/>
                </a:solidFill>
                <a:latin typeface="Fd1366323-Identity-H"/>
              </a:rPr>
              <a:t>1 4 1 7- 1 420</a:t>
            </a:r>
          </a:p>
          <a:p>
            <a:pPr algn="l"/>
            <a:r>
              <a:rPr lang="tr-TR" sz="1800" b="0" i="0" u="none" strike="noStrike" baseline="0">
                <a:solidFill>
                  <a:srgbClr val="3B3A36"/>
                </a:solidFill>
                <a:latin typeface="Fd1366323-Identity-H"/>
              </a:rPr>
              <a:t>Registan Meydanı'ndaki bu medrese</a:t>
            </a:r>
          </a:p>
          <a:p>
            <a:pPr algn="l"/>
            <a:r>
              <a:rPr lang="tr-TR" sz="1800" b="0" i="0" u="none" strike="noStrike" baseline="0">
                <a:solidFill>
                  <a:srgbClr val="3B3A36"/>
                </a:solidFill>
                <a:latin typeface="Fd1366323-Identity-H"/>
              </a:rPr>
              <a:t>Orta Asya'daki en büyük medreselerden</a:t>
            </a:r>
          </a:p>
          <a:p>
            <a:pPr algn="l"/>
            <a:r>
              <a:rPr lang="tr-TR" sz="1800" b="0" i="0" u="none" strike="noStrike" baseline="0">
                <a:solidFill>
                  <a:srgbClr val="3B3A36"/>
                </a:solidFill>
                <a:latin typeface="Fd1366323-Identity-H"/>
              </a:rPr>
              <a:t>biridir. Muazzam taçkapısı ve zengin</a:t>
            </a:r>
          </a:p>
          <a:p>
            <a:pPr algn="l"/>
            <a:r>
              <a:rPr lang="tr-TR" sz="1800" b="0" i="0" u="none" strike="noStrike" baseline="0">
                <a:solidFill>
                  <a:srgbClr val="3B3A36"/>
                </a:solidFill>
                <a:latin typeface="Fd1366323-Identity-H"/>
              </a:rPr>
              <a:t>çini bezemeleri, 1 7. yüzyılda meydanın</a:t>
            </a:r>
          </a:p>
          <a:p>
            <a:pPr algn="l"/>
            <a:r>
              <a:rPr lang="tr-TR" sz="1800" b="0" i="0" u="none" strike="noStrike" baseline="0">
                <a:solidFill>
                  <a:srgbClr val="949491"/>
                </a:solidFill>
                <a:latin typeface="Fd1366323-Identity-H"/>
              </a:rPr>
              <a:t>· </a:t>
            </a:r>
            <a:r>
              <a:rPr lang="tr-TR" sz="1800" b="0" i="0" u="none" strike="noStrike" baseline="0">
                <a:solidFill>
                  <a:srgbClr val="3B3A36"/>
                </a:solidFill>
                <a:latin typeface="Fd1366323-Identity-H"/>
              </a:rPr>
              <a:t>karşı tarafında inşa edilen Şir Dar</a:t>
            </a:r>
          </a:p>
          <a:p>
            <a:pPr algn="l"/>
            <a:r>
              <a:rPr lang="tr-TR" sz="1800" b="0" i="0" u="none" strike="noStrike" baseline="0">
                <a:solidFill>
                  <a:srgbClr val="3B3A36"/>
                </a:solidFill>
                <a:latin typeface="Fd1366323-Identity-H"/>
              </a:rPr>
              <a:t>Medresesi'ne örnek oluşturmuştur.</a:t>
            </a:r>
          </a:p>
          <a:p>
            <a:pPr algn="l"/>
            <a:r>
              <a:rPr lang="tr-TR" sz="1800" b="0" i="0" u="none" strike="noStrike" baseline="0">
                <a:solidFill>
                  <a:srgbClr val="3B3A36"/>
                </a:solidFill>
                <a:latin typeface="Fd1366323-Identity-H"/>
              </a:rPr>
              <a:t>Taçkapının içine oturtulmuş yüksek giriş</a:t>
            </a:r>
          </a:p>
          <a:p>
            <a:pPr algn="l"/>
            <a:r>
              <a:rPr lang="tr-TR" sz="1800" b="0" i="0" u="none" strike="noStrike" baseline="0">
                <a:solidFill>
                  <a:srgbClr val="3B3A36"/>
                </a:solidFill>
                <a:latin typeface="Fd1366323-Identity-H"/>
              </a:rPr>
              <a:t>nişiyle, taçkapının her iki yanında</a:t>
            </a:r>
          </a:p>
          <a:p>
            <a:pPr algn="l"/>
            <a:r>
              <a:rPr lang="tr-TR" sz="1800" b="0" i="0" u="none" strike="noStrike" baseline="0">
                <a:solidFill>
                  <a:srgbClr val="3B3A36"/>
                </a:solidFill>
                <a:latin typeface="Fd1366323-Identity-H"/>
              </a:rPr>
              <a:t>yer alan kubbeyle örtülü dershaneleriyle</a:t>
            </a:r>
          </a:p>
          <a:p>
            <a:pPr algn="l"/>
            <a:r>
              <a:rPr lang="tr-TR" sz="1800" b="0" i="0" u="none" strike="noStrike" baseline="0">
                <a:solidFill>
                  <a:srgbClr val="3B3A36"/>
                </a:solidFill>
                <a:latin typeface="Fd1366323-Identity-H"/>
              </a:rPr>
              <a:t>ve derin, kubbeli, eksensel eyvanların</a:t>
            </a:r>
          </a:p>
          <a:p>
            <a:pPr algn="l"/>
            <a:r>
              <a:rPr lang="tr-TR" sz="1800" b="0" i="0" u="none" strike="noStrike" baseline="0">
                <a:solidFill>
                  <a:srgbClr val="3B3A36"/>
                </a:solidFill>
                <a:latin typeface="Fd1366323-Identity-H"/>
              </a:rPr>
              <a:t>çevrelediği kare planlı iç avlusuyla</a:t>
            </a:r>
          </a:p>
          <a:p>
            <a:pPr algn="l"/>
            <a:r>
              <a:rPr lang="tr-TR" sz="1800" b="0" i="0" u="none" strike="noStrike" baseline="0">
                <a:solidFill>
                  <a:srgbClr val="3B3A36"/>
                </a:solidFill>
                <a:latin typeface="Fd1366323-Identity-H"/>
              </a:rPr>
              <a:t>Orta Asya medrese tipinin klasik bir</a:t>
            </a:r>
          </a:p>
          <a:p>
            <a:pPr algn="l"/>
            <a:r>
              <a:rPr lang="tr-TR" sz="1800" b="0" i="0" u="none" strike="noStrike" baseline="0">
                <a:solidFill>
                  <a:srgbClr val="3B3A36"/>
                </a:solidFill>
                <a:latin typeface="Fd1366323-Identity-H"/>
              </a:rPr>
              <a:t>örneği sayılır. Aykırı olan unsurlar ise</a:t>
            </a:r>
          </a:p>
          <a:p>
            <a:pPr algn="l"/>
            <a:r>
              <a:rPr lang="tr-TR" sz="1800" b="0" i="0" u="none" strike="noStrike" baseline="0">
                <a:solidFill>
                  <a:srgbClr val="3B3A36"/>
                </a:solidFill>
                <a:latin typeface="Fd1366323-Identity-H"/>
              </a:rPr>
              <a:t>yan eyvanlardaki geçitler, arka eyvanın</a:t>
            </a:r>
          </a:p>
          <a:p>
            <a:pPr algn="l"/>
            <a:r>
              <a:rPr lang="tr-TR" sz="1800" b="0" i="0" u="none" strike="noStrike" baseline="0">
                <a:solidFill>
                  <a:srgbClr val="3B3A36"/>
                </a:solidFill>
                <a:latin typeface="Fd1366323-Identity-H"/>
              </a:rPr>
              <a:t>ardındaki büyük mescit ile ön taraftaki</a:t>
            </a:r>
          </a:p>
          <a:p>
            <a:pPr algn="l"/>
            <a:r>
              <a:rPr lang="nn-NO" sz="1800" b="0" i="0" u="none" strike="noStrike" baseline="0">
                <a:solidFill>
                  <a:srgbClr val="3B3A36"/>
                </a:solidFill>
                <a:latin typeface="Fd1366323-Identity-H"/>
              </a:rPr>
              <a:t>dershanelerle aynı biçimde olan, sağdaki</a:t>
            </a:r>
          </a:p>
          <a:p>
            <a:pPr algn="l"/>
            <a:r>
              <a:rPr lang="tr-TR" sz="1800" b="0" i="0" u="none" strike="noStrike" baseline="0">
                <a:solidFill>
                  <a:srgbClr val="3B3A36"/>
                </a:solidFill>
                <a:latin typeface="Fd1366323-Identity-H"/>
              </a:rPr>
              <a:t>ve soldaki ilave dershanelerdir. Avluyu</a:t>
            </a:r>
          </a:p>
          <a:p>
            <a:pPr algn="l"/>
            <a:r>
              <a:rPr lang="fi-FI" sz="1800" b="0" i="0" u="none" strike="noStrike" baseline="0">
                <a:solidFill>
                  <a:srgbClr val="3B3A36"/>
                </a:solidFill>
                <a:latin typeface="Fd1366323-Identity-H"/>
              </a:rPr>
              <a:t>iki kat halinde çepeçevre saran talebe</a:t>
            </a:r>
          </a:p>
          <a:p>
            <a:pPr algn="l"/>
            <a:r>
              <a:rPr lang="tr-TR" sz="1800" b="0" i="0" u="none" strike="noStrike" baseline="0">
                <a:solidFill>
                  <a:srgbClr val="3B3A36"/>
                </a:solidFill>
                <a:latin typeface="Fd1366323-Identity-H"/>
              </a:rPr>
              <a:t>hücrelerine girişler, eyvanların her</a:t>
            </a:r>
          </a:p>
          <a:p>
            <a:pPr algn="l"/>
            <a:r>
              <a:rPr lang="tr-TR" sz="1800" b="0" i="0" u="none" strike="noStrike" baseline="0">
                <a:solidFill>
                  <a:srgbClr val="3B3A36"/>
                </a:solidFill>
                <a:latin typeface="Fd1366323-Identity-H"/>
              </a:rPr>
              <a:t>iki yanında avlu cephelerini doldurur.</a:t>
            </a:r>
          </a:p>
          <a:p>
            <a:pPr algn="l"/>
            <a:r>
              <a:rPr lang="tr-TR" sz="1800" b="0" i="0" u="none" strike="noStrike" baseline="0">
                <a:solidFill>
                  <a:srgbClr val="3B3A36"/>
                </a:solidFill>
                <a:latin typeface="Fd1366323-Identity-H"/>
              </a:rPr>
              <a:t>Ana cephenin her iki köşesinde kule biçimli</a:t>
            </a:r>
          </a:p>
          <a:p>
            <a:pPr algn="l"/>
            <a:r>
              <a:rPr lang="tr-TR" sz="1800" b="0" i="0" u="none" strike="noStrike" baseline="0">
                <a:solidFill>
                  <a:srgbClr val="3B3A36"/>
                </a:solidFill>
                <a:latin typeface="Fd1366323-Identity-H"/>
              </a:rPr>
              <a:t>narin birer minare yükselir.</a:t>
            </a:r>
            <a:endParaRPr lang="tr-TR"/>
          </a:p>
        </p:txBody>
      </p:sp>
      <p:sp>
        <p:nvSpPr>
          <p:cNvPr id="6" name="Metin kutusu 5">
            <a:extLst>
              <a:ext uri="{FF2B5EF4-FFF2-40B4-BE49-F238E27FC236}">
                <a16:creationId xmlns:a16="http://schemas.microsoft.com/office/drawing/2014/main" id="{22C105FF-1F3C-818C-1A15-92008063D9A0}"/>
              </a:ext>
            </a:extLst>
          </p:cNvPr>
          <p:cNvSpPr txBox="1"/>
          <p:nvPr/>
        </p:nvSpPr>
        <p:spPr>
          <a:xfrm>
            <a:off x="221344" y="444500"/>
            <a:ext cx="12231912" cy="11418510"/>
          </a:xfrm>
          <a:prstGeom prst="rect">
            <a:avLst/>
          </a:prstGeom>
          <a:noFill/>
        </p:spPr>
        <p:txBody>
          <a:bodyPr wrap="square">
            <a:spAutoFit/>
          </a:bodyPr>
          <a:lstStyle/>
          <a:p>
            <a:pPr algn="l"/>
            <a:r>
              <a:rPr lang="pl-PL" sz="3200" b="0" i="0" u="none" strike="noStrike" baseline="0" dirty="0">
                <a:solidFill>
                  <a:schemeClr val="tx1"/>
                </a:solidFill>
                <a:latin typeface="Fd1258791-Identity-H"/>
              </a:rPr>
              <a:t>Semerkand'daki Ulu ğ Bey</a:t>
            </a:r>
          </a:p>
          <a:p>
            <a:pPr algn="l"/>
            <a:r>
              <a:rPr lang="tr-TR" sz="3200" b="0" i="0" u="none" strike="noStrike" baseline="0" dirty="0">
                <a:solidFill>
                  <a:schemeClr val="tx1"/>
                </a:solidFill>
                <a:latin typeface="Fd1258791-Identity-H"/>
              </a:rPr>
              <a:t>Medresesi ve zemin planı,</a:t>
            </a:r>
          </a:p>
          <a:p>
            <a:pPr algn="l"/>
            <a:r>
              <a:rPr lang="tr-TR" sz="3200" b="0" i="0" u="none" strike="noStrike" baseline="0" dirty="0">
                <a:solidFill>
                  <a:schemeClr val="tx1"/>
                </a:solidFill>
                <a:latin typeface="Fd1366323-Identity-H"/>
              </a:rPr>
              <a:t>1417- 1420</a:t>
            </a:r>
          </a:p>
          <a:p>
            <a:pPr algn="l"/>
            <a:r>
              <a:rPr lang="tr-TR" sz="3200" b="0" i="0" u="none" strike="noStrike" baseline="0" dirty="0" err="1">
                <a:solidFill>
                  <a:schemeClr val="tx1"/>
                </a:solidFill>
                <a:latin typeface="Fd1366323-Identity-H"/>
              </a:rPr>
              <a:t>Registan</a:t>
            </a:r>
            <a:r>
              <a:rPr lang="tr-TR" sz="3200" b="0" i="0" u="none" strike="noStrike" baseline="0" dirty="0">
                <a:solidFill>
                  <a:schemeClr val="tx1"/>
                </a:solidFill>
                <a:latin typeface="Fd1366323-Identity-H"/>
              </a:rPr>
              <a:t> Meydanı'ndaki bu medrese Orta Asya'daki en büyük medreselerden biridir. Muazzam </a:t>
            </a:r>
            <a:r>
              <a:rPr lang="tr-TR" sz="3200" b="0" i="0" u="none" strike="noStrike" baseline="0" dirty="0" err="1">
                <a:solidFill>
                  <a:schemeClr val="tx1"/>
                </a:solidFill>
                <a:latin typeface="Fd1366323-Identity-H"/>
              </a:rPr>
              <a:t>taçkapısı</a:t>
            </a:r>
            <a:r>
              <a:rPr lang="tr-TR" sz="3200" b="0" i="0" u="none" strike="noStrike" baseline="0" dirty="0">
                <a:solidFill>
                  <a:schemeClr val="tx1"/>
                </a:solidFill>
                <a:latin typeface="Fd1366323-Identity-H"/>
              </a:rPr>
              <a:t> ve zengin çini bezemeleri, 17. yüzyılda meydanın karşı tarafında inşa edilen </a:t>
            </a:r>
            <a:r>
              <a:rPr lang="tr-TR" sz="3200" b="0" i="0" u="none" strike="noStrike" baseline="0" dirty="0" err="1">
                <a:solidFill>
                  <a:schemeClr val="tx1"/>
                </a:solidFill>
                <a:latin typeface="Fd1366323-Identity-H"/>
              </a:rPr>
              <a:t>Şir</a:t>
            </a:r>
            <a:r>
              <a:rPr lang="tr-TR" sz="3200" b="0" i="0" u="none" strike="noStrike" baseline="0" dirty="0">
                <a:solidFill>
                  <a:schemeClr val="tx1"/>
                </a:solidFill>
                <a:latin typeface="Fd1366323-Identity-H"/>
              </a:rPr>
              <a:t> Dar</a:t>
            </a:r>
          </a:p>
          <a:p>
            <a:pPr algn="l"/>
            <a:r>
              <a:rPr lang="tr-TR" sz="3200" b="0" i="0" u="none" strike="noStrike" baseline="0" dirty="0">
                <a:solidFill>
                  <a:schemeClr val="tx1"/>
                </a:solidFill>
                <a:latin typeface="Fd1366323-Identity-H"/>
              </a:rPr>
              <a:t>Medresesi'ne örnek oluşturmuştur.</a:t>
            </a:r>
          </a:p>
          <a:p>
            <a:pPr algn="l"/>
            <a:r>
              <a:rPr lang="tr-TR" sz="3200" b="0" i="0" u="none" strike="noStrike" baseline="0" dirty="0" err="1">
                <a:solidFill>
                  <a:schemeClr val="tx1"/>
                </a:solidFill>
                <a:latin typeface="Fd1366323-Identity-H"/>
              </a:rPr>
              <a:t>Taçkapının</a:t>
            </a:r>
            <a:r>
              <a:rPr lang="tr-TR" sz="3200" b="0" i="0" u="none" strike="noStrike" baseline="0" dirty="0">
                <a:solidFill>
                  <a:schemeClr val="tx1"/>
                </a:solidFill>
                <a:latin typeface="Fd1366323-Identity-H"/>
              </a:rPr>
              <a:t> içine oturtulmuş yüksek giriş</a:t>
            </a:r>
          </a:p>
          <a:p>
            <a:pPr algn="l"/>
            <a:r>
              <a:rPr lang="tr-TR" sz="3200" b="0" i="0" u="none" strike="noStrike" baseline="0" dirty="0">
                <a:solidFill>
                  <a:schemeClr val="tx1"/>
                </a:solidFill>
                <a:latin typeface="Fd1366323-Identity-H"/>
              </a:rPr>
              <a:t>nişiyle, </a:t>
            </a:r>
            <a:r>
              <a:rPr lang="tr-TR" sz="3200" b="0" i="0" u="none" strike="noStrike" baseline="0" dirty="0" err="1">
                <a:solidFill>
                  <a:schemeClr val="tx1"/>
                </a:solidFill>
                <a:latin typeface="Fd1366323-Identity-H"/>
              </a:rPr>
              <a:t>taçkapının</a:t>
            </a:r>
            <a:r>
              <a:rPr lang="tr-TR" sz="3200" b="0" i="0" u="none" strike="noStrike" baseline="0" dirty="0">
                <a:solidFill>
                  <a:schemeClr val="tx1"/>
                </a:solidFill>
                <a:latin typeface="Fd1366323-Identity-H"/>
              </a:rPr>
              <a:t> her iki yanında</a:t>
            </a:r>
          </a:p>
          <a:p>
            <a:pPr algn="l"/>
            <a:r>
              <a:rPr lang="tr-TR" sz="3200" b="0" i="0" u="none" strike="noStrike" baseline="0" dirty="0">
                <a:solidFill>
                  <a:schemeClr val="tx1"/>
                </a:solidFill>
                <a:latin typeface="Fd1366323-Identity-H"/>
              </a:rPr>
              <a:t>yer alan kubbeyle örtülü dershaneleriyle</a:t>
            </a:r>
          </a:p>
          <a:p>
            <a:pPr algn="l"/>
            <a:r>
              <a:rPr lang="tr-TR" sz="3200" b="0" i="0" u="none" strike="noStrike" baseline="0" dirty="0">
                <a:solidFill>
                  <a:schemeClr val="tx1"/>
                </a:solidFill>
                <a:latin typeface="Fd1366323-Identity-H"/>
              </a:rPr>
              <a:t>ve derin, kubbeli, eksensel eyvanların</a:t>
            </a:r>
          </a:p>
          <a:p>
            <a:pPr algn="l"/>
            <a:r>
              <a:rPr lang="tr-TR" sz="3200" b="0" i="0" u="none" strike="noStrike" baseline="0" dirty="0">
                <a:solidFill>
                  <a:schemeClr val="tx1"/>
                </a:solidFill>
                <a:latin typeface="Fd1366323-Identity-H"/>
              </a:rPr>
              <a:t>çevrelediği kare planlı iç avlusuyla</a:t>
            </a:r>
          </a:p>
          <a:p>
            <a:pPr algn="l"/>
            <a:r>
              <a:rPr lang="tr-TR" sz="3200" b="0" i="0" u="none" strike="noStrike" baseline="0" dirty="0">
                <a:solidFill>
                  <a:schemeClr val="tx1"/>
                </a:solidFill>
                <a:latin typeface="Fd1366323-Identity-H"/>
              </a:rPr>
              <a:t>Orta Asya medrese tipinin klasik bir</a:t>
            </a:r>
          </a:p>
          <a:p>
            <a:pPr algn="l"/>
            <a:r>
              <a:rPr lang="tr-TR" sz="3200" b="0" i="0" u="none" strike="noStrike" baseline="0" dirty="0">
                <a:solidFill>
                  <a:schemeClr val="tx1"/>
                </a:solidFill>
                <a:latin typeface="Fd1366323-Identity-H"/>
              </a:rPr>
              <a:t>örneği sayılır. Aykırı olan unsurlar ise</a:t>
            </a:r>
          </a:p>
          <a:p>
            <a:pPr algn="l"/>
            <a:r>
              <a:rPr lang="tr-TR" sz="3200" b="0" i="0" u="none" strike="noStrike" baseline="0" dirty="0">
                <a:solidFill>
                  <a:schemeClr val="tx1"/>
                </a:solidFill>
                <a:latin typeface="Fd1366323-Identity-H"/>
              </a:rPr>
              <a:t>yan eyvanlardaki geçitler, arka eyvanın</a:t>
            </a:r>
          </a:p>
          <a:p>
            <a:pPr algn="l"/>
            <a:r>
              <a:rPr lang="tr-TR" sz="3200" b="0" i="0" u="none" strike="noStrike" baseline="0" dirty="0">
                <a:solidFill>
                  <a:schemeClr val="tx1"/>
                </a:solidFill>
                <a:latin typeface="Fd1366323-Identity-H"/>
              </a:rPr>
              <a:t>ardındaki büyük mescit ile ön taraftaki</a:t>
            </a:r>
          </a:p>
          <a:p>
            <a:pPr algn="l"/>
            <a:r>
              <a:rPr lang="nn-NO" sz="3200" b="0" i="0" u="none" strike="noStrike" baseline="0" dirty="0">
                <a:solidFill>
                  <a:schemeClr val="tx1"/>
                </a:solidFill>
                <a:latin typeface="Fd1366323-Identity-H"/>
              </a:rPr>
              <a:t>dershanelerle aynı biçimde olan, sağdaki</a:t>
            </a:r>
          </a:p>
          <a:p>
            <a:pPr algn="l"/>
            <a:r>
              <a:rPr lang="tr-TR" sz="3200" b="0" i="0" u="none" strike="noStrike" baseline="0" dirty="0">
                <a:solidFill>
                  <a:schemeClr val="tx1"/>
                </a:solidFill>
                <a:latin typeface="Fd1366323-Identity-H"/>
              </a:rPr>
              <a:t>ve soldaki ilave dershanelerdir. Avluyu</a:t>
            </a:r>
          </a:p>
          <a:p>
            <a:pPr algn="l"/>
            <a:r>
              <a:rPr lang="fi-FI" sz="3200" b="0" i="0" u="none" strike="noStrike" baseline="0" dirty="0">
                <a:solidFill>
                  <a:schemeClr val="tx1"/>
                </a:solidFill>
                <a:latin typeface="Fd1366323-Identity-H"/>
              </a:rPr>
              <a:t>iki kat halinde çepeçevre saran talebe</a:t>
            </a:r>
          </a:p>
          <a:p>
            <a:pPr algn="l"/>
            <a:r>
              <a:rPr lang="tr-TR" sz="3200" b="0" i="0" u="none" strike="noStrike" baseline="0" dirty="0">
                <a:solidFill>
                  <a:schemeClr val="tx1"/>
                </a:solidFill>
                <a:latin typeface="Fd1366323-Identity-H"/>
              </a:rPr>
              <a:t>hücrelerine girişler, eyvanların her</a:t>
            </a:r>
          </a:p>
          <a:p>
            <a:pPr algn="l"/>
            <a:r>
              <a:rPr lang="tr-TR" sz="3200" b="0" i="0" u="none" strike="noStrike" baseline="0" dirty="0">
                <a:solidFill>
                  <a:schemeClr val="tx1"/>
                </a:solidFill>
                <a:latin typeface="Fd1366323-Identity-H"/>
              </a:rPr>
              <a:t>iki yanında avlu cephelerini doldurur.</a:t>
            </a:r>
          </a:p>
          <a:p>
            <a:pPr algn="l"/>
            <a:r>
              <a:rPr lang="tr-TR" sz="3200" b="0" i="0" u="none" strike="noStrike" baseline="0" dirty="0">
                <a:solidFill>
                  <a:schemeClr val="tx1"/>
                </a:solidFill>
                <a:latin typeface="Fd1366323-Identity-H"/>
              </a:rPr>
              <a:t>Ana cephenin her iki köşesinde kule biçimli</a:t>
            </a:r>
          </a:p>
          <a:p>
            <a:pPr algn="l"/>
            <a:r>
              <a:rPr lang="tr-TR" sz="3200" b="0" i="0" u="none" strike="noStrike" baseline="0" dirty="0">
                <a:solidFill>
                  <a:schemeClr val="tx1"/>
                </a:solidFill>
                <a:latin typeface="Fd1366323-Identity-H"/>
              </a:rPr>
              <a:t>narin birer minare yükselir.</a:t>
            </a:r>
            <a:endParaRPr lang="tr-TR" dirty="0">
              <a:solidFill>
                <a:schemeClr val="tx1"/>
              </a:solidFill>
            </a:endParaRPr>
          </a:p>
        </p:txBody>
      </p:sp>
      <p:pic>
        <p:nvPicPr>
          <p:cNvPr id="8" name="Resim 7">
            <a:extLst>
              <a:ext uri="{FF2B5EF4-FFF2-40B4-BE49-F238E27FC236}">
                <a16:creationId xmlns:a16="http://schemas.microsoft.com/office/drawing/2014/main" id="{3B5451D9-6F1B-C9F6-159E-5D9D60231E0C}"/>
              </a:ext>
            </a:extLst>
          </p:cNvPr>
          <p:cNvPicPr>
            <a:picLocks noChangeAspect="1"/>
          </p:cNvPicPr>
          <p:nvPr/>
        </p:nvPicPr>
        <p:blipFill>
          <a:blip r:embed="rId2"/>
          <a:stretch>
            <a:fillRect/>
          </a:stretch>
        </p:blipFill>
        <p:spPr>
          <a:xfrm>
            <a:off x="8905640" y="3483428"/>
            <a:ext cx="3993930" cy="6270171"/>
          </a:xfrm>
          <a:prstGeom prst="rect">
            <a:avLst/>
          </a:prstGeom>
        </p:spPr>
      </p:pic>
    </p:spTree>
    <p:extLst>
      <p:ext uri="{BB962C8B-B14F-4D97-AF65-F5344CB8AC3E}">
        <p14:creationId xmlns:p14="http://schemas.microsoft.com/office/powerpoint/2010/main" val="7930080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a:extLst>
              <a:ext uri="{FF2B5EF4-FFF2-40B4-BE49-F238E27FC236}">
                <a16:creationId xmlns:a16="http://schemas.microsoft.com/office/drawing/2014/main" id="{BD3C0B21-1CDD-43D3-EE4F-4A5531A6B2A7}"/>
              </a:ext>
            </a:extLst>
          </p:cNvPr>
          <p:cNvSpPr>
            <a:spLocks noGrp="1"/>
          </p:cNvSpPr>
          <p:nvPr>
            <p:ph type="pic" idx="13"/>
          </p:nvPr>
        </p:nvSpPr>
        <p:spPr/>
      </p:sp>
      <p:sp>
        <p:nvSpPr>
          <p:cNvPr id="6" name="Metin kutusu 5">
            <a:extLst>
              <a:ext uri="{FF2B5EF4-FFF2-40B4-BE49-F238E27FC236}">
                <a16:creationId xmlns:a16="http://schemas.microsoft.com/office/drawing/2014/main" id="{1A15C7B5-AC92-FA36-A643-BB1277C5FB02}"/>
              </a:ext>
            </a:extLst>
          </p:cNvPr>
          <p:cNvSpPr txBox="1"/>
          <p:nvPr/>
        </p:nvSpPr>
        <p:spPr>
          <a:xfrm>
            <a:off x="348342" y="1"/>
            <a:ext cx="12656457" cy="4401205"/>
          </a:xfrm>
          <a:prstGeom prst="rect">
            <a:avLst/>
          </a:prstGeom>
          <a:noFill/>
        </p:spPr>
        <p:txBody>
          <a:bodyPr wrap="square">
            <a:spAutoFit/>
          </a:bodyPr>
          <a:lstStyle/>
          <a:p>
            <a:pPr algn="l"/>
            <a:r>
              <a:rPr lang="tr-TR" sz="2800" b="0" i="0" u="none" strike="noStrike" baseline="0" dirty="0">
                <a:solidFill>
                  <a:schemeClr val="tx1"/>
                </a:solidFill>
                <a:latin typeface="Fd1366323-Identity-H"/>
              </a:rPr>
              <a:t>Aykırı olan unsurlar ise</a:t>
            </a:r>
          </a:p>
          <a:p>
            <a:pPr algn="l"/>
            <a:r>
              <a:rPr lang="tr-TR" sz="2800" b="0" i="0" u="none" strike="noStrike" baseline="0" dirty="0">
                <a:solidFill>
                  <a:schemeClr val="tx1"/>
                </a:solidFill>
                <a:latin typeface="Fd1366323-Identity-H"/>
              </a:rPr>
              <a:t>yan eyvanlardaki geçitler, arka eyvanın</a:t>
            </a:r>
          </a:p>
          <a:p>
            <a:pPr algn="l"/>
            <a:r>
              <a:rPr lang="tr-TR" sz="2800" b="0" i="0" u="none" strike="noStrike" baseline="0" dirty="0">
                <a:solidFill>
                  <a:schemeClr val="tx1"/>
                </a:solidFill>
                <a:latin typeface="Fd1366323-Identity-H"/>
              </a:rPr>
              <a:t>ardındaki büyük mescit ile ön taraftaki</a:t>
            </a:r>
          </a:p>
          <a:p>
            <a:pPr algn="l"/>
            <a:r>
              <a:rPr lang="nn-NO" sz="2800" b="0" i="0" u="none" strike="noStrike" baseline="0" dirty="0">
                <a:solidFill>
                  <a:schemeClr val="tx1"/>
                </a:solidFill>
                <a:latin typeface="Fd1366323-Identity-H"/>
              </a:rPr>
              <a:t>dershanelerle aynı biçimde olan, sağdaki</a:t>
            </a:r>
          </a:p>
          <a:p>
            <a:pPr algn="l"/>
            <a:r>
              <a:rPr lang="tr-TR" sz="2800" b="0" i="0" u="none" strike="noStrike" baseline="0" dirty="0">
                <a:solidFill>
                  <a:schemeClr val="tx1"/>
                </a:solidFill>
                <a:latin typeface="Fd1366323-Identity-H"/>
              </a:rPr>
              <a:t>ve soldaki ilave dershanelerdir. Avluyu</a:t>
            </a:r>
          </a:p>
          <a:p>
            <a:pPr algn="l"/>
            <a:r>
              <a:rPr lang="fi-FI" sz="2800" b="0" i="0" u="none" strike="noStrike" baseline="0" dirty="0">
                <a:solidFill>
                  <a:schemeClr val="tx1"/>
                </a:solidFill>
                <a:latin typeface="Fd1366323-Identity-H"/>
              </a:rPr>
              <a:t>iki kat halinde çepeçevre saran talebe</a:t>
            </a:r>
          </a:p>
          <a:p>
            <a:pPr algn="l"/>
            <a:r>
              <a:rPr lang="tr-TR" sz="2800" b="0" i="0" u="none" strike="noStrike" baseline="0" dirty="0">
                <a:solidFill>
                  <a:schemeClr val="tx1"/>
                </a:solidFill>
                <a:latin typeface="Fd1366323-Identity-H"/>
              </a:rPr>
              <a:t>hücrelerine girişler, eyvanların her</a:t>
            </a:r>
          </a:p>
          <a:p>
            <a:pPr algn="l"/>
            <a:r>
              <a:rPr lang="tr-TR" sz="2800" b="0" i="0" u="none" strike="noStrike" baseline="0" dirty="0">
                <a:solidFill>
                  <a:schemeClr val="tx1"/>
                </a:solidFill>
                <a:latin typeface="Fd1366323-Identity-H"/>
              </a:rPr>
              <a:t>iki yanında avlu cephelerini doldurur.</a:t>
            </a:r>
          </a:p>
          <a:p>
            <a:pPr algn="l"/>
            <a:r>
              <a:rPr lang="tr-TR" sz="2800" b="0" i="0" u="none" strike="noStrike" baseline="0" dirty="0">
                <a:solidFill>
                  <a:schemeClr val="tx1"/>
                </a:solidFill>
                <a:latin typeface="Fd1366323-Identity-H"/>
              </a:rPr>
              <a:t>Ana cephenin her iki köşesinde kule biçimli</a:t>
            </a:r>
          </a:p>
          <a:p>
            <a:pPr algn="l"/>
            <a:r>
              <a:rPr lang="tr-TR" sz="2800" b="0" i="0" u="none" strike="noStrike" baseline="0" dirty="0">
                <a:solidFill>
                  <a:schemeClr val="tx1"/>
                </a:solidFill>
                <a:latin typeface="Fd1366323-Identity-H"/>
              </a:rPr>
              <a:t>narin birer minare yükselir.</a:t>
            </a:r>
            <a:endParaRPr lang="tr-TR" dirty="0">
              <a:solidFill>
                <a:schemeClr val="tx1"/>
              </a:solidFill>
            </a:endParaRPr>
          </a:p>
        </p:txBody>
      </p:sp>
      <p:pic>
        <p:nvPicPr>
          <p:cNvPr id="9220" name="Picture 4" descr="Semerkand Uluğ Bey Medresesi - Tatil Ana">
            <a:extLst>
              <a:ext uri="{FF2B5EF4-FFF2-40B4-BE49-F238E27FC236}">
                <a16:creationId xmlns:a16="http://schemas.microsoft.com/office/drawing/2014/main" id="{E33A38BB-ADD3-0A61-21A2-892ADB1B9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1" y="4401206"/>
            <a:ext cx="9100457" cy="525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49452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FB9D092A-9E27-038C-378E-607138466642}"/>
              </a:ext>
            </a:extLst>
          </p:cNvPr>
          <p:cNvSpPr txBox="1"/>
          <p:nvPr/>
        </p:nvSpPr>
        <p:spPr>
          <a:xfrm>
            <a:off x="145143" y="159657"/>
            <a:ext cx="13004800" cy="3539430"/>
          </a:xfrm>
          <a:prstGeom prst="rect">
            <a:avLst/>
          </a:prstGeom>
          <a:noFill/>
        </p:spPr>
        <p:txBody>
          <a:bodyPr wrap="square">
            <a:spAutoFit/>
          </a:bodyPr>
          <a:lstStyle/>
          <a:p>
            <a:pPr algn="l"/>
            <a:r>
              <a:rPr lang="tr-TR" sz="3200" b="0" i="0" u="none" strike="noStrike" baseline="0" dirty="0">
                <a:solidFill>
                  <a:schemeClr val="tx1"/>
                </a:solidFill>
                <a:latin typeface="Fd1258791-Identity-H"/>
              </a:rPr>
              <a:t>Buhara'daki U </a:t>
            </a:r>
            <a:r>
              <a:rPr lang="tr-TR" sz="3200" b="0" i="0" u="none" strike="noStrike" baseline="0" dirty="0" err="1">
                <a:solidFill>
                  <a:schemeClr val="tx1"/>
                </a:solidFill>
                <a:latin typeface="Fd1258791-Identity-H"/>
              </a:rPr>
              <a:t>luğ</a:t>
            </a:r>
            <a:r>
              <a:rPr lang="tr-TR" sz="3200" b="0" i="0" u="none" strike="noStrike" baseline="0" dirty="0">
                <a:solidFill>
                  <a:schemeClr val="tx1"/>
                </a:solidFill>
                <a:latin typeface="Fd1258791-Identity-H"/>
              </a:rPr>
              <a:t> Bey Medresesi </a:t>
            </a:r>
            <a:r>
              <a:rPr lang="tr-TR" sz="3200" b="0" i="0" u="none" strike="noStrike" baseline="0" dirty="0">
                <a:solidFill>
                  <a:schemeClr val="tx1"/>
                </a:solidFill>
                <a:latin typeface="Fd1366323-Identity-H"/>
              </a:rPr>
              <a:t>1418</a:t>
            </a:r>
          </a:p>
          <a:p>
            <a:pPr algn="l"/>
            <a:r>
              <a:rPr lang="tr-TR" sz="3200" b="0" i="0" u="none" strike="noStrike" baseline="0" dirty="0" err="1">
                <a:solidFill>
                  <a:schemeClr val="tx1"/>
                </a:solidFill>
                <a:latin typeface="Fd1366323-Identity-H"/>
              </a:rPr>
              <a:t>Semerkand'daki</a:t>
            </a:r>
            <a:r>
              <a:rPr lang="tr-TR" sz="3200" b="0" i="0" u="none" strike="noStrike" baseline="0" dirty="0">
                <a:solidFill>
                  <a:schemeClr val="tx1"/>
                </a:solidFill>
                <a:latin typeface="Fd1366323-Identity-H"/>
              </a:rPr>
              <a:t> medreseye göre daha mütevazı orantılı ve daha az gösterişli olmakla birlikte, çok zarif bezemeler taşıyan bu yapı, 16. yüzyılda Buhara ve diğer kentlerdeki birçok medreseye örnek oluşturmuştu. İlk </a:t>
            </a:r>
            <a:r>
              <a:rPr lang="es-ES" sz="3200" b="0" i="0" u="none" strike="noStrike" baseline="0" dirty="0">
                <a:solidFill>
                  <a:schemeClr val="tx1"/>
                </a:solidFill>
                <a:latin typeface="Fd1366323-Identity-H"/>
              </a:rPr>
              <a:t>kez burada uygulanan ve ana cepheyi ardındaki</a:t>
            </a:r>
          </a:p>
          <a:p>
            <a:pPr algn="l"/>
            <a:r>
              <a:rPr lang="tr-TR" sz="3200" b="0" i="0" u="none" strike="noStrike" baseline="0" dirty="0">
                <a:solidFill>
                  <a:schemeClr val="tx1"/>
                </a:solidFill>
                <a:latin typeface="Fd1366323-Identity-H"/>
              </a:rPr>
              <a:t>odaların biçimini yansıtacak şekilde iki</a:t>
            </a:r>
            <a:r>
              <a:rPr lang="tr-TR" sz="3200" dirty="0">
                <a:solidFill>
                  <a:schemeClr val="tx1"/>
                </a:solidFill>
                <a:latin typeface="Fd1366323-Identity-H"/>
              </a:rPr>
              <a:t> </a:t>
            </a:r>
            <a:r>
              <a:rPr lang="tr-TR" sz="3200" b="0" i="0" u="none" strike="noStrike" baseline="0" dirty="0">
                <a:solidFill>
                  <a:schemeClr val="tx1"/>
                </a:solidFill>
                <a:latin typeface="Fd1366323-Identity-H"/>
              </a:rPr>
              <a:t>katlı revak olarak düzenlemeyi sağlayan teknik kısa sürede yaygınlaştı.</a:t>
            </a:r>
            <a:endParaRPr lang="tr-TR" dirty="0">
              <a:solidFill>
                <a:schemeClr val="tx1"/>
              </a:solidFill>
            </a:endParaRPr>
          </a:p>
        </p:txBody>
      </p:sp>
      <p:pic>
        <p:nvPicPr>
          <p:cNvPr id="10246" name="Picture 6" descr="Zamanın Durduğu Şehirler: Semerkand ve Buhara - TR Magazine">
            <a:extLst>
              <a:ext uri="{FF2B5EF4-FFF2-40B4-BE49-F238E27FC236}">
                <a16:creationId xmlns:a16="http://schemas.microsoft.com/office/drawing/2014/main" id="{2B07B3D6-CA6A-3634-3A7A-473EE5BD9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90" y="3744686"/>
            <a:ext cx="10829891" cy="563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1666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82A0BF56-83AC-E754-5523-232EE042A467}"/>
              </a:ext>
            </a:extLst>
          </p:cNvPr>
          <p:cNvSpPr>
            <a:spLocks noGrp="1"/>
          </p:cNvSpPr>
          <p:nvPr>
            <p:ph type="title"/>
          </p:nvPr>
        </p:nvSpPr>
        <p:spPr/>
        <p:txBody>
          <a:bodyPr/>
          <a:lstStyle/>
          <a:p>
            <a:endParaRPr lang="tr-TR"/>
          </a:p>
        </p:txBody>
      </p:sp>
      <p:sp>
        <p:nvSpPr>
          <p:cNvPr id="6" name="Metin kutusu 5">
            <a:extLst>
              <a:ext uri="{FF2B5EF4-FFF2-40B4-BE49-F238E27FC236}">
                <a16:creationId xmlns:a16="http://schemas.microsoft.com/office/drawing/2014/main" id="{1A0AE6EE-F69A-8819-C5AB-15383E28205C}"/>
              </a:ext>
            </a:extLst>
          </p:cNvPr>
          <p:cNvSpPr txBox="1"/>
          <p:nvPr/>
        </p:nvSpPr>
        <p:spPr>
          <a:xfrm>
            <a:off x="6172199" y="667656"/>
            <a:ext cx="6019801" cy="8463855"/>
          </a:xfrm>
          <a:prstGeom prst="rect">
            <a:avLst/>
          </a:prstGeom>
          <a:noFill/>
        </p:spPr>
        <p:txBody>
          <a:bodyPr wrap="square">
            <a:spAutoFit/>
          </a:bodyPr>
          <a:lstStyle/>
          <a:p>
            <a:pPr algn="l"/>
            <a:r>
              <a:rPr lang="tr-TR" sz="3200" b="0" i="0" u="none" strike="noStrike" baseline="0" dirty="0">
                <a:solidFill>
                  <a:schemeClr val="tx1"/>
                </a:solidFill>
                <a:latin typeface="Fd1258791-Identity-H"/>
              </a:rPr>
              <a:t>Uluğ Bey Rasathanesi,</a:t>
            </a:r>
          </a:p>
          <a:p>
            <a:pPr algn="l"/>
            <a:r>
              <a:rPr lang="tr-TR" sz="3200" b="0" i="0" u="none" strike="noStrike" baseline="0" dirty="0" err="1">
                <a:solidFill>
                  <a:schemeClr val="tx1"/>
                </a:solidFill>
                <a:latin typeface="Fd1366323-Identity-H"/>
              </a:rPr>
              <a:t>Semerkand</a:t>
            </a:r>
            <a:r>
              <a:rPr lang="tr-TR" sz="3200" b="0" i="0" u="none" strike="noStrike" baseline="0" dirty="0">
                <a:solidFill>
                  <a:schemeClr val="tx1"/>
                </a:solidFill>
                <a:latin typeface="Fd1366323-Identity-H"/>
              </a:rPr>
              <a:t>, 15. yüzyılın ilk yarısı</a:t>
            </a:r>
          </a:p>
          <a:p>
            <a:pPr algn="l"/>
            <a:r>
              <a:rPr lang="tr-TR" sz="3200" b="0" i="0" u="none" strike="noStrike" baseline="0" dirty="0">
                <a:solidFill>
                  <a:schemeClr val="tx1"/>
                </a:solidFill>
                <a:latin typeface="Fd1366323-Identity-H"/>
              </a:rPr>
              <a:t>Timur'un bilge torunu tarafından kurulan</a:t>
            </a:r>
          </a:p>
          <a:p>
            <a:pPr algn="l"/>
            <a:r>
              <a:rPr lang="tr-TR" sz="3200" b="0" i="0" u="none" strike="noStrike" baseline="0" dirty="0">
                <a:solidFill>
                  <a:schemeClr val="tx1"/>
                </a:solidFill>
                <a:latin typeface="Fd1366323-Identity-H"/>
              </a:rPr>
              <a:t>rasathaneden günümüze kalan tek şey, zemine</a:t>
            </a:r>
          </a:p>
          <a:p>
            <a:pPr algn="l"/>
            <a:r>
              <a:rPr lang="tr-TR" sz="3200" b="0" i="0" u="none" strike="noStrike" baseline="0" dirty="0">
                <a:solidFill>
                  <a:schemeClr val="tx1"/>
                </a:solidFill>
                <a:latin typeface="Fd1366323-Identity-H"/>
              </a:rPr>
              <a:t>oyulmuş bir perdahlı taş halka kesiti,</a:t>
            </a:r>
          </a:p>
          <a:p>
            <a:pPr algn="l"/>
            <a:r>
              <a:rPr lang="tr-TR" sz="3200" b="0" i="0" u="none" strike="noStrike" baseline="0" dirty="0">
                <a:solidFill>
                  <a:schemeClr val="tx1"/>
                </a:solidFill>
                <a:latin typeface="Fd1366323-Identity-H"/>
              </a:rPr>
              <a:t>yani göksel cisimlerin açı yüksekliğini ölçmede</a:t>
            </a:r>
          </a:p>
          <a:p>
            <a:pPr algn="l"/>
            <a:r>
              <a:rPr lang="tr-TR" sz="3200" b="0" i="0" u="none" strike="noStrike" baseline="0" dirty="0">
                <a:solidFill>
                  <a:schemeClr val="tx1"/>
                </a:solidFill>
                <a:latin typeface="Fd1366323-Identity-H"/>
              </a:rPr>
              <a:t>kullanılan sekstantın alt bölümüdür.</a:t>
            </a:r>
          </a:p>
          <a:p>
            <a:pPr algn="l"/>
            <a:r>
              <a:rPr lang="tr-TR" sz="3200" b="0" i="0" u="none" strike="noStrike" baseline="0" dirty="0">
                <a:solidFill>
                  <a:schemeClr val="tx1"/>
                </a:solidFill>
                <a:latin typeface="Fd1366323-Identity-H"/>
              </a:rPr>
              <a:t>Uluğ Bey'in bir suikast sonucunda ölmesinden</a:t>
            </a:r>
          </a:p>
          <a:p>
            <a:pPr algn="l"/>
            <a:r>
              <a:rPr lang="it-IT" sz="3200" b="0" i="0" u="none" strike="noStrike" baseline="0" dirty="0">
                <a:solidFill>
                  <a:schemeClr val="tx1"/>
                </a:solidFill>
                <a:latin typeface="Fd1366323-Identity-H"/>
              </a:rPr>
              <a:t>sonra, rasathane din alimlerince tasvip</a:t>
            </a:r>
          </a:p>
          <a:p>
            <a:pPr algn="l"/>
            <a:r>
              <a:rPr lang="tr-TR" sz="3200" b="0" i="0" u="none" strike="noStrike" baseline="0" dirty="0">
                <a:solidFill>
                  <a:schemeClr val="tx1"/>
                </a:solidFill>
                <a:latin typeface="Fd1366323-Identity-H"/>
              </a:rPr>
              <a:t>edilmediği gerekçesiyle yıkıldı.</a:t>
            </a:r>
            <a:endParaRPr lang="tr-TR" dirty="0">
              <a:solidFill>
                <a:schemeClr val="tx1"/>
              </a:solidFill>
            </a:endParaRPr>
          </a:p>
        </p:txBody>
      </p:sp>
      <p:pic>
        <p:nvPicPr>
          <p:cNvPr id="8" name="Resim 7">
            <a:extLst>
              <a:ext uri="{FF2B5EF4-FFF2-40B4-BE49-F238E27FC236}">
                <a16:creationId xmlns:a16="http://schemas.microsoft.com/office/drawing/2014/main" id="{4ED95DB9-B16B-BA6D-2B83-C8C01537CFF3}"/>
              </a:ext>
            </a:extLst>
          </p:cNvPr>
          <p:cNvPicPr>
            <a:picLocks noChangeAspect="1"/>
          </p:cNvPicPr>
          <p:nvPr/>
        </p:nvPicPr>
        <p:blipFill>
          <a:blip r:embed="rId2"/>
          <a:stretch>
            <a:fillRect/>
          </a:stretch>
        </p:blipFill>
        <p:spPr>
          <a:xfrm>
            <a:off x="433063" y="2792975"/>
            <a:ext cx="5661673" cy="6516125"/>
          </a:xfrm>
          <a:prstGeom prst="rect">
            <a:avLst/>
          </a:prstGeom>
        </p:spPr>
      </p:pic>
    </p:spTree>
    <p:extLst>
      <p:ext uri="{BB962C8B-B14F-4D97-AF65-F5344CB8AC3E}">
        <p14:creationId xmlns:p14="http://schemas.microsoft.com/office/powerpoint/2010/main" val="4181243286"/>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7565</TotalTime>
  <Words>913</Words>
  <Application>Microsoft Office PowerPoint</Application>
  <PresentationFormat>Özel</PresentationFormat>
  <Paragraphs>122</Paragraphs>
  <Slides>14</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14</vt:i4>
      </vt:variant>
    </vt:vector>
  </HeadingPairs>
  <TitlesOfParts>
    <vt:vector size="26" baseType="lpstr">
      <vt:lpstr>Arial</vt:lpstr>
      <vt:lpstr>Calibri</vt:lpstr>
      <vt:lpstr>Calibri Light</vt:lpstr>
      <vt:lpstr>Fd1258791-Identity-H</vt:lpstr>
      <vt:lpstr>Fd1366323-Identity-H</vt:lpstr>
      <vt:lpstr>Fd1366326-Identity-H</vt:lpstr>
      <vt:lpstr>Fd1693420-Identity-H</vt:lpstr>
      <vt:lpstr>Helvetica Neue</vt:lpstr>
      <vt:lpstr>Palatino</vt:lpstr>
      <vt:lpstr>Times New Roman</vt:lpstr>
      <vt:lpstr>Verdana</vt:lpstr>
      <vt:lpstr>Office Teması</vt:lpstr>
      <vt:lpstr>ORTA ASYA’DA TİMURLULAR DÖNEMİ SANATI VE KÜLTÜRÜ </vt:lpstr>
      <vt:lpstr>PowerPoint Sunusu</vt:lpstr>
      <vt:lpstr>PowerPoint Sunusu</vt:lpstr>
      <vt:lpstr>PowerPoint Sunusu</vt:lpstr>
      <vt:lpstr>PowerPoint Sunusu</vt:lpstr>
      <vt:lpstr>PowerPoint Sunusu</vt:lpstr>
      <vt:lpstr>PowerPoint Sunusu</vt:lpstr>
      <vt:lpstr>PowerPoint Sunusu</vt:lpstr>
      <vt:lpstr>PowerPoint Sunusu</vt:lpstr>
      <vt:lpstr>İran ve Orta Asya'daki Timur Kentleri</vt:lpstr>
      <vt:lpstr>Ak Saray</vt:lpstr>
      <vt:lpstr>                Behram yedi portreli odayı keşfediyor Şiraz, 1410/11 , Lizbon, Kalust Gülbenkyan Vakfı Şair Nizami, Herat Peyker' de ("Yedi Suret") Şehzade Behram Gur'un yetiştirildiği sarayın normalde kilitli tutulan bir odasında gelecekteki eşlerinin resimlerini nasıl keşfettiğini anlatır. Bu minyatürün meçhul sanatçısı, boyları özenle uzatılmış figürleri çiftler halinde kenarlarda kümeleştirerek ve orta kısmı boş bırakarak yuvarlak odayı enlemesine nasıl yansıtacağını biliyordu.</vt:lpstr>
      <vt:lpstr>PowerPoint Sunusu</vt:lpstr>
      <vt:lpstr>Temel Kaynaklar (sunuya ait)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Timurid Cities in Iran and Central Asia</dc:title>
  <cp:lastModifiedBy>ayse ersay</cp:lastModifiedBy>
  <cp:revision>46</cp:revision>
  <dcterms:modified xsi:type="dcterms:W3CDTF">2023-01-22T11:04:28Z</dcterms:modified>
</cp:coreProperties>
</file>