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59" r:id="rId8"/>
    <p:sldId id="274" r:id="rId9"/>
    <p:sldId id="275" r:id="rId10"/>
    <p:sldId id="27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CBC239-9D5F-40F0-AC88-94FD88D55582}" type="datetimeFigureOut">
              <a:rPr lang="tr-TR" smtClean="0"/>
              <a:t>26.02.2023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387737"/>
            <a:ext cx="8280920" cy="1731982"/>
          </a:xfrm>
        </p:spPr>
        <p:txBody>
          <a:bodyPr>
            <a:normAutofit fontScale="90000"/>
          </a:bodyPr>
          <a:lstStyle/>
          <a:p>
            <a:r>
              <a:rPr lang="tr-T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Örgütlerde Etik ve İnsan Kaynakları Yönetimi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491880" y="4156153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Dr. Muhammed Mustafa Güldür</a:t>
            </a:r>
          </a:p>
        </p:txBody>
      </p:sp>
    </p:spTree>
    <p:extLst>
      <p:ext uri="{BB962C8B-B14F-4D97-AF65-F5344CB8AC3E}">
        <p14:creationId xmlns:p14="http://schemas.microsoft.com/office/powerpoint/2010/main" val="77749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762A237-72CF-4F7C-A484-6325E40D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/>
              <a:t>1.	Ayan, F. “İnsan Kaynakları Yönetimi” Atlantis Yayınevi, İzmir, 314 s, (2016).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504EF4C-A46E-418D-9F1C-5F5D0FA6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404585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9BC3A97-FD53-465D-974E-663A3759A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sz="3600" dirty="0"/>
              <a:t>Etik, Latince “</a:t>
            </a:r>
            <a:r>
              <a:rPr lang="tr-TR" sz="3600" dirty="0" err="1"/>
              <a:t>Ethicus</a:t>
            </a:r>
            <a:r>
              <a:rPr lang="tr-TR" sz="3600" dirty="0"/>
              <a:t>” veya Yunanca “</a:t>
            </a:r>
            <a:r>
              <a:rPr lang="tr-TR" sz="3600" dirty="0" err="1"/>
              <a:t>Ethicos</a:t>
            </a:r>
            <a:r>
              <a:rPr lang="tr-TR" sz="3600" dirty="0"/>
              <a:t>” kelimesinden gelen ve Türkçe karşılığı “ahlak bilim, kuramsal ahlak ya da meslek ahlakı” olan bir terimdir. </a:t>
            </a:r>
          </a:p>
          <a:p>
            <a:pPr algn="just"/>
            <a:r>
              <a:rPr lang="tr-TR" sz="3600" dirty="0"/>
              <a:t>Ahlak ise; daha çok genel ve bireysel davranış kurallarını anlatır. Toplumdan topluma değişebilecek gelenekler, alışkanlıklar, örf-adetler, töreler, yaşam biçimlerindeki tutum ve davranışlar olarak tanımlanır. Kişiler arası ilişkilerde uyulması gereken ilke ve kuralları içerir. </a:t>
            </a:r>
          </a:p>
          <a:p>
            <a:pPr algn="just"/>
            <a:r>
              <a:rPr lang="tr-TR" sz="3600" dirty="0"/>
              <a:t>Toplumdan topluma değişebileceği gibi aynı toplum içindeki farklı gruplar arasında dahi değişkenlik gösterebilir. 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8DD7D00-8BF3-4B8C-AA7E-31A80A95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Etik Kavramı</a:t>
            </a:r>
          </a:p>
        </p:txBody>
      </p:sp>
    </p:spTree>
    <p:extLst>
      <p:ext uri="{BB962C8B-B14F-4D97-AF65-F5344CB8AC3E}">
        <p14:creationId xmlns:p14="http://schemas.microsoft.com/office/powerpoint/2010/main" val="185228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9D523FB-3D12-4908-9DD1-2098FB15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İş dünyasındaki davranışları yönlendiren, onlara rehberlik eden etik prensipler ve standartların toplamıdır. </a:t>
            </a:r>
          </a:p>
          <a:p>
            <a:pPr algn="just"/>
            <a:r>
              <a:rPr lang="tr-TR" dirty="0"/>
              <a:t>İş etiğini açıklamaya çalışan tüm tanımlar, belirli bir durumdaki ‘yanlış ve </a:t>
            </a:r>
            <a:r>
              <a:rPr lang="tr-TR" dirty="0" err="1"/>
              <a:t>doğru’nun</a:t>
            </a:r>
            <a:r>
              <a:rPr lang="tr-TR" dirty="0"/>
              <a:t> ne olduğu konusunda var olan kuralları, standartları ve etik prensipleri içine almaktadır.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3A88708-6F96-4A82-9E57-D1379421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86636"/>
          </a:xfrm>
        </p:spPr>
        <p:txBody>
          <a:bodyPr/>
          <a:lstStyle/>
          <a:p>
            <a:r>
              <a:rPr lang="tr-TR" sz="3600" dirty="0"/>
              <a:t>İş Etiği</a:t>
            </a:r>
          </a:p>
        </p:txBody>
      </p:sp>
    </p:spTree>
    <p:extLst>
      <p:ext uri="{BB962C8B-B14F-4D97-AF65-F5344CB8AC3E}">
        <p14:creationId xmlns:p14="http://schemas.microsoft.com/office/powerpoint/2010/main" val="153504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5E8EA73-79BD-4F93-96A8-B3EA8BD0F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Çıkarcı</a:t>
            </a:r>
          </a:p>
          <a:p>
            <a:r>
              <a:rPr lang="tr-TR" sz="6000" dirty="0"/>
              <a:t>Görevci</a:t>
            </a:r>
          </a:p>
          <a:p>
            <a:r>
              <a:rPr lang="tr-TR" sz="6000" dirty="0"/>
              <a:t>Ahlakçı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C158FB4-E276-41E3-A2D7-154ADF01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Bireysel Etik Davranışlar</a:t>
            </a:r>
          </a:p>
        </p:txBody>
      </p:sp>
    </p:spTree>
    <p:extLst>
      <p:ext uri="{BB962C8B-B14F-4D97-AF65-F5344CB8AC3E}">
        <p14:creationId xmlns:p14="http://schemas.microsoft.com/office/powerpoint/2010/main" val="200129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BE9DF7A8-A56A-454F-92E6-9116C716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dirty="0"/>
              <a:t>Ahlak; bir bireyi veya grubu yönlendiren davranış prensipleridir.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Manevi Ahlak; karakter ve davranışta neyin iyi ve doğru olduğudur.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1B3166EA-01EE-4038-9262-818ADBEC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Normlar, Değerler ve Bireysel Etik Davranışlar</a:t>
            </a:r>
          </a:p>
        </p:txBody>
      </p:sp>
    </p:spTree>
    <p:extLst>
      <p:ext uri="{BB962C8B-B14F-4D97-AF65-F5344CB8AC3E}">
        <p14:creationId xmlns:p14="http://schemas.microsoft.com/office/powerpoint/2010/main" val="235871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ED688FC-0099-42CB-B0E5-366519DC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200" dirty="0"/>
              <a:t>Dürüstlük</a:t>
            </a:r>
          </a:p>
          <a:p>
            <a:r>
              <a:rPr lang="tr-TR" sz="3200" dirty="0"/>
              <a:t>Doğruluk</a:t>
            </a:r>
          </a:p>
          <a:p>
            <a:r>
              <a:rPr lang="tr-TR" sz="3200" dirty="0"/>
              <a:t>Söz Tutan</a:t>
            </a:r>
          </a:p>
          <a:p>
            <a:r>
              <a:rPr lang="tr-TR" sz="3200" dirty="0"/>
              <a:t>Sadakat </a:t>
            </a:r>
          </a:p>
          <a:p>
            <a:r>
              <a:rPr lang="tr-TR" sz="3200" dirty="0"/>
              <a:t>Adalet</a:t>
            </a:r>
          </a:p>
          <a:p>
            <a:r>
              <a:rPr lang="tr-TR" sz="3200" dirty="0"/>
              <a:t>Başkalarına Yardım Etmek</a:t>
            </a:r>
          </a:p>
          <a:p>
            <a:r>
              <a:rPr lang="tr-TR" sz="3200" dirty="0"/>
              <a:t>Başkalarına Saygı Göstermek</a:t>
            </a:r>
          </a:p>
          <a:p>
            <a:r>
              <a:rPr lang="tr-TR" sz="3200" dirty="0"/>
              <a:t>Vatandaşlık Sorumluluğuna Sahip Olmak</a:t>
            </a:r>
          </a:p>
          <a:p>
            <a:r>
              <a:rPr lang="tr-TR" sz="3200" dirty="0"/>
              <a:t>Mükemmeliyeti Aramak</a:t>
            </a:r>
          </a:p>
          <a:p>
            <a:r>
              <a:rPr lang="tr-TR" sz="3200" dirty="0"/>
              <a:t>Sorumluluk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FBDFDA1-D7E5-449F-AABA-AF2E8330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Ahlakı Değerler</a:t>
            </a:r>
          </a:p>
        </p:txBody>
      </p:sp>
    </p:spTree>
    <p:extLst>
      <p:ext uri="{BB962C8B-B14F-4D97-AF65-F5344CB8AC3E}">
        <p14:creationId xmlns:p14="http://schemas.microsoft.com/office/powerpoint/2010/main" val="103032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C812EC20-2F51-421C-9861-A46EF5B34E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360315"/>
              </p:ext>
            </p:extLst>
          </p:nvPr>
        </p:nvGraphicFramePr>
        <p:xfrm>
          <a:off x="698500" y="2247900"/>
          <a:ext cx="7747000" cy="4459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40">
                  <a:extLst>
                    <a:ext uri="{9D8B030D-6E8A-4147-A177-3AD203B41FA5}">
                      <a16:colId xmlns:a16="http://schemas.microsoft.com/office/drawing/2014/main" val="541304240"/>
                    </a:ext>
                  </a:extLst>
                </a:gridCol>
                <a:gridCol w="5313660">
                  <a:extLst>
                    <a:ext uri="{9D8B030D-6E8A-4147-A177-3AD203B41FA5}">
                      <a16:colId xmlns:a16="http://schemas.microsoft.com/office/drawing/2014/main" val="3435541889"/>
                    </a:ext>
                  </a:extLst>
                </a:gridCol>
              </a:tblGrid>
              <a:tr h="619311">
                <a:tc>
                  <a:txBody>
                    <a:bodyPr/>
                    <a:lstStyle/>
                    <a:p>
                      <a:pPr algn="just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49811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En Alt Aşama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Yasal olmayan davranışların sadece örgüt içindeki ilişkiler ile ilgili olduğu anlaşılmaktadır. Hiçbir yasa çiğnenmediği müddetçe örgüt istediği gibi davranmakta özgürdür.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64653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İkinci Aşama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Etik kurallar vardır. Ancak bu kurallar sadece yol göstericidir. Yani uyup uymamak örgüte aittir. Herhangi bir etik davranış uygun olmasa da, eğer yasal ise </a:t>
                      </a:r>
                      <a:r>
                        <a:rPr lang="tr-TR" dirty="0" err="1"/>
                        <a:t>tolere</a:t>
                      </a:r>
                      <a:r>
                        <a:rPr lang="tr-TR" dirty="0"/>
                        <a:t> edilebilir. Yapılan davranış kısa dönemli bir yarar sağlamayı hedeflemektedir.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680039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Örgütün Etik Davranışının Üçüncü Aşaması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Etik karar alma süreci ile kurumun karar alma sürecinin bütünleştiği aşamadır. Kararların doğruluğu etik bir davranış olması ile ispatlanır. Etik amaç ve ilkelerin kabul edildiği gözlenir.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56531"/>
                  </a:ext>
                </a:extLst>
              </a:tr>
            </a:tbl>
          </a:graphicData>
        </a:graphic>
      </p:graphicFrame>
      <p:sp>
        <p:nvSpPr>
          <p:cNvPr id="3" name="Başlık 2">
            <a:extLst>
              <a:ext uri="{FF2B5EF4-FFF2-40B4-BE49-F238E27FC236}">
                <a16:creationId xmlns:a16="http://schemas.microsoft.com/office/drawing/2014/main" id="{884AD410-7FF8-40A2-968F-438DC565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37" y="531190"/>
            <a:ext cx="7756263" cy="842620"/>
          </a:xfrm>
        </p:spPr>
        <p:txBody>
          <a:bodyPr/>
          <a:lstStyle/>
          <a:p>
            <a:r>
              <a:rPr lang="tr-TR" sz="3600" dirty="0"/>
              <a:t>Örgütlerde Etik Davranış Modeli</a:t>
            </a:r>
          </a:p>
        </p:txBody>
      </p:sp>
    </p:spTree>
    <p:extLst>
      <p:ext uri="{BB962C8B-B14F-4D97-AF65-F5344CB8AC3E}">
        <p14:creationId xmlns:p14="http://schemas.microsoft.com/office/powerpoint/2010/main" val="190155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096E60C-5E98-49DD-BE20-27D8D3C19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2248347"/>
            <a:ext cx="8496944" cy="3877815"/>
          </a:xfrm>
        </p:spPr>
        <p:txBody>
          <a:bodyPr>
            <a:normAutofit/>
          </a:bodyPr>
          <a:lstStyle/>
          <a:p>
            <a:pPr algn="just"/>
            <a:r>
              <a:rPr lang="tr-TR" sz="4000" dirty="0"/>
              <a:t>Örgütsel Standartlar ve Etik Kodlar</a:t>
            </a:r>
          </a:p>
          <a:p>
            <a:pPr algn="just"/>
            <a:r>
              <a:rPr lang="tr-TR" sz="4000" dirty="0"/>
              <a:t>Performans Ölçümü</a:t>
            </a:r>
          </a:p>
          <a:p>
            <a:pPr algn="just"/>
            <a:r>
              <a:rPr lang="tr-TR" sz="4000" dirty="0"/>
              <a:t>Düzeltici Faaliyetler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581D191-0FB7-4440-8562-BC4C7E3F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Örgütte Etik Davranışların Kontrolü </a:t>
            </a:r>
          </a:p>
        </p:txBody>
      </p:sp>
    </p:spTree>
    <p:extLst>
      <p:ext uri="{BB962C8B-B14F-4D97-AF65-F5344CB8AC3E}">
        <p14:creationId xmlns:p14="http://schemas.microsoft.com/office/powerpoint/2010/main" val="374950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3AB6252-C0BF-4AC5-8B35-42C846A23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2248347"/>
            <a:ext cx="8640960" cy="2620813"/>
          </a:xfrm>
        </p:spPr>
        <p:txBody>
          <a:bodyPr>
            <a:normAutofit/>
          </a:bodyPr>
          <a:lstStyle/>
          <a:p>
            <a:r>
              <a:rPr lang="tr-TR" sz="4000" dirty="0" err="1"/>
              <a:t>Varolan</a:t>
            </a:r>
            <a:r>
              <a:rPr lang="tr-TR" sz="4000" dirty="0"/>
              <a:t> Etik Kültürün Anlaşılması</a:t>
            </a:r>
          </a:p>
          <a:p>
            <a:r>
              <a:rPr lang="tr-TR" sz="4000" dirty="0"/>
              <a:t>Etik Kültürün Gelişimi</a:t>
            </a:r>
          </a:p>
          <a:p>
            <a:r>
              <a:rPr lang="tr-TR" sz="4000" dirty="0"/>
              <a:t>Etik Davranışların Desteklenmesi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B7CFDAE-6095-4B5A-B9F2-9037ECC5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Etik Davranışların Yönetiminde Kültürün Önemi</a:t>
            </a:r>
          </a:p>
        </p:txBody>
      </p:sp>
    </p:spTree>
    <p:extLst>
      <p:ext uri="{BB962C8B-B14F-4D97-AF65-F5344CB8AC3E}">
        <p14:creationId xmlns:p14="http://schemas.microsoft.com/office/powerpoint/2010/main" val="3756788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335</TotalTime>
  <Words>357</Words>
  <Application>Microsoft Office PowerPoint</Application>
  <PresentationFormat>Ekran Gösterisi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Book Antiqua</vt:lpstr>
      <vt:lpstr>Times New Roman</vt:lpstr>
      <vt:lpstr>Wingdings</vt:lpstr>
      <vt:lpstr>Cilt</vt:lpstr>
      <vt:lpstr>Örgütlerde Etik ve İnsan Kaynakları Yönetimi</vt:lpstr>
      <vt:lpstr>Etik Kavramı</vt:lpstr>
      <vt:lpstr>İş Etiği</vt:lpstr>
      <vt:lpstr>Bireysel Etik Davranışlar</vt:lpstr>
      <vt:lpstr>Normlar, Değerler ve Bireysel Etik Davranışlar</vt:lpstr>
      <vt:lpstr>Temel Ahlakı Değerler</vt:lpstr>
      <vt:lpstr>Örgütlerde Etik Davranış Modeli</vt:lpstr>
      <vt:lpstr>Örgütte Etik Davranışların Kontrolü </vt:lpstr>
      <vt:lpstr>Etik Davranışların Yönetiminde Kültürün Önemi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İLİŞKİLER</dc:title>
  <dc:creator>hatice</dc:creator>
  <cp:lastModifiedBy>Muhammed.Mustafa.Guldur</cp:lastModifiedBy>
  <cp:revision>34</cp:revision>
  <dcterms:created xsi:type="dcterms:W3CDTF">2016-01-18T07:39:24Z</dcterms:created>
  <dcterms:modified xsi:type="dcterms:W3CDTF">2023-02-26T07:14:04Z</dcterms:modified>
</cp:coreProperties>
</file>