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71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9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55" d="100"/>
          <a:sy n="55" d="100"/>
        </p:scale>
        <p:origin x="62" y="5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D69555-EE48-4B19-812B-4E1068DBF976}"/>
              </a:ext>
            </a:extLst>
          </p:cNvPr>
          <p:cNvSpPr/>
          <p:nvPr/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</a:extLst>
          </p:cNvPr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5388" y="863068"/>
            <a:ext cx="6007691" cy="4985916"/>
          </a:xfrm>
        </p:spPr>
        <p:txBody>
          <a:bodyPr anchor="ctr">
            <a:noAutofit/>
          </a:bodyPr>
          <a:lstStyle>
            <a:lvl1pPr algn="l">
              <a:lnSpc>
                <a:spcPct val="125000"/>
              </a:lnSpc>
              <a:defRPr sz="6000" b="0" cap="all" spc="15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7352" y="863068"/>
            <a:ext cx="3351729" cy="5120069"/>
          </a:xfrm>
        </p:spPr>
        <p:txBody>
          <a:bodyPr anchor="ctr">
            <a:normAutofit/>
          </a:bodyPr>
          <a:lstStyle>
            <a:lvl1pPr marL="0" indent="0" algn="l">
              <a:lnSpc>
                <a:spcPct val="150000"/>
              </a:lnSpc>
              <a:buNone/>
              <a:defRPr sz="2400" b="0" cap="none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72EEBA-3A5D-41CE-8465-A45A0F65674E}"/>
              </a:ext>
            </a:extLst>
          </p:cNvPr>
          <p:cNvSpPr/>
          <p:nvPr/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79F4CF2F-CDFA-4A37-837C-819D5238EA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97353" y="6309360"/>
            <a:ext cx="2151134" cy="457200"/>
          </a:xfrm>
        </p:spPr>
        <p:txBody>
          <a:bodyPr/>
          <a:lstStyle/>
          <a:p>
            <a:pPr algn="l"/>
            <a:fld id="{0DCFB061-4267-4D9F-8017-6F550D3068DF}" type="datetime1">
              <a:rPr lang="en-US" smtClean="0"/>
              <a:t>2/27/2023</a:t>
            </a:fld>
            <a:endParaRPr lang="en-US" dirty="0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CFECE62A-61A4-407D-8F0B-D459CD977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5388" y="6309360"/>
            <a:ext cx="6007691" cy="457200"/>
          </a:xfrm>
        </p:spPr>
        <p:txBody>
          <a:bodyPr/>
          <a:lstStyle>
            <a:lvl1pPr algn="r">
              <a:defRPr/>
            </a:lvl1pPr>
          </a:lstStyle>
          <a:p>
            <a:pPr algn="l"/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99FE60A9-FE2A-451F-9244-60FCE7FE9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560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1BC61-5547-4A60-8DA1-6699760D9972}" type="datetime1">
              <a:rPr lang="en-US" smtClean="0"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428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24B9D1C6-60D0-4CD1-8F31-F912522EB041}" type="datetime1">
              <a:rPr lang="en-US" smtClean="0"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5162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ED5C-5A53-433E-8A55-46F54CE81DA5}" type="datetime1">
              <a:rPr lang="en-US" smtClean="0"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669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BFD12B6-57DE-4B63-A723-500B050FB7DD}"/>
              </a:ext>
            </a:extLst>
          </p:cNvPr>
          <p:cNvSpPr/>
          <p:nvPr/>
        </p:nvSpPr>
        <p:spPr>
          <a:xfrm>
            <a:off x="0" y="4215384"/>
            <a:ext cx="12192000" cy="264261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16" y="1406284"/>
            <a:ext cx="10593694" cy="2597841"/>
          </a:xfrm>
        </p:spPr>
        <p:txBody>
          <a:bodyPr anchor="b">
            <a:normAutofit/>
          </a:bodyPr>
          <a:lstStyle>
            <a:lvl1pPr algn="ctr">
              <a:lnSpc>
                <a:spcPct val="125000"/>
              </a:lnSpc>
              <a:defRPr sz="4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8312" y="4527856"/>
            <a:ext cx="6559018" cy="1570245"/>
          </a:xfrm>
        </p:spPr>
        <p:txBody>
          <a:bodyPr anchor="t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40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1E2E75-4758-4930-8024-39287C962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BC0C-B6DF-45E9-B954-11C99AA62C3E}" type="datetime1">
              <a:rPr lang="en-US" smtClean="0"/>
              <a:t>2/27/2023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8B9949-402C-42C2-9A94-16590FC0C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39D83F6-DAF4-4876-AA41-F246EC970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613A19-DDA2-44F6-9ED4-F87771C684B8}"/>
              </a:ext>
            </a:extLst>
          </p:cNvPr>
          <p:cNvSpPr/>
          <p:nvPr/>
        </p:nvSpPr>
        <p:spPr>
          <a:xfrm>
            <a:off x="0" y="4215384"/>
            <a:ext cx="1218895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180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76670" y="705114"/>
            <a:ext cx="6172412" cy="2403846"/>
          </a:xfrm>
        </p:spPr>
        <p:txBody>
          <a:bodyPr anchor="b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70" y="3749040"/>
            <a:ext cx="6172411" cy="2346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71B9-2624-4F21-93EE-35A78B1A0DAD}" type="datetime1">
              <a:rPr lang="en-US" smtClean="0"/>
              <a:t>2/27/2023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6B9B5-A5D1-4099-B52B-78F39AB0AFCB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327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67" y="658999"/>
            <a:ext cx="6166422" cy="457200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68" y="1116199"/>
            <a:ext cx="6166422" cy="20621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76668" y="3623098"/>
            <a:ext cx="6166421" cy="457200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6670" y="4102370"/>
            <a:ext cx="6166419" cy="206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7C2A-BE2E-4840-A907-3254E2916C96}" type="datetime1">
              <a:rPr lang="en-US" smtClean="0"/>
              <a:t>2/27/2023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26B370B-8381-431F-9492-0EA120511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A89085-2231-4A9C-B23C-B199A9DD26C5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315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D215-1C45-48A0-8534-39FFE8A7C95A}" type="datetime1">
              <a:rPr lang="en-US" smtClean="0"/>
              <a:t>2/27/2023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734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F41D3-C6B9-4E99-9321-87C4E2168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3A0F-DEF3-4134-98D0-2E1276938A8B}" type="datetime1">
              <a:rPr lang="en-US" smtClean="0"/>
              <a:t>2/27/2023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5BC6EB-07B1-46AF-AC33-E998BC6AA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E3A0C1-6562-4819-9E88-4C1378FD5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037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ACA29BA-0143-49FF-8608-DB1623D99537}"/>
              </a:ext>
            </a:extLst>
          </p:cNvPr>
          <p:cNvSpPr/>
          <p:nvPr/>
        </p:nvSpPr>
        <p:spPr>
          <a:xfrm>
            <a:off x="0" y="0"/>
            <a:ext cx="8248592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3015" y="640079"/>
            <a:ext cx="2796066" cy="2551751"/>
          </a:xfrm>
        </p:spPr>
        <p:txBody>
          <a:bodyPr anchor="b">
            <a:normAutofit/>
          </a:bodyPr>
          <a:lstStyle>
            <a:lvl1pPr algn="l">
              <a:lnSpc>
                <a:spcPct val="135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818" y="640078"/>
            <a:ext cx="6969693" cy="545592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753015" y="3223803"/>
            <a:ext cx="2796066" cy="2872197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010CF18-370D-4E80-AE4C-396FFDFCAE5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C5EBFE9C-5A22-4462-9C51-E00C03F55C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53015" y="6309360"/>
            <a:ext cx="1734207" cy="457200"/>
          </a:xfrm>
        </p:spPr>
        <p:txBody>
          <a:bodyPr/>
          <a:lstStyle>
            <a:lvl1pPr algn="l">
              <a:defRPr/>
            </a:lvl1pPr>
          </a:lstStyle>
          <a:p>
            <a:fld id="{61A2E4C8-2960-4ADD-862C-4D9643CB15AC}" type="datetime1">
              <a:rPr lang="en-US" smtClean="0"/>
              <a:t>2/27/2023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2EBBFF2E-AA66-4B76-9139-CB000B5A4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8818" y="6309360"/>
            <a:ext cx="6993867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44F64C4-BF20-4F6B-B650-57C71C828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228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4996" y="640079"/>
            <a:ext cx="2714085" cy="2695903"/>
          </a:xfrm>
        </p:spPr>
        <p:txBody>
          <a:bodyPr anchor="b">
            <a:noAutofit/>
          </a:bodyPr>
          <a:lstStyle>
            <a:lvl1pPr algn="l"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248592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834996" y="3429000"/>
            <a:ext cx="2714085" cy="2508026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949BC8-9ABF-49F6-851C-5DB0B86CA70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E1EE21-E3FA-4D43-B224-C664959637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34997" y="6309360"/>
            <a:ext cx="1645920" cy="457200"/>
          </a:xfrm>
        </p:spPr>
        <p:txBody>
          <a:bodyPr/>
          <a:lstStyle/>
          <a:p>
            <a:fld id="{48BDEA15-09CD-4275-A8E0-385C965F48B0}" type="datetime1">
              <a:rPr lang="en-US" smtClean="0"/>
              <a:t>2/27/2023</a:t>
            </a:fld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2D7F83-8993-4ED4-9F02-663CC0850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678B7-E511-4CE1-BEE5-89E959B9B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0080" y="6309360"/>
            <a:ext cx="4946592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67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786F82F-1B47-46ED-8EAE-53EF71E59E9A}"/>
              </a:ext>
            </a:extLst>
          </p:cNvPr>
          <p:cNvSpPr/>
          <p:nvPr/>
        </p:nvSpPr>
        <p:spPr>
          <a:xfrm>
            <a:off x="4718302" y="0"/>
            <a:ext cx="747369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18" y="705113"/>
            <a:ext cx="3411973" cy="519749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71" y="705113"/>
            <a:ext cx="6172412" cy="5197497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917" y="6309360"/>
            <a:ext cx="341197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4AF8082C-0922-4249-A612-B415F5231620}" type="datetime1">
              <a:rPr lang="en-US" smtClean="0"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76670" y="6309360"/>
            <a:ext cx="4946592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9202" y="6309360"/>
            <a:ext cx="979879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F1BAF6F-6275-4646-9C59-331B29B9550F}"/>
              </a:ext>
            </a:extLst>
          </p:cNvPr>
          <p:cNvSpPr/>
          <p:nvPr/>
        </p:nvSpPr>
        <p:spPr>
          <a:xfrm rot="5400000">
            <a:off x="1257298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618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62" r:id="rId4"/>
    <p:sldLayoutId id="2147483663" r:id="rId5"/>
    <p:sldLayoutId id="2147483668" r:id="rId6"/>
    <p:sldLayoutId id="2147483664" r:id="rId7"/>
    <p:sldLayoutId id="2147483665" r:id="rId8"/>
    <p:sldLayoutId id="2147483666" r:id="rId9"/>
    <p:sldLayoutId id="2147483667" r:id="rId10"/>
    <p:sldLayoutId id="2147483669" r:id="rId11"/>
  </p:sldLayoutIdLst>
  <p:hf sldNum="0" hdr="0" ftr="0" dt="0"/>
  <p:txStyles>
    <p:titleStyle>
      <a:lvl1pPr algn="l" defTabSz="914400" rtl="0" eaLnBrk="1" latinLnBrk="0" hangingPunct="1">
        <a:lnSpc>
          <a:spcPct val="150000"/>
        </a:lnSpc>
        <a:spcBef>
          <a:spcPct val="0"/>
        </a:spcBef>
        <a:buNone/>
        <a:defRPr sz="36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0473E-4C1C-4550-8E3C-C49AE9FEB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548" y="705111"/>
            <a:ext cx="4253948" cy="5947480"/>
          </a:xfrm>
        </p:spPr>
        <p:txBody>
          <a:bodyPr>
            <a:normAutofit/>
          </a:bodyPr>
          <a:lstStyle/>
          <a:p>
            <a:r>
              <a:rPr lang="en-GB" cap="all" dirty="0" err="1">
                <a:solidFill>
                  <a:schemeClr val="tx1"/>
                </a:solidFill>
              </a:rPr>
              <a:t>earLy</a:t>
            </a:r>
            <a:r>
              <a:rPr lang="en-GB" cap="all" dirty="0">
                <a:solidFill>
                  <a:schemeClr val="tx1"/>
                </a:solidFill>
              </a:rPr>
              <a:t> </a:t>
            </a:r>
            <a:r>
              <a:rPr lang="en-GB" cap="all" dirty="0" err="1">
                <a:solidFill>
                  <a:schemeClr val="tx1"/>
                </a:solidFill>
              </a:rPr>
              <a:t>settLeMents</a:t>
            </a:r>
            <a:r>
              <a:rPr lang="en-GB" cap="all" dirty="0">
                <a:solidFill>
                  <a:schemeClr val="tx1"/>
                </a:solidFill>
              </a:rPr>
              <a:t>, </a:t>
            </a:r>
            <a:r>
              <a:rPr lang="en-GB" cap="all" dirty="0" err="1">
                <a:solidFill>
                  <a:schemeClr val="tx1"/>
                </a:solidFill>
              </a:rPr>
              <a:t>CeLts</a:t>
            </a:r>
            <a:r>
              <a:rPr lang="en-GB" cap="all" dirty="0">
                <a:solidFill>
                  <a:schemeClr val="tx1"/>
                </a:solidFill>
              </a:rPr>
              <a:t>, </a:t>
            </a:r>
            <a:r>
              <a:rPr lang="en-GB" cap="all" dirty="0" err="1">
                <a:solidFill>
                  <a:schemeClr val="tx1"/>
                </a:solidFill>
              </a:rPr>
              <a:t>anD</a:t>
            </a:r>
            <a:r>
              <a:rPr lang="en-GB" cap="all" dirty="0">
                <a:solidFill>
                  <a:schemeClr val="tx1"/>
                </a:solidFill>
              </a:rPr>
              <a:t> </a:t>
            </a:r>
            <a:r>
              <a:rPr lang="en-GB" cap="all" dirty="0" err="1">
                <a:solidFill>
                  <a:schemeClr val="tx1"/>
                </a:solidFill>
              </a:rPr>
              <a:t>roMans</a:t>
            </a:r>
            <a:r>
              <a:rPr lang="en-GB" cap="all" dirty="0">
                <a:solidFill>
                  <a:schemeClr val="tx1"/>
                </a:solidFill>
              </a:rPr>
              <a:t> (prehistory to Ca. 450 </a:t>
            </a:r>
            <a:r>
              <a:rPr lang="en-GB" cap="all" dirty="0" err="1">
                <a:solidFill>
                  <a:schemeClr val="tx1"/>
                </a:solidFill>
              </a:rPr>
              <a:t>c.e.</a:t>
            </a:r>
            <a:r>
              <a:rPr lang="en-GB" cap="all" dirty="0">
                <a:solidFill>
                  <a:schemeClr val="tx1"/>
                </a:solidFill>
              </a:rPr>
              <a:t>)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85B64F-2D5D-4889-80DB-E18FCCE089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6670" y="705113"/>
            <a:ext cx="6358129" cy="5536661"/>
          </a:xfr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sz="2400" dirty="0">
                <a:solidFill>
                  <a:schemeClr val="tx1"/>
                </a:solidFill>
              </a:rPr>
              <a:t>The Old Stone Age: </a:t>
            </a:r>
            <a:r>
              <a:rPr lang="en-GB" sz="2400" b="0" dirty="0">
                <a:solidFill>
                  <a:schemeClr val="tx1"/>
                </a:solidFill>
              </a:rPr>
              <a:t>The very first men of all are called </a:t>
            </a:r>
            <a:r>
              <a:rPr lang="en-GB" sz="2400" b="0" i="1" dirty="0">
                <a:solidFill>
                  <a:schemeClr val="tx1"/>
                </a:solidFill>
              </a:rPr>
              <a:t>Eolithic</a:t>
            </a:r>
            <a:r>
              <a:rPr lang="en-GB" sz="2400" b="0" dirty="0">
                <a:solidFill>
                  <a:schemeClr val="tx1"/>
                </a:solidFill>
              </a:rPr>
              <a:t>, from a Greek word meaning “early stone.”</a:t>
            </a:r>
            <a:endParaRPr lang="tr-TR" sz="2400" b="0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sz="2400" b="0" i="1" dirty="0" err="1">
                <a:solidFill>
                  <a:schemeClr val="tx1"/>
                </a:solidFill>
              </a:rPr>
              <a:t>Palæolithic</a:t>
            </a:r>
            <a:r>
              <a:rPr lang="en-GB" sz="2400" b="0" dirty="0">
                <a:solidFill>
                  <a:schemeClr val="tx1"/>
                </a:solidFill>
              </a:rPr>
              <a:t> (Old Stone Age) men came after them</a:t>
            </a:r>
            <a:r>
              <a:rPr lang="tr-TR" sz="2400" b="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01396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9C0C0-01A2-4375-BF26-F987121E5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Britons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A709E6-DD5E-4CCF-8E11-7F8B727D21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GB" sz="2600" b="0" dirty="0">
                <a:solidFill>
                  <a:schemeClr val="tx1"/>
                </a:solidFill>
              </a:rPr>
              <a:t>The Britons lived in huts covered with mud and straw.</a:t>
            </a:r>
            <a:endParaRPr lang="tr-TR" sz="2600" b="0" dirty="0">
              <a:solidFill>
                <a:schemeClr val="tx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GB" sz="2600" b="0" dirty="0">
                <a:solidFill>
                  <a:schemeClr val="tx1"/>
                </a:solidFill>
              </a:rPr>
              <a:t>They were nearly all farmers.</a:t>
            </a:r>
            <a:endParaRPr lang="tr-TR" sz="2600" b="0" dirty="0">
              <a:solidFill>
                <a:schemeClr val="tx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GB" sz="2600" b="0" dirty="0">
                <a:solidFill>
                  <a:schemeClr val="tx1"/>
                </a:solidFill>
              </a:rPr>
              <a:t>They made their own clothes.</a:t>
            </a:r>
          </a:p>
        </p:txBody>
      </p:sp>
    </p:spTree>
    <p:extLst>
      <p:ext uri="{BB962C8B-B14F-4D97-AF65-F5344CB8AC3E}">
        <p14:creationId xmlns:p14="http://schemas.microsoft.com/office/powerpoint/2010/main" val="36836448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EF03F-1DD6-4432-A747-7E8DD092C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The Celts and the Iron 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D0994C-6EC8-4E9F-900D-D416EF0EB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6671" y="705113"/>
            <a:ext cx="6450894" cy="5417391"/>
          </a:xfrm>
        </p:spPr>
        <p:txBody>
          <a:bodyPr>
            <a:no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2400" b="0" dirty="0">
                <a:solidFill>
                  <a:schemeClr val="tx1"/>
                </a:solidFill>
              </a:rPr>
              <a:t>In the Iron Age, Britain came to be dominated by a group of people known as the Celts.</a:t>
            </a:r>
            <a:endParaRPr lang="tr-TR" sz="24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7235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AC8E1-B95F-4E85-B7D2-15AF1BA8B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T</a:t>
            </a:r>
            <a:r>
              <a:rPr lang="en-GB" dirty="0" err="1">
                <a:solidFill>
                  <a:schemeClr val="tx1"/>
                </a:solidFill>
              </a:rPr>
              <a:t>rade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F9FAC-B9F5-490F-ABFF-A79045645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6671" y="705113"/>
            <a:ext cx="6450894" cy="5795078"/>
          </a:xfrm>
        </p:spPr>
        <p:txBody>
          <a:bodyPr>
            <a:no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GB" sz="2600" b="0" dirty="0">
                <a:solidFill>
                  <a:schemeClr val="tx1"/>
                </a:solidFill>
              </a:rPr>
              <a:t>Money </a:t>
            </a:r>
            <a:r>
              <a:rPr lang="tr-TR" sz="2600" b="0" dirty="0" err="1">
                <a:solidFill>
                  <a:schemeClr val="tx1"/>
                </a:solidFill>
              </a:rPr>
              <a:t>began</a:t>
            </a:r>
            <a:r>
              <a:rPr lang="tr-TR" sz="2600" b="0" dirty="0">
                <a:solidFill>
                  <a:schemeClr val="tx1"/>
                </a:solidFill>
              </a:rPr>
              <a:t> </a:t>
            </a:r>
            <a:r>
              <a:rPr lang="en-GB" sz="2600" b="0" dirty="0">
                <a:solidFill>
                  <a:schemeClr val="tx1"/>
                </a:solidFill>
              </a:rPr>
              <a:t>to be used</a:t>
            </a:r>
            <a:r>
              <a:rPr lang="tr-TR" sz="2600" b="0" dirty="0">
                <a:solidFill>
                  <a:schemeClr val="tx1"/>
                </a:solidFill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GB" sz="2600" b="0" dirty="0">
                <a:solidFill>
                  <a:schemeClr val="tx1"/>
                </a:solidFill>
              </a:rPr>
              <a:t>The earliest link between Britain and the Mediterranean economy was the Cornish tin trade</a:t>
            </a:r>
          </a:p>
        </p:txBody>
      </p:sp>
    </p:spTree>
    <p:extLst>
      <p:ext uri="{BB962C8B-B14F-4D97-AF65-F5344CB8AC3E}">
        <p14:creationId xmlns:p14="http://schemas.microsoft.com/office/powerpoint/2010/main" val="5825613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42B7F-D1A4-4FED-9231-49CD0F92E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The Coming of the Romans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B62F4F-617A-4157-AE2F-C22DC9F67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4123" y="1229139"/>
            <a:ext cx="6533321" cy="4399722"/>
          </a:xfr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tr-TR" sz="2200" b="0" dirty="0">
                <a:solidFill>
                  <a:schemeClr val="tx1"/>
                </a:solidFill>
              </a:rPr>
              <a:t>T</a:t>
            </a:r>
            <a:r>
              <a:rPr lang="en-GB" sz="2200" b="0" dirty="0">
                <a:solidFill>
                  <a:schemeClr val="tx1"/>
                </a:solidFill>
              </a:rPr>
              <a:t>he date of the first invasion of Britain by the Romans</a:t>
            </a:r>
            <a:r>
              <a:rPr lang="tr-TR" sz="2200" b="0" dirty="0">
                <a:solidFill>
                  <a:schemeClr val="tx1"/>
                </a:solidFill>
              </a:rPr>
              <a:t> is 55 BC.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sz="2200" b="0" dirty="0">
                <a:solidFill>
                  <a:schemeClr val="tx1"/>
                </a:solidFill>
              </a:rPr>
              <a:t>Julius Caesar had conquered Gaul in 58 and become proconsul of the province.</a:t>
            </a:r>
            <a:endParaRPr lang="tr-TR" sz="22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3620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A3369-9A6E-4E4D-BEA9-24ED91AD0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The Roman Conquest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193620-ED85-4352-A18D-9D0AB12DB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7617" y="705112"/>
            <a:ext cx="6539948" cy="5814957"/>
          </a:xfrm>
        </p:spPr>
        <p:txBody>
          <a:bodyPr>
            <a:no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tr-TR" sz="2400" b="0" dirty="0">
                <a:solidFill>
                  <a:schemeClr val="tx1"/>
                </a:solidFill>
              </a:rPr>
              <a:t>I</a:t>
            </a:r>
            <a:r>
              <a:rPr lang="en-GB" sz="2400" b="0" dirty="0">
                <a:solidFill>
                  <a:schemeClr val="tx1"/>
                </a:solidFill>
              </a:rPr>
              <a:t>n the year 43 AD. </a:t>
            </a:r>
            <a:r>
              <a:rPr lang="tr-TR" sz="2400" b="0" dirty="0">
                <a:solidFill>
                  <a:schemeClr val="tx1"/>
                </a:solidFill>
              </a:rPr>
              <a:t>t</a:t>
            </a:r>
            <a:r>
              <a:rPr lang="en-GB" sz="2400" b="0" dirty="0">
                <a:solidFill>
                  <a:schemeClr val="tx1"/>
                </a:solidFill>
              </a:rPr>
              <a:t>he Roman Emperor Claudius conquer</a:t>
            </a:r>
            <a:r>
              <a:rPr lang="tr-TR" sz="2400" b="0" dirty="0" err="1">
                <a:solidFill>
                  <a:schemeClr val="tx1"/>
                </a:solidFill>
              </a:rPr>
              <a:t>ed</a:t>
            </a:r>
            <a:r>
              <a:rPr lang="en-GB" sz="2400" b="0" dirty="0">
                <a:solidFill>
                  <a:schemeClr val="tx1"/>
                </a:solidFill>
              </a:rPr>
              <a:t> Britain and make the Britons pay him taxes or tribute.</a:t>
            </a:r>
          </a:p>
        </p:txBody>
      </p:sp>
    </p:spTree>
    <p:extLst>
      <p:ext uri="{BB962C8B-B14F-4D97-AF65-F5344CB8AC3E}">
        <p14:creationId xmlns:p14="http://schemas.microsoft.com/office/powerpoint/2010/main" val="11000652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09EB1-AA48-4F92-84AF-FA20E1837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Julius Agricola (40–93)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F166D4-B8E8-47E7-B990-74BED91A52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9780" y="491704"/>
            <a:ext cx="6570164" cy="5874591"/>
          </a:xfrm>
        </p:spPr>
        <p:txBody>
          <a:bodyPr>
            <a:no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2600" b="0" dirty="0">
                <a:solidFill>
                  <a:schemeClr val="tx1"/>
                </a:solidFill>
              </a:rPr>
              <a:t>Julius Agricola (40–93) was the governor of Britannia in the late 70s.</a:t>
            </a:r>
            <a:endParaRPr lang="tr-TR" sz="2600" b="0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tr-TR" sz="2600" b="0" dirty="0">
                <a:solidFill>
                  <a:schemeClr val="tx1"/>
                </a:solidFill>
              </a:rPr>
              <a:t>H</a:t>
            </a:r>
            <a:r>
              <a:rPr lang="en-GB" sz="2600" b="0" dirty="0">
                <a:solidFill>
                  <a:schemeClr val="tx1"/>
                </a:solidFill>
              </a:rPr>
              <a:t>e spreads garrisons of Roman troops all over the country to keep it in order and gradually the headquarters of each garrison became a town.</a:t>
            </a:r>
            <a:endParaRPr lang="tr-TR" sz="26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1420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099405E2-1A96-4DBA-A9DC-4C2A1B421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9855050-A75B-4DD0-9B56-8B1C7722D8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7235" y="758246"/>
            <a:ext cx="4658480" cy="538631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79E7E5-1EAF-464A-960D-AF0C49FBB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606" y="2635867"/>
            <a:ext cx="3611029" cy="1084901"/>
          </a:xfrm>
        </p:spPr>
        <p:txBody>
          <a:bodyPr>
            <a:normAutofit/>
          </a:bodyPr>
          <a:lstStyle/>
          <a:p>
            <a:r>
              <a:rPr lang="en-GB" sz="2600" dirty="0"/>
              <a:t>Hadrian’s Wall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060C0F7-61A6-4E64-A77E-AFBD81127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84060" y="0"/>
            <a:ext cx="7507940" cy="76522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picture containing grass, outdoor, sky, rock&#10;&#10;Description automatically generated">
            <a:extLst>
              <a:ext uri="{FF2B5EF4-FFF2-40B4-BE49-F238E27FC236}">
                <a16:creationId xmlns:a16="http://schemas.microsoft.com/office/drawing/2014/main" id="{C61DC19C-B6EB-4B1F-9D98-E7DE6CB3BDD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67" r="-1" b="8790"/>
          <a:stretch/>
        </p:blipFill>
        <p:spPr>
          <a:xfrm>
            <a:off x="4695713" y="713436"/>
            <a:ext cx="7500472" cy="5431128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BCF4857D-F003-4CA1-82AB-00900B100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6" y="6144564"/>
            <a:ext cx="4656246" cy="7134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B791336-FCAA-4174-9303-B3F3748611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715122" y="6167615"/>
            <a:ext cx="7473828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A212158-300D-44D0-9CCE-472C3F669E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09423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88521F4-D44A-42C5-9BDB-5CA255540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6241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E6738EB-6FF0-4AF9-8462-57F4494B88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713436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8BE6F2-6E34-469E-9EC4-EE61B4E5C350}"/>
              </a:ext>
            </a:extLst>
          </p:cNvPr>
          <p:cNvSpPr txBox="1"/>
          <p:nvPr/>
        </p:nvSpPr>
        <p:spPr>
          <a:xfrm>
            <a:off x="10833652" y="6479393"/>
            <a:ext cx="110318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/>
              <a:t>English Heritage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B4012E-1D41-2A29-8DAA-8D9830ED47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563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218A0-E6DD-48CD-95FC-6AC45B1D2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The Roman Peace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9F3821-9F80-47B7-AD8D-1538E433E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6671" y="705113"/>
            <a:ext cx="6417764" cy="5510157"/>
          </a:xfrm>
        </p:spPr>
        <p:txBody>
          <a:bodyPr>
            <a:no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2200" b="0" dirty="0">
                <a:solidFill>
                  <a:schemeClr val="tx1"/>
                </a:solidFill>
              </a:rPr>
              <a:t>All military arrangements kept Britons quiet and undisturbed by </a:t>
            </a:r>
            <a:r>
              <a:rPr lang="en-GB" sz="2200" b="0">
                <a:solidFill>
                  <a:schemeClr val="tx1"/>
                </a:solidFill>
              </a:rPr>
              <a:t>their enemies.</a:t>
            </a:r>
            <a:endParaRPr lang="tr-TR" sz="22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3069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EB23D-83DD-4A0E-8C2B-E5F76D5EC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918" y="705113"/>
            <a:ext cx="3411973" cy="4145183"/>
          </a:xfrm>
        </p:spPr>
        <p:txBody>
          <a:bodyPr>
            <a:normAutofit/>
          </a:bodyPr>
          <a:lstStyle/>
          <a:p>
            <a:r>
              <a:rPr lang="tr-TR" sz="2800" dirty="0">
                <a:solidFill>
                  <a:schemeClr val="tx1"/>
                </a:solidFill>
              </a:rPr>
              <a:t>BIBLIOGRAPHY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F4F132-CA21-4868-BCC5-895367170B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sz="2200" b="0" dirty="0">
                <a:solidFill>
                  <a:schemeClr val="tx1"/>
                </a:solidFill>
              </a:rPr>
              <a:t>Burns, William E. </a:t>
            </a:r>
            <a:r>
              <a:rPr lang="en-GB" sz="2200" b="0" i="1" dirty="0">
                <a:solidFill>
                  <a:schemeClr val="tx1"/>
                </a:solidFill>
              </a:rPr>
              <a:t>A Brief History of Great Britain</a:t>
            </a:r>
            <a:r>
              <a:rPr lang="en-GB" sz="2200" b="0" dirty="0">
                <a:solidFill>
                  <a:schemeClr val="tx1"/>
                </a:solidFill>
              </a:rPr>
              <a:t>. Facts on File, 2010.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sz="2200" b="0" dirty="0">
                <a:solidFill>
                  <a:schemeClr val="tx1"/>
                </a:solidFill>
              </a:rPr>
              <a:t>Dance, E. H. </a:t>
            </a:r>
            <a:r>
              <a:rPr lang="en-GB" sz="2200" b="0" i="1" dirty="0">
                <a:solidFill>
                  <a:schemeClr val="tx1"/>
                </a:solidFill>
              </a:rPr>
              <a:t>Outlines of British Social History</a:t>
            </a:r>
            <a:r>
              <a:rPr lang="en-GB" sz="2200" b="0" dirty="0">
                <a:solidFill>
                  <a:schemeClr val="tx1"/>
                </a:solidFill>
              </a:rPr>
              <a:t>. Longmans, Green &amp; Co., 1950.</a:t>
            </a:r>
          </a:p>
        </p:txBody>
      </p:sp>
    </p:spTree>
    <p:extLst>
      <p:ext uri="{BB962C8B-B14F-4D97-AF65-F5344CB8AC3E}">
        <p14:creationId xmlns:p14="http://schemas.microsoft.com/office/powerpoint/2010/main" val="2652960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4EE865D-5A59-4DD1-A94D-A8DBE4A9E0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465BEC9-9A64-4330-A094-2323D0EE1E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7891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B1DA58A-A755-4FCE-9BED-1E4AD6C955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611461"/>
            <a:ext cx="1218895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A5A7516-D057-4314-A22A-80E9D29B07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1979" y="1296537"/>
            <a:ext cx="3668146" cy="4192167"/>
          </a:xfrm>
          <a:prstGeom prst="rect">
            <a:avLst/>
          </a:prstGeom>
        </p:spPr>
      </p:pic>
      <p:pic>
        <p:nvPicPr>
          <p:cNvPr id="3" name="Picture 2" descr="A picture containing text, primate, mammal, black&#10;&#10;Description automatically generated">
            <a:extLst>
              <a:ext uri="{FF2B5EF4-FFF2-40B4-BE49-F238E27FC236}">
                <a16:creationId xmlns:a16="http://schemas.microsoft.com/office/drawing/2014/main" id="{5FB339CF-03C4-4DF0-9B62-C6C63F92BF5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23"/>
          <a:stretch/>
        </p:blipFill>
        <p:spPr>
          <a:xfrm>
            <a:off x="7223307" y="1395584"/>
            <a:ext cx="2815214" cy="4161011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2E23EFB5-5855-497F-AC57-6C194148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6184551"/>
            <a:ext cx="1218895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414EFBA-DEC5-4782-9B45-CEF1661DB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21586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4B4EDE3-85A8-4BB1-9EBA-B05BB56CF336}"/>
              </a:ext>
            </a:extLst>
          </p:cNvPr>
          <p:cNvSpPr txBox="1"/>
          <p:nvPr/>
        </p:nvSpPr>
        <p:spPr>
          <a:xfrm>
            <a:off x="9047544" y="5815217"/>
            <a:ext cx="9909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/>
              <a:t>Eolithic</a:t>
            </a:r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F6D2419-8409-453F-9075-08B992D4D3C2}"/>
              </a:ext>
            </a:extLst>
          </p:cNvPr>
          <p:cNvSpPr txBox="1"/>
          <p:nvPr/>
        </p:nvSpPr>
        <p:spPr>
          <a:xfrm>
            <a:off x="1674888" y="5740440"/>
            <a:ext cx="1469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/>
              <a:t>Palæolithic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0353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ECA4CB2-9071-41EB-AABB-2D8EB939D0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5" name="Picture 4" descr="A picture containing text, reptile, crocodilian reptile&#10;&#10;Description automatically generated">
            <a:extLst>
              <a:ext uri="{FF2B5EF4-FFF2-40B4-BE49-F238E27FC236}">
                <a16:creationId xmlns:a16="http://schemas.microsoft.com/office/drawing/2014/main" id="{7F112D9B-209F-4B2E-956C-CC8C114B7D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584" y="1678646"/>
            <a:ext cx="3691130" cy="1933229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EB86F6BD-9C49-4F4F-99EA-9C5AA31835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97806" y="-2"/>
            <a:ext cx="7494194" cy="16419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7DA365B-E064-481A-A62D-18CD31DB3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74795" y="1658471"/>
            <a:ext cx="7517205" cy="3541058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6DBE49D-AABD-458B-B2DF-4D5FA7D5C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205919"/>
            <a:ext cx="4651248" cy="165208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6833CC6-729B-40E8-B891-D93467E34B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236801" y="3396995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3FB88-4B10-4E3F-A83F-A845EE4784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8890" y="1828800"/>
            <a:ext cx="7030062" cy="3370729"/>
          </a:xfr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tr-TR" sz="2200" b="0" dirty="0">
                <a:solidFill>
                  <a:schemeClr val="tx1"/>
                </a:solidFill>
              </a:rPr>
              <a:t>W</a:t>
            </a:r>
            <a:r>
              <a:rPr lang="en-GB" sz="2200" b="0" dirty="0" err="1">
                <a:solidFill>
                  <a:schemeClr val="tx1"/>
                </a:solidFill>
              </a:rPr>
              <a:t>eapons</a:t>
            </a:r>
            <a:r>
              <a:rPr lang="en-GB" sz="2200" b="0" dirty="0">
                <a:solidFill>
                  <a:schemeClr val="tx1"/>
                </a:solidFill>
              </a:rPr>
              <a:t> </a:t>
            </a:r>
            <a:r>
              <a:rPr lang="tr-TR" sz="2200" b="0" dirty="0">
                <a:solidFill>
                  <a:schemeClr val="tx1"/>
                </a:solidFill>
              </a:rPr>
              <a:t>of </a:t>
            </a:r>
            <a:r>
              <a:rPr lang="en-GB" sz="2200" b="0" dirty="0" err="1">
                <a:solidFill>
                  <a:schemeClr val="tx1"/>
                </a:solidFill>
              </a:rPr>
              <a:t>Palæolithic</a:t>
            </a:r>
            <a:r>
              <a:rPr lang="en-GB" sz="2200" b="0" dirty="0">
                <a:solidFill>
                  <a:schemeClr val="tx1"/>
                </a:solidFill>
              </a:rPr>
              <a:t> </a:t>
            </a:r>
            <a:r>
              <a:rPr lang="en-GB" sz="2200" b="0" dirty="0" err="1">
                <a:solidFill>
                  <a:schemeClr val="tx1"/>
                </a:solidFill>
              </a:rPr>
              <a:t>manwere</a:t>
            </a:r>
            <a:r>
              <a:rPr lang="en-GB" sz="2200" b="0" dirty="0">
                <a:solidFill>
                  <a:schemeClr val="tx1"/>
                </a:solidFill>
              </a:rPr>
              <a:t> rough.</a:t>
            </a:r>
            <a:endParaRPr lang="tr-TR" sz="2200" b="0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sz="2200" b="0" dirty="0" err="1">
                <a:solidFill>
                  <a:schemeClr val="tx1"/>
                </a:solidFill>
              </a:rPr>
              <a:t>Palæolithic</a:t>
            </a:r>
            <a:r>
              <a:rPr lang="tr-TR" sz="2200" b="0" dirty="0">
                <a:solidFill>
                  <a:schemeClr val="tx1"/>
                </a:solidFill>
              </a:rPr>
              <a:t> </a:t>
            </a:r>
            <a:r>
              <a:rPr lang="tr-TR" sz="2200" b="0" dirty="0" err="1">
                <a:solidFill>
                  <a:schemeClr val="tx1"/>
                </a:solidFill>
              </a:rPr>
              <a:t>man</a:t>
            </a:r>
            <a:r>
              <a:rPr lang="en-GB" sz="2200" b="0" dirty="0">
                <a:solidFill>
                  <a:schemeClr val="tx1"/>
                </a:solidFill>
              </a:rPr>
              <a:t> even began to build huts and to scratch pictures on the sides of the caves</a:t>
            </a:r>
            <a:r>
              <a:rPr lang="tr-TR" sz="2200" b="0" dirty="0">
                <a:solidFill>
                  <a:schemeClr val="tx1"/>
                </a:solidFill>
              </a:rPr>
              <a:t>.</a:t>
            </a:r>
            <a:endParaRPr lang="en-GB" sz="2200" b="0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5757897-7307-46AF-923D-FF5BF45DD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5205919"/>
            <a:ext cx="1218895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3B3F81E-4198-4EBE-8D1B-EB65E224240D}"/>
              </a:ext>
            </a:extLst>
          </p:cNvPr>
          <p:cNvSpPr txBox="1"/>
          <p:nvPr/>
        </p:nvSpPr>
        <p:spPr>
          <a:xfrm>
            <a:off x="3194561" y="3618265"/>
            <a:ext cx="97815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900" dirty="0"/>
              <a:t>British </a:t>
            </a:r>
            <a:r>
              <a:rPr lang="tr-TR" sz="900" dirty="0" err="1"/>
              <a:t>History</a:t>
            </a:r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3171434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77B5F-6913-42A5-A519-E65BE0645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The New Stone 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668F4E-6345-4E20-B839-EFC2E9BC6A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9407" y="451948"/>
            <a:ext cx="7123043" cy="5954104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tr-TR" sz="2200" b="0" dirty="0">
                <a:solidFill>
                  <a:schemeClr val="tx1"/>
                </a:solidFill>
              </a:rPr>
              <a:t>M</a:t>
            </a:r>
            <a:r>
              <a:rPr lang="en-GB" sz="2200" b="0" dirty="0" err="1">
                <a:solidFill>
                  <a:schemeClr val="tx1"/>
                </a:solidFill>
              </a:rPr>
              <a:t>en</a:t>
            </a:r>
            <a:r>
              <a:rPr lang="en-GB" sz="2200" b="0" dirty="0">
                <a:solidFill>
                  <a:schemeClr val="tx1"/>
                </a:solidFill>
              </a:rPr>
              <a:t> began to progress rapidly in civilisation. This more civilised period is called the </a:t>
            </a:r>
            <a:r>
              <a:rPr lang="en-GB" sz="2200" b="0" i="1" dirty="0">
                <a:solidFill>
                  <a:schemeClr val="tx1"/>
                </a:solidFill>
              </a:rPr>
              <a:t>Neolithic</a:t>
            </a:r>
            <a:r>
              <a:rPr lang="en-GB" sz="2200" b="0" dirty="0">
                <a:solidFill>
                  <a:schemeClr val="tx1"/>
                </a:solidFill>
              </a:rPr>
              <a:t>.</a:t>
            </a:r>
            <a:endParaRPr lang="tr-TR" sz="2200" b="0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sz="2200" b="0" dirty="0">
                <a:solidFill>
                  <a:schemeClr val="tx1"/>
                </a:solidFill>
              </a:rPr>
              <a:t>They made their stone weapons and tools much more skilfully.</a:t>
            </a:r>
            <a:endParaRPr lang="tr-TR" sz="2200" b="0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sz="2200" b="0" dirty="0">
                <a:solidFill>
                  <a:schemeClr val="tx1"/>
                </a:solidFill>
              </a:rPr>
              <a:t>They built their huts together in villages.</a:t>
            </a:r>
            <a:endParaRPr lang="tr-TR" sz="22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250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4C9BC-E7DB-4EB0-B7B9-9DFFD52CC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The Bronze 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B4DFAF-1B31-41D7-B808-59CACCA83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b="0" dirty="0">
                <a:solidFill>
                  <a:schemeClr val="tx1"/>
                </a:solidFill>
              </a:rPr>
              <a:t>It is guessed the period lasted for 3500 (41 BC – 6 BC) years and ended.</a:t>
            </a:r>
            <a:endParaRPr lang="tr-TR" b="0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b="0" dirty="0">
                <a:solidFill>
                  <a:schemeClr val="tx1"/>
                </a:solidFill>
              </a:rPr>
              <a:t>The inhabitants of Britain were still quite savage at a time (about 2000 years before Christ).</a:t>
            </a:r>
          </a:p>
        </p:txBody>
      </p:sp>
    </p:spTree>
    <p:extLst>
      <p:ext uri="{BB962C8B-B14F-4D97-AF65-F5344CB8AC3E}">
        <p14:creationId xmlns:p14="http://schemas.microsoft.com/office/powerpoint/2010/main" val="408230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69C41-F564-4E08-A341-4C2560641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Trade in the Bronze 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606DD9-11B4-4FDC-BCE7-D8EAAB3864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tr-TR" sz="2400" b="0" dirty="0">
                <a:solidFill>
                  <a:schemeClr val="tx1"/>
                </a:solidFill>
              </a:rPr>
              <a:t>T</a:t>
            </a:r>
            <a:r>
              <a:rPr lang="en-GB" sz="2400" b="0" dirty="0" err="1">
                <a:solidFill>
                  <a:schemeClr val="tx1"/>
                </a:solidFill>
              </a:rPr>
              <a:t>raders</a:t>
            </a:r>
            <a:r>
              <a:rPr lang="en-GB" sz="2400" b="0" dirty="0">
                <a:solidFill>
                  <a:schemeClr val="tx1"/>
                </a:solidFill>
              </a:rPr>
              <a:t> </a:t>
            </a:r>
            <a:r>
              <a:rPr lang="en-GB" sz="2400" b="0">
                <a:solidFill>
                  <a:schemeClr val="tx1"/>
                </a:solidFill>
              </a:rPr>
              <a:t>came </a:t>
            </a:r>
            <a:r>
              <a:rPr lang="tr-TR" sz="2400" b="0">
                <a:solidFill>
                  <a:schemeClr val="tx1"/>
                </a:solidFill>
              </a:rPr>
              <a:t>Britain </a:t>
            </a:r>
            <a:r>
              <a:rPr lang="en-GB" sz="2400" b="0" dirty="0">
                <a:solidFill>
                  <a:schemeClr val="tx1"/>
                </a:solidFill>
              </a:rPr>
              <a:t>to obtain tin in exchange for goods from their own lands.</a:t>
            </a:r>
          </a:p>
        </p:txBody>
      </p:sp>
    </p:spTree>
    <p:extLst>
      <p:ext uri="{BB962C8B-B14F-4D97-AF65-F5344CB8AC3E}">
        <p14:creationId xmlns:p14="http://schemas.microsoft.com/office/powerpoint/2010/main" val="3229208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ED69555-EE48-4B19-812B-4E1068DBF9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B72EEBA-3A5D-41CE-8465-A45A0F656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EA164D6B-6878-4B9F-A2D0-985D39B17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64738AB-B6BE-4867-889A-52CE4AC8D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095508"/>
            <a:ext cx="4668819" cy="501689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829EA8-22B6-4249-A5B3-E5A21F7EF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825" y="1709530"/>
            <a:ext cx="3754671" cy="2528515"/>
          </a:xfrm>
        </p:spPr>
        <p:txBody>
          <a:bodyPr vert="horz" lIns="109728" tIns="109728" rIns="109728" bIns="91440" rtlCol="0" anchor="b">
            <a:normAutofit/>
          </a:bodyPr>
          <a:lstStyle/>
          <a:p>
            <a:pPr>
              <a:lnSpc>
                <a:spcPct val="125000"/>
              </a:lnSpc>
            </a:pPr>
            <a:r>
              <a:rPr lang="en-US" cap="all" dirty="0">
                <a:solidFill>
                  <a:schemeClr val="bg1"/>
                </a:solidFill>
              </a:rPr>
              <a:t>Stonehenge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BD49B71-B686-4DFD-93AD-40CB19B626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72066" y="0"/>
            <a:ext cx="7519934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picture containing grass, building, outdoor, field&#10;&#10;Description automatically generated">
            <a:extLst>
              <a:ext uri="{FF2B5EF4-FFF2-40B4-BE49-F238E27FC236}">
                <a16:creationId xmlns:a16="http://schemas.microsoft.com/office/drawing/2014/main" id="{8E033978-3E3A-443D-A13C-29284E2901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1962" y="1095508"/>
            <a:ext cx="5016894" cy="5016894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7C60369F-A41B-4D6E-8990-30E2715C57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06534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3323D9D-87E5-4B49-9B72-DA352F98A9F7}"/>
              </a:ext>
            </a:extLst>
          </p:cNvPr>
          <p:cNvSpPr txBox="1"/>
          <p:nvPr/>
        </p:nvSpPr>
        <p:spPr>
          <a:xfrm>
            <a:off x="10938856" y="6511753"/>
            <a:ext cx="58381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/>
              <a:t>History</a:t>
            </a:r>
          </a:p>
        </p:txBody>
      </p:sp>
    </p:spTree>
    <p:extLst>
      <p:ext uri="{BB962C8B-B14F-4D97-AF65-F5344CB8AC3E}">
        <p14:creationId xmlns:p14="http://schemas.microsoft.com/office/powerpoint/2010/main" val="3994149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6302F-EBBA-4FE3-84CD-8B131D83C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Goidels and Brythons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81A6A-16CA-4648-B261-9C9DBE6096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6671" y="705113"/>
            <a:ext cx="6609920" cy="5775200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endParaRPr lang="tr-TR" sz="2400" b="0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tr-TR" sz="2400" b="0" dirty="0">
                <a:solidFill>
                  <a:schemeClr val="tx1"/>
                </a:solidFill>
              </a:rPr>
              <a:t>E</a:t>
            </a:r>
            <a:r>
              <a:rPr lang="en-GB" sz="2400" b="0" dirty="0" err="1">
                <a:solidFill>
                  <a:schemeClr val="tx1"/>
                </a:solidFill>
              </a:rPr>
              <a:t>ngland</a:t>
            </a:r>
            <a:r>
              <a:rPr lang="en-GB" sz="2400" b="0" dirty="0">
                <a:solidFill>
                  <a:schemeClr val="tx1"/>
                </a:solidFill>
              </a:rPr>
              <a:t> was invaded by a tribe called </a:t>
            </a:r>
            <a:r>
              <a:rPr lang="en-GB" sz="2400" b="0" i="1" dirty="0">
                <a:solidFill>
                  <a:schemeClr val="tx1"/>
                </a:solidFill>
              </a:rPr>
              <a:t>Goidels</a:t>
            </a:r>
            <a:r>
              <a:rPr lang="en-GB" sz="2400" b="0" dirty="0">
                <a:solidFill>
                  <a:schemeClr val="tx1"/>
                </a:solidFill>
              </a:rPr>
              <a:t>.</a:t>
            </a:r>
            <a:endParaRPr lang="tr-TR" sz="2400" b="0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sz="2400" b="0" dirty="0">
                <a:solidFill>
                  <a:schemeClr val="tx1"/>
                </a:solidFill>
              </a:rPr>
              <a:t>Then in the 5</a:t>
            </a:r>
            <a:r>
              <a:rPr lang="en-GB" sz="2400" b="0" baseline="30000" dirty="0">
                <a:solidFill>
                  <a:schemeClr val="tx1"/>
                </a:solidFill>
              </a:rPr>
              <a:t>th</a:t>
            </a:r>
            <a:r>
              <a:rPr lang="en-GB" sz="2400" b="0" dirty="0">
                <a:solidFill>
                  <a:schemeClr val="tx1"/>
                </a:solidFill>
              </a:rPr>
              <a:t> BC a new tribe called </a:t>
            </a:r>
            <a:r>
              <a:rPr lang="en-GB" sz="2400" b="0" i="1" dirty="0" err="1">
                <a:solidFill>
                  <a:schemeClr val="tx1"/>
                </a:solidFill>
              </a:rPr>
              <a:t>Brythons</a:t>
            </a:r>
            <a:r>
              <a:rPr lang="en-GB" sz="2400" b="0" dirty="0">
                <a:solidFill>
                  <a:schemeClr val="tx1"/>
                </a:solidFill>
              </a:rPr>
              <a:t> came.</a:t>
            </a:r>
            <a:endParaRPr lang="tr-TR" sz="24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662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77BE8-5737-4DBA-9844-54A1A3AB9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The Iron Age and the Britons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3BF91-592E-4D9E-B10F-E2B3C24109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7861" y="477078"/>
            <a:ext cx="6579704" cy="6003235"/>
          </a:xfr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sz="2000" b="0" dirty="0">
                <a:solidFill>
                  <a:schemeClr val="tx1"/>
                </a:solidFill>
              </a:rPr>
              <a:t>Iron came relatively late to Britain compared to other parts of </a:t>
            </a:r>
            <a:r>
              <a:rPr lang="en-GB" sz="2000" b="0" dirty="0" err="1">
                <a:solidFill>
                  <a:schemeClr val="tx1"/>
                </a:solidFill>
              </a:rPr>
              <a:t>Europ</a:t>
            </a:r>
            <a:r>
              <a:rPr lang="tr-TR" sz="2000" b="0" dirty="0">
                <a:solidFill>
                  <a:schemeClr val="tx1"/>
                </a:solidFill>
              </a:rPr>
              <a:t>e.</a:t>
            </a:r>
          </a:p>
        </p:txBody>
      </p:sp>
    </p:spTree>
    <p:extLst>
      <p:ext uri="{BB962C8B-B14F-4D97-AF65-F5344CB8AC3E}">
        <p14:creationId xmlns:p14="http://schemas.microsoft.com/office/powerpoint/2010/main" val="4002836293"/>
      </p:ext>
    </p:extLst>
  </p:cSld>
  <p:clrMapOvr>
    <a:masterClrMapping/>
  </p:clrMapOvr>
</p:sld>
</file>

<file path=ppt/theme/theme1.xml><?xml version="1.0" encoding="utf-8"?>
<a:theme xmlns:a="http://schemas.openxmlformats.org/drawingml/2006/main" name="ShojiVTI">
  <a:themeElements>
    <a:clrScheme name="AnalogousFromLightSeedRightStep">
      <a:dk1>
        <a:srgbClr val="000000"/>
      </a:dk1>
      <a:lt1>
        <a:srgbClr val="FFFFFF"/>
      </a:lt1>
      <a:dk2>
        <a:srgbClr val="412436"/>
      </a:dk2>
      <a:lt2>
        <a:srgbClr val="E8E4E2"/>
      </a:lt2>
      <a:accent1>
        <a:srgbClr val="7EA8B9"/>
      </a:accent1>
      <a:accent2>
        <a:srgbClr val="7F90BA"/>
      </a:accent2>
      <a:accent3>
        <a:srgbClr val="9C96C6"/>
      </a:accent3>
      <a:accent4>
        <a:srgbClr val="9F7FBA"/>
      </a:accent4>
      <a:accent5>
        <a:srgbClr val="C292C4"/>
      </a:accent5>
      <a:accent6>
        <a:srgbClr val="BA7FA4"/>
      </a:accent6>
      <a:hlink>
        <a:srgbClr val="A97660"/>
      </a:hlink>
      <a:folHlink>
        <a:srgbClr val="7F7F7F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ojiVTI" id="{00D0DDEB-E771-48E5-9E96-0647434F08B1}" vid="{9D22D596-7FD0-4F89-958C-AD79A09491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471</Words>
  <Application>Microsoft Office PowerPoint</Application>
  <PresentationFormat>Geniş ekran</PresentationFormat>
  <Paragraphs>49</Paragraphs>
  <Slides>18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2" baseType="lpstr">
      <vt:lpstr>Meiryo</vt:lpstr>
      <vt:lpstr>Corbel</vt:lpstr>
      <vt:lpstr>Wingdings</vt:lpstr>
      <vt:lpstr>ShojiVTI</vt:lpstr>
      <vt:lpstr>earLy settLeMents, CeLts, anD roMans (prehistory to Ca. 450 c.e.)</vt:lpstr>
      <vt:lpstr>PowerPoint Sunusu</vt:lpstr>
      <vt:lpstr>PowerPoint Sunusu</vt:lpstr>
      <vt:lpstr>The New Stone Age</vt:lpstr>
      <vt:lpstr>The Bronze Age</vt:lpstr>
      <vt:lpstr>Trade in the Bronze Age</vt:lpstr>
      <vt:lpstr>Stonehenge</vt:lpstr>
      <vt:lpstr>Goidels and Brythons</vt:lpstr>
      <vt:lpstr>The Iron Age and the Britons</vt:lpstr>
      <vt:lpstr>The Britons</vt:lpstr>
      <vt:lpstr>The Celts and the Iron Age</vt:lpstr>
      <vt:lpstr>Trade</vt:lpstr>
      <vt:lpstr>The Coming of the Romans</vt:lpstr>
      <vt:lpstr>The Roman Conquest</vt:lpstr>
      <vt:lpstr>Julius Agricola (40–93)</vt:lpstr>
      <vt:lpstr>Hadrian’s Wall</vt:lpstr>
      <vt:lpstr>The Roman Peace</vt:lpstr>
      <vt:lpstr>BIBLIOGRAPHY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GREAT BRITAIN</dc:title>
  <dc:creator>Author</dc:creator>
  <cp:lastModifiedBy>Author</cp:lastModifiedBy>
  <cp:revision>19</cp:revision>
  <dcterms:created xsi:type="dcterms:W3CDTF">2021-03-03T07:30:08Z</dcterms:created>
  <dcterms:modified xsi:type="dcterms:W3CDTF">2023-02-27T19:22:36Z</dcterms:modified>
</cp:coreProperties>
</file>