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3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572BD-4D4C-49C8-A313-1E0E75FDB647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A502B-3E74-4C0A-BE70-DBD036831E0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370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4E73E-550B-4A4E-9B9E-EA0CA706517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66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724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74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83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tr-TR" dirty="0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692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390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593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025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5155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510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0489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770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B66B0-B8BD-4644-9A93-55367F853DA5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26A78-DAB0-4D82-9684-449FC867983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095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371/journal.pone.014304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idp.springer.com/authorize/casa?redirect_uri=https://link.springer.com/article/10.1007/s10071-008-0199-3&amp;casa_token=Lyd6-tjriXcAAAAA:RyM5G2kxXMkFY__FozLabC2RguwYa8RJ-gYcETLDeVsU4SW8SeYs-f1i0gyEsc8LOYQlJBC1jKan-yK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Body Language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5459" y="1459865"/>
            <a:ext cx="10515600" cy="4351338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603" y="1690688"/>
            <a:ext cx="5098915" cy="42215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31243DC-8F69-01B6-1216-E32E91AA0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24" y="2257468"/>
            <a:ext cx="5856779" cy="27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12A86D-F305-4174-AD55-E6DB346C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97" y="228938"/>
            <a:ext cx="10515600" cy="1325563"/>
          </a:xfrm>
        </p:spPr>
        <p:txBody>
          <a:bodyPr/>
          <a:lstStyle/>
          <a:p>
            <a:r>
              <a:rPr lang="en-US" b="1" dirty="0"/>
              <a:t>Why are we making mistakes?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FB8C49-E472-4119-B0DB-021FFE9A1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995" y="1347063"/>
            <a:ext cx="9601200" cy="3581400"/>
          </a:xfrm>
        </p:spPr>
        <p:txBody>
          <a:bodyPr/>
          <a:lstStyle/>
          <a:p>
            <a:r>
              <a:rPr lang="en-US" dirty="0"/>
              <a:t>Context specific approach</a:t>
            </a:r>
            <a:endParaRPr lang="tr-TR" dirty="0"/>
          </a:p>
          <a:p>
            <a:r>
              <a:rPr lang="en-US" dirty="0"/>
              <a:t>Anthropomorphic approach - have you really tried to listen to your dog?</a:t>
            </a:r>
            <a:endParaRPr lang="tr-TR" dirty="0"/>
          </a:p>
          <a:p>
            <a:r>
              <a:rPr lang="en-US" dirty="0"/>
              <a:t>Established-taboo misinformation</a:t>
            </a:r>
            <a:endParaRPr lang="tr-TR" dirty="0"/>
          </a:p>
          <a:p>
            <a:r>
              <a:rPr lang="en-US" u="sng" dirty="0"/>
              <a:t>Ignorance</a:t>
            </a:r>
            <a:endParaRPr lang="tr-TR" u="sng" dirty="0"/>
          </a:p>
        </p:txBody>
      </p:sp>
      <p:pic>
        <p:nvPicPr>
          <p:cNvPr id="3074" name="Picture 2" descr="anthropomorphism dog ile ilgili gÃ¶rsel sonucu">
            <a:extLst>
              <a:ext uri="{FF2B5EF4-FFF2-40B4-BE49-F238E27FC236}">
                <a16:creationId xmlns:a16="http://schemas.microsoft.com/office/drawing/2014/main" id="{5CC6237A-0B22-4D55-88A8-382070A8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8" y="4003043"/>
            <a:ext cx="2520711" cy="241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D56DC5F-D375-42AE-9AA5-D35D1E64E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95" y="3972582"/>
            <a:ext cx="3296536" cy="247240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35A14AC-5C1F-4958-8710-29094990B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530" y="3817442"/>
            <a:ext cx="3712067" cy="2472403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57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1AFA22D-995B-4D3E-A9F6-1A6F892C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05"/>
            <a:ext cx="10515600" cy="1325563"/>
          </a:xfrm>
        </p:spPr>
        <p:txBody>
          <a:bodyPr/>
          <a:lstStyle/>
          <a:p>
            <a:r>
              <a:rPr lang="tr-TR" b="1" dirty="0" err="1">
                <a:latin typeface="Arial" panose="020B0604020202020204" pitchFamily="34" charset="0"/>
                <a:ea typeface="Arial Unicode MS" panose="020B0604020202020204"/>
                <a:cs typeface="Arial" panose="020B0604020202020204" pitchFamily="34" charset="0"/>
              </a:rPr>
              <a:t>Understanding</a:t>
            </a:r>
            <a:r>
              <a:rPr lang="tr-TR" b="1" dirty="0">
                <a:latin typeface="Arial" panose="020B0604020202020204" pitchFamily="34" charset="0"/>
                <a:ea typeface="Arial Unicode MS" panose="020B0604020202020204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ea typeface="Arial Unicode MS" panose="020B0604020202020204"/>
                <a:cs typeface="Arial" panose="020B0604020202020204" pitchFamily="34" charset="0"/>
              </a:rPr>
              <a:t>Emotions</a:t>
            </a:r>
            <a:endParaRPr lang="tr-TR" b="1" dirty="0">
              <a:latin typeface="Arial" panose="020B0604020202020204" pitchFamily="34" charset="0"/>
              <a:ea typeface="Arial Unicode MS" panose="020B0604020202020204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C9D8B2-4697-4CB6-8171-D4D686DB2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8"/>
            <a:ext cx="9601200" cy="249402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 is a</a:t>
            </a:r>
            <a:r>
              <a:rPr lang="tr-TR" dirty="0"/>
              <a:t>n </a:t>
            </a:r>
            <a:r>
              <a:rPr lang="tr-TR" dirty="0" err="1"/>
              <a:t>emotion</a:t>
            </a:r>
            <a:r>
              <a:rPr lang="tr-TR" dirty="0"/>
              <a:t> </a:t>
            </a:r>
            <a:r>
              <a:rPr lang="en-US" dirty="0"/>
              <a:t>under every expression.</a:t>
            </a:r>
            <a:endParaRPr lang="tr-TR" dirty="0"/>
          </a:p>
          <a:p>
            <a:r>
              <a:rPr lang="en-US" dirty="0"/>
              <a:t>The ability to interpret expressions is important for social relationships.</a:t>
            </a:r>
            <a:endParaRPr lang="tr-TR" dirty="0"/>
          </a:p>
          <a:p>
            <a:r>
              <a:rPr lang="en-US" dirty="0"/>
              <a:t>In humans, facial expressions are important for understanding emotions.</a:t>
            </a:r>
            <a:endParaRPr lang="tr-TR" dirty="0"/>
          </a:p>
          <a:p>
            <a:r>
              <a:rPr lang="en-US" dirty="0"/>
              <a:t>How much can two different species understand each other?</a:t>
            </a: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0691E61-C884-4578-983C-24584CC9F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421" y="3900791"/>
            <a:ext cx="3517720" cy="275899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Johnny Depp trial: Amber Heard recalls actor 'performing cavity search on  her' | Metro News">
            <a:extLst>
              <a:ext uri="{FF2B5EF4-FFF2-40B4-BE49-F238E27FC236}">
                <a16:creationId xmlns:a16="http://schemas.microsoft.com/office/drawing/2014/main" id="{75CC0AA1-C8B1-9A68-C70B-3744E4D7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75" y="3990996"/>
            <a:ext cx="4706125" cy="247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7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E24186-D77B-4A74-BADD-2A038B22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Dogs' ability to </a:t>
            </a:r>
            <a:r>
              <a:rPr lang="tr-TR" b="1" dirty="0" err="1"/>
              <a:t>understand</a:t>
            </a:r>
            <a:r>
              <a:rPr lang="tr-TR" b="1" dirty="0"/>
              <a:t> </a:t>
            </a:r>
            <a:r>
              <a:rPr lang="en-US" b="1" dirty="0"/>
              <a:t>humans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B4A901-4592-4290-B8CE-583B5FB2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85" y="1756876"/>
            <a:ext cx="7170284" cy="4914512"/>
          </a:xfrm>
        </p:spPr>
        <p:txBody>
          <a:bodyPr>
            <a:normAutofit/>
          </a:bodyPr>
          <a:lstStyle/>
          <a:p>
            <a:r>
              <a:rPr lang="en-US" dirty="0"/>
              <a:t>Dogs' ability to read humans is better than chimpanzees and bonobos.</a:t>
            </a:r>
            <a:endParaRPr lang="tr-TR" dirty="0"/>
          </a:p>
          <a:p>
            <a:r>
              <a:rPr lang="en-US" dirty="0"/>
              <a:t>Dogs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smilar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infants</a:t>
            </a:r>
            <a:r>
              <a:rPr lang="tr-TR" dirty="0"/>
              <a:t> </a:t>
            </a:r>
            <a:r>
              <a:rPr lang="en-US" dirty="0"/>
              <a:t>in paying attention to adults.</a:t>
            </a:r>
            <a:endParaRPr lang="tr-TR" dirty="0"/>
          </a:p>
          <a:p>
            <a:r>
              <a:rPr lang="en-US" dirty="0"/>
              <a:t>Dogs show "left gaze bias" - only looking at human face</a:t>
            </a:r>
            <a:endParaRPr lang="tr-TR" dirty="0"/>
          </a:p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sz="1400" dirty="0" err="1">
                <a:latin typeface="Arial Narrow" panose="020B0606020202030204" pitchFamily="34" charset="0"/>
              </a:rPr>
              <a:t>Sanni</a:t>
            </a:r>
            <a:r>
              <a:rPr lang="tr-TR" sz="1400" dirty="0">
                <a:latin typeface="Arial Narrow" panose="020B0606020202030204" pitchFamily="34" charset="0"/>
              </a:rPr>
              <a:t> </a:t>
            </a:r>
            <a:r>
              <a:rPr lang="tr-TR" sz="1400" dirty="0" err="1">
                <a:latin typeface="Arial Narrow" panose="020B0606020202030204" pitchFamily="34" charset="0"/>
              </a:rPr>
              <a:t>Somppi</a:t>
            </a:r>
            <a:r>
              <a:rPr lang="tr-TR" sz="1400" dirty="0">
                <a:latin typeface="Arial Narrow" panose="020B0606020202030204" pitchFamily="34" charset="0"/>
              </a:rPr>
              <a:t>, </a:t>
            </a:r>
            <a:r>
              <a:rPr lang="tr-TR" sz="1400" dirty="0" err="1">
                <a:latin typeface="Arial Narrow" panose="020B0606020202030204" pitchFamily="34" charset="0"/>
              </a:rPr>
              <a:t>Heini</a:t>
            </a:r>
            <a:r>
              <a:rPr lang="tr-TR" sz="1400" dirty="0">
                <a:latin typeface="Arial Narrow" panose="020B0606020202030204" pitchFamily="34" charset="0"/>
              </a:rPr>
              <a:t> </a:t>
            </a:r>
            <a:r>
              <a:rPr lang="tr-TR" sz="1400" dirty="0" err="1">
                <a:latin typeface="Arial Narrow" panose="020B0606020202030204" pitchFamily="34" charset="0"/>
              </a:rPr>
              <a:t>Törnqvist</a:t>
            </a:r>
            <a:r>
              <a:rPr lang="tr-TR" sz="1400" dirty="0">
                <a:latin typeface="Arial Narrow" panose="020B0606020202030204" pitchFamily="34" charset="0"/>
              </a:rPr>
              <a:t>, </a:t>
            </a:r>
            <a:r>
              <a:rPr lang="tr-TR" sz="1400" dirty="0" err="1">
                <a:latin typeface="Arial Narrow" panose="020B0606020202030204" pitchFamily="34" charset="0"/>
              </a:rPr>
              <a:t>Miiamaaria</a:t>
            </a:r>
            <a:r>
              <a:rPr lang="tr-TR" sz="1400" dirty="0">
                <a:latin typeface="Arial Narrow" panose="020B0606020202030204" pitchFamily="34" charset="0"/>
              </a:rPr>
              <a:t> V. </a:t>
            </a:r>
            <a:r>
              <a:rPr lang="tr-TR" sz="1400" dirty="0" err="1">
                <a:latin typeface="Arial Narrow" panose="020B0606020202030204" pitchFamily="34" charset="0"/>
              </a:rPr>
              <a:t>Kujala</a:t>
            </a:r>
            <a:r>
              <a:rPr lang="tr-TR" sz="1400" dirty="0">
                <a:latin typeface="Arial Narrow" panose="020B0606020202030204" pitchFamily="34" charset="0"/>
              </a:rPr>
              <a:t>, Laura </a:t>
            </a:r>
            <a:r>
              <a:rPr lang="tr-TR" sz="1400" dirty="0" err="1">
                <a:latin typeface="Arial Narrow" panose="020B0606020202030204" pitchFamily="34" charset="0"/>
              </a:rPr>
              <a:t>Hänninen</a:t>
            </a:r>
            <a:r>
              <a:rPr lang="tr-TR" sz="1400" dirty="0">
                <a:latin typeface="Arial Narrow" panose="020B0606020202030204" pitchFamily="34" charset="0"/>
              </a:rPr>
              <a:t>, Christina M. </a:t>
            </a:r>
            <a:r>
              <a:rPr lang="tr-TR" sz="1400" dirty="0" err="1">
                <a:latin typeface="Arial Narrow" panose="020B0606020202030204" pitchFamily="34" charset="0"/>
              </a:rPr>
              <a:t>Krause</a:t>
            </a:r>
            <a:r>
              <a:rPr lang="tr-TR" sz="1400" dirty="0">
                <a:latin typeface="Arial Narrow" panose="020B0606020202030204" pitchFamily="34" charset="0"/>
              </a:rPr>
              <a:t>, </a:t>
            </a:r>
            <a:r>
              <a:rPr lang="tr-TR" sz="1400" dirty="0" err="1">
                <a:latin typeface="Arial Narrow" panose="020B0606020202030204" pitchFamily="34" charset="0"/>
              </a:rPr>
              <a:t>Outi</a:t>
            </a:r>
            <a:r>
              <a:rPr lang="tr-TR" sz="1400" dirty="0">
                <a:latin typeface="Arial Narrow" panose="020B0606020202030204" pitchFamily="34" charset="0"/>
              </a:rPr>
              <a:t> </a:t>
            </a:r>
            <a:r>
              <a:rPr lang="tr-TR" sz="1400" dirty="0" err="1">
                <a:latin typeface="Arial Narrow" panose="020B0606020202030204" pitchFamily="34" charset="0"/>
              </a:rPr>
              <a:t>Vainio</a:t>
            </a:r>
            <a:r>
              <a:rPr lang="tr-TR" sz="1400" dirty="0">
                <a:latin typeface="Arial Narrow" panose="020B0606020202030204" pitchFamily="34" charset="0"/>
              </a:rPr>
              <a:t>. </a:t>
            </a:r>
            <a:r>
              <a:rPr lang="tr-TR" sz="1400" b="1" dirty="0">
                <a:latin typeface="Arial Narrow" panose="020B0606020202030204" pitchFamily="34" charset="0"/>
              </a:rPr>
              <a:t>Dogs </a:t>
            </a:r>
            <a:r>
              <a:rPr lang="tr-TR" sz="1400" b="1" dirty="0" err="1">
                <a:latin typeface="Arial Narrow" panose="020B0606020202030204" pitchFamily="34" charset="0"/>
              </a:rPr>
              <a:t>Evaluate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Threatening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Facial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Expressions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by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Their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Biological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Validity</a:t>
            </a:r>
            <a:r>
              <a:rPr lang="tr-TR" sz="1400" b="1" dirty="0">
                <a:latin typeface="Arial Narrow" panose="020B0606020202030204" pitchFamily="34" charset="0"/>
              </a:rPr>
              <a:t> – </a:t>
            </a:r>
            <a:r>
              <a:rPr lang="tr-TR" sz="1400" b="1" dirty="0" err="1">
                <a:latin typeface="Arial Narrow" panose="020B0606020202030204" pitchFamily="34" charset="0"/>
              </a:rPr>
              <a:t>Evidence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from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Gazing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Patterns</a:t>
            </a:r>
            <a:r>
              <a:rPr lang="tr-TR" sz="1400" dirty="0">
                <a:latin typeface="Arial Narrow" panose="020B0606020202030204" pitchFamily="34" charset="0"/>
              </a:rPr>
              <a:t>. </a:t>
            </a:r>
            <a:r>
              <a:rPr lang="tr-TR" sz="1400" i="1" dirty="0">
                <a:latin typeface="Arial Narrow" panose="020B0606020202030204" pitchFamily="34" charset="0"/>
              </a:rPr>
              <a:t>PLOS ONE</a:t>
            </a:r>
            <a:r>
              <a:rPr lang="tr-TR" sz="1400" dirty="0">
                <a:latin typeface="Arial Narrow" panose="020B0606020202030204" pitchFamily="34" charset="0"/>
              </a:rPr>
              <a:t>, 2016; 11 (1): e0143047 DOI: </a:t>
            </a:r>
            <a:r>
              <a:rPr lang="tr-TR" sz="1400" dirty="0">
                <a:latin typeface="Arial Narrow" panose="020B0606020202030204" pitchFamily="34" charset="0"/>
                <a:hlinkClick r:id="rId3"/>
              </a:rPr>
              <a:t>10.1371/journal.pone.0143047</a:t>
            </a:r>
            <a:endParaRPr lang="tr-TR" sz="1400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sz="1400" b="1" dirty="0" err="1">
                <a:latin typeface="Arial Narrow" panose="020B0606020202030204" pitchFamily="34" charset="0"/>
              </a:rPr>
              <a:t>Guo</a:t>
            </a:r>
            <a:r>
              <a:rPr lang="tr-TR" sz="1400" b="1" dirty="0">
                <a:latin typeface="Arial Narrow" panose="020B0606020202030204" pitchFamily="34" charset="0"/>
              </a:rPr>
              <a:t> ve ark. (2009). </a:t>
            </a:r>
            <a:r>
              <a:rPr lang="en-US" sz="1400" dirty="0">
                <a:latin typeface="Arial Narrow" panose="020B0606020202030204" pitchFamily="34" charset="0"/>
                <a:hlinkClick r:id="rId4"/>
              </a:rPr>
              <a:t>Left gaze bias in </a:t>
            </a:r>
            <a:r>
              <a:rPr lang="en-US" sz="1400" b="1" dirty="0">
                <a:latin typeface="Arial Narrow" panose="020B0606020202030204" pitchFamily="34" charset="0"/>
                <a:hlinkClick r:id="rId4"/>
              </a:rPr>
              <a:t>humans</a:t>
            </a:r>
            <a:r>
              <a:rPr lang="en-US" sz="1400" dirty="0">
                <a:latin typeface="Arial Narrow" panose="020B0606020202030204" pitchFamily="34" charset="0"/>
                <a:hlinkClick r:id="rId4"/>
              </a:rPr>
              <a:t>, rhesus monkeys and domestic </a:t>
            </a:r>
            <a:r>
              <a:rPr lang="en-US" sz="1400" b="1" dirty="0">
                <a:latin typeface="Arial Narrow" panose="020B0606020202030204" pitchFamily="34" charset="0"/>
                <a:hlinkClick r:id="rId4"/>
              </a:rPr>
              <a:t>dogs</a:t>
            </a:r>
            <a:r>
              <a:rPr lang="tr-TR" sz="1400" b="1" dirty="0">
                <a:latin typeface="Arial Narrow" panose="020B0606020202030204" pitchFamily="34" charset="0"/>
              </a:rPr>
              <a:t>.  </a:t>
            </a:r>
            <a:r>
              <a:rPr lang="tr-TR" sz="1400" b="1" dirty="0" err="1">
                <a:latin typeface="Arial Narrow" panose="020B0606020202030204" pitchFamily="34" charset="0"/>
              </a:rPr>
              <a:t>Animal</a:t>
            </a:r>
            <a:r>
              <a:rPr lang="tr-TR" sz="1400" b="1" dirty="0">
                <a:latin typeface="Arial Narrow" panose="020B0606020202030204" pitchFamily="34" charset="0"/>
              </a:rPr>
              <a:t> </a:t>
            </a:r>
            <a:r>
              <a:rPr lang="tr-TR" sz="1400" b="1" dirty="0" err="1">
                <a:latin typeface="Arial Narrow" panose="020B0606020202030204" pitchFamily="34" charset="0"/>
              </a:rPr>
              <a:t>cognition</a:t>
            </a:r>
            <a:r>
              <a:rPr lang="tr-TR" sz="1400" b="1" dirty="0">
                <a:latin typeface="Arial Narrow" panose="020B0606020202030204" pitchFamily="34" charset="0"/>
              </a:rPr>
              <a:t>.</a:t>
            </a:r>
          </a:p>
          <a:p>
            <a:endParaRPr lang="tr-TR" sz="1400" dirty="0">
              <a:latin typeface="Arial Narrow" panose="020B0606020202030204" pitchFamily="34" charset="0"/>
            </a:endParaRPr>
          </a:p>
          <a:p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75E8882-E8C6-443C-B461-4DFC807C8C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61" t="54702" r="48495" b="8458"/>
          <a:stretch/>
        </p:blipFill>
        <p:spPr>
          <a:xfrm>
            <a:off x="8142051" y="1756878"/>
            <a:ext cx="3768524" cy="4234174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8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6E24186-D77B-4A74-BADD-2A038B22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737"/>
            <a:ext cx="10515600" cy="1325563"/>
          </a:xfrm>
        </p:spPr>
        <p:txBody>
          <a:bodyPr/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feelings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B4A901-4592-4290-B8CE-583B5FB2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85" y="1638300"/>
            <a:ext cx="9601200" cy="3581400"/>
          </a:xfrm>
        </p:spPr>
        <p:txBody>
          <a:bodyPr>
            <a:normAutofit/>
          </a:bodyPr>
          <a:lstStyle/>
          <a:p>
            <a:r>
              <a:rPr lang="en-US" b="1" dirty="0"/>
              <a:t>Dogs can </a:t>
            </a:r>
            <a:r>
              <a:rPr lang="tr-TR" b="1" dirty="0"/>
              <a:t>link</a:t>
            </a:r>
            <a:r>
              <a:rPr lang="en-US" b="1" dirty="0"/>
              <a:t> human facial expressions and emotional sounds.</a:t>
            </a:r>
            <a:endParaRPr lang="tr-TR" b="1" dirty="0"/>
          </a:p>
          <a:p>
            <a:pPr>
              <a:buFont typeface="Wingdings" panose="05000000000000000000" pitchFamily="2" charset="2"/>
              <a:buChar char="v"/>
            </a:pPr>
            <a:r>
              <a:rPr lang="tr-TR" sz="1500" dirty="0" err="1">
                <a:latin typeface="Arial Narrow" panose="020B0606020202030204" pitchFamily="34" charset="0"/>
              </a:rPr>
              <a:t>Albuquerque</a:t>
            </a:r>
            <a:r>
              <a:rPr lang="tr-TR" sz="1500" dirty="0">
                <a:latin typeface="Arial Narrow" panose="020B0606020202030204" pitchFamily="34" charset="0"/>
              </a:rPr>
              <a:t> N. ve ark. (2016). </a:t>
            </a:r>
            <a:r>
              <a:rPr lang="en-US" sz="1500" b="1" dirty="0">
                <a:latin typeface="Arial Narrow" panose="020B0606020202030204" pitchFamily="34" charset="0"/>
              </a:rPr>
              <a:t>Dogs recognize dog and human emotions</a:t>
            </a:r>
            <a:r>
              <a:rPr lang="tr-TR" sz="1500" b="1" dirty="0">
                <a:latin typeface="Arial Narrow" panose="020B0606020202030204" pitchFamily="34" charset="0"/>
              </a:rPr>
              <a:t>. </a:t>
            </a:r>
            <a:r>
              <a:rPr lang="tr-TR" sz="1500" b="1" dirty="0" err="1">
                <a:latin typeface="Arial Narrow" panose="020B0606020202030204" pitchFamily="34" charset="0"/>
              </a:rPr>
              <a:t>Biology</a:t>
            </a:r>
            <a:r>
              <a:rPr lang="tr-TR" sz="1500" b="1" dirty="0">
                <a:latin typeface="Arial Narrow" panose="020B0606020202030204" pitchFamily="34" charset="0"/>
              </a:rPr>
              <a:t> </a:t>
            </a:r>
            <a:r>
              <a:rPr lang="tr-TR" sz="1500" b="1" dirty="0" err="1">
                <a:latin typeface="Arial Narrow" panose="020B0606020202030204" pitchFamily="34" charset="0"/>
              </a:rPr>
              <a:t>Letters</a:t>
            </a:r>
            <a:endParaRPr lang="tr-TR" sz="1500" b="1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sz="1500" dirty="0" err="1">
                <a:latin typeface="Arial Narrow" panose="020B0606020202030204" pitchFamily="34" charset="0"/>
              </a:rPr>
              <a:t>Corsin</a:t>
            </a:r>
            <a:r>
              <a:rPr lang="tr-TR" sz="1500" dirty="0">
                <a:latin typeface="Arial Narrow" panose="020B0606020202030204" pitchFamily="34" charset="0"/>
              </a:rPr>
              <a:t> A. </a:t>
            </a:r>
            <a:r>
              <a:rPr lang="tr-TR" sz="1500" dirty="0" err="1">
                <a:latin typeface="Arial Narrow" panose="020B0606020202030204" pitchFamily="34" charset="0"/>
              </a:rPr>
              <a:t>Müller</a:t>
            </a:r>
            <a:r>
              <a:rPr lang="tr-TR" sz="1500" dirty="0">
                <a:latin typeface="Arial Narrow" panose="020B0606020202030204" pitchFamily="34" charset="0"/>
              </a:rPr>
              <a:t>, Kira </a:t>
            </a:r>
            <a:r>
              <a:rPr lang="tr-TR" sz="1500" dirty="0" err="1">
                <a:latin typeface="Arial Narrow" panose="020B0606020202030204" pitchFamily="34" charset="0"/>
              </a:rPr>
              <a:t>Schmitt</a:t>
            </a:r>
            <a:r>
              <a:rPr lang="tr-TR" sz="1500" dirty="0">
                <a:latin typeface="Arial Narrow" panose="020B0606020202030204" pitchFamily="34" charset="0"/>
              </a:rPr>
              <a:t>, </a:t>
            </a:r>
            <a:r>
              <a:rPr lang="tr-TR" sz="1500" dirty="0" err="1">
                <a:latin typeface="Arial Narrow" panose="020B0606020202030204" pitchFamily="34" charset="0"/>
              </a:rPr>
              <a:t>Anjuli</a:t>
            </a:r>
            <a:r>
              <a:rPr lang="tr-TR" sz="1500" dirty="0">
                <a:latin typeface="Arial Narrow" panose="020B0606020202030204" pitchFamily="34" charset="0"/>
              </a:rPr>
              <a:t> L.A. </a:t>
            </a:r>
            <a:r>
              <a:rPr lang="tr-TR" sz="1500" dirty="0" err="1">
                <a:latin typeface="Arial Narrow" panose="020B0606020202030204" pitchFamily="34" charset="0"/>
              </a:rPr>
              <a:t>Barber</a:t>
            </a:r>
            <a:r>
              <a:rPr lang="tr-TR" sz="1500" dirty="0">
                <a:latin typeface="Arial Narrow" panose="020B0606020202030204" pitchFamily="34" charset="0"/>
              </a:rPr>
              <a:t>, Ludwig </a:t>
            </a:r>
            <a:r>
              <a:rPr lang="tr-TR" sz="1500" dirty="0" err="1">
                <a:latin typeface="Arial Narrow" panose="020B0606020202030204" pitchFamily="34" charset="0"/>
              </a:rPr>
              <a:t>Huber</a:t>
            </a:r>
            <a:r>
              <a:rPr lang="tr-TR" sz="1500" dirty="0">
                <a:latin typeface="Arial Narrow" panose="020B0606020202030204" pitchFamily="34" charset="0"/>
              </a:rPr>
              <a:t>, (2014). Dogs Can </a:t>
            </a:r>
            <a:r>
              <a:rPr lang="tr-TR" sz="1500" dirty="0" err="1">
                <a:latin typeface="Arial Narrow" panose="020B0606020202030204" pitchFamily="34" charset="0"/>
              </a:rPr>
              <a:t>Discriminate</a:t>
            </a:r>
            <a:r>
              <a:rPr lang="tr-TR" sz="1500" dirty="0">
                <a:latin typeface="Arial Narrow" panose="020B0606020202030204" pitchFamily="34" charset="0"/>
              </a:rPr>
              <a:t> </a:t>
            </a:r>
            <a:r>
              <a:rPr lang="tr-TR" sz="1500" dirty="0" err="1">
                <a:latin typeface="Arial Narrow" panose="020B0606020202030204" pitchFamily="34" charset="0"/>
              </a:rPr>
              <a:t>Emotional</a:t>
            </a:r>
            <a:r>
              <a:rPr lang="tr-TR" sz="1500" dirty="0">
                <a:latin typeface="Arial Narrow" panose="020B0606020202030204" pitchFamily="34" charset="0"/>
              </a:rPr>
              <a:t> </a:t>
            </a:r>
            <a:r>
              <a:rPr lang="tr-TR" sz="1500" dirty="0" err="1">
                <a:latin typeface="Arial Narrow" panose="020B0606020202030204" pitchFamily="34" charset="0"/>
              </a:rPr>
              <a:t>Expressions</a:t>
            </a:r>
            <a:r>
              <a:rPr lang="tr-TR" sz="1500" dirty="0">
                <a:latin typeface="Arial Narrow" panose="020B0606020202030204" pitchFamily="34" charset="0"/>
              </a:rPr>
              <a:t> of    Human </a:t>
            </a:r>
            <a:r>
              <a:rPr lang="tr-TR" sz="1500" dirty="0" err="1">
                <a:latin typeface="Arial Narrow" panose="020B0606020202030204" pitchFamily="34" charset="0"/>
              </a:rPr>
              <a:t>Faces</a:t>
            </a:r>
            <a:r>
              <a:rPr lang="tr-TR" sz="1500" dirty="0">
                <a:latin typeface="Arial Narrow" panose="020B0606020202030204" pitchFamily="34" charset="0"/>
              </a:rPr>
              <a:t>. </a:t>
            </a:r>
            <a:r>
              <a:rPr lang="tr-TR" sz="1500" dirty="0" err="1">
                <a:latin typeface="Arial Narrow" panose="020B0606020202030204" pitchFamily="34" charset="0"/>
              </a:rPr>
              <a:t>Current</a:t>
            </a:r>
            <a:r>
              <a:rPr lang="tr-TR" sz="1500" dirty="0">
                <a:latin typeface="Arial Narrow" panose="020B0606020202030204" pitchFamily="34" charset="0"/>
              </a:rPr>
              <a:t> </a:t>
            </a:r>
            <a:r>
              <a:rPr lang="tr-TR" sz="1500" dirty="0" err="1">
                <a:latin typeface="Arial Narrow" panose="020B0606020202030204" pitchFamily="34" charset="0"/>
              </a:rPr>
              <a:t>Biology</a:t>
            </a:r>
            <a:endParaRPr lang="en-US" sz="1500" b="1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br>
              <a:rPr lang="en-US" dirty="0"/>
            </a:br>
            <a:br>
              <a:rPr lang="en-US" dirty="0"/>
            </a:b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1026" name="Picture 2" descr="dog canine emotion face recognition happy angry human animal bond">
            <a:extLst>
              <a:ext uri="{FF2B5EF4-FFF2-40B4-BE49-F238E27FC236}">
                <a16:creationId xmlns:a16="http://schemas.microsoft.com/office/drawing/2014/main" id="{FBE4CE34-97C8-4732-98EE-DBE284E8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1577"/>
            <a:ext cx="4031915" cy="26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playback (4)">
            <a:hlinkClick r:id="" action="ppaction://media"/>
            <a:extLst>
              <a:ext uri="{FF2B5EF4-FFF2-40B4-BE49-F238E27FC236}">
                <a16:creationId xmlns:a16="http://schemas.microsoft.com/office/drawing/2014/main" id="{13530574-CA5B-4341-8FE8-8B3EC5C47E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785" y="3531577"/>
            <a:ext cx="4876800" cy="27432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1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57254E4-19D1-4CF3-BD63-472CAE6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844"/>
            <a:ext cx="10515600" cy="1325563"/>
          </a:xfrm>
        </p:spPr>
        <p:txBody>
          <a:bodyPr/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smell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fear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tr-T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Olfactory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E18C78F-8A65-4A2E-A8B5-9360AC091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33"/>
            <a:ext cx="9753600" cy="412344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 Narrow" panose="020B0606020202030204" pitchFamily="34" charset="0"/>
              </a:rPr>
              <a:t>D’Aniello</a:t>
            </a:r>
            <a:r>
              <a:rPr lang="en-US" sz="2400" dirty="0">
                <a:latin typeface="Arial Narrow" panose="020B0606020202030204" pitchFamily="34" charset="0"/>
              </a:rPr>
              <a:t>, B., </a:t>
            </a:r>
            <a:r>
              <a:rPr lang="en-US" sz="2400" dirty="0" err="1">
                <a:latin typeface="Arial Narrow" panose="020B0606020202030204" pitchFamily="34" charset="0"/>
              </a:rPr>
              <a:t>Semin</a:t>
            </a:r>
            <a:r>
              <a:rPr lang="en-US" sz="2400" dirty="0">
                <a:latin typeface="Arial Narrow" panose="020B0606020202030204" pitchFamily="34" charset="0"/>
              </a:rPr>
              <a:t>, G.R., </a:t>
            </a:r>
            <a:r>
              <a:rPr lang="en-US" sz="2400" dirty="0" err="1">
                <a:latin typeface="Arial Narrow" panose="020B0606020202030204" pitchFamily="34" charset="0"/>
              </a:rPr>
              <a:t>Alterisio</a:t>
            </a:r>
            <a:r>
              <a:rPr lang="en-US" sz="2400" dirty="0">
                <a:latin typeface="Arial Narrow" panose="020B0606020202030204" pitchFamily="34" charset="0"/>
              </a:rPr>
              <a:t>, A., Aria, M., </a:t>
            </a:r>
            <a:r>
              <a:rPr lang="en-US" sz="2400" dirty="0" err="1">
                <a:latin typeface="Arial Narrow" panose="020B0606020202030204" pitchFamily="34" charset="0"/>
              </a:rPr>
              <a:t>Scandurra</a:t>
            </a:r>
            <a:r>
              <a:rPr lang="en-US" sz="2400" dirty="0">
                <a:latin typeface="Arial Narrow" panose="020B0606020202030204" pitchFamily="34" charset="0"/>
              </a:rPr>
              <a:t>, A.(2017). Interspecies transmission of emotional information via chemo signals: from humans to dogs (</a:t>
            </a:r>
            <a:r>
              <a:rPr lang="en-US" sz="2400" dirty="0" err="1">
                <a:latin typeface="Arial Narrow" panose="020B0606020202030204" pitchFamily="34" charset="0"/>
              </a:rPr>
              <a:t>Canis</a:t>
            </a:r>
            <a:r>
              <a:rPr lang="en-US" sz="2400" dirty="0">
                <a:latin typeface="Arial Narrow" panose="020B0606020202030204" pitchFamily="34" charset="0"/>
              </a:rPr>
              <a:t> lupus </a:t>
            </a:r>
            <a:r>
              <a:rPr lang="en-US" sz="2400" dirty="0" err="1">
                <a:latin typeface="Arial Narrow" panose="020B0606020202030204" pitchFamily="34" charset="0"/>
              </a:rPr>
              <a:t>familiaris</a:t>
            </a:r>
            <a:r>
              <a:rPr lang="en-US" sz="2400" dirty="0">
                <a:latin typeface="Arial Narrow" panose="020B0606020202030204" pitchFamily="34" charset="0"/>
              </a:rPr>
              <a:t>). Animal Cognition</a:t>
            </a:r>
            <a:endParaRPr lang="tr-TR" sz="2400" dirty="0">
              <a:latin typeface="Arial Narrow" panose="020B0606020202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D737E65-DA5B-41CD-A5EA-C1D3DF7F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89" y="3076570"/>
            <a:ext cx="4872211" cy="305383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ED672C2-356B-48D6-B3A3-BD8DA7FAD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83" y="3045884"/>
            <a:ext cx="5315684" cy="3084519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837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91C6860-3D1E-469B-B97F-674EE89A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887"/>
            <a:ext cx="10515600" cy="1325563"/>
          </a:xfrm>
        </p:spPr>
        <p:txBody>
          <a:bodyPr>
            <a:normAutofit/>
          </a:bodyPr>
          <a:lstStyle/>
          <a:p>
            <a:r>
              <a:rPr lang="tr-T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undestand</a:t>
            </a:r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emotions</a:t>
            </a:r>
            <a:endParaRPr lang="tr-T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5F742DB-05A9-443F-B2DC-8C6818EEC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167" y="1459450"/>
            <a:ext cx="9601200" cy="3581400"/>
          </a:xfrm>
        </p:spPr>
        <p:txBody>
          <a:bodyPr/>
          <a:lstStyle/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related-facial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expressions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Bloom T(1), Friedman H..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Classifying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' (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Canis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familiaris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expressions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photographs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.  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1600" dirty="0" err="1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. 2013</a:t>
            </a:r>
          </a:p>
        </p:txBody>
      </p:sp>
      <p:pic>
        <p:nvPicPr>
          <p:cNvPr id="1026" name="Picture 2" descr="Ä°lgili resim">
            <a:extLst>
              <a:ext uri="{FF2B5EF4-FFF2-40B4-BE49-F238E27FC236}">
                <a16:creationId xmlns:a16="http://schemas.microsoft.com/office/drawing/2014/main" id="{A03C4760-A0AE-49E9-8722-1CE3FE1CA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28" y="2896929"/>
            <a:ext cx="5433677" cy="33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8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483D2FE-FAFA-4952-B4A4-01CE939CE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90" t="16599" r="24924" b="31156"/>
          <a:stretch/>
        </p:blipFill>
        <p:spPr>
          <a:xfrm>
            <a:off x="645459" y="551705"/>
            <a:ext cx="7839940" cy="4603955"/>
          </a:xfrm>
          <a:prstGeom prst="rect">
            <a:avLst/>
          </a:prstGeom>
        </p:spPr>
      </p:pic>
      <p:pic>
        <p:nvPicPr>
          <p:cNvPr id="2052" name="Picture 4" descr="baby dog interaction ile ilgili gÃ¶rsel sonucu">
            <a:extLst>
              <a:ext uri="{FF2B5EF4-FFF2-40B4-BE49-F238E27FC236}">
                <a16:creationId xmlns:a16="http://schemas.microsoft.com/office/drawing/2014/main" id="{2E90830F-0C4A-4F7A-986A-9DB73250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99" y="2592796"/>
            <a:ext cx="3407704" cy="20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61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197F9DD8-F71C-43B0-BE6A-FC713319B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86FA3D4-D69A-4C20-BF46-80161B213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When the dog and the child are together:</a:t>
            </a:r>
            <a:endParaRPr lang="tr-TR" sz="2400" b="1" dirty="0"/>
          </a:p>
          <a:p>
            <a:pPr lvl="1"/>
            <a:r>
              <a:rPr lang="en-US" dirty="0"/>
              <a:t>Dog's emotional state?</a:t>
            </a:r>
            <a:endParaRPr lang="tr-TR" dirty="0"/>
          </a:p>
          <a:p>
            <a:pPr lvl="1"/>
            <a:r>
              <a:rPr lang="en-US" dirty="0"/>
              <a:t>The dog's behavior?</a:t>
            </a:r>
            <a:endParaRPr lang="tr-TR" dirty="0"/>
          </a:p>
          <a:p>
            <a:pPr lvl="1"/>
            <a:r>
              <a:rPr lang="en-US" dirty="0"/>
              <a:t>Why?</a:t>
            </a:r>
            <a:endParaRPr lang="tr-TR" dirty="0"/>
          </a:p>
          <a:p>
            <a:endParaRPr lang="tr-TR" sz="2400" b="1" dirty="0"/>
          </a:p>
          <a:p>
            <a:r>
              <a:rPr lang="en-US" sz="2400" b="1" dirty="0"/>
              <a:t>Expert panel: </a:t>
            </a:r>
            <a:endParaRPr lang="tr-TR" sz="2400" b="1" dirty="0"/>
          </a:p>
          <a:p>
            <a:r>
              <a:rPr lang="en-US" sz="2400" dirty="0"/>
              <a:t>Behaviors associated with </a:t>
            </a:r>
            <a:r>
              <a:rPr lang="en-US" sz="2400" b="1" dirty="0"/>
              <a:t>anxiety / fear / emotional conflict</a:t>
            </a:r>
            <a:endParaRPr lang="tr-TR" sz="2400" b="1" dirty="0"/>
          </a:p>
          <a:p>
            <a:r>
              <a:rPr lang="en-US" sz="2400" dirty="0"/>
              <a:t>Most of the participants</a:t>
            </a:r>
            <a:r>
              <a:rPr lang="tr-TR" sz="2400" dirty="0"/>
              <a:t>: </a:t>
            </a:r>
            <a:r>
              <a:rPr lang="en-US" sz="2400" b="1" dirty="0"/>
              <a:t>Dogs are relaxed and happy</a:t>
            </a:r>
            <a:endParaRPr lang="tr-TR" sz="2400" b="1" dirty="0"/>
          </a:p>
          <a:p>
            <a:r>
              <a:rPr lang="tr-TR" sz="2400" b="1" dirty="0"/>
              <a:t>Dominant </a:t>
            </a:r>
            <a:r>
              <a:rPr lang="en-US" sz="2400" b="1" dirty="0"/>
              <a:t>behavior: </a:t>
            </a:r>
            <a:r>
              <a:rPr lang="tr-TR" sz="2400" dirty="0"/>
              <a:t>Play</a:t>
            </a:r>
            <a:r>
              <a:rPr lang="en-US" sz="2400" dirty="0"/>
              <a:t> and friendly behavior</a:t>
            </a:r>
            <a:r>
              <a:rPr lang="tr-TR" sz="2400" dirty="0"/>
              <a:t>s</a:t>
            </a:r>
            <a:endParaRPr lang="tr-TR" sz="2000" dirty="0"/>
          </a:p>
        </p:txBody>
      </p:sp>
      <p:pic>
        <p:nvPicPr>
          <p:cNvPr id="2050" name="Picture 2" descr="Baby Dog Whisperer ile ilgili gÃ¶rsel sonucu">
            <a:extLst>
              <a:ext uri="{FF2B5EF4-FFF2-40B4-BE49-F238E27FC236}">
                <a16:creationId xmlns:a16="http://schemas.microsoft.com/office/drawing/2014/main" id="{DCC93D53-0436-4674-8EBC-6C26EAD7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1498059"/>
            <a:ext cx="3777316" cy="2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10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0853124-D40D-434D-9115-D20A1E8F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801173"/>
            <a:ext cx="9601200" cy="771331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dirty="0">
                <a:latin typeface="Arial Narrow" panose="020B0606020202030204" pitchFamily="34" charset="0"/>
              </a:rPr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88DA22-857E-4F2A-B80A-3483DFCF1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847" y="1251555"/>
            <a:ext cx="8073957" cy="52757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tr-TR" dirty="0">
              <a:latin typeface="Arial Narrow" panose="020B060602020203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shelter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dogs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Adoption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rate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link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facial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adoption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Human </a:t>
            </a:r>
            <a:r>
              <a:rPr lang="tr-TR" b="1" dirty="0" err="1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shelter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Sad</a:t>
            </a:r>
          </a:p>
          <a:p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Guilty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US" sz="2600" dirty="0"/>
            </a:b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Kaminski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J. (2016)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Paedomorphic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Facial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Expressions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Dogs a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Advantage.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PlosOne</a:t>
            </a:r>
            <a:endParaRPr lang="tr-TR" sz="26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46D7A01-050D-4532-BD1F-EFE40207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97" y="908177"/>
            <a:ext cx="3731916" cy="3731916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0" y="0"/>
            <a:ext cx="645459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2005534" y="0"/>
            <a:ext cx="18646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solidFill>
                  <a:srgbClr val="00B0F0"/>
                </a:solidFill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547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458</Words>
  <Application>Microsoft Office PowerPoint</Application>
  <PresentationFormat>Geniş ekran</PresentationFormat>
  <Paragraphs>52</Paragraphs>
  <Slides>10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Arial Unicode MS</vt:lpstr>
      <vt:lpstr>Calibri</vt:lpstr>
      <vt:lpstr>Calibri Light</vt:lpstr>
      <vt:lpstr>Wingdings</vt:lpstr>
      <vt:lpstr>1_Office Teması</vt:lpstr>
      <vt:lpstr>Body Language</vt:lpstr>
      <vt:lpstr>Understanding Emotions</vt:lpstr>
      <vt:lpstr>Dogs' ability to understand humans</vt:lpstr>
      <vt:lpstr>Can dogs understand our feelings?</vt:lpstr>
      <vt:lpstr>Can dogs smell fear? -Olfactory communication</vt:lpstr>
      <vt:lpstr>Our ability to undestand dogs’ emotions</vt:lpstr>
      <vt:lpstr>PowerPoint Sunusu</vt:lpstr>
      <vt:lpstr>Reading dogs with children</vt:lpstr>
      <vt:lpstr>Another Research:   </vt:lpstr>
      <vt:lpstr>Why are we making mistakes?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Language</dc:title>
  <dc:creator>Yasemin S. Demirbas</dc:creator>
  <cp:lastModifiedBy>Yasemin S. Demirbas</cp:lastModifiedBy>
  <cp:revision>2</cp:revision>
  <dcterms:created xsi:type="dcterms:W3CDTF">2023-03-02T07:05:53Z</dcterms:created>
  <dcterms:modified xsi:type="dcterms:W3CDTF">2023-03-02T07:07:53Z</dcterms:modified>
</cp:coreProperties>
</file>