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94" r:id="rId3"/>
    <p:sldId id="304" r:id="rId4"/>
    <p:sldId id="305" r:id="rId5"/>
    <p:sldId id="306" r:id="rId6"/>
    <p:sldId id="307" r:id="rId7"/>
    <p:sldId id="308" r:id="rId8"/>
    <p:sldId id="309" r:id="rId9"/>
    <p:sldId id="284" r:id="rId10"/>
    <p:sldId id="310" r:id="rId11"/>
    <p:sldId id="311" r:id="rId12"/>
    <p:sldId id="312" r:id="rId13"/>
  </p:sldIdLst>
  <p:sldSz cx="10287000" cy="6858000" type="35mm"/>
  <p:notesSz cx="6858000" cy="9144000"/>
  <p:defaultTextStyle>
    <a:defPPr>
      <a:defRPr lang="en-US"/>
    </a:defPPr>
    <a:lvl1pPr algn="l" rtl="0" fontAlgn="base">
      <a:spcBef>
        <a:spcPct val="0"/>
      </a:spcBef>
      <a:spcAft>
        <a:spcPct val="0"/>
      </a:spcAft>
      <a:defRPr sz="4000" b="1" kern="1200">
        <a:solidFill>
          <a:schemeClr val="tx1"/>
        </a:solidFill>
        <a:latin typeface="Times New Roman" pitchFamily="18" charset="0"/>
        <a:ea typeface="+mn-ea"/>
        <a:cs typeface="+mn-cs"/>
      </a:defRPr>
    </a:lvl1pPr>
    <a:lvl2pPr marL="457200" algn="l" rtl="0" fontAlgn="base">
      <a:spcBef>
        <a:spcPct val="0"/>
      </a:spcBef>
      <a:spcAft>
        <a:spcPct val="0"/>
      </a:spcAft>
      <a:defRPr sz="4000" b="1" kern="1200">
        <a:solidFill>
          <a:schemeClr val="tx1"/>
        </a:solidFill>
        <a:latin typeface="Times New Roman" pitchFamily="18" charset="0"/>
        <a:ea typeface="+mn-ea"/>
        <a:cs typeface="+mn-cs"/>
      </a:defRPr>
    </a:lvl2pPr>
    <a:lvl3pPr marL="914400" algn="l" rtl="0" fontAlgn="base">
      <a:spcBef>
        <a:spcPct val="0"/>
      </a:spcBef>
      <a:spcAft>
        <a:spcPct val="0"/>
      </a:spcAft>
      <a:defRPr sz="4000" b="1" kern="1200">
        <a:solidFill>
          <a:schemeClr val="tx1"/>
        </a:solidFill>
        <a:latin typeface="Times New Roman" pitchFamily="18" charset="0"/>
        <a:ea typeface="+mn-ea"/>
        <a:cs typeface="+mn-cs"/>
      </a:defRPr>
    </a:lvl3pPr>
    <a:lvl4pPr marL="1371600" algn="l" rtl="0" fontAlgn="base">
      <a:spcBef>
        <a:spcPct val="0"/>
      </a:spcBef>
      <a:spcAft>
        <a:spcPct val="0"/>
      </a:spcAft>
      <a:defRPr sz="4000" b="1" kern="1200">
        <a:solidFill>
          <a:schemeClr val="tx1"/>
        </a:solidFill>
        <a:latin typeface="Times New Roman" pitchFamily="18" charset="0"/>
        <a:ea typeface="+mn-ea"/>
        <a:cs typeface="+mn-cs"/>
      </a:defRPr>
    </a:lvl4pPr>
    <a:lvl5pPr marL="1828800" algn="l" rtl="0" fontAlgn="base">
      <a:spcBef>
        <a:spcPct val="0"/>
      </a:spcBef>
      <a:spcAft>
        <a:spcPct val="0"/>
      </a:spcAft>
      <a:defRPr sz="4000" b="1" kern="1200">
        <a:solidFill>
          <a:schemeClr val="tx1"/>
        </a:solidFill>
        <a:latin typeface="Times New Roman" pitchFamily="18" charset="0"/>
        <a:ea typeface="+mn-ea"/>
        <a:cs typeface="+mn-cs"/>
      </a:defRPr>
    </a:lvl5pPr>
    <a:lvl6pPr marL="2286000" algn="l" defTabSz="914400" rtl="0" eaLnBrk="1" latinLnBrk="0" hangingPunct="1">
      <a:defRPr sz="4000" b="1" kern="1200">
        <a:solidFill>
          <a:schemeClr val="tx1"/>
        </a:solidFill>
        <a:latin typeface="Times New Roman" pitchFamily="18" charset="0"/>
        <a:ea typeface="+mn-ea"/>
        <a:cs typeface="+mn-cs"/>
      </a:defRPr>
    </a:lvl6pPr>
    <a:lvl7pPr marL="2743200" algn="l" defTabSz="914400" rtl="0" eaLnBrk="1" latinLnBrk="0" hangingPunct="1">
      <a:defRPr sz="4000" b="1" kern="1200">
        <a:solidFill>
          <a:schemeClr val="tx1"/>
        </a:solidFill>
        <a:latin typeface="Times New Roman" pitchFamily="18" charset="0"/>
        <a:ea typeface="+mn-ea"/>
        <a:cs typeface="+mn-cs"/>
      </a:defRPr>
    </a:lvl7pPr>
    <a:lvl8pPr marL="3200400" algn="l" defTabSz="914400" rtl="0" eaLnBrk="1" latinLnBrk="0" hangingPunct="1">
      <a:defRPr sz="4000" b="1" kern="1200">
        <a:solidFill>
          <a:schemeClr val="tx1"/>
        </a:solidFill>
        <a:latin typeface="Times New Roman" pitchFamily="18" charset="0"/>
        <a:ea typeface="+mn-ea"/>
        <a:cs typeface="+mn-cs"/>
      </a:defRPr>
    </a:lvl8pPr>
    <a:lvl9pPr marL="3657600" algn="l" defTabSz="914400" rtl="0" eaLnBrk="1" latinLnBrk="0" hangingPunct="1">
      <a:defRPr sz="40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594" autoAdjust="0"/>
    <p:restoredTop sz="90929"/>
  </p:normalViewPr>
  <p:slideViewPr>
    <p:cSldViewPr>
      <p:cViewPr varScale="1">
        <p:scale>
          <a:sx n="119" d="100"/>
          <a:sy n="119" d="100"/>
        </p:scale>
        <p:origin x="-936" y="-68"/>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7411"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7412"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7413"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16ECEFA-9EC6-4910-BDEF-429175169710}"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771525" y="2130426"/>
            <a:ext cx="874395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A3DEE407-679A-4635-880F-6BACD9DA2C6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9A0E8C50-5386-4283-95B5-1DD121D5C0D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458075" y="274639"/>
            <a:ext cx="2314575"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514350" y="274639"/>
            <a:ext cx="6772275"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F8886589-EF62-4191-A565-7C823EFC6D2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B56B5C38-F0E5-4640-B04A-6DF9B50CCA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812602" y="4406901"/>
            <a:ext cx="874395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endParaRPr lang="en-US"/>
          </a:p>
        </p:txBody>
      </p:sp>
      <p:sp>
        <p:nvSpPr>
          <p:cNvPr id="5" name="4 Altbilgi Yer Tutucusu"/>
          <p:cNvSpPr>
            <a:spLocks noGrp="1"/>
          </p:cNvSpPr>
          <p:nvPr>
            <p:ph type="ftr" sz="quarter" idx="11"/>
          </p:nvPr>
        </p:nvSpPr>
        <p:spPr/>
        <p:txBody>
          <a:bodyPr/>
          <a:lstStyle/>
          <a:p>
            <a:endParaRPr lang="en-US"/>
          </a:p>
        </p:txBody>
      </p:sp>
      <p:sp>
        <p:nvSpPr>
          <p:cNvPr id="6" name="5 Slayt Numarası Yer Tutucusu"/>
          <p:cNvSpPr>
            <a:spLocks noGrp="1"/>
          </p:cNvSpPr>
          <p:nvPr>
            <p:ph type="sldNum" sz="quarter" idx="12"/>
          </p:nvPr>
        </p:nvSpPr>
        <p:spPr/>
        <p:txBody>
          <a:bodyPr/>
          <a:lstStyle/>
          <a:p>
            <a:fld id="{A91BF152-B364-4FC0-9F5B-7397930B14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514350" y="1600201"/>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5229225" y="1600201"/>
            <a:ext cx="45434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8BFA9F10-35BF-479C-BBE2-5C65F03FD0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5225654"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5225654"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endParaRPr lang="en-US"/>
          </a:p>
        </p:txBody>
      </p:sp>
      <p:sp>
        <p:nvSpPr>
          <p:cNvPr id="8" name="7 Altbilgi Yer Tutucusu"/>
          <p:cNvSpPr>
            <a:spLocks noGrp="1"/>
          </p:cNvSpPr>
          <p:nvPr>
            <p:ph type="ftr" sz="quarter" idx="11"/>
          </p:nvPr>
        </p:nvSpPr>
        <p:spPr/>
        <p:txBody>
          <a:bodyPr/>
          <a:lstStyle/>
          <a:p>
            <a:endParaRPr lang="en-US"/>
          </a:p>
        </p:txBody>
      </p:sp>
      <p:sp>
        <p:nvSpPr>
          <p:cNvPr id="9" name="8 Slayt Numarası Yer Tutucusu"/>
          <p:cNvSpPr>
            <a:spLocks noGrp="1"/>
          </p:cNvSpPr>
          <p:nvPr>
            <p:ph type="sldNum" sz="quarter" idx="12"/>
          </p:nvPr>
        </p:nvSpPr>
        <p:spPr/>
        <p:txBody>
          <a:bodyPr/>
          <a:lstStyle/>
          <a:p>
            <a:fld id="{43CDC153-F883-47F5-A283-59DED2705A9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endParaRPr lang="en-US"/>
          </a:p>
        </p:txBody>
      </p:sp>
      <p:sp>
        <p:nvSpPr>
          <p:cNvPr id="4" name="3 Altbilgi Yer Tutucusu"/>
          <p:cNvSpPr>
            <a:spLocks noGrp="1"/>
          </p:cNvSpPr>
          <p:nvPr>
            <p:ph type="ftr" sz="quarter" idx="11"/>
          </p:nvPr>
        </p:nvSpPr>
        <p:spPr/>
        <p:txBody>
          <a:bodyPr/>
          <a:lstStyle/>
          <a:p>
            <a:endParaRPr lang="en-US"/>
          </a:p>
        </p:txBody>
      </p:sp>
      <p:sp>
        <p:nvSpPr>
          <p:cNvPr id="5" name="4 Slayt Numarası Yer Tutucusu"/>
          <p:cNvSpPr>
            <a:spLocks noGrp="1"/>
          </p:cNvSpPr>
          <p:nvPr>
            <p:ph type="sldNum" sz="quarter" idx="12"/>
          </p:nvPr>
        </p:nvSpPr>
        <p:spPr/>
        <p:txBody>
          <a:bodyPr/>
          <a:lstStyle/>
          <a:p>
            <a:fld id="{93C3EDB0-910B-4E8E-B520-3F02680E3C2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endParaRPr lang="en-US"/>
          </a:p>
        </p:txBody>
      </p:sp>
      <p:sp>
        <p:nvSpPr>
          <p:cNvPr id="3" name="2 Altbilgi Yer Tutucusu"/>
          <p:cNvSpPr>
            <a:spLocks noGrp="1"/>
          </p:cNvSpPr>
          <p:nvPr>
            <p:ph type="ftr" sz="quarter" idx="11"/>
          </p:nvPr>
        </p:nvSpPr>
        <p:spPr/>
        <p:txBody>
          <a:bodyPr/>
          <a:lstStyle/>
          <a:p>
            <a:endParaRPr lang="en-US"/>
          </a:p>
        </p:txBody>
      </p:sp>
      <p:sp>
        <p:nvSpPr>
          <p:cNvPr id="4" name="3 Slayt Numarası Yer Tutucusu"/>
          <p:cNvSpPr>
            <a:spLocks noGrp="1"/>
          </p:cNvSpPr>
          <p:nvPr>
            <p:ph type="sldNum" sz="quarter" idx="12"/>
          </p:nvPr>
        </p:nvSpPr>
        <p:spPr/>
        <p:txBody>
          <a:bodyPr/>
          <a:lstStyle/>
          <a:p>
            <a:fld id="{AE0CEDE0-4C40-4317-AF8F-034F89EF54F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514351" y="273050"/>
            <a:ext cx="3384352"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4021931" y="273051"/>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514351" y="1435101"/>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5EEC3F37-6CD6-4D02-B568-5F2B89CEB89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016324" y="4800600"/>
            <a:ext cx="61722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2016324" y="612775"/>
            <a:ext cx="6172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endParaRPr lang="en-US"/>
          </a:p>
        </p:txBody>
      </p:sp>
      <p:sp>
        <p:nvSpPr>
          <p:cNvPr id="6" name="5 Altbilgi Yer Tutucusu"/>
          <p:cNvSpPr>
            <a:spLocks noGrp="1"/>
          </p:cNvSpPr>
          <p:nvPr>
            <p:ph type="ftr" sz="quarter" idx="11"/>
          </p:nvPr>
        </p:nvSpPr>
        <p:spPr/>
        <p:txBody>
          <a:bodyPr/>
          <a:lstStyle/>
          <a:p>
            <a:endParaRPr lang="en-US"/>
          </a:p>
        </p:txBody>
      </p:sp>
      <p:sp>
        <p:nvSpPr>
          <p:cNvPr id="7" name="6 Slayt Numarası Yer Tutucusu"/>
          <p:cNvSpPr>
            <a:spLocks noGrp="1"/>
          </p:cNvSpPr>
          <p:nvPr>
            <p:ph type="sldNum" sz="quarter" idx="12"/>
          </p:nvPr>
        </p:nvSpPr>
        <p:spPr/>
        <p:txBody>
          <a:bodyPr/>
          <a:lstStyle/>
          <a:p>
            <a:fld id="{906EB2FD-5D70-4640-A9DC-09CB8E6A6AB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514350" y="274638"/>
            <a:ext cx="92583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514350" y="1600201"/>
            <a:ext cx="92583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514350" y="6356351"/>
            <a:ext cx="24003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4 Altbilgi Yer Tutucusu"/>
          <p:cNvSpPr>
            <a:spLocks noGrp="1"/>
          </p:cNvSpPr>
          <p:nvPr>
            <p:ph type="ftr" sz="quarter" idx="3"/>
          </p:nvPr>
        </p:nvSpPr>
        <p:spPr>
          <a:xfrm>
            <a:off x="3514725" y="6356351"/>
            <a:ext cx="325755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5 Slayt Numarası Yer Tutucusu"/>
          <p:cNvSpPr>
            <a:spLocks noGrp="1"/>
          </p:cNvSpPr>
          <p:nvPr>
            <p:ph type="sldNum" sz="quarter" idx="4"/>
          </p:nvPr>
        </p:nvSpPr>
        <p:spPr>
          <a:xfrm>
            <a:off x="7372350" y="6356351"/>
            <a:ext cx="24003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674008-4C99-4D95-813A-3C94BDA94CF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1" y="507444"/>
            <a:ext cx="10287000" cy="2554545"/>
          </a:xfrm>
          <a:prstGeom prst="rect">
            <a:avLst/>
          </a:prstGeom>
          <a:solidFill>
            <a:schemeClr val="tx1"/>
          </a:solidFill>
          <a:ln w="9525">
            <a:noFill/>
            <a:miter lim="800000"/>
            <a:headEnd/>
            <a:tailEnd/>
          </a:ln>
          <a:effectLst/>
        </p:spPr>
        <p:txBody>
          <a:bodyPr wrap="square">
            <a:spAutoFit/>
          </a:bodyPr>
          <a:lstStyle/>
          <a:p>
            <a:pPr algn="ctr"/>
            <a:r>
              <a:rPr lang="tr-TR" dirty="0" smtClean="0">
                <a:solidFill>
                  <a:schemeClr val="bg1"/>
                </a:solidFill>
              </a:rPr>
              <a:t>TAVUK GENETİĞİ</a:t>
            </a:r>
          </a:p>
          <a:p>
            <a:pPr algn="ctr"/>
            <a:r>
              <a:rPr lang="tr-TR" dirty="0" smtClean="0">
                <a:solidFill>
                  <a:schemeClr val="bg1"/>
                </a:solidFill>
              </a:rPr>
              <a:t>Ve</a:t>
            </a:r>
            <a:endParaRPr lang="tr-TR" dirty="0" smtClean="0">
              <a:solidFill>
                <a:schemeClr val="bg1"/>
              </a:solidFill>
            </a:endParaRPr>
          </a:p>
          <a:p>
            <a:pPr algn="ctr"/>
            <a:r>
              <a:rPr lang="tr-TR" dirty="0" smtClean="0">
                <a:solidFill>
                  <a:schemeClr val="bg1"/>
                </a:solidFill>
              </a:rPr>
              <a:t>TAVUKÇULUKTA </a:t>
            </a:r>
            <a:r>
              <a:rPr lang="tr-TR" dirty="0" smtClean="0">
                <a:solidFill>
                  <a:schemeClr val="bg1"/>
                </a:solidFill>
              </a:rPr>
              <a:t>KULLANILAN ISLAH YÖNTEMLERİ</a:t>
            </a:r>
            <a:endParaRPr lang="en-US"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99392"/>
            <a:ext cx="7110601" cy="707886"/>
          </a:xfrm>
          <a:prstGeom prst="rect">
            <a:avLst/>
          </a:prstGeom>
          <a:noFill/>
          <a:ln w="9525">
            <a:noFill/>
            <a:miter lim="800000"/>
            <a:headEnd/>
            <a:tailEnd/>
          </a:ln>
          <a:effectLst/>
        </p:spPr>
        <p:txBody>
          <a:bodyPr wrap="none">
            <a:spAutoFit/>
          </a:bodyPr>
          <a:lstStyle/>
          <a:p>
            <a:pPr eaLnBrk="0" hangingPunct="0"/>
            <a:r>
              <a:rPr lang="tr-TR" dirty="0" smtClean="0">
                <a:solidFill>
                  <a:schemeClr val="bg1"/>
                </a:solidFill>
              </a:rPr>
              <a:t>KALİTATİF KARAKTERLER</a:t>
            </a:r>
            <a:endParaRPr lang="en-US" dirty="0">
              <a:solidFill>
                <a:schemeClr val="bg1"/>
              </a:solidFill>
            </a:endParaRPr>
          </a:p>
        </p:txBody>
      </p:sp>
      <p:sp>
        <p:nvSpPr>
          <p:cNvPr id="36867" name="Text Box 3"/>
          <p:cNvSpPr txBox="1">
            <a:spLocks noChangeArrowheads="1"/>
          </p:cNvSpPr>
          <p:nvPr/>
        </p:nvSpPr>
        <p:spPr bwMode="auto">
          <a:xfrm>
            <a:off x="30932" y="404664"/>
            <a:ext cx="10134600" cy="6186309"/>
          </a:xfrm>
          <a:prstGeom prst="rect">
            <a:avLst/>
          </a:prstGeom>
          <a:noFill/>
          <a:ln w="9525">
            <a:noFill/>
            <a:miter lim="800000"/>
            <a:headEnd/>
            <a:tailEnd/>
          </a:ln>
          <a:effectLst/>
        </p:spPr>
        <p:txBody>
          <a:bodyPr wrap="square">
            <a:spAutoFit/>
          </a:bodyPr>
          <a:lstStyle/>
          <a:p>
            <a:pPr algn="just"/>
            <a:r>
              <a:rPr lang="tr-TR" sz="3600" dirty="0" smtClean="0"/>
              <a:t>Tavuklarda ibik sekli, tüy rengi, ayak rengi, kulakçık rengi ve benzeri özellikler kalitatif karakterlerdir.</a:t>
            </a:r>
          </a:p>
          <a:p>
            <a:pPr algn="just"/>
            <a:r>
              <a:rPr lang="tr-TR" sz="3600" dirty="0" smtClean="0"/>
              <a:t>Kalitatif karakterler;</a:t>
            </a:r>
          </a:p>
          <a:p>
            <a:pPr algn="just"/>
            <a:r>
              <a:rPr lang="tr-TR" sz="3600" dirty="0" smtClean="0"/>
              <a:t>•Bir veya birkaç gen çifti tarafından oluşturulurlar.</a:t>
            </a:r>
          </a:p>
          <a:p>
            <a:pPr algn="just"/>
            <a:r>
              <a:rPr lang="tr-TR" sz="3600" dirty="0" smtClean="0"/>
              <a:t>•Oluşmalarında cevre faktörlerinin etkisi yoktur.</a:t>
            </a:r>
          </a:p>
          <a:p>
            <a:pPr algn="just"/>
            <a:r>
              <a:rPr lang="tr-TR" sz="3600" dirty="0" smtClean="0"/>
              <a:t>•Kesikli dağılış gösterirler, yani farklılığa ait kesin sınır vardır.</a:t>
            </a:r>
          </a:p>
          <a:p>
            <a:pPr algn="just"/>
            <a:r>
              <a:rPr lang="tr-TR" sz="3600" dirty="0" smtClean="0"/>
              <a:t>•Oluşmalarında eklemeli olmayan gen etkileri fonksiyoneldir.</a:t>
            </a:r>
          </a:p>
        </p:txBody>
      </p:sp>
    </p:spTree>
  </p:cSld>
  <p:clrMapOvr>
    <a:masterClrMapping/>
  </p:clrMapOvr>
  <p:transition spd="med">
    <p:rand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99392"/>
            <a:ext cx="7480894" cy="707886"/>
          </a:xfrm>
          <a:prstGeom prst="rect">
            <a:avLst/>
          </a:prstGeom>
          <a:noFill/>
          <a:ln w="9525">
            <a:noFill/>
            <a:miter lim="800000"/>
            <a:headEnd/>
            <a:tailEnd/>
          </a:ln>
          <a:effectLst/>
        </p:spPr>
        <p:txBody>
          <a:bodyPr wrap="none">
            <a:spAutoFit/>
          </a:bodyPr>
          <a:lstStyle/>
          <a:p>
            <a:pPr eaLnBrk="0" hangingPunct="0"/>
            <a:r>
              <a:rPr lang="tr-TR" dirty="0" smtClean="0">
                <a:solidFill>
                  <a:schemeClr val="bg1"/>
                </a:solidFill>
              </a:rPr>
              <a:t>KANTİTATİF KARAKTERLER</a:t>
            </a:r>
            <a:endParaRPr lang="en-US" dirty="0">
              <a:solidFill>
                <a:schemeClr val="bg1"/>
              </a:solidFill>
            </a:endParaRPr>
          </a:p>
        </p:txBody>
      </p:sp>
      <p:sp>
        <p:nvSpPr>
          <p:cNvPr id="36867" name="Text Box 3"/>
          <p:cNvSpPr txBox="1">
            <a:spLocks noChangeArrowheads="1"/>
          </p:cNvSpPr>
          <p:nvPr/>
        </p:nvSpPr>
        <p:spPr bwMode="auto">
          <a:xfrm>
            <a:off x="30932" y="332656"/>
            <a:ext cx="10134600" cy="6740307"/>
          </a:xfrm>
          <a:prstGeom prst="rect">
            <a:avLst/>
          </a:prstGeom>
          <a:noFill/>
          <a:ln w="9525">
            <a:noFill/>
            <a:miter lim="800000"/>
            <a:headEnd/>
            <a:tailEnd/>
          </a:ln>
          <a:effectLst/>
        </p:spPr>
        <p:txBody>
          <a:bodyPr wrap="square">
            <a:spAutoFit/>
          </a:bodyPr>
          <a:lstStyle/>
          <a:p>
            <a:pPr algn="just"/>
            <a:r>
              <a:rPr lang="tr-TR" sz="3600" dirty="0" smtClean="0"/>
              <a:t>Belirli gen çiftlerinin etkisi ile değişebilen kalitatif özelliklere karşın; yumurta verimi, yumurta ağırlığı, canlı ağırlık, yasama gücü, karkas bileşimi, yemden yararlanma gibi özelliklere </a:t>
            </a:r>
            <a:r>
              <a:rPr lang="tr-TR" sz="3600" dirty="0" err="1" smtClean="0"/>
              <a:t>genotipik</a:t>
            </a:r>
            <a:r>
              <a:rPr lang="tr-TR" sz="3600" dirty="0" smtClean="0"/>
              <a:t> yapı yanında çevre faktörlerinin de etkisi vardır. Ekonomik olarak tanımlanan bu özellikler (kantitatif özellikler) üzerinde genlerin eklemeli etkileri daha fazladır ve bu verim özelliklerinde sürekli varyasyon bulunmaktadır. Kantitatif karakterler birden fazla gen çiftinin ortak etkisiyle oluştuklarından, değiştirilmeleri kalitatif karakterlerdeki kadar kolay değildir.</a:t>
            </a:r>
          </a:p>
        </p:txBody>
      </p:sp>
    </p:spTree>
  </p:cSld>
  <p:clrMapOvr>
    <a:masterClrMapping/>
  </p:clrMapOvr>
  <p:transition spd="med">
    <p:rand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357166"/>
            <a:ext cx="9929846" cy="707886"/>
          </a:xfrm>
          <a:prstGeom prst="rect">
            <a:avLst/>
          </a:prstGeom>
          <a:noFill/>
          <a:ln w="9525">
            <a:noFill/>
            <a:miter lim="800000"/>
            <a:headEnd/>
            <a:tailEnd/>
          </a:ln>
          <a:effectLst/>
        </p:spPr>
        <p:txBody>
          <a:bodyPr wrap="square">
            <a:spAutoFit/>
          </a:bodyPr>
          <a:lstStyle/>
          <a:p>
            <a:pPr algn="ctr" eaLnBrk="0" hangingPunct="0"/>
            <a:r>
              <a:rPr lang="tr-TR" dirty="0" smtClean="0"/>
              <a:t>CİVCİVLERDE CİNSİYET AYRIMI</a:t>
            </a:r>
            <a:endParaRPr lang="en-US" dirty="0"/>
          </a:p>
        </p:txBody>
      </p:sp>
      <p:sp>
        <p:nvSpPr>
          <p:cNvPr id="36867" name="Text Box 3"/>
          <p:cNvSpPr txBox="1">
            <a:spLocks noChangeArrowheads="1"/>
          </p:cNvSpPr>
          <p:nvPr/>
        </p:nvSpPr>
        <p:spPr bwMode="auto">
          <a:xfrm>
            <a:off x="30932" y="332656"/>
            <a:ext cx="10134600" cy="7294305"/>
          </a:xfrm>
          <a:prstGeom prst="rect">
            <a:avLst/>
          </a:prstGeom>
          <a:noFill/>
          <a:ln w="9525">
            <a:noFill/>
            <a:miter lim="800000"/>
            <a:headEnd/>
            <a:tailEnd/>
          </a:ln>
          <a:effectLst/>
        </p:spPr>
        <p:txBody>
          <a:bodyPr wrap="square">
            <a:spAutoFit/>
          </a:bodyPr>
          <a:lstStyle/>
          <a:p>
            <a:pPr algn="just"/>
            <a:endParaRPr lang="tr-TR" sz="3600" dirty="0" smtClean="0">
              <a:solidFill>
                <a:srgbClr val="FFFF00"/>
              </a:solidFill>
            </a:endParaRPr>
          </a:p>
          <a:p>
            <a:pPr algn="just"/>
            <a:endParaRPr lang="tr-TR" sz="3600" dirty="0" smtClean="0"/>
          </a:p>
          <a:p>
            <a:pPr algn="just"/>
            <a:r>
              <a:rPr lang="tr-TR" sz="3600" dirty="0" smtClean="0"/>
              <a:t>Doğal </a:t>
            </a:r>
            <a:r>
              <a:rPr lang="tr-TR" sz="3600" dirty="0" err="1" smtClean="0"/>
              <a:t>Otoseks</a:t>
            </a:r>
            <a:endParaRPr lang="tr-TR" sz="3600" dirty="0" smtClean="0"/>
          </a:p>
          <a:p>
            <a:pPr algn="just"/>
            <a:endParaRPr lang="tr-TR" sz="3600" dirty="0" smtClean="0"/>
          </a:p>
          <a:p>
            <a:pPr algn="just"/>
            <a:r>
              <a:rPr lang="tr-TR" sz="3600" dirty="0" smtClean="0"/>
              <a:t>Kanat Tüylenme Hızı</a:t>
            </a:r>
          </a:p>
          <a:p>
            <a:pPr algn="just"/>
            <a:endParaRPr lang="tr-TR" sz="3600" dirty="0" smtClean="0"/>
          </a:p>
          <a:p>
            <a:pPr algn="just"/>
            <a:r>
              <a:rPr lang="tr-TR" sz="3600" dirty="0" smtClean="0"/>
              <a:t>Tüy Rengi</a:t>
            </a:r>
          </a:p>
          <a:p>
            <a:pPr algn="just"/>
            <a:endParaRPr lang="tr-TR" sz="3600" dirty="0" smtClean="0"/>
          </a:p>
          <a:p>
            <a:pPr algn="just"/>
            <a:r>
              <a:rPr lang="tr-TR" sz="3600" dirty="0" smtClean="0"/>
              <a:t>Ayak Rengi</a:t>
            </a:r>
          </a:p>
          <a:p>
            <a:pPr algn="just"/>
            <a:endParaRPr lang="tr-TR" sz="3600" dirty="0" smtClean="0"/>
          </a:p>
          <a:p>
            <a:pPr algn="just"/>
            <a:r>
              <a:rPr lang="tr-TR" sz="3600" dirty="0" smtClean="0"/>
              <a:t>Geriye Bakma veya Japon Yöntemi</a:t>
            </a:r>
          </a:p>
          <a:p>
            <a:pPr algn="just"/>
            <a:endParaRPr lang="tr-TR" sz="3600" dirty="0" smtClean="0">
              <a:solidFill>
                <a:srgbClr val="FFFF00"/>
              </a:solidFill>
            </a:endParaRPr>
          </a:p>
          <a:p>
            <a:pPr algn="just"/>
            <a:endParaRPr lang="tr-TR" sz="3600" dirty="0" smtClean="0">
              <a:solidFill>
                <a:srgbClr val="FFFF00"/>
              </a:solidFill>
            </a:endParaRPr>
          </a:p>
        </p:txBody>
      </p:sp>
    </p:spTree>
  </p:cSld>
  <p:clrMapOvr>
    <a:masterClrMapping/>
  </p:clrMapOvr>
  <p:transition spd="med">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0" y="0"/>
            <a:ext cx="8682826" cy="707886"/>
          </a:xfrm>
          <a:prstGeom prst="rect">
            <a:avLst/>
          </a:prstGeom>
          <a:noFill/>
          <a:ln w="9525">
            <a:noFill/>
            <a:miter lim="800000"/>
            <a:headEnd/>
            <a:tailEnd/>
          </a:ln>
          <a:effectLst/>
        </p:spPr>
        <p:txBody>
          <a:bodyPr wrap="none">
            <a:spAutoFit/>
          </a:bodyPr>
          <a:lstStyle/>
          <a:p>
            <a:pPr algn="ctr" eaLnBrk="0" hangingPunct="0"/>
            <a:r>
              <a:rPr lang="tr-TR" dirty="0" smtClean="0"/>
              <a:t>          TAVUK </a:t>
            </a:r>
            <a:r>
              <a:rPr lang="tr-TR" dirty="0" smtClean="0"/>
              <a:t>GENETİĞİ VE ISLAHI</a:t>
            </a:r>
            <a:endParaRPr lang="en-US" dirty="0"/>
          </a:p>
        </p:txBody>
      </p:sp>
      <p:sp>
        <p:nvSpPr>
          <p:cNvPr id="36867" name="Text Box 3"/>
          <p:cNvSpPr txBox="1">
            <a:spLocks noChangeArrowheads="1"/>
          </p:cNvSpPr>
          <p:nvPr/>
        </p:nvSpPr>
        <p:spPr bwMode="auto">
          <a:xfrm>
            <a:off x="152400" y="620688"/>
            <a:ext cx="10134600" cy="6186309"/>
          </a:xfrm>
          <a:prstGeom prst="rect">
            <a:avLst/>
          </a:prstGeom>
          <a:noFill/>
          <a:ln w="9525">
            <a:noFill/>
            <a:miter lim="800000"/>
            <a:headEnd/>
            <a:tailEnd/>
          </a:ln>
          <a:effectLst/>
        </p:spPr>
        <p:txBody>
          <a:bodyPr wrap="square">
            <a:spAutoFit/>
          </a:bodyPr>
          <a:lstStyle/>
          <a:p>
            <a:pPr algn="just"/>
            <a:r>
              <a:rPr lang="tr-TR" sz="3600" dirty="0" smtClean="0"/>
              <a:t>Tavukçulukta üretimdeki verim artışları özellikle son 75 yıllık dönemde sağlanabilmiştir. </a:t>
            </a:r>
          </a:p>
          <a:p>
            <a:pPr algn="just"/>
            <a:r>
              <a:rPr lang="tr-TR" sz="3600" dirty="0" smtClean="0"/>
              <a:t>Ancak genetik ilerlemelerdeki biyolojik limite gelecek 10-15 yılda ulaşılabileceği beklenmektedir.</a:t>
            </a:r>
            <a:endParaRPr lang="tr-TR" sz="1600" dirty="0" smtClean="0"/>
          </a:p>
          <a:p>
            <a:pPr algn="just"/>
            <a:r>
              <a:rPr lang="tr-TR" sz="3600" dirty="0" smtClean="0"/>
              <a:t>Tavuk ıslahında ulaşılan genetik düzeyin daha ileri seviyeye çıkarılması için uygulanması gereken geleneksel genetik seleksiyon yöntemlerinin kullanımı hem zor hem de oldukça masraflıdır. Son yıllarda modern </a:t>
            </a:r>
            <a:r>
              <a:rPr lang="tr-TR" sz="3600" dirty="0" err="1" smtClean="0"/>
              <a:t>biyoteknolojik</a:t>
            </a:r>
            <a:r>
              <a:rPr lang="tr-TR" sz="3600" dirty="0" smtClean="0"/>
              <a:t> yöntemler hızlı ve ucuz çözümler sağlayabilecek yeni alternatifler yaratmaktadır.</a:t>
            </a:r>
            <a:endParaRPr lang="tr-TR" sz="3600" dirty="0"/>
          </a:p>
        </p:txBody>
      </p:sp>
    </p:spTree>
  </p:cSld>
  <p:clrMapOvr>
    <a:masterClrMapping/>
  </p:clrMapOvr>
  <p:transition spd="med">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extLst>
              <p:ext uri="{D42A27DB-BD31-4B8C-83A1-F6EECF244321}">
                <p14:modId xmlns:p14="http://schemas.microsoft.com/office/powerpoint/2010/main" xmlns="" val="264298317"/>
              </p:ext>
            </p:extLst>
          </p:nvPr>
        </p:nvGraphicFramePr>
        <p:xfrm>
          <a:off x="0" y="1066800"/>
          <a:ext cx="10286999" cy="5317559"/>
        </p:xfrm>
        <a:graphic>
          <a:graphicData uri="http://schemas.openxmlformats.org/drawingml/2006/table">
            <a:tbl>
              <a:tblPr firstRow="1" bandRow="1">
                <a:tableStyleId>{5C22544A-7EE6-4342-B048-85BDC9FD1C3A}</a:tableStyleId>
              </a:tblPr>
              <a:tblGrid>
                <a:gridCol w="7381894"/>
                <a:gridCol w="2905105"/>
              </a:tblGrid>
              <a:tr h="480194">
                <a:tc>
                  <a:txBody>
                    <a:bodyPr/>
                    <a:lstStyle/>
                    <a:p>
                      <a:pPr algn="l"/>
                      <a:r>
                        <a:rPr lang="tr-TR" sz="2800" b="1" dirty="0" smtClean="0">
                          <a:solidFill>
                            <a:schemeClr val="tx1"/>
                          </a:solidFill>
                          <a:latin typeface="+mj-lt"/>
                        </a:rPr>
                        <a:t>ISLAH UYGULAMASI</a:t>
                      </a:r>
                      <a:endParaRPr lang="tr-TR" sz="2800" b="1" dirty="0">
                        <a:solidFill>
                          <a:schemeClr val="tx1"/>
                        </a:solidFill>
                        <a:latin typeface="+mj-lt"/>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800" b="1" dirty="0" smtClean="0">
                          <a:solidFill>
                            <a:schemeClr val="tx1"/>
                          </a:solidFill>
                          <a:effectLst/>
                          <a:latin typeface="+mj-lt"/>
                          <a:ea typeface="+mn-ea"/>
                          <a:cs typeface="+mn-cs"/>
                        </a:rPr>
                        <a:t>    DÖNEM</a:t>
                      </a:r>
                      <a:endParaRPr lang="tr-TR" sz="2400" b="1" dirty="0" smtClean="0">
                        <a:solidFill>
                          <a:schemeClr val="tx1"/>
                        </a:solidFill>
                        <a:effectLst/>
                        <a:latin typeface="+mj-lt"/>
                        <a:ea typeface="Calibri" panose="020F0502020204030204" pitchFamily="34" charset="0"/>
                        <a:cs typeface="Times New Roman" panose="02020603050405020304" pitchFamily="18" charset="0"/>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smtClean="0">
                          <a:solidFill>
                            <a:schemeClr val="tx1"/>
                          </a:solidFill>
                          <a:effectLst/>
                          <a:latin typeface="+mj-lt"/>
                          <a:ea typeface="Calibri" panose="020F0502020204030204" pitchFamily="34" charset="0"/>
                          <a:cs typeface="Times New Roman" panose="02020603050405020304" pitchFamily="18" charset="0"/>
                        </a:rPr>
                        <a:t>Kitle seleksiyonu</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1900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err="1" smtClean="0">
                          <a:solidFill>
                            <a:schemeClr val="tx1"/>
                          </a:solidFill>
                          <a:effectLst/>
                          <a:latin typeface="+mj-lt"/>
                          <a:ea typeface="Calibri" panose="020F0502020204030204" pitchFamily="34" charset="0"/>
                          <a:cs typeface="Times New Roman" panose="02020603050405020304" pitchFamily="18" charset="0"/>
                        </a:rPr>
                        <a:t>Kapanlı</a:t>
                      </a:r>
                      <a:r>
                        <a:rPr lang="tr-TR" sz="2800" b="1" dirty="0" smtClean="0">
                          <a:solidFill>
                            <a:schemeClr val="tx1"/>
                          </a:solidFill>
                          <a:effectLst/>
                          <a:latin typeface="+mj-lt"/>
                          <a:ea typeface="Calibri" panose="020F0502020204030204" pitchFamily="34" charset="0"/>
                          <a:cs typeface="Times New Roman" panose="02020603050405020304" pitchFamily="18" charset="0"/>
                        </a:rPr>
                        <a:t> folluk kullanımı</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1930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381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err="1" smtClean="0">
                          <a:solidFill>
                            <a:schemeClr val="tx1"/>
                          </a:solidFill>
                          <a:effectLst/>
                          <a:latin typeface="+mj-lt"/>
                          <a:ea typeface="Calibri" panose="020F0502020204030204" pitchFamily="34" charset="0"/>
                          <a:cs typeface="Times New Roman" panose="02020603050405020304" pitchFamily="18" charset="0"/>
                        </a:rPr>
                        <a:t>Hibrit</a:t>
                      </a:r>
                      <a:r>
                        <a:rPr lang="tr-TR" sz="2800" b="1" dirty="0" smtClean="0">
                          <a:solidFill>
                            <a:schemeClr val="tx1"/>
                          </a:solidFill>
                          <a:effectLst/>
                          <a:latin typeface="+mj-lt"/>
                          <a:ea typeface="Calibri" panose="020F0502020204030204" pitchFamily="34" charset="0"/>
                          <a:cs typeface="Times New Roman" panose="02020603050405020304" pitchFamily="18" charset="0"/>
                        </a:rPr>
                        <a:t> geliştirme</a:t>
                      </a:r>
                      <a:r>
                        <a:rPr lang="tr-TR" sz="2800" b="1" baseline="0" dirty="0" smtClean="0">
                          <a:solidFill>
                            <a:schemeClr val="tx1"/>
                          </a:solidFill>
                          <a:effectLst/>
                          <a:latin typeface="+mj-lt"/>
                          <a:ea typeface="Calibri" panose="020F0502020204030204" pitchFamily="34" charset="0"/>
                          <a:cs typeface="Times New Roman" panose="02020603050405020304" pitchFamily="18" charset="0"/>
                        </a:rPr>
                        <a:t> çalışmaları</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1940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err="1" smtClean="0">
                          <a:solidFill>
                            <a:schemeClr val="tx1"/>
                          </a:solidFill>
                          <a:effectLst/>
                          <a:latin typeface="+mj-lt"/>
                          <a:ea typeface="Calibri" panose="020F0502020204030204" pitchFamily="34" charset="0"/>
                          <a:cs typeface="Times New Roman" panose="02020603050405020304" pitchFamily="18" charset="0"/>
                        </a:rPr>
                        <a:t>Pedigriye</a:t>
                      </a:r>
                      <a:r>
                        <a:rPr lang="tr-TR" sz="2800" b="1" dirty="0" smtClean="0">
                          <a:solidFill>
                            <a:schemeClr val="tx1"/>
                          </a:solidFill>
                          <a:effectLst/>
                          <a:latin typeface="+mj-lt"/>
                          <a:ea typeface="Calibri" panose="020F0502020204030204" pitchFamily="34" charset="0"/>
                          <a:cs typeface="Times New Roman" panose="02020603050405020304" pitchFamily="18" charset="0"/>
                        </a:rPr>
                        <a:t> göre seleksiyon</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1940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smtClean="0">
                          <a:solidFill>
                            <a:schemeClr val="tx1"/>
                          </a:solidFill>
                          <a:effectLst/>
                          <a:latin typeface="+mj-lt"/>
                          <a:ea typeface="Calibri" panose="020F0502020204030204" pitchFamily="34" charset="0"/>
                          <a:cs typeface="Times New Roman" panose="02020603050405020304" pitchFamily="18" charset="0"/>
                        </a:rPr>
                        <a:t>Yapay tohumlama uygulamaları</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1960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err="1" smtClean="0">
                          <a:solidFill>
                            <a:schemeClr val="tx1"/>
                          </a:solidFill>
                          <a:effectLst/>
                          <a:latin typeface="+mj-lt"/>
                          <a:ea typeface="Calibri" panose="020F0502020204030204" pitchFamily="34" charset="0"/>
                          <a:cs typeface="Times New Roman" panose="02020603050405020304" pitchFamily="18" charset="0"/>
                        </a:rPr>
                        <a:t>Osborne</a:t>
                      </a:r>
                      <a:r>
                        <a:rPr lang="tr-TR" sz="2800" b="1" dirty="0" smtClean="0">
                          <a:solidFill>
                            <a:schemeClr val="tx1"/>
                          </a:solidFill>
                          <a:effectLst/>
                          <a:latin typeface="+mj-lt"/>
                          <a:ea typeface="Calibri" panose="020F0502020204030204" pitchFamily="34" charset="0"/>
                          <a:cs typeface="Times New Roman" panose="02020603050405020304" pitchFamily="18" charset="0"/>
                        </a:rPr>
                        <a:t> indeks seleksiyon yöntemi</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1960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smtClean="0">
                          <a:solidFill>
                            <a:schemeClr val="tx1"/>
                          </a:solidFill>
                          <a:effectLst/>
                          <a:latin typeface="+mj-lt"/>
                          <a:ea typeface="Calibri" panose="020F0502020204030204" pitchFamily="34" charset="0"/>
                          <a:cs typeface="Times New Roman" panose="02020603050405020304" pitchFamily="18" charset="0"/>
                        </a:rPr>
                        <a:t>Familya</a:t>
                      </a:r>
                      <a:r>
                        <a:rPr lang="tr-TR" sz="2800" b="1" baseline="0" dirty="0" smtClean="0">
                          <a:solidFill>
                            <a:schemeClr val="tx1"/>
                          </a:solidFill>
                          <a:effectLst/>
                          <a:latin typeface="+mj-lt"/>
                          <a:ea typeface="Calibri" panose="020F0502020204030204" pitchFamily="34" charset="0"/>
                          <a:cs typeface="Times New Roman" panose="02020603050405020304" pitchFamily="18" charset="0"/>
                        </a:rPr>
                        <a:t> düzeyinde yemden yararlanma testi</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1970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smtClean="0">
                          <a:solidFill>
                            <a:schemeClr val="tx1"/>
                          </a:solidFill>
                          <a:effectLst/>
                          <a:latin typeface="+mj-lt"/>
                          <a:ea typeface="Calibri" panose="020F0502020204030204" pitchFamily="34" charset="0"/>
                          <a:cs typeface="Times New Roman" panose="02020603050405020304" pitchFamily="18" charset="0"/>
                        </a:rPr>
                        <a:t>İndeks seleksiyon</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1980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smtClean="0">
                          <a:solidFill>
                            <a:schemeClr val="tx1"/>
                          </a:solidFill>
                          <a:effectLst/>
                          <a:latin typeface="+mj-lt"/>
                          <a:ea typeface="Calibri" panose="020F0502020204030204" pitchFamily="34" charset="0"/>
                          <a:cs typeface="Times New Roman" panose="02020603050405020304" pitchFamily="18" charset="0"/>
                        </a:rPr>
                        <a:t>Bireysel yemden yararlanma testi</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1980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smtClean="0">
                          <a:solidFill>
                            <a:schemeClr val="tx1"/>
                          </a:solidFill>
                          <a:effectLst/>
                          <a:latin typeface="+mj-lt"/>
                          <a:ea typeface="Calibri" panose="020F0502020204030204" pitchFamily="34" charset="0"/>
                          <a:cs typeface="Times New Roman" panose="02020603050405020304" pitchFamily="18" charset="0"/>
                        </a:rPr>
                        <a:t>BLUP</a:t>
                      </a:r>
                      <a:r>
                        <a:rPr lang="tr-TR" sz="2800" b="1" baseline="0" dirty="0" smtClean="0">
                          <a:solidFill>
                            <a:schemeClr val="tx1"/>
                          </a:solidFill>
                          <a:effectLst/>
                          <a:latin typeface="+mj-lt"/>
                          <a:ea typeface="Calibri" panose="020F0502020204030204" pitchFamily="34" charset="0"/>
                          <a:cs typeface="Times New Roman" panose="02020603050405020304" pitchFamily="18" charset="0"/>
                        </a:rPr>
                        <a:t> yöntemi le damızlık değeri tahmini</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1990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r>
              <a:tr h="423112">
                <a:tc>
                  <a:txBody>
                    <a:bodyPr/>
                    <a:lstStyle/>
                    <a:p>
                      <a:pPr marL="457200" algn="l">
                        <a:lnSpc>
                          <a:spcPct val="107000"/>
                        </a:lnSpc>
                        <a:spcAft>
                          <a:spcPts val="0"/>
                        </a:spcAft>
                      </a:pPr>
                      <a:r>
                        <a:rPr lang="tr-TR" sz="2800" b="1" dirty="0" smtClean="0">
                          <a:solidFill>
                            <a:schemeClr val="tx1"/>
                          </a:solidFill>
                          <a:effectLst/>
                          <a:latin typeface="+mj-lt"/>
                          <a:ea typeface="Calibri" panose="020F0502020204030204" pitchFamily="34" charset="0"/>
                          <a:cs typeface="Times New Roman" panose="02020603050405020304" pitchFamily="18" charset="0"/>
                        </a:rPr>
                        <a:t>DNA</a:t>
                      </a:r>
                      <a:r>
                        <a:rPr lang="tr-TR" sz="2800" b="1" baseline="0" dirty="0" smtClean="0">
                          <a:solidFill>
                            <a:schemeClr val="tx1"/>
                          </a:solidFill>
                          <a:effectLst/>
                          <a:latin typeface="+mj-lt"/>
                          <a:ea typeface="Calibri" panose="020F0502020204030204" pitchFamily="34" charset="0"/>
                          <a:cs typeface="Times New Roman" panose="02020603050405020304" pitchFamily="18" charset="0"/>
                        </a:rPr>
                        <a:t> markörlerinin kullanımı</a:t>
                      </a:r>
                      <a:endParaRPr lang="tr-TR" sz="28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algn="ctr">
                        <a:lnSpc>
                          <a:spcPct val="107000"/>
                        </a:lnSpc>
                        <a:spcAft>
                          <a:spcPts val="0"/>
                        </a:spcAft>
                      </a:pPr>
                      <a:r>
                        <a:rPr lang="tr-TR" sz="2400" b="1" dirty="0" smtClean="0">
                          <a:solidFill>
                            <a:schemeClr val="tx1"/>
                          </a:solidFill>
                          <a:effectLst/>
                          <a:latin typeface="+mj-lt"/>
                          <a:ea typeface="Calibri" panose="020F0502020204030204" pitchFamily="34" charset="0"/>
                          <a:cs typeface="Times New Roman" panose="02020603050405020304" pitchFamily="18" charset="0"/>
                        </a:rPr>
                        <a:t>2000</a:t>
                      </a:r>
                      <a:endParaRPr lang="tr-TR" sz="2400" b="1" dirty="0">
                        <a:solidFill>
                          <a:schemeClr val="tx1"/>
                        </a:solidFill>
                        <a:effectLst/>
                        <a:latin typeface="+mj-lt"/>
                        <a:ea typeface="Calibri" panose="020F0502020204030204" pitchFamily="34" charset="0"/>
                        <a:cs typeface="Times New Roman" panose="02020603050405020304" pitchFamily="18" charset="0"/>
                      </a:endParaRPr>
                    </a:p>
                  </a:txBody>
                  <a:tcPr marL="68580" marR="68580" marT="0" marB="0">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2 Dikdörtgen"/>
          <p:cNvSpPr/>
          <p:nvPr/>
        </p:nvSpPr>
        <p:spPr>
          <a:xfrm>
            <a:off x="0" y="0"/>
            <a:ext cx="10287000" cy="905056"/>
          </a:xfrm>
          <a:prstGeom prst="rect">
            <a:avLst/>
          </a:prstGeom>
        </p:spPr>
        <p:txBody>
          <a:bodyPr wrap="square">
            <a:spAutoFit/>
          </a:bodyPr>
          <a:lstStyle/>
          <a:p>
            <a:pPr algn="ctr">
              <a:lnSpc>
                <a:spcPct val="150000"/>
              </a:lnSpc>
            </a:pPr>
            <a:r>
              <a:rPr lang="tr-TR" dirty="0" smtClean="0"/>
              <a:t>UYGULANAN FARKLI METOTLAR</a:t>
            </a:r>
            <a:endParaRPr lang="tr-TR" sz="2000" dirty="0" smtClean="0"/>
          </a:p>
        </p:txBody>
      </p:sp>
    </p:spTree>
    <p:extLst>
      <p:ext uri="{BB962C8B-B14F-4D97-AF65-F5344CB8AC3E}">
        <p14:creationId xmlns:p14="http://schemas.microsoft.com/office/powerpoint/2010/main" xmlns="" val="22887495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114300" y="1360716"/>
          <a:ext cx="9906000" cy="4506684"/>
        </p:xfrm>
        <a:graphic>
          <a:graphicData uri="http://schemas.openxmlformats.org/drawingml/2006/table">
            <a:tbl>
              <a:tblPr firstRow="1" bandRow="1">
                <a:tableStyleId>{5C22544A-7EE6-4342-B048-85BDC9FD1C3A}</a:tableStyleId>
              </a:tblPr>
              <a:tblGrid>
                <a:gridCol w="4697496"/>
                <a:gridCol w="2604252"/>
                <a:gridCol w="2604252"/>
              </a:tblGrid>
              <a:tr h="751114">
                <a:tc>
                  <a:txBody>
                    <a:bodyPr/>
                    <a:lstStyle/>
                    <a:p>
                      <a:pPr algn="ctr"/>
                      <a:r>
                        <a:rPr lang="tr-TR" sz="3200" b="1" dirty="0" smtClean="0">
                          <a:solidFill>
                            <a:schemeClr val="tx1"/>
                          </a:solidFill>
                        </a:rPr>
                        <a:t>Özellik</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1957</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2001</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751114">
                <a:tc>
                  <a:txBody>
                    <a:bodyPr/>
                    <a:lstStyle/>
                    <a:p>
                      <a:pPr algn="ctr"/>
                      <a:r>
                        <a:rPr lang="tr-TR" sz="3200" b="1" dirty="0" smtClean="0">
                          <a:solidFill>
                            <a:schemeClr val="tx1"/>
                          </a:solidFill>
                        </a:rPr>
                        <a:t>Canlı Ağırlık, g</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578</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2672</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751114">
                <a:tc>
                  <a:txBody>
                    <a:bodyPr/>
                    <a:lstStyle/>
                    <a:p>
                      <a:pPr algn="ctr"/>
                      <a:r>
                        <a:rPr lang="tr-TR" sz="3200" b="1" dirty="0" smtClean="0">
                          <a:solidFill>
                            <a:schemeClr val="tx1"/>
                          </a:solidFill>
                        </a:rPr>
                        <a:t>Yem</a:t>
                      </a:r>
                      <a:r>
                        <a:rPr lang="tr-TR" sz="3200" b="1" baseline="0" dirty="0" smtClean="0">
                          <a:solidFill>
                            <a:schemeClr val="tx1"/>
                          </a:solidFill>
                        </a:rPr>
                        <a:t>den Yararlanma, g/g</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2.14</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1.63</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51114">
                <a:tc>
                  <a:txBody>
                    <a:bodyPr/>
                    <a:lstStyle/>
                    <a:p>
                      <a:pPr algn="ctr"/>
                      <a:r>
                        <a:rPr lang="tr-TR" sz="3200" b="1" dirty="0" smtClean="0">
                          <a:solidFill>
                            <a:schemeClr val="tx1"/>
                          </a:solidFill>
                        </a:rPr>
                        <a:t>Göğüs, %</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11.6</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20.0</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51114">
                <a:tc>
                  <a:txBody>
                    <a:bodyPr/>
                    <a:lstStyle/>
                    <a:p>
                      <a:pPr algn="ctr"/>
                      <a:r>
                        <a:rPr lang="tr-TR" sz="3200" b="1" dirty="0" smtClean="0">
                          <a:solidFill>
                            <a:schemeClr val="tx1"/>
                          </a:solidFill>
                        </a:rPr>
                        <a:t>Yağ, %</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10.9</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13.7</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51114">
                <a:tc>
                  <a:txBody>
                    <a:bodyPr/>
                    <a:lstStyle/>
                    <a:p>
                      <a:pPr algn="ctr"/>
                      <a:r>
                        <a:rPr lang="tr-TR" sz="3200" b="1" dirty="0" smtClean="0">
                          <a:solidFill>
                            <a:schemeClr val="tx1"/>
                          </a:solidFill>
                        </a:rPr>
                        <a:t>Ölüm Oranı, %</a:t>
                      </a:r>
                      <a:endParaRPr lang="tr-TR" sz="3200" b="1" dirty="0">
                        <a:solidFill>
                          <a:schemeClr val="tx1"/>
                        </a:solidFill>
                      </a:endParaRPr>
                    </a:p>
                  </a:txBody>
                  <a:tcP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2.4</a:t>
                      </a:r>
                      <a:endParaRPr lang="tr-TR" sz="3200" b="1" dirty="0">
                        <a:solidFill>
                          <a:schemeClr val="tx1"/>
                        </a:solidFill>
                      </a:endParaRPr>
                    </a:p>
                  </a:txBody>
                  <a:tcP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3.6</a:t>
                      </a:r>
                      <a:endParaRPr lang="tr-TR" sz="3200" b="1" dirty="0">
                        <a:solidFill>
                          <a:schemeClr val="tx1"/>
                        </a:solidFill>
                      </a:endParaRPr>
                    </a:p>
                  </a:txBody>
                  <a:tcP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3" name="2 Metin kutusu"/>
          <p:cNvSpPr txBox="1"/>
          <p:nvPr/>
        </p:nvSpPr>
        <p:spPr>
          <a:xfrm>
            <a:off x="4000500" y="6334780"/>
            <a:ext cx="6322565" cy="523220"/>
          </a:xfrm>
          <a:prstGeom prst="rect">
            <a:avLst/>
          </a:prstGeom>
          <a:noFill/>
        </p:spPr>
        <p:txBody>
          <a:bodyPr wrap="none" rtlCol="0">
            <a:spAutoFit/>
          </a:bodyPr>
          <a:lstStyle/>
          <a:p>
            <a:r>
              <a:rPr lang="tr-TR" sz="2800" dirty="0" err="1" smtClean="0"/>
              <a:t>Havenstein</a:t>
            </a:r>
            <a:r>
              <a:rPr lang="tr-TR" sz="2800" dirty="0" smtClean="0"/>
              <a:t> </a:t>
            </a:r>
            <a:r>
              <a:rPr lang="tr-TR" sz="2800" dirty="0" err="1" smtClean="0"/>
              <a:t>vd</a:t>
            </a:r>
            <a:r>
              <a:rPr lang="tr-TR" sz="2800" dirty="0" smtClean="0"/>
              <a:t>., 2003;  </a:t>
            </a:r>
            <a:r>
              <a:rPr lang="tr-TR" sz="2800" dirty="0" err="1" smtClean="0"/>
              <a:t>Zuidhof</a:t>
            </a:r>
            <a:r>
              <a:rPr lang="tr-TR" sz="2800" dirty="0" smtClean="0"/>
              <a:t> </a:t>
            </a:r>
            <a:r>
              <a:rPr lang="tr-TR" sz="2800" dirty="0" err="1" smtClean="0"/>
              <a:t>vd</a:t>
            </a:r>
            <a:r>
              <a:rPr lang="tr-TR" sz="2800" dirty="0" smtClean="0"/>
              <a:t>., 2014</a:t>
            </a:r>
            <a:endParaRPr lang="tr-TR" sz="2800" dirty="0"/>
          </a:p>
        </p:txBody>
      </p:sp>
      <p:sp>
        <p:nvSpPr>
          <p:cNvPr id="4" name="3 Dikdörtgen"/>
          <p:cNvSpPr/>
          <p:nvPr/>
        </p:nvSpPr>
        <p:spPr>
          <a:xfrm>
            <a:off x="0" y="0"/>
            <a:ext cx="10287000" cy="905056"/>
          </a:xfrm>
          <a:prstGeom prst="rect">
            <a:avLst/>
          </a:prstGeom>
        </p:spPr>
        <p:txBody>
          <a:bodyPr wrap="square">
            <a:spAutoFit/>
          </a:bodyPr>
          <a:lstStyle/>
          <a:p>
            <a:pPr algn="ctr">
              <a:lnSpc>
                <a:spcPct val="150000"/>
              </a:lnSpc>
            </a:pPr>
            <a:r>
              <a:rPr lang="tr-TR" dirty="0" smtClean="0"/>
              <a:t>ETLİK PİLİÇ YETİŞTİCİLİĞİ</a:t>
            </a:r>
            <a:endParaRPr lang="tr-TR"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o"/>
          <p:cNvGraphicFramePr>
            <a:graphicFrameLocks noGrp="1"/>
          </p:cNvGraphicFramePr>
          <p:nvPr/>
        </p:nvGraphicFramePr>
        <p:xfrm>
          <a:off x="114301" y="1524000"/>
          <a:ext cx="10172698" cy="4506684"/>
        </p:xfrm>
        <a:graphic>
          <a:graphicData uri="http://schemas.openxmlformats.org/drawingml/2006/table">
            <a:tbl>
              <a:tblPr firstRow="1" bandRow="1">
                <a:tableStyleId>{5C22544A-7EE6-4342-B048-85BDC9FD1C3A}</a:tableStyleId>
              </a:tblPr>
              <a:tblGrid>
                <a:gridCol w="3941978"/>
                <a:gridCol w="1144425"/>
                <a:gridCol w="1017259"/>
                <a:gridCol w="1017259"/>
                <a:gridCol w="1017259"/>
                <a:gridCol w="1017259"/>
                <a:gridCol w="1017259"/>
              </a:tblGrid>
              <a:tr h="751114">
                <a:tc>
                  <a:txBody>
                    <a:bodyPr/>
                    <a:lstStyle/>
                    <a:p>
                      <a:pPr algn="ctr"/>
                      <a:r>
                        <a:rPr lang="tr-TR" sz="3200" b="1" dirty="0" smtClean="0">
                          <a:solidFill>
                            <a:schemeClr val="tx1"/>
                          </a:solidFill>
                        </a:rPr>
                        <a:t>Özellik</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1960</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1970</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1980</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1990</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2000</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2010</a:t>
                      </a:r>
                    </a:p>
                  </a:txBody>
                  <a:tcPr>
                    <a:lnL w="12700" cmpd="sng">
                      <a:noFill/>
                    </a:lnL>
                    <a:lnR w="12700" cmpd="sng">
                      <a:noFill/>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r h="751114">
                <a:tc>
                  <a:txBody>
                    <a:bodyPr/>
                    <a:lstStyle/>
                    <a:p>
                      <a:pPr algn="ctr"/>
                      <a:r>
                        <a:rPr lang="tr-TR" sz="3200" b="1" dirty="0" smtClean="0">
                          <a:solidFill>
                            <a:schemeClr val="tx1"/>
                          </a:solidFill>
                        </a:rPr>
                        <a:t>Yumurta Verimi</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180</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220</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240</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300</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330</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a:t>
                      </a:r>
                      <a:endParaRPr lang="tr-TR" sz="3200" b="1" dirty="0">
                        <a:solidFill>
                          <a:schemeClr val="tx1"/>
                        </a:solidFill>
                      </a:endParaRPr>
                    </a:p>
                  </a:txBody>
                  <a:tcPr>
                    <a:lnL w="12700" cmpd="sng">
                      <a:noFill/>
                    </a:lnL>
                    <a:lnR w="12700" cmpd="sng">
                      <a:noFill/>
                    </a:lnR>
                    <a:lnT w="38100"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r>
              <a:tr h="751114">
                <a:tc>
                  <a:txBody>
                    <a:bodyPr/>
                    <a:lstStyle/>
                    <a:p>
                      <a:pPr algn="ctr"/>
                      <a:r>
                        <a:rPr lang="tr-TR" sz="3200" b="1" dirty="0" smtClean="0">
                          <a:solidFill>
                            <a:schemeClr val="tx1"/>
                          </a:solidFill>
                        </a:rPr>
                        <a:t>Yem</a:t>
                      </a:r>
                      <a:r>
                        <a:rPr lang="tr-TR" sz="3200" b="1" baseline="0" dirty="0" smtClean="0">
                          <a:solidFill>
                            <a:schemeClr val="tx1"/>
                          </a:solidFill>
                        </a:rPr>
                        <a:t>den Yararlanma</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3.5</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2.8</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2.6</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2.2</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1.8</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51114">
                <a:tc>
                  <a:txBody>
                    <a:bodyPr/>
                    <a:lstStyle/>
                    <a:p>
                      <a:pPr algn="ctr"/>
                      <a:r>
                        <a:rPr lang="tr-TR" sz="3200" b="1" dirty="0" smtClean="0">
                          <a:solidFill>
                            <a:schemeClr val="tx1"/>
                          </a:solidFill>
                        </a:rPr>
                        <a:t>Yumurta Ağırlığı</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30</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40</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45</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50</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50</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tr-TR" sz="3200" b="1" smtClean="0">
                          <a:solidFill>
                            <a:schemeClr val="tx1"/>
                          </a:solidFill>
                        </a:rPr>
                        <a:t>*</a:t>
                      </a:r>
                      <a:endParaRPr lang="tr-TR" sz="3200" b="1" dirty="0">
                        <a:solidFill>
                          <a:schemeClr val="tx1"/>
                        </a:solidFill>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noFill/>
                  </a:tcPr>
                </a:tc>
              </a:tr>
              <a:tr h="751114">
                <a:tc>
                  <a:txBody>
                    <a:bodyPr/>
                    <a:lstStyle/>
                    <a:p>
                      <a:pPr algn="ctr"/>
                      <a:r>
                        <a:rPr lang="tr-TR" sz="3200" b="1" dirty="0" smtClean="0">
                          <a:solidFill>
                            <a:schemeClr val="tx1"/>
                          </a:solidFill>
                        </a:rPr>
                        <a:t>Yem</a:t>
                      </a:r>
                      <a:r>
                        <a:rPr lang="tr-TR" sz="3200" b="1" baseline="0" dirty="0" smtClean="0">
                          <a:solidFill>
                            <a:schemeClr val="tx1"/>
                          </a:solidFill>
                        </a:rPr>
                        <a:t> Tüketimi</a:t>
                      </a:r>
                      <a:endParaRPr lang="tr-TR" sz="3200" b="1" dirty="0">
                        <a:solidFill>
                          <a:schemeClr val="tx1"/>
                        </a:solidFill>
                      </a:endParaRPr>
                    </a:p>
                  </a:txBody>
                  <a:tcP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140</a:t>
                      </a:r>
                      <a:endParaRPr lang="tr-TR" sz="3200" b="1" dirty="0">
                        <a:solidFill>
                          <a:schemeClr val="tx1"/>
                        </a:solidFill>
                      </a:endParaRPr>
                    </a:p>
                  </a:txBody>
                  <a:tcP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115</a:t>
                      </a:r>
                      <a:endParaRPr lang="tr-TR" sz="3200" b="1" dirty="0">
                        <a:solidFill>
                          <a:schemeClr val="tx1"/>
                        </a:solidFill>
                      </a:endParaRPr>
                    </a:p>
                  </a:txBody>
                  <a:tcP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115</a:t>
                      </a:r>
                      <a:endParaRPr lang="tr-TR" sz="3200" b="1" dirty="0">
                        <a:solidFill>
                          <a:schemeClr val="tx1"/>
                        </a:solidFill>
                      </a:endParaRPr>
                    </a:p>
                  </a:txBody>
                  <a:tcP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110</a:t>
                      </a:r>
                      <a:endParaRPr lang="tr-TR" sz="3200" b="1" dirty="0">
                        <a:solidFill>
                          <a:schemeClr val="tx1"/>
                        </a:solidFill>
                      </a:endParaRPr>
                    </a:p>
                  </a:txBody>
                  <a:tcP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110</a:t>
                      </a:r>
                      <a:endParaRPr lang="tr-TR" sz="3200" b="1" dirty="0">
                        <a:solidFill>
                          <a:schemeClr val="tx1"/>
                        </a:solidFill>
                      </a:endParaRPr>
                    </a:p>
                  </a:txBody>
                  <a:tcP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a:t>
                      </a:r>
                      <a:endParaRPr lang="tr-TR" sz="3200" b="1" dirty="0">
                        <a:solidFill>
                          <a:schemeClr val="tx1"/>
                        </a:solidFill>
                      </a:endParaRPr>
                    </a:p>
                  </a:txBody>
                  <a:tcPr>
                    <a:lnL w="12700" cmpd="sng">
                      <a:noFill/>
                    </a:lnL>
                    <a:lnR w="12700" cmpd="sng">
                      <a:noFill/>
                    </a:lnR>
                    <a:lnT w="12700" cmpd="sng">
                      <a:noFill/>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r>
              <a:tr h="751114">
                <a:tc>
                  <a:txBody>
                    <a:bodyPr/>
                    <a:lstStyle/>
                    <a:p>
                      <a:pPr algn="ctr"/>
                      <a:r>
                        <a:rPr lang="tr-TR" sz="3200" b="1" dirty="0" smtClean="0">
                          <a:solidFill>
                            <a:schemeClr val="tx1"/>
                          </a:solidFill>
                        </a:rPr>
                        <a:t>Ergin</a:t>
                      </a:r>
                      <a:r>
                        <a:rPr lang="tr-TR" sz="3200" b="1" baseline="0" dirty="0" smtClean="0">
                          <a:solidFill>
                            <a:schemeClr val="tx1"/>
                          </a:solidFill>
                        </a:rPr>
                        <a:t> Canlı Ağırlık</a:t>
                      </a:r>
                      <a:endParaRPr lang="tr-TR" sz="3200" b="1" dirty="0">
                        <a:solidFill>
                          <a:schemeClr val="tx1"/>
                        </a:solidFill>
                      </a:endParaRPr>
                    </a:p>
                  </a:txBody>
                  <a:tcP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2.0</a:t>
                      </a:r>
                      <a:endParaRPr lang="tr-TR" sz="3200" b="1" dirty="0">
                        <a:solidFill>
                          <a:schemeClr val="tx1"/>
                        </a:solidFill>
                      </a:endParaRPr>
                    </a:p>
                  </a:txBody>
                  <a:tcP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1.7</a:t>
                      </a:r>
                      <a:endParaRPr lang="tr-TR" sz="3200" b="1" dirty="0">
                        <a:solidFill>
                          <a:schemeClr val="tx1"/>
                        </a:solidFill>
                      </a:endParaRPr>
                    </a:p>
                  </a:txBody>
                  <a:tcP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1.7</a:t>
                      </a:r>
                      <a:endParaRPr lang="tr-TR" sz="3200" b="1" dirty="0">
                        <a:solidFill>
                          <a:schemeClr val="tx1"/>
                        </a:solidFill>
                      </a:endParaRPr>
                    </a:p>
                  </a:txBody>
                  <a:tcP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1.5</a:t>
                      </a:r>
                      <a:endParaRPr lang="tr-TR" sz="3200" b="1" dirty="0">
                        <a:solidFill>
                          <a:schemeClr val="tx1"/>
                        </a:solidFill>
                      </a:endParaRPr>
                    </a:p>
                  </a:txBody>
                  <a:tcP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1.5</a:t>
                      </a:r>
                      <a:endParaRPr lang="tr-TR" sz="3200" b="1" dirty="0">
                        <a:solidFill>
                          <a:schemeClr val="tx1"/>
                        </a:solidFill>
                      </a:endParaRPr>
                    </a:p>
                  </a:txBody>
                  <a:tcP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tr-TR" sz="3200" b="1" dirty="0" smtClean="0">
                          <a:solidFill>
                            <a:schemeClr val="tx1"/>
                          </a:solidFill>
                        </a:rPr>
                        <a:t>*</a:t>
                      </a:r>
                      <a:endParaRPr lang="tr-TR" sz="3200" b="1" dirty="0">
                        <a:solidFill>
                          <a:schemeClr val="tx1"/>
                        </a:solidFill>
                      </a:endParaRPr>
                    </a:p>
                  </a:txBody>
                  <a:tcPr>
                    <a:lnL w="12700" cmpd="sng">
                      <a:noFill/>
                    </a:lnL>
                    <a:lnR w="12700" cmpd="sng">
                      <a:noFill/>
                    </a:lnR>
                    <a:lnT w="12700" cmpd="sng">
                      <a:noFill/>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4" name="3 Metin kutusu"/>
          <p:cNvSpPr txBox="1"/>
          <p:nvPr/>
        </p:nvSpPr>
        <p:spPr>
          <a:xfrm>
            <a:off x="6253524" y="6334780"/>
            <a:ext cx="4033476" cy="523220"/>
          </a:xfrm>
          <a:prstGeom prst="rect">
            <a:avLst/>
          </a:prstGeom>
          <a:noFill/>
        </p:spPr>
        <p:txBody>
          <a:bodyPr wrap="none" rtlCol="0">
            <a:spAutoFit/>
          </a:bodyPr>
          <a:lstStyle/>
          <a:p>
            <a:r>
              <a:rPr lang="tr-TR" sz="2800" dirty="0" smtClean="0"/>
              <a:t>Türkoğlu ve Sarıca, 2014</a:t>
            </a:r>
            <a:endParaRPr lang="tr-TR" sz="2800" dirty="0"/>
          </a:p>
        </p:txBody>
      </p:sp>
      <p:sp>
        <p:nvSpPr>
          <p:cNvPr id="5" name="4 Dikdörtgen"/>
          <p:cNvSpPr/>
          <p:nvPr/>
        </p:nvSpPr>
        <p:spPr>
          <a:xfrm>
            <a:off x="0" y="0"/>
            <a:ext cx="10287000" cy="905056"/>
          </a:xfrm>
          <a:prstGeom prst="rect">
            <a:avLst/>
          </a:prstGeom>
        </p:spPr>
        <p:txBody>
          <a:bodyPr wrap="square">
            <a:spAutoFit/>
          </a:bodyPr>
          <a:lstStyle/>
          <a:p>
            <a:pPr algn="ctr">
              <a:lnSpc>
                <a:spcPct val="150000"/>
              </a:lnSpc>
            </a:pPr>
            <a:r>
              <a:rPr lang="tr-TR" dirty="0" smtClean="0"/>
              <a:t>YUMURTACI TAVUK YETİŞTİRCİLİĞİ</a:t>
            </a:r>
            <a:endParaRPr lang="tr-TR"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390972" y="1239083"/>
            <a:ext cx="8785097" cy="3416320"/>
          </a:xfrm>
          <a:prstGeom prst="rect">
            <a:avLst/>
          </a:prstGeom>
          <a:noFill/>
          <a:ln w="9525">
            <a:noFill/>
            <a:miter lim="800000"/>
            <a:headEnd/>
            <a:tailEnd/>
          </a:ln>
        </p:spPr>
        <p:txBody>
          <a:bodyPr wrap="none">
            <a:spAutoFit/>
          </a:bodyPr>
          <a:lstStyle/>
          <a:p>
            <a:pPr algn="l">
              <a:lnSpc>
                <a:spcPct val="150000"/>
              </a:lnSpc>
              <a:buFontTx/>
              <a:buChar char="•"/>
            </a:pPr>
            <a:r>
              <a:rPr lang="tr-TR" sz="3600" dirty="0" smtClean="0"/>
              <a:t> Cinsel olgunluk yaşı, </a:t>
            </a:r>
          </a:p>
          <a:p>
            <a:pPr algn="l">
              <a:lnSpc>
                <a:spcPct val="150000"/>
              </a:lnSpc>
              <a:buFontTx/>
              <a:buChar char="•"/>
            </a:pPr>
            <a:r>
              <a:rPr lang="tr-TR" sz="3600" dirty="0" smtClean="0"/>
              <a:t> Yaşama gücü ve hastalıklara karşı direnç, </a:t>
            </a:r>
          </a:p>
          <a:p>
            <a:pPr algn="l">
              <a:lnSpc>
                <a:spcPct val="150000"/>
              </a:lnSpc>
              <a:buFontTx/>
              <a:buChar char="•"/>
            </a:pPr>
            <a:r>
              <a:rPr lang="tr-TR" sz="3600" dirty="0" smtClean="0"/>
              <a:t> Kabuk rengi ve kalitesi,</a:t>
            </a:r>
          </a:p>
          <a:p>
            <a:pPr algn="l">
              <a:lnSpc>
                <a:spcPct val="150000"/>
              </a:lnSpc>
              <a:buFontTx/>
              <a:buChar char="•"/>
            </a:pPr>
            <a:r>
              <a:rPr lang="tr-TR" sz="3600" dirty="0" smtClean="0"/>
              <a:t> Yumurtada iç kalite (et-kan lekesi).</a:t>
            </a:r>
          </a:p>
        </p:txBody>
      </p:sp>
    </p:spTree>
    <p:extLst>
      <p:ext uri="{BB962C8B-B14F-4D97-AF65-F5344CB8AC3E}">
        <p14:creationId xmlns="" xmlns:p14="http://schemas.microsoft.com/office/powerpoint/2010/main" val="1057202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35378" y="1239083"/>
            <a:ext cx="9716634" cy="5078313"/>
          </a:xfrm>
          <a:prstGeom prst="rect">
            <a:avLst/>
          </a:prstGeom>
          <a:noFill/>
          <a:ln w="9525">
            <a:noFill/>
            <a:miter lim="800000"/>
            <a:headEnd/>
            <a:tailEnd/>
          </a:ln>
        </p:spPr>
        <p:txBody>
          <a:bodyPr wrap="none">
            <a:spAutoFit/>
          </a:bodyPr>
          <a:lstStyle/>
          <a:p>
            <a:pPr algn="l">
              <a:lnSpc>
                <a:spcPct val="150000"/>
              </a:lnSpc>
              <a:buFontTx/>
              <a:buChar char="•"/>
            </a:pPr>
            <a:r>
              <a:rPr lang="tr-TR" sz="3600" dirty="0" smtClean="0"/>
              <a:t> Genom analizindeki gelişmeler,</a:t>
            </a:r>
          </a:p>
          <a:p>
            <a:pPr algn="l">
              <a:lnSpc>
                <a:spcPct val="150000"/>
              </a:lnSpc>
              <a:buFontTx/>
              <a:buChar char="•"/>
            </a:pPr>
            <a:r>
              <a:rPr lang="tr-TR" sz="3600" dirty="0" smtClean="0"/>
              <a:t> </a:t>
            </a:r>
            <a:r>
              <a:rPr lang="tr-TR" sz="3600" dirty="0" err="1" smtClean="0"/>
              <a:t>Genomik</a:t>
            </a:r>
            <a:r>
              <a:rPr lang="tr-TR" sz="3600" dirty="0" smtClean="0"/>
              <a:t> verilerin kullanımı,</a:t>
            </a:r>
          </a:p>
          <a:p>
            <a:pPr algn="l">
              <a:lnSpc>
                <a:spcPct val="150000"/>
              </a:lnSpc>
              <a:buFontTx/>
              <a:buChar char="•"/>
            </a:pPr>
            <a:r>
              <a:rPr lang="tr-TR" sz="3600" dirty="0" smtClean="0"/>
              <a:t> Yüksek verimi oluşturan genlerin belirlenmesi,</a:t>
            </a:r>
          </a:p>
          <a:p>
            <a:pPr algn="l">
              <a:lnSpc>
                <a:spcPct val="150000"/>
              </a:lnSpc>
              <a:buFontTx/>
              <a:buChar char="•"/>
            </a:pPr>
            <a:r>
              <a:rPr lang="tr-TR" sz="3600" dirty="0" smtClean="0"/>
              <a:t> Seleksiyonun etkinliğini artırmak,</a:t>
            </a:r>
          </a:p>
          <a:p>
            <a:pPr algn="l">
              <a:lnSpc>
                <a:spcPct val="150000"/>
              </a:lnSpc>
              <a:buFontTx/>
              <a:buChar char="•"/>
            </a:pPr>
            <a:r>
              <a:rPr lang="tr-TR" sz="3600" dirty="0" smtClean="0"/>
              <a:t> Seleksiyondaki isabet derecesini yükseltmek.</a:t>
            </a:r>
          </a:p>
          <a:p>
            <a:pPr algn="l">
              <a:lnSpc>
                <a:spcPct val="150000"/>
              </a:lnSpc>
              <a:buFontTx/>
              <a:buChar char="•"/>
            </a:pPr>
            <a:r>
              <a:rPr lang="tr-TR" sz="3600" dirty="0" smtClean="0"/>
              <a:t> Genom sekansı yapılan ilk tür </a:t>
            </a:r>
            <a:r>
              <a:rPr lang="tr-TR" sz="3600" dirty="0" err="1" smtClean="0"/>
              <a:t>TAVUK’tur</a:t>
            </a:r>
            <a:r>
              <a:rPr lang="tr-TR" sz="3600" dirty="0" smtClean="0"/>
              <a:t>. </a:t>
            </a:r>
          </a:p>
        </p:txBody>
      </p:sp>
      <p:sp>
        <p:nvSpPr>
          <p:cNvPr id="3" name="2 Metin kutusu"/>
          <p:cNvSpPr txBox="1"/>
          <p:nvPr/>
        </p:nvSpPr>
        <p:spPr>
          <a:xfrm>
            <a:off x="1028700" y="533400"/>
            <a:ext cx="6240811" cy="707886"/>
          </a:xfrm>
          <a:prstGeom prst="rect">
            <a:avLst/>
          </a:prstGeom>
          <a:noFill/>
        </p:spPr>
        <p:txBody>
          <a:bodyPr wrap="none" rtlCol="0">
            <a:spAutoFit/>
          </a:bodyPr>
          <a:lstStyle/>
          <a:p>
            <a:r>
              <a:rPr lang="tr-TR" dirty="0" smtClean="0"/>
              <a:t>GENOMİK SELEKSİYON</a:t>
            </a:r>
            <a:endParaRPr lang="tr-TR" dirty="0"/>
          </a:p>
        </p:txBody>
      </p:sp>
    </p:spTree>
    <p:extLst>
      <p:ext uri="{BB962C8B-B14F-4D97-AF65-F5344CB8AC3E}">
        <p14:creationId xmlns="" xmlns:p14="http://schemas.microsoft.com/office/powerpoint/2010/main" val="1057202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0" y="914400"/>
            <a:ext cx="8743950" cy="4800600"/>
          </a:xfrm>
        </p:spPr>
        <p:txBody>
          <a:bodyPr>
            <a:normAutofit fontScale="92500" lnSpcReduction="20000"/>
          </a:bodyPr>
          <a:lstStyle/>
          <a:p>
            <a:pPr>
              <a:lnSpc>
                <a:spcPct val="150000"/>
              </a:lnSpc>
              <a:spcBef>
                <a:spcPts val="0"/>
              </a:spcBef>
              <a:buFont typeface="Arial" panose="020B0604020202020204" pitchFamily="34" charset="0"/>
              <a:buChar char="•"/>
            </a:pPr>
            <a:r>
              <a:rPr lang="tr-TR" sz="3600" b="1" dirty="0" smtClean="0"/>
              <a:t>Kesilmiş </a:t>
            </a:r>
            <a:r>
              <a:rPr lang="tr-TR" sz="3600" b="1" dirty="0"/>
              <a:t>Parça Uzunluğu </a:t>
            </a:r>
            <a:r>
              <a:rPr lang="tr-TR" sz="3600" b="1" dirty="0" err="1" smtClean="0"/>
              <a:t>Polimorfizmi</a:t>
            </a:r>
            <a:r>
              <a:rPr lang="tr-TR" sz="3600" b="1" dirty="0" smtClean="0"/>
              <a:t>,</a:t>
            </a:r>
          </a:p>
          <a:p>
            <a:pPr>
              <a:lnSpc>
                <a:spcPct val="150000"/>
              </a:lnSpc>
              <a:spcBef>
                <a:spcPts val="0"/>
              </a:spcBef>
              <a:buFont typeface="Arial" panose="020B0604020202020204" pitchFamily="34" charset="0"/>
              <a:buChar char="•"/>
            </a:pPr>
            <a:r>
              <a:rPr lang="tr-TR" sz="3600" b="1" dirty="0" err="1" smtClean="0"/>
              <a:t>Microsatellites</a:t>
            </a:r>
            <a:r>
              <a:rPr lang="tr-TR" sz="3600" b="1" dirty="0" smtClean="0"/>
              <a:t>, </a:t>
            </a:r>
          </a:p>
          <a:p>
            <a:pPr>
              <a:lnSpc>
                <a:spcPct val="150000"/>
              </a:lnSpc>
              <a:spcBef>
                <a:spcPts val="0"/>
              </a:spcBef>
              <a:buFont typeface="Arial" panose="020B0604020202020204" pitchFamily="34" charset="0"/>
              <a:buChar char="•"/>
            </a:pPr>
            <a:r>
              <a:rPr lang="tr-TR" sz="3600" b="1" dirty="0"/>
              <a:t>Kantitatif Karakter </a:t>
            </a:r>
            <a:r>
              <a:rPr lang="tr-TR" sz="3600" b="1" dirty="0" err="1" smtClean="0"/>
              <a:t>Lokusları</a:t>
            </a:r>
            <a:r>
              <a:rPr lang="tr-TR" sz="3600" b="1" dirty="0" smtClean="0"/>
              <a:t>,</a:t>
            </a:r>
          </a:p>
          <a:p>
            <a:pPr>
              <a:lnSpc>
                <a:spcPct val="150000"/>
              </a:lnSpc>
              <a:spcBef>
                <a:spcPts val="0"/>
              </a:spcBef>
              <a:buFont typeface="Arial" panose="020B0604020202020204" pitchFamily="34" charset="0"/>
              <a:buChar char="•"/>
            </a:pPr>
            <a:r>
              <a:rPr lang="tr-TR" sz="3600" b="1" dirty="0"/>
              <a:t>Aday </a:t>
            </a:r>
            <a:r>
              <a:rPr lang="tr-TR" sz="3600" b="1" dirty="0" smtClean="0"/>
              <a:t>Genler,</a:t>
            </a:r>
          </a:p>
          <a:p>
            <a:pPr>
              <a:lnSpc>
                <a:spcPct val="150000"/>
              </a:lnSpc>
              <a:spcBef>
                <a:spcPts val="0"/>
              </a:spcBef>
              <a:buFont typeface="Arial" panose="020B0604020202020204" pitchFamily="34" charset="0"/>
              <a:buChar char="•"/>
            </a:pPr>
            <a:r>
              <a:rPr lang="tr-TR" sz="3600" b="1" dirty="0" err="1" smtClean="0"/>
              <a:t>Genomik</a:t>
            </a:r>
            <a:r>
              <a:rPr lang="tr-TR" sz="3600" b="1" dirty="0" smtClean="0"/>
              <a:t> </a:t>
            </a:r>
            <a:r>
              <a:rPr lang="tr-TR" sz="3600" b="1" dirty="0" err="1" smtClean="0"/>
              <a:t>Sekanslama</a:t>
            </a:r>
            <a:r>
              <a:rPr lang="tr-TR" sz="3600" b="1" dirty="0" smtClean="0"/>
              <a:t>,</a:t>
            </a:r>
          </a:p>
          <a:p>
            <a:pPr>
              <a:lnSpc>
                <a:spcPct val="150000"/>
              </a:lnSpc>
              <a:spcBef>
                <a:spcPts val="0"/>
              </a:spcBef>
              <a:buFont typeface="Arial" panose="020B0604020202020204" pitchFamily="34" charset="0"/>
              <a:buChar char="•"/>
            </a:pPr>
            <a:r>
              <a:rPr lang="tr-TR" sz="3600" b="1" dirty="0" smtClean="0"/>
              <a:t>Markör Destekli Seleksiyon,</a:t>
            </a:r>
          </a:p>
          <a:p>
            <a:pPr>
              <a:lnSpc>
                <a:spcPct val="150000"/>
              </a:lnSpc>
              <a:spcBef>
                <a:spcPts val="0"/>
              </a:spcBef>
              <a:buFont typeface="Arial" panose="020B0604020202020204" pitchFamily="34" charset="0"/>
              <a:buChar char="•"/>
            </a:pPr>
            <a:r>
              <a:rPr lang="tr-TR" sz="3600" b="1" dirty="0"/>
              <a:t>Tek Nükleotid </a:t>
            </a:r>
            <a:r>
              <a:rPr lang="tr-TR" sz="3600" b="1" dirty="0" err="1" smtClean="0"/>
              <a:t>Polimorfizmi</a:t>
            </a:r>
            <a:r>
              <a:rPr lang="tr-TR" sz="3600" b="1" dirty="0" smtClean="0"/>
              <a:t> (SNP),</a:t>
            </a:r>
            <a:endParaRPr lang="tr-TR" sz="3600" dirty="0"/>
          </a:p>
        </p:txBody>
      </p:sp>
      <p:sp>
        <p:nvSpPr>
          <p:cNvPr id="5" name="4 Metin kutusu"/>
          <p:cNvSpPr txBox="1"/>
          <p:nvPr/>
        </p:nvSpPr>
        <p:spPr>
          <a:xfrm>
            <a:off x="1142972" y="357166"/>
            <a:ext cx="6240811" cy="707886"/>
          </a:xfrm>
          <a:prstGeom prst="rect">
            <a:avLst/>
          </a:prstGeom>
          <a:noFill/>
        </p:spPr>
        <p:txBody>
          <a:bodyPr wrap="none" rtlCol="0">
            <a:spAutoFit/>
          </a:bodyPr>
          <a:lstStyle/>
          <a:p>
            <a:r>
              <a:rPr lang="tr-TR" dirty="0" smtClean="0"/>
              <a:t>GENOMİK SELEKSİYON</a:t>
            </a:r>
            <a:endParaRPr lang="tr-TR" dirty="0"/>
          </a:p>
        </p:txBody>
      </p:sp>
    </p:spTree>
    <p:extLst>
      <p:ext uri="{BB962C8B-B14F-4D97-AF65-F5344CB8AC3E}">
        <p14:creationId xmlns:p14="http://schemas.microsoft.com/office/powerpoint/2010/main" xmlns="" val="3625705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714344" y="714356"/>
            <a:ext cx="7666201" cy="707886"/>
          </a:xfrm>
          <a:prstGeom prst="rect">
            <a:avLst/>
          </a:prstGeom>
          <a:noFill/>
          <a:ln w="9525">
            <a:noFill/>
            <a:miter lim="800000"/>
            <a:headEnd/>
            <a:tailEnd/>
          </a:ln>
          <a:effectLst/>
        </p:spPr>
        <p:txBody>
          <a:bodyPr wrap="none">
            <a:spAutoFit/>
          </a:bodyPr>
          <a:lstStyle/>
          <a:p>
            <a:pPr algn="ctr" eaLnBrk="0" hangingPunct="0"/>
            <a:r>
              <a:rPr lang="tr-TR" dirty="0" smtClean="0"/>
              <a:t>GENLER VE KROMOZOMLAR</a:t>
            </a:r>
            <a:endParaRPr lang="en-US" dirty="0"/>
          </a:p>
        </p:txBody>
      </p:sp>
      <p:sp>
        <p:nvSpPr>
          <p:cNvPr id="36867" name="Text Box 3"/>
          <p:cNvSpPr txBox="1">
            <a:spLocks noChangeArrowheads="1"/>
          </p:cNvSpPr>
          <p:nvPr/>
        </p:nvSpPr>
        <p:spPr bwMode="auto">
          <a:xfrm>
            <a:off x="152400" y="1738551"/>
            <a:ext cx="10134600" cy="3785652"/>
          </a:xfrm>
          <a:prstGeom prst="rect">
            <a:avLst/>
          </a:prstGeom>
          <a:noFill/>
          <a:ln w="9525">
            <a:noFill/>
            <a:miter lim="800000"/>
            <a:headEnd/>
            <a:tailEnd/>
          </a:ln>
          <a:effectLst/>
        </p:spPr>
        <p:txBody>
          <a:bodyPr wrap="square">
            <a:spAutoFit/>
          </a:bodyPr>
          <a:lstStyle/>
          <a:p>
            <a:endParaRPr lang="tr-TR" dirty="0" smtClean="0">
              <a:solidFill>
                <a:srgbClr val="FFFF00"/>
              </a:solidFill>
            </a:endParaRPr>
          </a:p>
          <a:p>
            <a:r>
              <a:rPr lang="tr-TR" dirty="0" smtClean="0"/>
              <a:t>Tavuklarda son belirlemelere göre 39 çift kromozom bulunmaktadır. </a:t>
            </a:r>
          </a:p>
          <a:p>
            <a:endParaRPr lang="tr-TR" dirty="0" smtClean="0"/>
          </a:p>
          <a:p>
            <a:r>
              <a:rPr lang="tr-TR" dirty="0" smtClean="0"/>
              <a:t>Tavuklarda memelilerin tersine yeni dölün cinsiyetini dişi üreme hücresi belirler. </a:t>
            </a:r>
          </a:p>
        </p:txBody>
      </p:sp>
    </p:spTree>
  </p:cSld>
  <p:clrMapOvr>
    <a:masterClrMapping/>
  </p:clrMapOvr>
  <p:transition spd="med">
    <p:random/>
  </p:transition>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472</TotalTime>
  <Words>500</Words>
  <Application>Microsoft Office PowerPoint</Application>
  <PresentationFormat>35 mm Slayt</PresentationFormat>
  <Paragraphs>141</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vector>
  </TitlesOfParts>
  <Company>NC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Poultry Science</dc:creator>
  <cp:lastModifiedBy>Samsung</cp:lastModifiedBy>
  <cp:revision>47</cp:revision>
  <dcterms:created xsi:type="dcterms:W3CDTF">2007-02-13T18:35:55Z</dcterms:created>
  <dcterms:modified xsi:type="dcterms:W3CDTF">2017-12-18T06:34:03Z</dcterms:modified>
</cp:coreProperties>
</file>