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412" r:id="rId3"/>
    <p:sldId id="306" r:id="rId4"/>
    <p:sldId id="257" r:id="rId5"/>
    <p:sldId id="259" r:id="rId6"/>
    <p:sldId id="261" r:id="rId7"/>
    <p:sldId id="307" r:id="rId8"/>
    <p:sldId id="280" r:id="rId9"/>
    <p:sldId id="345" r:id="rId10"/>
    <p:sldId id="344" r:id="rId11"/>
    <p:sldId id="305" r:id="rId12"/>
    <p:sldId id="333" r:id="rId13"/>
    <p:sldId id="269" r:id="rId14"/>
    <p:sldId id="386" r:id="rId15"/>
    <p:sldId id="310" r:id="rId16"/>
    <p:sldId id="389" r:id="rId17"/>
    <p:sldId id="291" r:id="rId18"/>
    <p:sldId id="295" r:id="rId19"/>
    <p:sldId id="274" r:id="rId20"/>
    <p:sldId id="388" r:id="rId21"/>
    <p:sldId id="296" r:id="rId22"/>
    <p:sldId id="336" r:id="rId23"/>
    <p:sldId id="337" r:id="rId24"/>
    <p:sldId id="327" r:id="rId25"/>
    <p:sldId id="328" r:id="rId26"/>
    <p:sldId id="329" r:id="rId27"/>
    <p:sldId id="338" r:id="rId28"/>
    <p:sldId id="331" r:id="rId29"/>
    <p:sldId id="346" r:id="rId30"/>
    <p:sldId id="390" r:id="rId31"/>
    <p:sldId id="391" r:id="rId32"/>
    <p:sldId id="392" r:id="rId33"/>
    <p:sldId id="394" r:id="rId34"/>
    <p:sldId id="400" r:id="rId35"/>
    <p:sldId id="401" r:id="rId36"/>
    <p:sldId id="402" r:id="rId37"/>
    <p:sldId id="403" r:id="rId38"/>
    <p:sldId id="396" r:id="rId39"/>
    <p:sldId id="397" r:id="rId40"/>
    <p:sldId id="398" r:id="rId41"/>
    <p:sldId id="399" r:id="rId42"/>
    <p:sldId id="39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5" autoAdjust="0"/>
    <p:restoredTop sz="94660"/>
  </p:normalViewPr>
  <p:slideViewPr>
    <p:cSldViewPr>
      <p:cViewPr varScale="1">
        <p:scale>
          <a:sx n="83" d="100"/>
          <a:sy n="83" d="100"/>
        </p:scale>
        <p:origin x="175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4E1877-97F8-4617-81E8-2C2528E301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F15E7-5D41-486C-9C70-B2918D1730A7}" type="slidenum">
              <a:rPr lang="tr-TR"/>
              <a:pPr/>
              <a:t>19</a:t>
            </a:fld>
            <a:endParaRPr lang="tr-T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45012" cy="3408362"/>
          </a:xfrm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5463"/>
            <a:ext cx="5019675" cy="4122737"/>
          </a:xfrm>
          <a:noFill/>
          <a:ln/>
        </p:spPr>
        <p:txBody>
          <a:bodyPr wrap="none" lIns="92075" tIns="46037" rIns="92075" bIns="4603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DCBBA-C766-4556-A5BF-C5381B1E08D2}" type="slidenum">
              <a:rPr lang="tr-TR"/>
              <a:pPr/>
              <a:t>20</a:t>
            </a:fld>
            <a:endParaRPr lang="tr-T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12788"/>
            <a:ext cx="4545012" cy="3408362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5463"/>
            <a:ext cx="5019675" cy="4122737"/>
          </a:xfrm>
          <a:noFill/>
          <a:ln/>
        </p:spPr>
        <p:txBody>
          <a:bodyPr wrap="none" lIns="92075" tIns="46037" rIns="92075" bIns="46037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6A80F-A7E7-4E3C-9A1C-23BC5CEB27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11A9-A67D-4C99-915C-836620858E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8409-2BD6-442E-BA88-8A7985F4E9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C85E4-2DA9-4D3C-A774-A69E22C77E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3E08-BD78-4F9F-A4ED-977E8D6468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145CC-CC32-4D20-B49A-6B98752BF1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731F-8B55-49EC-956E-3355B7016D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8C3B-A260-45E9-BA41-44A566E784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E42F-A713-4ED8-B476-406CB5890B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E153-A1A1-4ABC-9983-E5F5B811A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B18B-57B6-4692-99C6-F7EFC5DB80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39C8-BBC9-450D-BBE7-061E69B00D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6B4AD-5195-4F2E-B7E5-C0C634ED97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AB80638-290F-473C-8096-0AE576F0BA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Doç. Dr. Evren Süer</a:t>
            </a:r>
            <a:endParaRPr lang="tr-TR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2016125"/>
          </a:xfrm>
        </p:spPr>
        <p:txBody>
          <a:bodyPr/>
          <a:lstStyle/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Types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Scrotal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Conditions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7019925" y="3644900"/>
            <a:ext cx="1979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charset="0"/>
              </a:rPr>
              <a:t>Disfonksiyone testiküler ven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7164388" y="52292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b="1">
                <a:solidFill>
                  <a:schemeClr val="bg1"/>
                </a:solidFill>
                <a:latin typeface="Tahoma" charset="0"/>
              </a:rPr>
              <a:t>Peritestiküler staz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995936" y="188913"/>
            <a:ext cx="4968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tr-TR" sz="2000" b="1" dirty="0"/>
              <a:t>PATHOPHYSIOLOGY OF VARICOCELE</a:t>
            </a:r>
          </a:p>
        </p:txBody>
      </p:sp>
      <p:pic>
        <p:nvPicPr>
          <p:cNvPr id="109578" name="Picture 10" descr="varicoce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836613"/>
            <a:ext cx="2678113" cy="43211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9579" name="Picture 11" descr="196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933825"/>
            <a:ext cx="2632075" cy="287972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836613"/>
            <a:ext cx="3714750" cy="24003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3573463"/>
            <a:ext cx="3838575" cy="22002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810" y="980281"/>
            <a:ext cx="1487029" cy="26646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892" y="3757697"/>
            <a:ext cx="1393917" cy="20726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/>
          </a:p>
        </p:txBody>
      </p:sp>
      <p:pic>
        <p:nvPicPr>
          <p:cNvPr id="15363" name="Picture 4" descr="l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4738" y="1771650"/>
            <a:ext cx="2803525" cy="4181475"/>
          </a:xfrm>
          <a:noFill/>
        </p:spPr>
      </p:pic>
      <p:pic>
        <p:nvPicPr>
          <p:cNvPr id="1536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9532" t="19687" r="29532" b="14766"/>
          <a:stretch>
            <a:fillRect/>
          </a:stretch>
        </p:blipFill>
        <p:spPr>
          <a:xfrm>
            <a:off x="4648200" y="1916113"/>
            <a:ext cx="4038600" cy="37449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Incidence</a:t>
            </a:r>
            <a:r>
              <a:rPr lang="tr-TR" dirty="0"/>
              <a:t>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611687"/>
          </a:xfrm>
        </p:spPr>
        <p:txBody>
          <a:bodyPr/>
          <a:lstStyle/>
          <a:p>
            <a:pPr eaLnBrk="1" hangingPunct="1"/>
            <a:r>
              <a:rPr lang="tr-TR" sz="2000" dirty="0"/>
              <a:t>General </a:t>
            </a:r>
            <a:r>
              <a:rPr lang="tr-TR" sz="2000" dirty="0" err="1"/>
              <a:t>male</a:t>
            </a:r>
            <a:r>
              <a:rPr lang="tr-TR" sz="2000" dirty="0"/>
              <a:t> </a:t>
            </a:r>
            <a:r>
              <a:rPr lang="tr-TR" sz="2000" dirty="0" err="1"/>
              <a:t>population</a:t>
            </a:r>
            <a:r>
              <a:rPr lang="tr-TR" sz="2000" dirty="0"/>
              <a:t> %13.4 (%4.4-22.6) </a:t>
            </a:r>
            <a:endParaRPr lang="tr-TR" sz="2000" dirty="0" smtClean="0"/>
          </a:p>
          <a:p>
            <a:pPr eaLnBrk="1" hangingPunct="1"/>
            <a:endParaRPr lang="tr-TR" sz="2000" dirty="0"/>
          </a:p>
          <a:p>
            <a:pPr eaLnBrk="1" hangingPunct="1"/>
            <a:r>
              <a:rPr lang="tr-TR" sz="2000" dirty="0" err="1"/>
              <a:t>Primary</a:t>
            </a:r>
            <a:r>
              <a:rPr lang="tr-TR" sz="2000" dirty="0"/>
              <a:t> </a:t>
            </a:r>
            <a:r>
              <a:rPr lang="tr-TR" sz="2000" dirty="0" err="1"/>
              <a:t>infertility</a:t>
            </a:r>
            <a:r>
              <a:rPr lang="tr-TR" sz="2000" dirty="0"/>
              <a:t> %35-40 (%19-41</a:t>
            </a:r>
            <a:r>
              <a:rPr lang="tr-TR" sz="2000" dirty="0" smtClean="0"/>
              <a:t>)</a:t>
            </a:r>
          </a:p>
          <a:p>
            <a:pPr eaLnBrk="1" hangingPunct="1"/>
            <a:endParaRPr lang="tr-TR" sz="2000" dirty="0"/>
          </a:p>
          <a:p>
            <a:pPr eaLnBrk="1" hangingPunct="1"/>
            <a:r>
              <a:rPr lang="tr-TR" sz="2000" dirty="0" err="1"/>
              <a:t>Isolated</a:t>
            </a:r>
            <a:r>
              <a:rPr lang="tr-TR" sz="2000" dirty="0"/>
              <a:t> </a:t>
            </a:r>
            <a:r>
              <a:rPr lang="tr-TR" sz="2000" dirty="0" err="1"/>
              <a:t>right</a:t>
            </a:r>
            <a:r>
              <a:rPr lang="tr-TR" sz="2000" dirty="0"/>
              <a:t> </a:t>
            </a:r>
            <a:r>
              <a:rPr lang="tr-TR" sz="2000" dirty="0" err="1"/>
              <a:t>varicocele</a:t>
            </a:r>
            <a:r>
              <a:rPr lang="tr-TR" sz="2000" dirty="0"/>
              <a:t> %</a:t>
            </a:r>
            <a:r>
              <a:rPr lang="tr-TR" sz="2000" dirty="0" smtClean="0"/>
              <a:t>2</a:t>
            </a:r>
          </a:p>
          <a:p>
            <a:pPr eaLnBrk="1" hangingPunct="1"/>
            <a:endParaRPr lang="tr-TR" sz="2000" dirty="0"/>
          </a:p>
          <a:p>
            <a:pPr eaLnBrk="1" hangingPunct="1"/>
            <a:r>
              <a:rPr lang="tr-TR" sz="2000" dirty="0" err="1"/>
              <a:t>Usually</a:t>
            </a:r>
            <a:r>
              <a:rPr lang="tr-TR" sz="2000" dirty="0"/>
              <a:t> </a:t>
            </a:r>
            <a:r>
              <a:rPr lang="tr-TR" sz="2000" dirty="0" err="1"/>
              <a:t>isolated</a:t>
            </a:r>
            <a:r>
              <a:rPr lang="tr-TR" sz="2000" dirty="0"/>
              <a:t> </a:t>
            </a:r>
            <a:r>
              <a:rPr lang="tr-TR" sz="2000" dirty="0" err="1"/>
              <a:t>left</a:t>
            </a:r>
            <a:r>
              <a:rPr lang="tr-TR" sz="2000" dirty="0"/>
              <a:t> </a:t>
            </a:r>
            <a:r>
              <a:rPr lang="tr-TR" sz="2000" dirty="0" err="1"/>
              <a:t>varicocele</a:t>
            </a:r>
            <a:r>
              <a:rPr lang="tr-TR" sz="2000" dirty="0"/>
              <a:t> %</a:t>
            </a:r>
            <a:r>
              <a:rPr lang="tr-TR" sz="2000" dirty="0" smtClean="0"/>
              <a:t>78-93</a:t>
            </a:r>
          </a:p>
          <a:p>
            <a:pPr eaLnBrk="1" hangingPunct="1"/>
            <a:endParaRPr lang="tr-TR" sz="2000" dirty="0"/>
          </a:p>
          <a:p>
            <a:pPr eaLnBrk="1" hangingPunct="1"/>
            <a:r>
              <a:rPr lang="tr-TR" sz="2000" dirty="0" err="1"/>
              <a:t>Bilateral</a:t>
            </a:r>
            <a:r>
              <a:rPr lang="tr-TR" sz="2000" dirty="0"/>
              <a:t> </a:t>
            </a:r>
            <a:r>
              <a:rPr lang="tr-TR" sz="2000" dirty="0" err="1" smtClean="0"/>
              <a:t>varicocele</a:t>
            </a:r>
            <a:r>
              <a:rPr lang="tr-TR" sz="2000" dirty="0" smtClean="0"/>
              <a:t> in </a:t>
            </a:r>
            <a:r>
              <a:rPr lang="tr-TR" sz="2000" dirty="0"/>
              <a:t>normal </a:t>
            </a:r>
            <a:r>
              <a:rPr lang="tr-TR" sz="2000" dirty="0" err="1"/>
              <a:t>population</a:t>
            </a:r>
            <a:r>
              <a:rPr lang="tr-TR" sz="2000" dirty="0"/>
              <a:t> %1,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infertile</a:t>
            </a:r>
            <a:r>
              <a:rPr lang="tr-TR" sz="2000" dirty="0"/>
              <a:t> </a:t>
            </a:r>
            <a:r>
              <a:rPr lang="tr-TR" sz="2000" dirty="0" err="1"/>
              <a:t>group</a:t>
            </a:r>
            <a:r>
              <a:rPr lang="tr-TR" sz="2000" dirty="0"/>
              <a:t> %40 (%15-50) </a:t>
            </a:r>
            <a:endParaRPr lang="tr-TR" sz="2000" dirty="0" smtClean="0"/>
          </a:p>
          <a:p>
            <a:pPr eaLnBrk="1" hangingPunct="1"/>
            <a:endParaRPr lang="tr-TR" sz="2000" dirty="0"/>
          </a:p>
          <a:p>
            <a:pPr eaLnBrk="1" hangingPunct="1"/>
            <a:r>
              <a:rPr lang="en-US" sz="2000" dirty="0"/>
              <a:t>Rare under 10 years old</a:t>
            </a:r>
            <a:r>
              <a:rPr lang="tr-TR" sz="2000" dirty="0"/>
              <a:t>, </a:t>
            </a:r>
            <a:r>
              <a:rPr lang="tr-TR" sz="2000" dirty="0" err="1"/>
              <a:t>increases</a:t>
            </a:r>
            <a:r>
              <a:rPr lang="tr-TR" sz="2000" dirty="0"/>
              <a:t> </a:t>
            </a:r>
            <a:r>
              <a:rPr lang="tr-TR" sz="2000" dirty="0" err="1"/>
              <a:t>progressively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 smtClean="0"/>
              <a:t>puberty</a:t>
            </a:r>
            <a:r>
              <a:rPr lang="tr-TR" sz="2000" dirty="0" smtClean="0"/>
              <a:t> (%15-20)</a:t>
            </a:r>
            <a:endParaRPr lang="tr-TR" sz="2000" dirty="0"/>
          </a:p>
          <a:p>
            <a:pPr algn="r" eaLnBrk="1" hangingPunct="1">
              <a:buFontTx/>
              <a:buNone/>
            </a:pP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endParaRPr lang="tr-TR" sz="2000" i="1" dirty="0"/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Varicocele</a:t>
            </a:r>
            <a:r>
              <a:rPr lang="en-US" sz="2800" dirty="0"/>
              <a:t> is the most common and treatable cause of male factor infertility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eaLnBrk="1" hangingPunct="1">
              <a:lnSpc>
                <a:spcPct val="90000"/>
              </a:lnSpc>
            </a:pPr>
            <a:endParaRPr lang="tr-TR" sz="2800" dirty="0"/>
          </a:p>
          <a:p>
            <a:pPr eaLnBrk="1" hangingPunct="1">
              <a:lnSpc>
                <a:spcPct val="90000"/>
              </a:lnSpc>
            </a:pPr>
            <a:r>
              <a:rPr lang="tr-TR" sz="2800" dirty="0" err="1"/>
              <a:t>After</a:t>
            </a:r>
            <a:r>
              <a:rPr lang="tr-TR" sz="2800" dirty="0"/>
              <a:t> </a:t>
            </a:r>
            <a:r>
              <a:rPr lang="tr-TR" sz="2800" dirty="0" err="1"/>
              <a:t>varicocelectomy</a:t>
            </a:r>
            <a:r>
              <a:rPr lang="tr-TR" sz="2800" dirty="0"/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400" dirty="0"/>
              <a:t>%60-80 </a:t>
            </a:r>
            <a:r>
              <a:rPr lang="tr-TR" sz="2400" dirty="0" err="1"/>
              <a:t>improvement</a:t>
            </a:r>
            <a:r>
              <a:rPr lang="tr-TR" sz="2400" dirty="0"/>
              <a:t> in semen </a:t>
            </a:r>
            <a:r>
              <a:rPr lang="tr-TR" sz="2400" dirty="0" err="1"/>
              <a:t>parameters</a:t>
            </a:r>
            <a:endParaRPr lang="tr-TR" sz="2400" dirty="0"/>
          </a:p>
          <a:p>
            <a:pPr lvl="1" eaLnBrk="1" hangingPunct="1">
              <a:lnSpc>
                <a:spcPct val="90000"/>
              </a:lnSpc>
            </a:pPr>
            <a:r>
              <a:rPr lang="tr-TR" sz="2400" dirty="0"/>
              <a:t>%20-60 </a:t>
            </a:r>
            <a:r>
              <a:rPr lang="tr-TR" sz="2400" dirty="0" err="1"/>
              <a:t>pregnancy</a:t>
            </a:r>
            <a:r>
              <a:rPr lang="tr-TR" sz="2400" dirty="0"/>
              <a:t> </a:t>
            </a:r>
            <a:r>
              <a:rPr lang="tr-TR" sz="2400" dirty="0" err="1"/>
              <a:t>rates</a:t>
            </a:r>
            <a:endParaRPr lang="en-US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941168"/>
            <a:ext cx="4876800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Pathophysiology</a:t>
            </a:r>
            <a:endParaRPr lang="tr-T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Hyperthermia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endParaRPr lang="tr-TR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Testicular blood flow and venous pressure </a:t>
            </a:r>
            <a:r>
              <a:rPr lang="en-US" sz="1800" dirty="0" smtClean="0"/>
              <a:t>changes</a:t>
            </a:r>
            <a:endParaRPr lang="tr-TR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Hormonal</a:t>
            </a:r>
            <a:r>
              <a:rPr lang="tr-TR" sz="1800" dirty="0" smtClean="0"/>
              <a:t> </a:t>
            </a:r>
            <a:r>
              <a:rPr lang="tr-TR" sz="1800" dirty="0" err="1" smtClean="0"/>
              <a:t>dysfunction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Increased</a:t>
            </a:r>
            <a:r>
              <a:rPr lang="tr-TR" sz="1800" dirty="0" smtClean="0"/>
              <a:t> </a:t>
            </a:r>
            <a:r>
              <a:rPr lang="tr-TR" sz="1800" dirty="0" err="1"/>
              <a:t>oxidative</a:t>
            </a:r>
            <a:r>
              <a:rPr lang="tr-TR" sz="1800" dirty="0"/>
              <a:t> </a:t>
            </a:r>
            <a:r>
              <a:rPr lang="tr-TR" sz="1800" dirty="0" err="1"/>
              <a:t>stress</a:t>
            </a:r>
            <a:r>
              <a:rPr lang="tr-TR" sz="1800" dirty="0" smtClean="0"/>
              <a:t> </a:t>
            </a:r>
            <a:r>
              <a:rPr lang="tr-TR" sz="1800" dirty="0"/>
              <a:t>(ROS</a:t>
            </a:r>
            <a:r>
              <a:rPr lang="tr-TR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tr-TR" sz="1800" dirty="0"/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/>
              <a:t>Apoptosis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tr-TR" sz="1800" dirty="0"/>
              <a:t>DNA </a:t>
            </a:r>
            <a:r>
              <a:rPr lang="tr-TR" sz="1800" dirty="0" err="1" smtClean="0"/>
              <a:t>damage</a:t>
            </a:r>
            <a:endParaRPr lang="tr-TR" sz="1800" dirty="0"/>
          </a:p>
        </p:txBody>
      </p:sp>
      <p:pic>
        <p:nvPicPr>
          <p:cNvPr id="11266" name="Picture 2" descr="Insight into oxidative stress in varicocele-associated male infertility:  part 1 | Nature Reviews U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45" y="1388829"/>
            <a:ext cx="3987874" cy="52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Diagnosis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Evaluation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 err="1" smtClean="0"/>
              <a:t>Anamnesis</a:t>
            </a:r>
            <a:r>
              <a:rPr lang="tr-TR" sz="2400" dirty="0"/>
              <a:t>, </a:t>
            </a:r>
            <a:r>
              <a:rPr lang="tr-TR" sz="2400" dirty="0" err="1"/>
              <a:t>physical</a:t>
            </a:r>
            <a:r>
              <a:rPr lang="tr-TR" sz="2400" dirty="0"/>
              <a:t> </a:t>
            </a:r>
            <a:r>
              <a:rPr lang="tr-TR" sz="2400" dirty="0" err="1"/>
              <a:t>examination</a:t>
            </a:r>
            <a:r>
              <a:rPr lang="tr-TR" sz="2400" dirty="0"/>
              <a:t>, </a:t>
            </a:r>
            <a:r>
              <a:rPr lang="en-US" sz="2400" dirty="0"/>
              <a:t>at least 2 semen analysis (7 days-3 weeks)</a:t>
            </a:r>
            <a:endParaRPr lang="tr-TR" sz="2400" dirty="0" smtClean="0"/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en-US" sz="2400" dirty="0"/>
              <a:t>Although physical examination is often sufficient for diagnosis, </a:t>
            </a:r>
            <a:r>
              <a:rPr lang="tr-TR" sz="2400" dirty="0"/>
              <a:t>d</a:t>
            </a:r>
            <a:r>
              <a:rPr lang="en-US" sz="2400" dirty="0" err="1" smtClean="0"/>
              <a:t>oppler</a:t>
            </a:r>
            <a:r>
              <a:rPr lang="en-US" sz="2400" dirty="0" smtClean="0"/>
              <a:t> </a:t>
            </a:r>
            <a:r>
              <a:rPr lang="en-US" sz="2400" dirty="0"/>
              <a:t>ultrasound can help in diagnosis.</a:t>
            </a:r>
            <a:endParaRPr lang="tr-TR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FontTx/>
              <a:buNone/>
              <a:defRPr/>
            </a:pPr>
            <a:endParaRPr lang="tr-TR" sz="2000" dirty="0"/>
          </a:p>
        </p:txBody>
      </p:sp>
      <p:pic>
        <p:nvPicPr>
          <p:cNvPr id="12290" name="Picture 2" descr="Ultrasound Case 105 • LITFL • POCUS Top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6" y="3961335"/>
            <a:ext cx="4545511" cy="285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ile:Left testicular seminoma, varicocele, ultrasound image.jpg - Wikimedia 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83" y="3961335"/>
            <a:ext cx="4147752" cy="28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00808"/>
            <a:ext cx="5544616" cy="4525963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Physical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examination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SzPct val="60000"/>
              <a:buFont typeface="Wingdings" pitchFamily="2" charset="2"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tr-TR" sz="2800" dirty="0"/>
              <a:t>Grade  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Palpable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Valsalva</a:t>
            </a: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SzPct val="60000"/>
              <a:buFont typeface="Wingdings" pitchFamily="2" charset="2"/>
              <a:buNone/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tr-T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SzPct val="60000"/>
              <a:buFont typeface="Wingdings" pitchFamily="2" charset="2"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tr-TR" sz="2800" dirty="0"/>
              <a:t>Grade  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Directly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palpable</a:t>
            </a:r>
            <a:endParaRPr lang="tr-T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SzPct val="60000"/>
              <a:buFont typeface="Wingdings" pitchFamily="2" charset="2"/>
              <a:buNone/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tr-TR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SzPct val="60000"/>
              <a:buFont typeface="Wingdings" pitchFamily="2" charset="2"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tr-TR" sz="2800" dirty="0"/>
              <a:t>Grade  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Visible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without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physical</a:t>
            </a: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examination</a:t>
            </a:r>
            <a:endParaRPr lang="tr-TR" sz="2400" dirty="0"/>
          </a:p>
          <a:p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806" y="1700808"/>
            <a:ext cx="30861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Varicocelectomy</a:t>
            </a:r>
            <a:r>
              <a:rPr lang="tr-TR" dirty="0"/>
              <a:t> </a:t>
            </a:r>
            <a:r>
              <a:rPr lang="tr-TR" dirty="0" err="1"/>
              <a:t>Indications</a:t>
            </a:r>
            <a:endParaRPr lang="tr-T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Persistent sperm parameters disorder with </a:t>
            </a:r>
            <a:r>
              <a:rPr lang="en-US" sz="2400" dirty="0" smtClean="0"/>
              <a:t>infertility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 obtain better quality sperm for the next assisted reproductive </a:t>
            </a:r>
            <a:r>
              <a:rPr lang="en-US" sz="2400" dirty="0" smtClean="0"/>
              <a:t>technique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err="1" smtClean="0"/>
              <a:t>Adolescent</a:t>
            </a:r>
            <a:r>
              <a:rPr lang="tr-TR" sz="2400" dirty="0" smtClean="0"/>
              <a:t> </a:t>
            </a:r>
            <a:r>
              <a:rPr lang="tr-TR" sz="2400" dirty="0" err="1"/>
              <a:t>varicocele</a:t>
            </a:r>
            <a:r>
              <a:rPr lang="tr-TR" sz="2400" dirty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/>
              <a:t>suboptimal</a:t>
            </a:r>
            <a:r>
              <a:rPr lang="tr-TR" sz="2400" dirty="0"/>
              <a:t> </a:t>
            </a:r>
            <a:r>
              <a:rPr lang="tr-TR" sz="2400" dirty="0" err="1"/>
              <a:t>testicular</a:t>
            </a:r>
            <a:r>
              <a:rPr lang="tr-TR" sz="2400" dirty="0"/>
              <a:t> </a:t>
            </a:r>
            <a:r>
              <a:rPr lang="tr-TR" sz="2400" dirty="0" err="1" smtClean="0"/>
              <a:t>enlargement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Large </a:t>
            </a:r>
            <a:r>
              <a:rPr lang="en-US" sz="2400" dirty="0" err="1"/>
              <a:t>varicocele</a:t>
            </a:r>
            <a:r>
              <a:rPr lang="en-US" sz="2400" dirty="0"/>
              <a:t> causing cosmetic </a:t>
            </a:r>
            <a:r>
              <a:rPr lang="en-US" sz="2400" dirty="0" smtClean="0"/>
              <a:t>problems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Persistent testicular pain with </a:t>
            </a:r>
            <a:r>
              <a:rPr lang="en-US" sz="2400" dirty="0" err="1"/>
              <a:t>varicocele</a:t>
            </a:r>
            <a:endParaRPr lang="tr-TR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Surgical</a:t>
            </a:r>
            <a:r>
              <a:rPr lang="tr-TR" dirty="0"/>
              <a:t> </a:t>
            </a:r>
            <a:r>
              <a:rPr lang="tr-TR" dirty="0" err="1"/>
              <a:t>Approaches</a:t>
            </a:r>
            <a:r>
              <a:rPr lang="tr-TR" dirty="0"/>
              <a:t> in </a:t>
            </a:r>
            <a:r>
              <a:rPr lang="tr-TR" dirty="0" err="1"/>
              <a:t>Varicocele</a:t>
            </a:r>
            <a:endParaRPr lang="tr-TR" dirty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25650"/>
            <a:ext cx="4038600" cy="3673475"/>
          </a:xfrm>
          <a:noFill/>
        </p:spPr>
      </p:pic>
      <p:sp>
        <p:nvSpPr>
          <p:cNvPr id="2" name="Metin kutusu 1"/>
          <p:cNvSpPr txBox="1"/>
          <p:nvPr/>
        </p:nvSpPr>
        <p:spPr>
          <a:xfrm>
            <a:off x="683568" y="2348880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Open </a:t>
            </a:r>
            <a:r>
              <a:rPr lang="tr-TR" dirty="0" err="1"/>
              <a:t>surgery</a:t>
            </a:r>
            <a:r>
              <a:rPr lang="tr-TR" dirty="0"/>
              <a:t>;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Retroperitoneal</a:t>
            </a:r>
            <a:r>
              <a:rPr lang="tr-TR" dirty="0" smtClean="0"/>
              <a:t>(</a:t>
            </a:r>
            <a:r>
              <a:rPr lang="tr-TR" dirty="0" err="1" smtClean="0"/>
              <a:t>Palamo</a:t>
            </a:r>
            <a:r>
              <a:rPr lang="tr-TR" dirty="0"/>
              <a:t>)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Inguinal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İvanissevich</a:t>
            </a:r>
            <a:r>
              <a:rPr lang="tr-TR" dirty="0"/>
              <a:t>)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Subinguinal</a:t>
            </a:r>
            <a:r>
              <a:rPr lang="tr-TR" dirty="0" smtClean="0"/>
              <a:t>(</a:t>
            </a:r>
            <a:r>
              <a:rPr lang="tr-TR" dirty="0" err="1" smtClean="0"/>
              <a:t>Marmar</a:t>
            </a:r>
            <a:r>
              <a:rPr lang="tr-TR" dirty="0"/>
              <a:t>)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Scrotal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Laparoskopik</a:t>
            </a:r>
            <a:endParaRPr lang="tr-TR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Spermatic</a:t>
            </a:r>
            <a:r>
              <a:rPr lang="tr-TR" dirty="0"/>
              <a:t> </a:t>
            </a:r>
            <a:r>
              <a:rPr lang="tr-TR" dirty="0" err="1"/>
              <a:t>Cord</a:t>
            </a:r>
            <a:r>
              <a:rPr lang="tr-TR" dirty="0"/>
              <a:t> </a:t>
            </a:r>
            <a:r>
              <a:rPr lang="tr-TR" dirty="0" err="1" smtClean="0"/>
              <a:t>Anatomy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tr-TR" sz="2400" dirty="0" err="1"/>
              <a:t>Internal</a:t>
            </a:r>
            <a:r>
              <a:rPr lang="tr-TR" sz="2400" dirty="0"/>
              <a:t> </a:t>
            </a:r>
            <a:r>
              <a:rPr lang="tr-TR" sz="2400" dirty="0" err="1"/>
              <a:t>spermatic</a:t>
            </a:r>
            <a:r>
              <a:rPr lang="tr-TR" sz="2400" dirty="0"/>
              <a:t> </a:t>
            </a:r>
            <a:r>
              <a:rPr lang="tr-TR" sz="2400" dirty="0" err="1"/>
              <a:t>artery</a:t>
            </a:r>
            <a:r>
              <a:rPr lang="tr-TR" sz="2400" dirty="0"/>
              <a:t> </a:t>
            </a:r>
            <a:r>
              <a:rPr lang="tr-TR" sz="2400" dirty="0" err="1" smtClean="0"/>
              <a:t>branches</a:t>
            </a:r>
            <a:endParaRPr lang="tr-TR" sz="2400" dirty="0" smtClean="0"/>
          </a:p>
          <a:p>
            <a:pPr eaLnBrk="1" hangingPunct="1">
              <a:lnSpc>
                <a:spcPct val="140000"/>
              </a:lnSpc>
            </a:pPr>
            <a:r>
              <a:rPr lang="tr-TR" sz="2400" dirty="0" err="1"/>
              <a:t>Internal</a:t>
            </a:r>
            <a:r>
              <a:rPr lang="tr-TR" sz="2400" dirty="0"/>
              <a:t> </a:t>
            </a:r>
            <a:r>
              <a:rPr lang="tr-TR" sz="2400" dirty="0" err="1"/>
              <a:t>spermatic</a:t>
            </a:r>
            <a:r>
              <a:rPr lang="tr-TR" sz="2400" dirty="0"/>
              <a:t> </a:t>
            </a:r>
            <a:r>
              <a:rPr lang="tr-TR" sz="2400" dirty="0" err="1"/>
              <a:t>vein</a:t>
            </a:r>
            <a:r>
              <a:rPr lang="tr-TR" sz="2400" dirty="0"/>
              <a:t> </a:t>
            </a:r>
            <a:r>
              <a:rPr lang="tr-TR" sz="2400" dirty="0" err="1" smtClean="0"/>
              <a:t>branches</a:t>
            </a:r>
            <a:endParaRPr lang="tr-TR" sz="2400" dirty="0" smtClean="0"/>
          </a:p>
          <a:p>
            <a:pPr eaLnBrk="1" hangingPunct="1">
              <a:lnSpc>
                <a:spcPct val="140000"/>
              </a:lnSpc>
            </a:pPr>
            <a:r>
              <a:rPr lang="tr-TR" sz="2400" dirty="0" err="1" smtClean="0"/>
              <a:t>Lymphatic</a:t>
            </a:r>
            <a:r>
              <a:rPr lang="tr-TR" sz="2400" dirty="0" smtClean="0"/>
              <a:t> </a:t>
            </a:r>
            <a:r>
              <a:rPr lang="tr-TR" sz="2400" dirty="0" err="1"/>
              <a:t>vessel</a:t>
            </a:r>
            <a:r>
              <a:rPr lang="tr-TR" sz="2400" dirty="0"/>
              <a:t> </a:t>
            </a:r>
            <a:r>
              <a:rPr lang="tr-TR" sz="2400" dirty="0" err="1" smtClean="0"/>
              <a:t>branches</a:t>
            </a:r>
            <a:endParaRPr lang="tr-TR" sz="2400" dirty="0" smtClean="0"/>
          </a:p>
          <a:p>
            <a:pPr eaLnBrk="1" hangingPunct="1">
              <a:lnSpc>
                <a:spcPct val="140000"/>
              </a:lnSpc>
            </a:pPr>
            <a:r>
              <a:rPr lang="tr-TR" sz="2400" dirty="0" err="1" smtClean="0"/>
              <a:t>Vas</a:t>
            </a:r>
            <a:r>
              <a:rPr lang="tr-TR" sz="2400" dirty="0" smtClean="0"/>
              <a:t> </a:t>
            </a:r>
            <a:r>
              <a:rPr lang="tr-TR" sz="2400" dirty="0" err="1"/>
              <a:t>deferens</a:t>
            </a:r>
            <a:endParaRPr lang="tr-TR" sz="2400" dirty="0"/>
          </a:p>
          <a:p>
            <a:pPr eaLnBrk="1" hangingPunct="1">
              <a:lnSpc>
                <a:spcPct val="140000"/>
              </a:lnSpc>
            </a:pPr>
            <a:r>
              <a:rPr lang="tr-TR" sz="2400" dirty="0" err="1" smtClean="0"/>
              <a:t>Deferential</a:t>
            </a:r>
            <a:r>
              <a:rPr lang="tr-TR" sz="2400" dirty="0" smtClean="0"/>
              <a:t> </a:t>
            </a:r>
            <a:r>
              <a:rPr lang="tr-TR" sz="2400" dirty="0" err="1" smtClean="0"/>
              <a:t>artery</a:t>
            </a:r>
            <a:r>
              <a:rPr lang="tr-TR" sz="2400" dirty="0" smtClean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vein</a:t>
            </a:r>
            <a:endParaRPr lang="en-US" sz="2400" dirty="0"/>
          </a:p>
        </p:txBody>
      </p:sp>
      <p:pic>
        <p:nvPicPr>
          <p:cNvPr id="27652" name="Picture 4" descr="RESI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12900"/>
            <a:ext cx="4038600" cy="4498975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Contents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 smtClean="0"/>
              <a:t>Varicocele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err="1" smtClean="0"/>
              <a:t>Hydrocele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err="1" smtClean="0"/>
              <a:t>Spermatocele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err="1"/>
              <a:t>Acute</a:t>
            </a:r>
            <a:r>
              <a:rPr lang="tr-TR" sz="2800" dirty="0"/>
              <a:t> </a:t>
            </a:r>
            <a:r>
              <a:rPr lang="tr-TR" sz="2800" dirty="0" err="1" smtClean="0"/>
              <a:t>Scrotum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 err="1"/>
              <a:t>Testicular</a:t>
            </a:r>
            <a:r>
              <a:rPr lang="tr-TR" sz="2800" dirty="0"/>
              <a:t> </a:t>
            </a:r>
            <a:r>
              <a:rPr lang="tr-TR" sz="2800" dirty="0" err="1"/>
              <a:t>Torsion</a:t>
            </a:r>
            <a:endParaRPr lang="tr-TR" sz="2800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451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Testicular-Scrotal</a:t>
            </a:r>
            <a:r>
              <a:rPr lang="tr-TR" dirty="0"/>
              <a:t> </a:t>
            </a:r>
            <a:r>
              <a:rPr lang="tr-TR" dirty="0" err="1"/>
              <a:t>Veins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5399088" cy="4191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tr-TR" dirty="0" err="1"/>
              <a:t>internal</a:t>
            </a:r>
            <a:r>
              <a:rPr lang="tr-TR" dirty="0"/>
              <a:t> </a:t>
            </a:r>
            <a:r>
              <a:rPr lang="tr-TR" dirty="0" err="1"/>
              <a:t>spermatic</a:t>
            </a:r>
            <a:r>
              <a:rPr lang="tr-TR" dirty="0"/>
              <a:t> </a:t>
            </a:r>
            <a:r>
              <a:rPr lang="tr-TR" dirty="0" err="1" smtClean="0"/>
              <a:t>vein</a:t>
            </a:r>
            <a:endParaRPr lang="tr-TR" dirty="0" smtClean="0"/>
          </a:p>
          <a:p>
            <a:pPr eaLnBrk="1" hangingPunct="1">
              <a:lnSpc>
                <a:spcPct val="130000"/>
              </a:lnSpc>
            </a:pP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spermatic</a:t>
            </a:r>
            <a:r>
              <a:rPr lang="tr-TR" dirty="0"/>
              <a:t> </a:t>
            </a:r>
            <a:r>
              <a:rPr lang="tr-TR" dirty="0" err="1" smtClean="0"/>
              <a:t>vein</a:t>
            </a:r>
            <a:endParaRPr lang="tr-TR" dirty="0" smtClean="0"/>
          </a:p>
          <a:p>
            <a:pPr eaLnBrk="1" hangingPunct="1">
              <a:lnSpc>
                <a:spcPct val="130000"/>
              </a:lnSpc>
            </a:pPr>
            <a:r>
              <a:rPr lang="tr-TR" dirty="0" err="1"/>
              <a:t>Gubernacular</a:t>
            </a:r>
            <a:r>
              <a:rPr lang="tr-TR" dirty="0"/>
              <a:t> </a:t>
            </a:r>
            <a:r>
              <a:rPr lang="tr-TR" dirty="0" err="1" smtClean="0"/>
              <a:t>vein</a:t>
            </a:r>
            <a:endParaRPr lang="tr-TR" dirty="0" smtClean="0"/>
          </a:p>
          <a:p>
            <a:pPr eaLnBrk="1" hangingPunct="1">
              <a:lnSpc>
                <a:spcPct val="130000"/>
              </a:lnSpc>
            </a:pPr>
            <a:r>
              <a:rPr lang="tr-TR" dirty="0" err="1"/>
              <a:t>Deferential</a:t>
            </a:r>
            <a:r>
              <a:rPr lang="tr-TR" dirty="0" smtClean="0"/>
              <a:t> </a:t>
            </a:r>
            <a:r>
              <a:rPr lang="tr-TR" dirty="0" err="1" smtClean="0"/>
              <a:t>vein</a:t>
            </a:r>
            <a:endParaRPr lang="tr-TR" dirty="0"/>
          </a:p>
          <a:p>
            <a:pPr eaLnBrk="1" hangingPunct="1">
              <a:lnSpc>
                <a:spcPct val="130000"/>
              </a:lnSpc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In</a:t>
            </a:r>
            <a:r>
              <a:rPr lang="tr-TR" dirty="0"/>
              <a:t> an </a:t>
            </a:r>
            <a:r>
              <a:rPr lang="tr-TR" dirty="0" err="1"/>
              <a:t>Ideal</a:t>
            </a:r>
            <a:r>
              <a:rPr lang="tr-TR" dirty="0"/>
              <a:t> </a:t>
            </a:r>
            <a:r>
              <a:rPr lang="tr-TR" dirty="0" err="1"/>
              <a:t>Varicocelectomy</a:t>
            </a:r>
            <a:endParaRPr lang="tr-T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pPr eaLnBrk="1" hangingPunct="1"/>
            <a:r>
              <a:rPr lang="en-US" sz="1800" dirty="0"/>
              <a:t>All internal and external spermatic veins should be ligated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pPr eaLnBrk="1" hangingPunct="1"/>
            <a:endParaRPr lang="tr-TR" sz="1800" dirty="0" smtClean="0"/>
          </a:p>
          <a:p>
            <a:pPr eaLnBrk="1" hangingPunct="1"/>
            <a:r>
              <a:rPr lang="en-US" sz="1800" dirty="0" smtClean="0"/>
              <a:t>Internal </a:t>
            </a:r>
            <a:r>
              <a:rPr lang="en-US" sz="1800" dirty="0"/>
              <a:t>spermatic artery and deferential artery should be </a:t>
            </a:r>
            <a:r>
              <a:rPr lang="en-US" sz="1800" dirty="0" smtClean="0"/>
              <a:t>preserved</a:t>
            </a:r>
            <a:endParaRPr lang="tr-TR" sz="1800" dirty="0" smtClean="0"/>
          </a:p>
          <a:p>
            <a:pPr eaLnBrk="1" hangingPunct="1"/>
            <a:endParaRPr lang="tr-TR" sz="1800" dirty="0" smtClean="0"/>
          </a:p>
          <a:p>
            <a:pPr eaLnBrk="1" hangingPunct="1"/>
            <a:r>
              <a:rPr lang="en-US" sz="1800" dirty="0" smtClean="0"/>
              <a:t>Lymphatics </a:t>
            </a:r>
            <a:r>
              <a:rPr lang="en-US" sz="1800" dirty="0"/>
              <a:t>and ductus deferens should be </a:t>
            </a:r>
            <a:r>
              <a:rPr lang="en-US" sz="1800" dirty="0" smtClean="0"/>
              <a:t>preserved</a:t>
            </a:r>
            <a:endParaRPr lang="tr-TR" sz="1800" dirty="0" smtClean="0"/>
          </a:p>
        </p:txBody>
      </p:sp>
      <p:pic>
        <p:nvPicPr>
          <p:cNvPr id="4" name="Picture 4" descr="3-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903602" cy="32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3581400" cy="6858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 err="1" smtClean="0">
                <a:solidFill>
                  <a:schemeClr val="tx1"/>
                </a:solidFill>
              </a:rPr>
              <a:t>Hydrocele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84784"/>
            <a:ext cx="77724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It is the presence of more than normal fluid between the parietal and visceral leaves of the tunica </a:t>
            </a:r>
            <a:r>
              <a:rPr lang="en-US" sz="2000" dirty="0" err="1"/>
              <a:t>vaginalis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Normally there is 1-3 cc of fluid. This ensures the mobility of the testicles and takes part in thermoregulation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It occurs when the balance between secretion and resorption is disturbed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liquid is yellow in color and clear.</a:t>
            </a:r>
            <a:endParaRPr lang="tr-TR" sz="2000" dirty="0"/>
          </a:p>
        </p:txBody>
      </p:sp>
      <p:pic>
        <p:nvPicPr>
          <p:cNvPr id="25602" name="Picture 2" descr="Hydrocele - Symptoms and causes - Mayo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40" y="4146532"/>
            <a:ext cx="3768656" cy="24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idros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365250"/>
            <a:ext cx="40259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hidros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08100"/>
            <a:ext cx="409892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u="sng" dirty="0" err="1">
                <a:solidFill>
                  <a:schemeClr val="tx1"/>
                </a:solidFill>
              </a:rPr>
              <a:t>Hydrocele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40874" t="38885" r="26956" b="24985"/>
          <a:stretch>
            <a:fillRect/>
          </a:stretch>
        </p:blipFill>
        <p:spPr>
          <a:xfrm>
            <a:off x="1835150" y="1773238"/>
            <a:ext cx="6042025" cy="4530725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Hydrocele</a:t>
            </a:r>
            <a:r>
              <a:rPr lang="tr-TR" dirty="0"/>
              <a:t> </a:t>
            </a:r>
            <a:r>
              <a:rPr lang="tr-TR" dirty="0" err="1"/>
              <a:t>Types</a:t>
            </a:r>
            <a:endParaRPr lang="tr-TR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226084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Associated with the peritoneal cavity</a:t>
            </a:r>
            <a:r>
              <a:rPr lang="tr-TR" sz="2000" dirty="0" smtClean="0"/>
              <a:t> (</a:t>
            </a:r>
            <a:r>
              <a:rPr lang="tr-TR" sz="2000" dirty="0" err="1" smtClean="0"/>
              <a:t>pediatric</a:t>
            </a:r>
            <a:r>
              <a:rPr lang="tr-TR" sz="2000" dirty="0"/>
              <a:t>) (</a:t>
            </a:r>
            <a:r>
              <a:rPr lang="tr-TR" sz="2000" dirty="0" err="1" smtClean="0"/>
              <a:t>Communicating</a:t>
            </a:r>
            <a:r>
              <a:rPr lang="tr-TR" sz="2000" dirty="0" smtClean="0"/>
              <a:t>)</a:t>
            </a:r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en-US" sz="2000" dirty="0" smtClean="0"/>
              <a:t>Limited </a:t>
            </a:r>
            <a:r>
              <a:rPr lang="en-US" sz="2000" dirty="0"/>
              <a:t>to testis and/or funiculus </a:t>
            </a:r>
            <a:r>
              <a:rPr lang="en-US" sz="2000" dirty="0" err="1" smtClean="0"/>
              <a:t>spermaticus</a:t>
            </a:r>
            <a:r>
              <a:rPr lang="tr-TR" sz="2000" dirty="0" smtClean="0"/>
              <a:t> </a:t>
            </a:r>
            <a:r>
              <a:rPr lang="en-US" sz="2000" dirty="0" smtClean="0"/>
              <a:t>only</a:t>
            </a:r>
            <a:r>
              <a:rPr lang="tr-TR" sz="2000" dirty="0" smtClean="0"/>
              <a:t> (</a:t>
            </a:r>
            <a:r>
              <a:rPr lang="tr-TR" sz="2000" dirty="0" err="1" smtClean="0"/>
              <a:t>adult</a:t>
            </a:r>
            <a:r>
              <a:rPr lang="tr-TR" sz="2000" dirty="0" smtClean="0"/>
              <a:t>) (</a:t>
            </a:r>
            <a:r>
              <a:rPr lang="tr-TR" sz="2000" dirty="0" err="1" smtClean="0"/>
              <a:t>Non-communicating</a:t>
            </a:r>
            <a:r>
              <a:rPr lang="tr-TR" sz="2000" dirty="0" smtClean="0"/>
              <a:t>)</a:t>
            </a:r>
            <a:endParaRPr lang="tr-TR" sz="2000" dirty="0"/>
          </a:p>
          <a:p>
            <a:pPr eaLnBrk="1" hangingPunct="1">
              <a:buFontTx/>
              <a:buNone/>
            </a:pPr>
            <a:endParaRPr lang="tr-TR" sz="2800" dirty="0"/>
          </a:p>
        </p:txBody>
      </p:sp>
      <p:pic>
        <p:nvPicPr>
          <p:cNvPr id="44036" name="Picture 4" descr="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19" y="3717032"/>
            <a:ext cx="2027237" cy="2924175"/>
          </a:xfrm>
          <a:noFill/>
        </p:spPr>
      </p:pic>
      <p:pic>
        <p:nvPicPr>
          <p:cNvPr id="44037" name="Picture 5" descr="t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45695" y="3717032"/>
            <a:ext cx="2303462" cy="2924175"/>
          </a:xfrm>
          <a:noFill/>
        </p:spPr>
      </p:pic>
      <p:pic>
        <p:nvPicPr>
          <p:cNvPr id="44038" name="Picture 6" descr="t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322" y="3717032"/>
            <a:ext cx="24415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err="1" smtClean="0"/>
              <a:t>Etiology</a:t>
            </a:r>
            <a:endParaRPr lang="tr-TR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49500"/>
            <a:ext cx="7848600" cy="3671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Incomplete closure of the internal inguinal </a:t>
            </a:r>
            <a:r>
              <a:rPr lang="en-US" sz="2000" dirty="0" smtClean="0"/>
              <a:t>ring</a:t>
            </a:r>
            <a:endParaRPr lang="tr-TR" sz="2000" dirty="0" smtClean="0"/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Idiopathic</a:t>
            </a:r>
            <a:endParaRPr lang="tr-TR" sz="2000" dirty="0" smtClean="0"/>
          </a:p>
          <a:p>
            <a:pPr eaLnBrk="1" hangingPunct="1">
              <a:lnSpc>
                <a:spcPct val="80000"/>
              </a:lnSpc>
            </a:pPr>
            <a:endParaRPr lang="tr-TR" sz="2000" dirty="0"/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Tumor</a:t>
            </a:r>
            <a:endParaRPr lang="tr-TR" sz="2000" dirty="0" smtClean="0"/>
          </a:p>
          <a:p>
            <a:pPr eaLnBrk="1" hangingPunct="1">
              <a:lnSpc>
                <a:spcPct val="80000"/>
              </a:lnSpc>
            </a:pPr>
            <a:endParaRPr lang="tr-TR" sz="2000" dirty="0"/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Infection</a:t>
            </a:r>
            <a:endParaRPr lang="tr-TR" sz="2000" dirty="0" smtClean="0"/>
          </a:p>
          <a:p>
            <a:pPr eaLnBrk="1" hangingPunct="1">
              <a:lnSpc>
                <a:spcPct val="80000"/>
              </a:lnSpc>
            </a:pPr>
            <a:endParaRPr lang="tr-TR" sz="2000" dirty="0"/>
          </a:p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Trauma</a:t>
            </a:r>
            <a:endParaRPr lang="tr-TR" sz="2000" dirty="0" smtClean="0"/>
          </a:p>
          <a:p>
            <a:pPr eaLnBrk="1" hangingPunct="1">
              <a:lnSpc>
                <a:spcPct val="80000"/>
              </a:lnSpc>
            </a:pPr>
            <a:endParaRPr lang="tr-TR" sz="2000" dirty="0"/>
          </a:p>
          <a:p>
            <a:pPr eaLnBrk="1" hangingPunct="1">
              <a:lnSpc>
                <a:spcPct val="80000"/>
              </a:lnSpc>
            </a:pPr>
            <a:r>
              <a:rPr lang="tr-TR" sz="2000" dirty="0" err="1"/>
              <a:t>Surgical</a:t>
            </a:r>
            <a:endParaRPr lang="tr-TR" sz="2000" dirty="0"/>
          </a:p>
          <a:p>
            <a:pPr eaLnBrk="1" hangingPunct="1">
              <a:lnSpc>
                <a:spcPct val="80000"/>
              </a:lnSpc>
            </a:pPr>
            <a:endParaRPr lang="tr-T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000" dirty="0"/>
          </a:p>
        </p:txBody>
      </p:sp>
      <p:pic>
        <p:nvPicPr>
          <p:cNvPr id="19458" name="Picture 2" descr="Was sind die Folgen einer Wassersucht nach einer Krankheit? Mögliche Folgen  und Komplikationen. Video: Was ist der hässliche Hod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5602560" cy="32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3310136" cy="50733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z="28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1800" i="1" dirty="0" err="1"/>
              <a:t>Symptoms</a:t>
            </a:r>
            <a:r>
              <a:rPr lang="tr-TR" sz="1800" i="1" dirty="0"/>
              <a:t> </a:t>
            </a:r>
            <a:r>
              <a:rPr lang="tr-TR" sz="1800" i="1" dirty="0" err="1"/>
              <a:t>and</a:t>
            </a:r>
            <a:r>
              <a:rPr lang="tr-TR" sz="1800" i="1" dirty="0"/>
              <a:t> </a:t>
            </a:r>
            <a:r>
              <a:rPr lang="tr-TR" sz="1800" i="1" dirty="0" err="1" smtClean="0"/>
              <a:t>signs</a:t>
            </a:r>
            <a:r>
              <a:rPr lang="tr-TR" sz="1800" i="1" dirty="0" smtClean="0"/>
              <a:t>;</a:t>
            </a:r>
            <a:endParaRPr lang="tr-TR" sz="1800" i="1" u="sng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tr-TR" sz="1800" i="1" u="sng" dirty="0"/>
          </a:p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P</a:t>
            </a:r>
            <a:r>
              <a:rPr lang="en-US" sz="1800" dirty="0" err="1" smtClean="0"/>
              <a:t>ainless</a:t>
            </a:r>
            <a:r>
              <a:rPr lang="en-US" sz="1800" dirty="0" smtClean="0"/>
              <a:t> </a:t>
            </a:r>
            <a:r>
              <a:rPr lang="en-US" sz="1800" dirty="0"/>
              <a:t>swelling in the </a:t>
            </a:r>
            <a:r>
              <a:rPr lang="en-US" sz="1800" dirty="0" smtClean="0"/>
              <a:t>scrotum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Hyperemia and edema may also be seen in acute hydrocele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Symptoms are minimal in chronic </a:t>
            </a:r>
            <a:r>
              <a:rPr lang="en-US" sz="1800" dirty="0" smtClean="0"/>
              <a:t>hydrocele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infection is added, </a:t>
            </a:r>
            <a:r>
              <a:rPr lang="en-US" sz="1800" dirty="0" err="1"/>
              <a:t>hematocele</a:t>
            </a:r>
            <a:r>
              <a:rPr lang="en-US" sz="1800" dirty="0"/>
              <a:t> and </a:t>
            </a:r>
            <a:r>
              <a:rPr lang="en-US" sz="1800" dirty="0" err="1"/>
              <a:t>pyocele</a:t>
            </a:r>
            <a:r>
              <a:rPr lang="en-US" sz="1800" dirty="0"/>
              <a:t> may develop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endParaRPr lang="tr-TR" sz="1800" dirty="0"/>
          </a:p>
          <a:p>
            <a:pPr eaLnBrk="1" hangingPunct="1">
              <a:lnSpc>
                <a:spcPct val="90000"/>
              </a:lnSpc>
            </a:pPr>
            <a:endParaRPr lang="tr-TR" sz="18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3505200" y="533400"/>
            <a:ext cx="2209800" cy="6096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 err="1" smtClean="0">
                <a:solidFill>
                  <a:schemeClr val="tx1"/>
                </a:solidFill>
              </a:rPr>
              <a:t>Hydrocele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Anterior recurrence. Left recurrent hydrocele in a 31 year-old patient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93238"/>
            <a:ext cx="4032448" cy="27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ydrocele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4553"/>
            <a:ext cx="4032448" cy="25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7725"/>
          </a:xfrm>
        </p:spPr>
        <p:txBody>
          <a:bodyPr/>
          <a:lstStyle/>
          <a:p>
            <a:pPr eaLnBrk="1" hangingPunct="1"/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Indications</a:t>
            </a:r>
            <a:endParaRPr lang="tr-TR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4248472" cy="3381375"/>
          </a:xfrm>
        </p:spPr>
        <p:txBody>
          <a:bodyPr/>
          <a:lstStyle/>
          <a:p>
            <a:pPr eaLnBrk="1" hangingPunct="1"/>
            <a:r>
              <a:rPr lang="tr-TR" sz="2400" dirty="0" err="1" smtClean="0"/>
              <a:t>Pediatric</a:t>
            </a:r>
            <a:endParaRPr lang="tr-TR" sz="2400" dirty="0"/>
          </a:p>
          <a:p>
            <a:pPr lvl="1" eaLnBrk="1" hangingPunct="1"/>
            <a:r>
              <a:rPr lang="tr-TR" sz="2400" dirty="0" smtClean="0"/>
              <a:t>Presence </a:t>
            </a:r>
            <a:r>
              <a:rPr lang="tr-TR" sz="2400" dirty="0"/>
              <a:t>of </a:t>
            </a:r>
            <a:r>
              <a:rPr lang="tr-TR" sz="2400" dirty="0" err="1" smtClean="0"/>
              <a:t>hernia</a:t>
            </a:r>
            <a:endParaRPr lang="tr-TR" sz="2400" dirty="0" smtClean="0"/>
          </a:p>
          <a:p>
            <a:pPr lvl="1" eaLnBrk="1" hangingPunct="1"/>
            <a:endParaRPr lang="tr-TR" sz="2400" dirty="0"/>
          </a:p>
          <a:p>
            <a:pPr eaLnBrk="1" hangingPunct="1"/>
            <a:r>
              <a:rPr lang="tr-TR" sz="2400" dirty="0" err="1"/>
              <a:t>Idiopathic</a:t>
            </a:r>
            <a:r>
              <a:rPr lang="tr-TR" sz="2400" dirty="0"/>
              <a:t> </a:t>
            </a:r>
            <a:r>
              <a:rPr lang="tr-TR" sz="2400" dirty="0" err="1"/>
              <a:t>hydrocele</a:t>
            </a:r>
            <a:r>
              <a:rPr lang="tr-TR" sz="2400" dirty="0"/>
              <a:t> in </a:t>
            </a:r>
            <a:r>
              <a:rPr lang="tr-TR" sz="2400" dirty="0" err="1" smtClean="0"/>
              <a:t>adults</a:t>
            </a:r>
            <a:endParaRPr lang="tr-TR" sz="2400" dirty="0" smtClean="0"/>
          </a:p>
          <a:p>
            <a:pPr lvl="1" eaLnBrk="1" hangingPunct="1"/>
            <a:r>
              <a:rPr lang="tr-TR" sz="2400" dirty="0" err="1" smtClean="0"/>
              <a:t>Pain</a:t>
            </a:r>
            <a:endParaRPr lang="tr-TR" sz="2400" dirty="0" smtClean="0"/>
          </a:p>
          <a:p>
            <a:pPr lvl="1" eaLnBrk="1" hangingPunct="1"/>
            <a:r>
              <a:rPr lang="en-US" sz="2400" dirty="0" smtClean="0"/>
              <a:t>Size </a:t>
            </a:r>
            <a:r>
              <a:rPr lang="en-US" sz="2400" dirty="0"/>
              <a:t>that restricts daily </a:t>
            </a:r>
            <a:r>
              <a:rPr lang="en-US" sz="2400" dirty="0" smtClean="0"/>
              <a:t>activity</a:t>
            </a:r>
            <a:endParaRPr lang="tr-TR" sz="2400" dirty="0" smtClean="0"/>
          </a:p>
          <a:p>
            <a:pPr lvl="1" eaLnBrk="1" hangingPunct="1"/>
            <a:r>
              <a:rPr lang="tr-TR" sz="2400" dirty="0" err="1" smtClean="0"/>
              <a:t>Cosmetic</a:t>
            </a:r>
            <a:endParaRPr lang="tr-TR" sz="2400" dirty="0"/>
          </a:p>
        </p:txBody>
      </p:sp>
      <p:pic>
        <p:nvPicPr>
          <p:cNvPr id="20482" name="Picture 2" descr="PDF] Hernias and hydroceles.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45" y="1961181"/>
            <a:ext cx="4909755" cy="33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sz="4400" dirty="0" err="1"/>
              <a:t>Hydrocele</a:t>
            </a:r>
            <a:r>
              <a:rPr lang="tr-TR" sz="4400" dirty="0"/>
              <a:t> </a:t>
            </a:r>
            <a:r>
              <a:rPr lang="tr-TR" sz="4400" dirty="0" err="1"/>
              <a:t>Treatment</a:t>
            </a:r>
            <a:endParaRPr lang="tr-TR" sz="4400" dirty="0"/>
          </a:p>
        </p:txBody>
      </p:sp>
      <p:pic>
        <p:nvPicPr>
          <p:cNvPr id="48131" name="Picture 3" descr="hidrosel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00213"/>
            <a:ext cx="606583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-1337828" y="334146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err="1"/>
              <a:t>Scrotum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" y="1628800"/>
            <a:ext cx="49068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Times New Roman" charset="0"/>
                <a:cs typeface="Times New Roman" charset="0"/>
              </a:rPr>
              <a:t>The testicles are contained in a sac outside the abdominal cavity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.</a:t>
            </a:r>
            <a:endParaRPr lang="tr-TR" sz="2400" b="1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400" b="1" dirty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Times New Roman" charset="0"/>
                <a:cs typeface="Times New Roman" charset="0"/>
              </a:rPr>
              <a:t>Since it is outside the abdominal cavity, the temperature of the scrotum remains below body temperature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.</a:t>
            </a:r>
            <a:endParaRPr lang="tr-TR" sz="2400" b="1" dirty="0" smtClean="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tr-TR" sz="2400" b="1" dirty="0" smtClean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latin typeface="Times New Roman" charset="0"/>
                <a:cs typeface="Times New Roman" charset="0"/>
              </a:rPr>
              <a:t>Keeping the temperature below body temperature is extremely critical for the production of healthy sperm.</a:t>
            </a:r>
            <a:endParaRPr lang="en-US" sz="2400" dirty="0"/>
          </a:p>
        </p:txBody>
      </p:sp>
      <p:pic>
        <p:nvPicPr>
          <p:cNvPr id="1032" name="Picture 8" descr="Vas Deferens: Function, Anatomy &amp; Cond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904798" cy="42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stis - Tıpac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2265"/>
            <a:ext cx="4248472" cy="24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aboulay's technique contrasted with a novel hydrocelectomy technique using  a vessel sealer in the treatment of adult hydrocele: a prospective  randomized study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416824" cy="35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Spermatocele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US" sz="2000" dirty="0"/>
              <a:t>Benign dilatation of the efferent </a:t>
            </a:r>
            <a:r>
              <a:rPr lang="en-US" sz="2000" dirty="0" err="1"/>
              <a:t>ductules</a:t>
            </a:r>
            <a:r>
              <a:rPr lang="en-US" sz="2000" dirty="0"/>
              <a:t> in the rete testis or head of the </a:t>
            </a:r>
            <a:r>
              <a:rPr lang="en-US" sz="2000" dirty="0" smtClean="0"/>
              <a:t>epididymis</a:t>
            </a:r>
            <a:endParaRPr lang="tr-TR" sz="2000" dirty="0" smtClean="0"/>
          </a:p>
          <a:p>
            <a:endParaRPr lang="tr-TR" sz="2000" dirty="0"/>
          </a:p>
          <a:p>
            <a:r>
              <a:rPr lang="en-US" sz="2000" dirty="0"/>
              <a:t>Usually idiopathic but cystic dilation from outflow obstruction may play a role</a:t>
            </a:r>
          </a:p>
          <a:p>
            <a:endParaRPr lang="tr-TR" sz="2000" dirty="0" smtClean="0"/>
          </a:p>
          <a:p>
            <a:r>
              <a:rPr lang="en-US" sz="2000" dirty="0"/>
              <a:t>Diagnose by ultrasound demonstrating a well defined simple cyst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22532" name="Picture 4" descr="Spermatocele: MedlinePlus Medical Encyclopedi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18" y="980728"/>
            <a:ext cx="4458580" cy="35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ages.philips.com/is/image/philipsconsumer/01962377d9fb4bba8b1fa77c0147a87b?$jpglarge$&amp;bgc=000000&amp;wid=960&amp;hei=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83" y="4333571"/>
            <a:ext cx="4488433" cy="21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Spermatocele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b="1" dirty="0" err="1"/>
              <a:t>Clinical</a:t>
            </a:r>
            <a:r>
              <a:rPr lang="tr-TR" sz="2000" b="1" dirty="0"/>
              <a:t> </a:t>
            </a:r>
            <a:r>
              <a:rPr lang="tr-TR" sz="2000" b="1" dirty="0" err="1" smtClean="0"/>
              <a:t>features</a:t>
            </a:r>
            <a:r>
              <a:rPr lang="tr-TR" sz="2000" dirty="0" smtClean="0"/>
              <a:t>;</a:t>
            </a:r>
          </a:p>
          <a:p>
            <a:pPr lvl="1"/>
            <a:r>
              <a:rPr lang="en-US" sz="2000" dirty="0"/>
              <a:t>Painless bulging mass separate from testicle</a:t>
            </a:r>
          </a:p>
          <a:p>
            <a:pPr lvl="1"/>
            <a:endParaRPr lang="tr-TR" b="1" dirty="0" smtClean="0"/>
          </a:p>
        </p:txBody>
      </p:sp>
      <p:pic>
        <p:nvPicPr>
          <p:cNvPr id="23560" name="Picture 8" descr="Epididymal cyst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2" y="2852936"/>
            <a:ext cx="4799276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Spermatocele: Practice Essentials, History of the Procedure, Prob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30" y="2852936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3187" y="1600296"/>
            <a:ext cx="5987008" cy="5141168"/>
          </a:xfrm>
        </p:spPr>
        <p:txBody>
          <a:bodyPr/>
          <a:lstStyle/>
          <a:p>
            <a:r>
              <a:rPr lang="en-US" sz="1800" dirty="0"/>
              <a:t>Acute scrotum pain is an umbrella term that includes a wide variety of unique disease processes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endParaRPr lang="tr-TR" sz="1800" dirty="0" smtClean="0"/>
          </a:p>
          <a:p>
            <a:r>
              <a:rPr lang="en-US" sz="1800" dirty="0"/>
              <a:t>Patients may describe the rapid onset of symptoms within minutes or may describe the development of symptoms over one or two days, depending on the etiology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endParaRPr lang="tr-TR" sz="1800" dirty="0" smtClean="0"/>
          </a:p>
          <a:p>
            <a:r>
              <a:rPr lang="en-US" sz="1800" dirty="0"/>
              <a:t>Rapid evaluation and treatment are necessary due to the time dependency of certain morbid but reversible conditions, such as acute testicular torsion.</a:t>
            </a:r>
            <a:endParaRPr lang="tr-TR" sz="18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</a:t>
            </a:r>
            <a:r>
              <a:rPr lang="tr-TR" dirty="0" err="1" smtClean="0"/>
              <a:t>crotum</a:t>
            </a:r>
            <a:endParaRPr lang="tr-TR" dirty="0"/>
          </a:p>
        </p:txBody>
      </p:sp>
      <p:pic>
        <p:nvPicPr>
          <p:cNvPr id="5122" name="Picture 2" descr="Testislerde Kanlanma İçin Öneriler ve Dikkat Edilmesi Gerekenler – Dikkat  Edilmesi Gereken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77482"/>
            <a:ext cx="3491524" cy="19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sticular Torsion | Young Men's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35" y="1617847"/>
            <a:ext cx="2057393" cy="30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dirty="0" err="1" smtClean="0"/>
              <a:t>Symptoms</a:t>
            </a:r>
            <a:r>
              <a:rPr lang="tr-TR" sz="1800" dirty="0" smtClean="0"/>
              <a:t>;</a:t>
            </a:r>
            <a:endParaRPr lang="tr-TR" sz="1800" dirty="0"/>
          </a:p>
          <a:p>
            <a:endParaRPr lang="tr-TR" sz="1800" dirty="0"/>
          </a:p>
          <a:p>
            <a:pPr lvl="1"/>
            <a:r>
              <a:rPr lang="tr-TR" sz="1600" dirty="0"/>
              <a:t>S</a:t>
            </a:r>
            <a:r>
              <a:rPr lang="en-US" sz="1600" dirty="0" smtClean="0"/>
              <a:t>welling</a:t>
            </a:r>
            <a:endParaRPr lang="tr-TR" sz="1600" dirty="0"/>
          </a:p>
          <a:p>
            <a:pPr lvl="1"/>
            <a:r>
              <a:rPr lang="tr-TR" sz="1600" dirty="0"/>
              <a:t>U</a:t>
            </a:r>
            <a:r>
              <a:rPr lang="en-US" sz="1600" dirty="0" err="1" smtClean="0"/>
              <a:t>rethral</a:t>
            </a:r>
            <a:r>
              <a:rPr lang="en-US" sz="1600" dirty="0" smtClean="0"/>
              <a:t> discharge</a:t>
            </a:r>
            <a:endParaRPr lang="tr-TR" sz="1600" dirty="0" smtClean="0"/>
          </a:p>
          <a:p>
            <a:pPr lvl="1"/>
            <a:r>
              <a:rPr lang="tr-TR" sz="1600" dirty="0"/>
              <a:t>E</a:t>
            </a:r>
            <a:r>
              <a:rPr lang="en-US" sz="1600" dirty="0" err="1" smtClean="0"/>
              <a:t>rythema</a:t>
            </a:r>
            <a:endParaRPr lang="tr-TR" sz="1600" dirty="0" smtClean="0"/>
          </a:p>
          <a:p>
            <a:pPr lvl="1"/>
            <a:r>
              <a:rPr lang="tr-TR" sz="1600" dirty="0"/>
              <a:t>R</a:t>
            </a:r>
            <a:r>
              <a:rPr lang="en-US" sz="1600" dirty="0" smtClean="0"/>
              <a:t>ash</a:t>
            </a:r>
            <a:endParaRPr lang="tr-TR" sz="1600" dirty="0" smtClean="0"/>
          </a:p>
          <a:p>
            <a:pPr lvl="1"/>
            <a:r>
              <a:rPr lang="tr-TR" sz="1600" dirty="0"/>
              <a:t>S</a:t>
            </a:r>
            <a:r>
              <a:rPr lang="en-US" sz="1600" dirty="0" smtClean="0"/>
              <a:t>kin </a:t>
            </a:r>
            <a:r>
              <a:rPr lang="en-US" sz="1600" dirty="0"/>
              <a:t>color </a:t>
            </a:r>
            <a:r>
              <a:rPr lang="en-US" sz="1600" dirty="0" smtClean="0"/>
              <a:t>changes</a:t>
            </a:r>
            <a:endParaRPr lang="tr-TR" sz="1600" dirty="0" smtClean="0"/>
          </a:p>
          <a:p>
            <a:pPr lvl="1"/>
            <a:endParaRPr lang="tr-TR" sz="1600" dirty="0" smtClean="0"/>
          </a:p>
          <a:p>
            <a:r>
              <a:rPr lang="en-US" sz="1800" dirty="0"/>
              <a:t>Associated </a:t>
            </a:r>
            <a:r>
              <a:rPr lang="en-US" sz="1800" dirty="0" smtClean="0"/>
              <a:t>symptoms</a:t>
            </a:r>
            <a:r>
              <a:rPr lang="tr-TR" sz="1800" dirty="0" smtClean="0"/>
              <a:t>;</a:t>
            </a:r>
            <a:r>
              <a:rPr lang="en-US" sz="1800" dirty="0" smtClean="0"/>
              <a:t> </a:t>
            </a:r>
            <a:endParaRPr lang="tr-TR" sz="1800" dirty="0" smtClean="0"/>
          </a:p>
          <a:p>
            <a:endParaRPr lang="tr-TR" sz="1800" dirty="0" smtClean="0"/>
          </a:p>
          <a:p>
            <a:pPr lvl="1"/>
            <a:r>
              <a:rPr lang="en-US" sz="1600" dirty="0" smtClean="0"/>
              <a:t>Fevers</a:t>
            </a:r>
            <a:endParaRPr lang="tr-TR" sz="1600" dirty="0" smtClean="0"/>
          </a:p>
          <a:p>
            <a:pPr lvl="1"/>
            <a:r>
              <a:rPr lang="en-US" sz="1600" dirty="0" smtClean="0"/>
              <a:t>Dysuria</a:t>
            </a:r>
            <a:endParaRPr lang="tr-TR" sz="1600" dirty="0" smtClean="0"/>
          </a:p>
          <a:p>
            <a:pPr lvl="1"/>
            <a:r>
              <a:rPr lang="en-US" sz="1600" dirty="0" smtClean="0"/>
              <a:t>Frequency</a:t>
            </a:r>
            <a:endParaRPr lang="tr-TR" sz="1600" dirty="0" smtClean="0"/>
          </a:p>
          <a:p>
            <a:pPr lvl="1"/>
            <a:r>
              <a:rPr lang="en-US" sz="1600" dirty="0" smtClean="0"/>
              <a:t>Urgency</a:t>
            </a:r>
            <a:endParaRPr lang="tr-TR" sz="1600" dirty="0" smtClean="0"/>
          </a:p>
          <a:p>
            <a:pPr lvl="1"/>
            <a:r>
              <a:rPr lang="en-US" sz="1600" dirty="0" err="1" smtClean="0"/>
              <a:t>Hematospermia</a:t>
            </a:r>
            <a:endParaRPr lang="tr-TR" sz="1600" dirty="0" smtClean="0"/>
          </a:p>
          <a:p>
            <a:pPr lvl="1"/>
            <a:r>
              <a:rPr lang="tr-TR" sz="1600" dirty="0"/>
              <a:t>A</a:t>
            </a:r>
            <a:r>
              <a:rPr lang="en-US" sz="1600" dirty="0" err="1" smtClean="0"/>
              <a:t>bdominal</a:t>
            </a:r>
            <a:r>
              <a:rPr lang="en-US" sz="1600" dirty="0" smtClean="0"/>
              <a:t> pain</a:t>
            </a:r>
            <a:endParaRPr lang="tr-TR" sz="1600" dirty="0" smtClean="0"/>
          </a:p>
          <a:p>
            <a:pPr lvl="1"/>
            <a:r>
              <a:rPr lang="tr-TR" sz="1600" dirty="0"/>
              <a:t>B</a:t>
            </a:r>
            <a:r>
              <a:rPr lang="en-US" sz="1600" dirty="0" err="1" smtClean="0"/>
              <a:t>ack</a:t>
            </a:r>
            <a:r>
              <a:rPr lang="en-US" sz="1600" dirty="0" smtClean="0"/>
              <a:t> </a:t>
            </a:r>
            <a:r>
              <a:rPr lang="en-US" sz="1600" dirty="0"/>
              <a:t>pain</a:t>
            </a:r>
            <a:endParaRPr lang="tr-TR" sz="16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 smtClean="0"/>
              <a:t>Scrotum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2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Physical</a:t>
            </a:r>
            <a:r>
              <a:rPr lang="tr-TR" sz="2400" dirty="0"/>
              <a:t> </a:t>
            </a:r>
            <a:r>
              <a:rPr lang="tr-TR" sz="2400" dirty="0" err="1" smtClean="0"/>
              <a:t>examination</a:t>
            </a:r>
            <a:r>
              <a:rPr lang="tr-TR" sz="2400" dirty="0" smtClean="0"/>
              <a:t>;</a:t>
            </a:r>
          </a:p>
          <a:p>
            <a:endParaRPr lang="tr-TR" sz="2400" dirty="0" smtClean="0"/>
          </a:p>
          <a:p>
            <a:pPr lvl="1"/>
            <a:r>
              <a:rPr lang="tr-TR" sz="2000" dirty="0"/>
              <a:t>R</a:t>
            </a:r>
            <a:r>
              <a:rPr lang="en-US" sz="2000" dirty="0" smtClean="0"/>
              <a:t>ashes</a:t>
            </a:r>
            <a:endParaRPr lang="tr-TR" sz="2000" dirty="0" smtClean="0"/>
          </a:p>
          <a:p>
            <a:pPr lvl="1"/>
            <a:r>
              <a:rPr lang="en-US" sz="2000" dirty="0" smtClean="0"/>
              <a:t>Ulcers</a:t>
            </a:r>
            <a:endParaRPr lang="tr-TR" sz="2000" dirty="0" smtClean="0"/>
          </a:p>
          <a:p>
            <a:pPr lvl="1"/>
            <a:r>
              <a:rPr lang="tr-TR" sz="2000" dirty="0"/>
              <a:t>A</a:t>
            </a:r>
            <a:r>
              <a:rPr lang="en-US" sz="2000" dirty="0" err="1" smtClean="0"/>
              <a:t>bnormal</a:t>
            </a:r>
            <a:r>
              <a:rPr lang="en-US" sz="2000" dirty="0" smtClean="0"/>
              <a:t> </a:t>
            </a:r>
            <a:r>
              <a:rPr lang="en-US" sz="2000" dirty="0"/>
              <a:t>scrotal </a:t>
            </a:r>
            <a:r>
              <a:rPr lang="en-US" sz="2000" dirty="0" smtClean="0"/>
              <a:t>asymmetry</a:t>
            </a:r>
            <a:endParaRPr lang="tr-TR" sz="2000" dirty="0" smtClean="0"/>
          </a:p>
          <a:p>
            <a:pPr lvl="1"/>
            <a:r>
              <a:rPr lang="tr-TR" sz="2000" dirty="0"/>
              <a:t>S</a:t>
            </a:r>
            <a:r>
              <a:rPr lang="en-US" sz="2000" dirty="0" err="1" smtClean="0"/>
              <a:t>ubcutaneous</a:t>
            </a:r>
            <a:r>
              <a:rPr lang="en-US" sz="2000" dirty="0" smtClean="0"/>
              <a:t> emphysema</a:t>
            </a:r>
            <a:endParaRPr lang="tr-TR" sz="2000" dirty="0" smtClean="0"/>
          </a:p>
          <a:p>
            <a:pPr lvl="1"/>
            <a:r>
              <a:rPr lang="tr-TR" sz="2000" dirty="0" err="1"/>
              <a:t>I</a:t>
            </a:r>
            <a:r>
              <a:rPr lang="en-US" sz="2000" dirty="0" err="1" smtClean="0"/>
              <a:t>ntratesticular</a:t>
            </a:r>
            <a:r>
              <a:rPr lang="en-US" sz="2000" dirty="0" smtClean="0"/>
              <a:t> masses</a:t>
            </a:r>
            <a:endParaRPr lang="tr-TR" sz="2000" dirty="0" smtClean="0"/>
          </a:p>
          <a:p>
            <a:pPr lvl="1"/>
            <a:r>
              <a:rPr lang="tr-TR" sz="2000" dirty="0"/>
              <a:t>H</a:t>
            </a:r>
            <a:r>
              <a:rPr lang="en-US" sz="2000" dirty="0" err="1" smtClean="0"/>
              <a:t>ernias</a:t>
            </a:r>
            <a:endParaRPr lang="tr-TR" sz="2000" dirty="0" smtClean="0"/>
          </a:p>
          <a:p>
            <a:pPr lvl="1"/>
            <a:r>
              <a:rPr lang="tr-TR" sz="2000" dirty="0" err="1"/>
              <a:t>C</a:t>
            </a:r>
            <a:r>
              <a:rPr lang="en-US" sz="2000" dirty="0" err="1" smtClean="0"/>
              <a:t>remasteric</a:t>
            </a:r>
            <a:r>
              <a:rPr lang="en-US" sz="2000" dirty="0" smtClean="0"/>
              <a:t> reflex</a:t>
            </a:r>
            <a:endParaRPr lang="tr-TR" sz="2000" dirty="0" smtClean="0"/>
          </a:p>
          <a:p>
            <a:pPr lvl="1"/>
            <a:r>
              <a:rPr lang="tr-TR" sz="2000" dirty="0" err="1"/>
              <a:t>Prehn's</a:t>
            </a:r>
            <a:r>
              <a:rPr lang="tr-TR" sz="2000" dirty="0"/>
              <a:t> </a:t>
            </a:r>
            <a:r>
              <a:rPr lang="tr-TR" sz="2000" dirty="0" err="1" smtClean="0"/>
              <a:t>sign</a:t>
            </a:r>
            <a:endParaRPr lang="tr-TR" sz="2000" dirty="0" smtClean="0"/>
          </a:p>
          <a:p>
            <a:pPr lvl="1"/>
            <a:r>
              <a:rPr lang="tr-TR" sz="2000" dirty="0" smtClean="0"/>
              <a:t>Blue </a:t>
            </a:r>
            <a:r>
              <a:rPr lang="tr-TR" sz="2000" dirty="0" err="1" smtClean="0"/>
              <a:t>dot</a:t>
            </a:r>
            <a:r>
              <a:rPr lang="tr-TR" sz="2000" dirty="0" smtClean="0"/>
              <a:t> </a:t>
            </a:r>
            <a:r>
              <a:rPr lang="tr-TR" sz="2000" dirty="0" err="1" smtClean="0"/>
              <a:t>sign</a:t>
            </a:r>
            <a:endParaRPr lang="tr-TR" sz="20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Scrotum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92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Evaluation</a:t>
            </a:r>
          </a:p>
          <a:p>
            <a:endParaRPr lang="tr-TR" dirty="0" smtClean="0"/>
          </a:p>
          <a:p>
            <a:pPr lvl="1"/>
            <a:r>
              <a:rPr lang="en-US" sz="2000" dirty="0" smtClean="0"/>
              <a:t>blood counts</a:t>
            </a:r>
            <a:endParaRPr lang="tr-TR" sz="2000" dirty="0" smtClean="0"/>
          </a:p>
          <a:p>
            <a:pPr lvl="1"/>
            <a:endParaRPr lang="tr-TR" sz="2000" dirty="0" smtClean="0"/>
          </a:p>
          <a:p>
            <a:pPr lvl="1"/>
            <a:r>
              <a:rPr lang="en-US" sz="2000" dirty="0" smtClean="0"/>
              <a:t>urinalysis </a:t>
            </a:r>
            <a:r>
              <a:rPr lang="en-US" sz="2000" dirty="0"/>
              <a:t>with </a:t>
            </a:r>
            <a:r>
              <a:rPr lang="en-US" sz="2000" dirty="0" smtClean="0"/>
              <a:t>microscopy</a:t>
            </a:r>
            <a:endParaRPr lang="tr-TR" sz="2000" dirty="0" smtClean="0"/>
          </a:p>
          <a:p>
            <a:pPr lvl="1"/>
            <a:endParaRPr lang="tr-TR" sz="2000" dirty="0" smtClean="0"/>
          </a:p>
          <a:p>
            <a:pPr lvl="1"/>
            <a:r>
              <a:rPr lang="en-US" sz="2000" dirty="0" smtClean="0"/>
              <a:t>urine culture</a:t>
            </a:r>
            <a:endParaRPr lang="tr-TR" sz="2000" dirty="0" smtClean="0"/>
          </a:p>
          <a:p>
            <a:pPr lvl="1"/>
            <a:endParaRPr lang="tr-TR" sz="2000" dirty="0" smtClean="0"/>
          </a:p>
          <a:p>
            <a:pPr lvl="1"/>
            <a:r>
              <a:rPr lang="en-US" sz="2000" dirty="0" smtClean="0"/>
              <a:t>urethral </a:t>
            </a:r>
            <a:r>
              <a:rPr lang="en-US" sz="2000" dirty="0"/>
              <a:t>swabs for gonorrhea and </a:t>
            </a:r>
            <a:r>
              <a:rPr lang="en-US" sz="2000" dirty="0" smtClean="0"/>
              <a:t>chlamydia</a:t>
            </a:r>
            <a:endParaRPr lang="tr-TR" sz="2000" dirty="0" smtClean="0"/>
          </a:p>
          <a:p>
            <a:pPr lvl="1"/>
            <a:endParaRPr lang="tr-TR" sz="2000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Scrotum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02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Doppler ultrasonography</a:t>
            </a:r>
            <a:r>
              <a:rPr lang="tr-TR" sz="2000" dirty="0"/>
              <a:t>;</a:t>
            </a:r>
          </a:p>
          <a:p>
            <a:pPr lvl="1"/>
            <a:endParaRPr lang="tr-TR" sz="20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tr-TR" sz="1800" dirty="0" err="1"/>
              <a:t>This</a:t>
            </a:r>
            <a:r>
              <a:rPr lang="en-US" sz="1800" dirty="0"/>
              <a:t> is the most appropriate imaging modality for evaluation of the acute scrotum when it does not delay definitive surgical consultation in cases of presumed torsion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Scrotum</a:t>
            </a:r>
            <a:endParaRPr lang="tr-TR" dirty="0"/>
          </a:p>
        </p:txBody>
      </p:sp>
      <p:pic>
        <p:nvPicPr>
          <p:cNvPr id="5" name="Picture 2" descr="Diagnosing testicular torsion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5832648" cy="32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417638"/>
            <a:ext cx="8229600" cy="4525963"/>
          </a:xfrm>
        </p:spPr>
        <p:txBody>
          <a:bodyPr/>
          <a:lstStyle/>
          <a:p>
            <a:r>
              <a:rPr lang="tr-TR" sz="2400" b="1" dirty="0" err="1" smtClean="0"/>
              <a:t>Etiology</a:t>
            </a:r>
            <a:endParaRPr lang="tr-TR" sz="2400" b="1" dirty="0"/>
          </a:p>
          <a:p>
            <a:pPr lvl="1"/>
            <a:r>
              <a:rPr lang="tr-TR" sz="1800" b="1" dirty="0" err="1" smtClean="0"/>
              <a:t>Ischemic</a:t>
            </a:r>
            <a:r>
              <a:rPr lang="tr-TR" sz="1800" b="1" dirty="0" smtClean="0"/>
              <a:t>/</a:t>
            </a:r>
            <a:r>
              <a:rPr lang="tr-TR" sz="1800" b="1" dirty="0" err="1" smtClean="0"/>
              <a:t>traumatic</a:t>
            </a:r>
            <a:endParaRPr lang="tr-TR" sz="1800" b="1" dirty="0" smtClean="0"/>
          </a:p>
          <a:p>
            <a:pPr marL="457200" lvl="1" indent="0">
              <a:buNone/>
            </a:pPr>
            <a:endParaRPr lang="tr-TR" sz="1800" dirty="0"/>
          </a:p>
          <a:p>
            <a:pPr lvl="2"/>
            <a:r>
              <a:rPr lang="tr-TR" sz="1200" dirty="0" err="1"/>
              <a:t>Torsion</a:t>
            </a:r>
            <a:r>
              <a:rPr lang="tr-TR" sz="1200" dirty="0"/>
              <a:t> of </a:t>
            </a:r>
            <a:r>
              <a:rPr lang="tr-TR" sz="1200" dirty="0" err="1"/>
              <a:t>testes</a:t>
            </a:r>
            <a:endParaRPr lang="tr-TR" sz="1200" dirty="0"/>
          </a:p>
          <a:p>
            <a:pPr lvl="2"/>
            <a:endParaRPr lang="tr-TR" sz="1200" dirty="0" smtClean="0"/>
          </a:p>
          <a:p>
            <a:pPr lvl="2"/>
            <a:endParaRPr lang="tr-TR" sz="1200" dirty="0" smtClean="0"/>
          </a:p>
          <a:p>
            <a:pPr lvl="2"/>
            <a:endParaRPr lang="tr-TR" sz="1200" dirty="0"/>
          </a:p>
          <a:p>
            <a:pPr lvl="2"/>
            <a:r>
              <a:rPr lang="tr-TR" sz="1200" dirty="0" err="1" smtClean="0"/>
              <a:t>Torsion</a:t>
            </a:r>
            <a:r>
              <a:rPr lang="tr-TR" sz="1200" dirty="0" smtClean="0"/>
              <a:t> </a:t>
            </a:r>
            <a:r>
              <a:rPr lang="tr-TR" sz="1200" dirty="0"/>
              <a:t>of </a:t>
            </a:r>
            <a:r>
              <a:rPr lang="tr-TR" sz="1200" dirty="0" err="1"/>
              <a:t>testicular</a:t>
            </a:r>
            <a:r>
              <a:rPr lang="tr-TR" sz="1200" dirty="0"/>
              <a:t> </a:t>
            </a:r>
            <a:r>
              <a:rPr lang="tr-TR" sz="1200" dirty="0" err="1" smtClean="0"/>
              <a:t>appendages</a:t>
            </a:r>
            <a:r>
              <a:rPr lang="tr-TR" sz="1200" dirty="0" smtClean="0"/>
              <a:t> (</a:t>
            </a:r>
            <a:r>
              <a:rPr lang="tr-TR" sz="1200" dirty="0" err="1" smtClean="0"/>
              <a:t>blue</a:t>
            </a:r>
            <a:r>
              <a:rPr lang="tr-TR" sz="1200" dirty="0" smtClean="0"/>
              <a:t> </a:t>
            </a:r>
            <a:r>
              <a:rPr lang="tr-TR" sz="1200" dirty="0" err="1" smtClean="0"/>
              <a:t>dot</a:t>
            </a:r>
            <a:r>
              <a:rPr lang="tr-TR" sz="1200" dirty="0" smtClean="0"/>
              <a:t> </a:t>
            </a:r>
            <a:r>
              <a:rPr lang="tr-TR" sz="1200" dirty="0" err="1" smtClean="0"/>
              <a:t>sign</a:t>
            </a:r>
            <a:r>
              <a:rPr lang="tr-TR" sz="1200" dirty="0" smtClean="0"/>
              <a:t>)</a:t>
            </a:r>
            <a:endParaRPr lang="tr-TR" sz="1200" dirty="0"/>
          </a:p>
          <a:p>
            <a:pPr lvl="2"/>
            <a:endParaRPr lang="tr-TR" sz="1200" dirty="0" smtClean="0"/>
          </a:p>
          <a:p>
            <a:pPr lvl="2"/>
            <a:endParaRPr lang="tr-TR" sz="1200" dirty="0" smtClean="0"/>
          </a:p>
          <a:p>
            <a:pPr lvl="2"/>
            <a:endParaRPr lang="tr-TR" sz="1200" dirty="0"/>
          </a:p>
          <a:p>
            <a:pPr lvl="2"/>
            <a:r>
              <a:rPr lang="tr-TR" sz="1200" dirty="0" err="1" smtClean="0"/>
              <a:t>Testicular</a:t>
            </a:r>
            <a:r>
              <a:rPr lang="tr-TR" sz="1200" dirty="0" smtClean="0"/>
              <a:t> </a:t>
            </a:r>
            <a:r>
              <a:rPr lang="tr-TR" sz="1200" dirty="0" err="1"/>
              <a:t>hematoma</a:t>
            </a:r>
            <a:endParaRPr lang="tr-TR" sz="1200" dirty="0"/>
          </a:p>
          <a:p>
            <a:pPr lvl="2"/>
            <a:endParaRPr lang="tr-TR" sz="1200" dirty="0" smtClean="0"/>
          </a:p>
          <a:p>
            <a:pPr lvl="2"/>
            <a:endParaRPr lang="tr-TR" sz="1200" dirty="0" smtClean="0"/>
          </a:p>
          <a:p>
            <a:pPr lvl="2"/>
            <a:endParaRPr lang="tr-TR" sz="1200" dirty="0"/>
          </a:p>
          <a:p>
            <a:pPr lvl="2"/>
            <a:r>
              <a:rPr lang="tr-TR" sz="1200" dirty="0" err="1" smtClean="0"/>
              <a:t>Thrombosed</a:t>
            </a:r>
            <a:r>
              <a:rPr lang="tr-TR" sz="1200" dirty="0" smtClean="0"/>
              <a:t> </a:t>
            </a:r>
            <a:r>
              <a:rPr lang="tr-TR" sz="1200" dirty="0" err="1"/>
              <a:t>varicocele</a:t>
            </a:r>
            <a:endParaRPr lang="tr-TR" sz="1200" dirty="0"/>
          </a:p>
          <a:p>
            <a:pPr lvl="2"/>
            <a:endParaRPr lang="tr-TR" sz="1200" dirty="0" smtClean="0"/>
          </a:p>
          <a:p>
            <a:pPr lvl="2"/>
            <a:endParaRPr lang="tr-TR" sz="1200" dirty="0" smtClean="0"/>
          </a:p>
          <a:p>
            <a:pPr lvl="2"/>
            <a:endParaRPr lang="tr-TR" sz="1200" dirty="0"/>
          </a:p>
          <a:p>
            <a:pPr lvl="2"/>
            <a:r>
              <a:rPr lang="tr-TR" sz="1200" dirty="0" err="1" smtClean="0"/>
              <a:t>Inguinoscrotal</a:t>
            </a:r>
            <a:r>
              <a:rPr lang="tr-TR" sz="1200" dirty="0" smtClean="0"/>
              <a:t> </a:t>
            </a:r>
            <a:r>
              <a:rPr lang="tr-TR" sz="1200" dirty="0" err="1" smtClean="0"/>
              <a:t>hernia</a:t>
            </a:r>
            <a:endParaRPr lang="tr-TR" sz="1200" dirty="0"/>
          </a:p>
          <a:p>
            <a:pPr lvl="1"/>
            <a:endParaRPr lang="tr-TR" sz="3600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Scrotum</a:t>
            </a:r>
            <a:endParaRPr lang="tr-TR" dirty="0"/>
          </a:p>
        </p:txBody>
      </p:sp>
      <p:pic>
        <p:nvPicPr>
          <p:cNvPr id="7170" name="Picture 2" descr="Blue dot &quot; sign of torsed testicular appendage. Testicle (T) isolated... |  Download High-Resolution Scientific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67" y="3438667"/>
            <a:ext cx="1559066" cy="15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rsion and testicular appendage Torsion of a testicular appendix... |  Download High-Quality Scientific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21" y="3440442"/>
            <a:ext cx="1350966" cy="16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Testicular torsion -SAGES Image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56" y="1876146"/>
            <a:ext cx="1825311" cy="136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Varicocele | Urologist Dunedin | Precision Ur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56" y="4388984"/>
            <a:ext cx="1425515" cy="15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nguinal Hernia | Boston Children's Hospi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23" y="5307321"/>
            <a:ext cx="2753353" cy="157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b="1" dirty="0" err="1"/>
              <a:t>Etiology</a:t>
            </a:r>
            <a:endParaRPr lang="tr-TR" sz="2000" b="1" dirty="0" smtClean="0"/>
          </a:p>
          <a:p>
            <a:pPr lvl="1"/>
            <a:endParaRPr lang="tr-TR" sz="1600" b="1" dirty="0"/>
          </a:p>
          <a:p>
            <a:pPr lvl="1"/>
            <a:r>
              <a:rPr lang="tr-TR" sz="1600" b="1" dirty="0" err="1" smtClean="0"/>
              <a:t>Infective</a:t>
            </a:r>
            <a:r>
              <a:rPr lang="tr-TR" sz="1600" b="1" dirty="0" smtClean="0"/>
              <a:t>/</a:t>
            </a:r>
            <a:r>
              <a:rPr lang="tr-TR" sz="1600" b="1" dirty="0" err="1" smtClean="0"/>
              <a:t>inflammatory</a:t>
            </a:r>
            <a:endParaRPr lang="tr-TR" sz="1600" dirty="0"/>
          </a:p>
          <a:p>
            <a:pPr lvl="2"/>
            <a:r>
              <a:rPr lang="tr-TR" sz="1400" dirty="0" err="1"/>
              <a:t>Epididymitis</a:t>
            </a:r>
            <a:endParaRPr lang="tr-TR" sz="1400" dirty="0"/>
          </a:p>
          <a:p>
            <a:pPr lvl="2"/>
            <a:r>
              <a:rPr lang="tr-TR" sz="1400" dirty="0" err="1" smtClean="0"/>
              <a:t>Epididymo-orchitis</a:t>
            </a:r>
            <a:endParaRPr lang="tr-TR" sz="1400" dirty="0" smtClean="0"/>
          </a:p>
          <a:p>
            <a:pPr marL="914400" lvl="2" indent="0">
              <a:buNone/>
            </a:pPr>
            <a:endParaRPr lang="tr-TR" sz="1400" dirty="0"/>
          </a:p>
          <a:p>
            <a:pPr lvl="2"/>
            <a:endParaRPr lang="tr-TR" sz="1400" dirty="0"/>
          </a:p>
          <a:p>
            <a:pPr lvl="1"/>
            <a:r>
              <a:rPr lang="tr-TR" sz="1600" b="1" dirty="0" err="1"/>
              <a:t>Neuropathic</a:t>
            </a:r>
            <a:r>
              <a:rPr lang="tr-TR" sz="1600" b="1" dirty="0"/>
              <a:t>/</a:t>
            </a:r>
            <a:r>
              <a:rPr lang="tr-TR" sz="1600" b="1" dirty="0" err="1"/>
              <a:t>referred</a:t>
            </a:r>
            <a:r>
              <a:rPr lang="tr-TR" sz="1600" b="1" dirty="0"/>
              <a:t> </a:t>
            </a:r>
            <a:r>
              <a:rPr lang="tr-TR" sz="1600" b="1" dirty="0" err="1"/>
              <a:t>pain</a:t>
            </a:r>
            <a:endParaRPr lang="tr-TR" sz="1600" dirty="0"/>
          </a:p>
          <a:p>
            <a:pPr lvl="2"/>
            <a:r>
              <a:rPr lang="tr-TR" sz="1400" dirty="0" err="1"/>
              <a:t>Mid</a:t>
            </a:r>
            <a:r>
              <a:rPr lang="tr-TR" sz="1400" dirty="0"/>
              <a:t> </a:t>
            </a:r>
            <a:r>
              <a:rPr lang="tr-TR" sz="1400" dirty="0" err="1"/>
              <a:t>urethral</a:t>
            </a:r>
            <a:r>
              <a:rPr lang="tr-TR" sz="1400" dirty="0"/>
              <a:t> </a:t>
            </a:r>
            <a:r>
              <a:rPr lang="tr-TR" sz="1400" dirty="0" err="1"/>
              <a:t>stone</a:t>
            </a:r>
            <a:endParaRPr lang="tr-TR" sz="1400" dirty="0"/>
          </a:p>
          <a:p>
            <a:pPr lvl="2"/>
            <a:r>
              <a:rPr lang="tr-TR" sz="1400" dirty="0" err="1"/>
              <a:t>Inguinal</a:t>
            </a:r>
            <a:r>
              <a:rPr lang="tr-TR" sz="1400" dirty="0"/>
              <a:t> </a:t>
            </a:r>
            <a:r>
              <a:rPr lang="tr-TR" sz="1400" dirty="0" err="1"/>
              <a:t>hernias</a:t>
            </a:r>
            <a:r>
              <a:rPr lang="tr-TR" sz="1400" dirty="0"/>
              <a:t> (</a:t>
            </a:r>
            <a:r>
              <a:rPr lang="tr-TR" sz="1400" dirty="0" err="1"/>
              <a:t>obstructed</a:t>
            </a:r>
            <a:r>
              <a:rPr lang="tr-TR" sz="1400" dirty="0"/>
              <a:t>/</a:t>
            </a:r>
            <a:r>
              <a:rPr lang="tr-TR" sz="1400" dirty="0" err="1"/>
              <a:t>strangulated</a:t>
            </a:r>
            <a:r>
              <a:rPr lang="tr-TR" sz="1400" dirty="0"/>
              <a:t>)</a:t>
            </a:r>
          </a:p>
          <a:p>
            <a:pPr lvl="2"/>
            <a:r>
              <a:rPr lang="tr-TR" sz="1400" dirty="0" err="1"/>
              <a:t>Aortic</a:t>
            </a:r>
            <a:r>
              <a:rPr lang="tr-TR" sz="1400" dirty="0"/>
              <a:t>/</a:t>
            </a:r>
            <a:r>
              <a:rPr lang="tr-TR" sz="1400" dirty="0" err="1"/>
              <a:t>common</a:t>
            </a:r>
            <a:r>
              <a:rPr lang="tr-TR" sz="1400" dirty="0"/>
              <a:t> </a:t>
            </a:r>
            <a:r>
              <a:rPr lang="tr-TR" sz="1400" dirty="0" err="1"/>
              <a:t>iliac</a:t>
            </a:r>
            <a:r>
              <a:rPr lang="tr-TR" sz="1400" dirty="0"/>
              <a:t> </a:t>
            </a:r>
            <a:r>
              <a:rPr lang="tr-TR" sz="1400" dirty="0" err="1"/>
              <a:t>artery</a:t>
            </a:r>
            <a:r>
              <a:rPr lang="tr-TR" sz="1400" dirty="0"/>
              <a:t> </a:t>
            </a:r>
            <a:r>
              <a:rPr lang="tr-TR" sz="1400" dirty="0" err="1"/>
              <a:t>aneurysm</a:t>
            </a:r>
            <a:endParaRPr lang="tr-TR" sz="1400" dirty="0"/>
          </a:p>
          <a:p>
            <a:pPr lvl="2"/>
            <a:r>
              <a:rPr lang="tr-TR" sz="1400" dirty="0" err="1"/>
              <a:t>Nerve</a:t>
            </a:r>
            <a:r>
              <a:rPr lang="tr-TR" sz="1400" dirty="0"/>
              <a:t> </a:t>
            </a:r>
            <a:r>
              <a:rPr lang="tr-TR" sz="1400" dirty="0" err="1"/>
              <a:t>entrapment</a:t>
            </a:r>
            <a:endParaRPr lang="tr-TR" sz="1400" dirty="0"/>
          </a:p>
          <a:p>
            <a:pPr lvl="2"/>
            <a:r>
              <a:rPr lang="tr-TR" sz="1400" dirty="0" err="1"/>
              <a:t>Diabetic</a:t>
            </a:r>
            <a:r>
              <a:rPr lang="tr-TR" sz="1400" dirty="0"/>
              <a:t> </a:t>
            </a:r>
            <a:r>
              <a:rPr lang="tr-TR" sz="1400" dirty="0" err="1"/>
              <a:t>neuropathy</a:t>
            </a:r>
            <a:r>
              <a:rPr lang="tr-TR" sz="1400" dirty="0"/>
              <a:t> (</a:t>
            </a:r>
            <a:r>
              <a:rPr lang="tr-TR" sz="1400" dirty="0" err="1"/>
              <a:t>chronic</a:t>
            </a:r>
            <a:r>
              <a:rPr lang="tr-TR" sz="1400" dirty="0"/>
              <a:t> </a:t>
            </a:r>
            <a:r>
              <a:rPr lang="tr-TR" sz="1400" dirty="0" err="1"/>
              <a:t>presentation</a:t>
            </a:r>
            <a:r>
              <a:rPr lang="tr-TR" sz="1400" dirty="0"/>
              <a:t> is </a:t>
            </a:r>
            <a:r>
              <a:rPr lang="tr-TR" sz="1400" dirty="0" err="1"/>
              <a:t>more</a:t>
            </a:r>
            <a:r>
              <a:rPr lang="tr-TR" sz="1400" dirty="0"/>
              <a:t> </a:t>
            </a:r>
            <a:r>
              <a:rPr lang="tr-TR" sz="1400" dirty="0" err="1"/>
              <a:t>common</a:t>
            </a:r>
            <a:r>
              <a:rPr lang="tr-TR" sz="1400" dirty="0"/>
              <a:t>)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Scrotum</a:t>
            </a:r>
            <a:endParaRPr lang="tr-TR" dirty="0"/>
          </a:p>
        </p:txBody>
      </p:sp>
      <p:pic>
        <p:nvPicPr>
          <p:cNvPr id="8196" name="Picture 4" descr="Epididymitis-Orchi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9762"/>
            <a:ext cx="3192289" cy="24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Testicles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/>
              <a:t>Orchis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4038600" cy="4267200"/>
          </a:xfrm>
        </p:spPr>
        <p:txBody>
          <a:bodyPr/>
          <a:lstStyle/>
          <a:p>
            <a:pPr eaLnBrk="1" hangingPunct="1"/>
            <a:r>
              <a:rPr lang="tr-TR" dirty="0" smtClean="0"/>
              <a:t>Oval </a:t>
            </a:r>
            <a:r>
              <a:rPr lang="tr-TR" dirty="0" err="1"/>
              <a:t>shaped</a:t>
            </a:r>
            <a:r>
              <a:rPr lang="tr-TR" dirty="0"/>
              <a:t> </a:t>
            </a:r>
            <a:endParaRPr lang="tr-TR" dirty="0" smtClean="0"/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/>
              <a:t>5 cm in </a:t>
            </a:r>
            <a:r>
              <a:rPr lang="tr-TR" dirty="0" smtClean="0"/>
              <a:t>size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err="1" smtClean="0"/>
              <a:t>Weighs</a:t>
            </a:r>
            <a:r>
              <a:rPr lang="tr-TR" dirty="0" smtClean="0"/>
              <a:t> </a:t>
            </a:r>
            <a:r>
              <a:rPr lang="tr-TR" dirty="0"/>
              <a:t>15 </a:t>
            </a:r>
            <a:r>
              <a:rPr lang="tr-TR" dirty="0" smtClean="0"/>
              <a:t>g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err="1"/>
              <a:t>P</a:t>
            </a:r>
            <a:r>
              <a:rPr lang="tr-TR" dirty="0" err="1" smtClean="0"/>
              <a:t>roduce</a:t>
            </a:r>
            <a:r>
              <a:rPr lang="tr-TR" dirty="0" smtClean="0"/>
              <a:t> </a:t>
            </a:r>
            <a:r>
              <a:rPr lang="tr-TR" dirty="0"/>
              <a:t>sperm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testosterone</a:t>
            </a:r>
            <a:endParaRPr lang="en-US" dirty="0"/>
          </a:p>
        </p:txBody>
      </p:sp>
      <p:pic>
        <p:nvPicPr>
          <p:cNvPr id="2059" name="Picture 11" descr="Testicles (Testes): Location, Anatomy, Function &amp; Cond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06976" cy="47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EAU </a:t>
            </a:r>
            <a:r>
              <a:rPr lang="tr-TR" dirty="0" err="1"/>
              <a:t>Guidelines</a:t>
            </a:r>
            <a:r>
              <a:rPr lang="tr-TR" dirty="0"/>
              <a:t> 2022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780928"/>
            <a:ext cx="8086725" cy="2457450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Scrotum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0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EAU </a:t>
            </a:r>
            <a:r>
              <a:rPr lang="tr-TR" dirty="0" err="1"/>
              <a:t>Guidelines</a:t>
            </a:r>
            <a:r>
              <a:rPr lang="tr-TR" dirty="0"/>
              <a:t> 2022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95" y="2204864"/>
            <a:ext cx="8210550" cy="4476750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Scrotum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Scrotum</a:t>
            </a:r>
            <a:endParaRPr lang="tr-TR" dirty="0"/>
          </a:p>
        </p:txBody>
      </p:sp>
      <p:pic>
        <p:nvPicPr>
          <p:cNvPr id="4098" name="Picture 2" descr="https://d56bochluxqnz.cloudfront.net/guideline-images/Figure-2-Epididymitis_20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83" y="1429896"/>
            <a:ext cx="4655233" cy="510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Testicular</a:t>
            </a:r>
            <a:r>
              <a:rPr lang="tr-TR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sz="32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Torsion</a:t>
            </a:r>
            <a:endParaRPr lang="tr-TR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Testicular torsion occurs when the spermatic cord gets twisted and cuts off blood supply to the testicle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It is a medical emergency that requires immediate treatment in order to save the testicle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Although surgery doesn’t guarantee that the testicle will be saved, not having treatment within </a:t>
            </a:r>
            <a:r>
              <a:rPr lang="en-US" sz="2000" dirty="0">
                <a:solidFill>
                  <a:srgbClr val="FF0000"/>
                </a:solidFill>
              </a:rPr>
              <a:t>six hours </a:t>
            </a:r>
            <a:r>
              <a:rPr lang="en-US" sz="2000" dirty="0"/>
              <a:t>almost always results in permanent damage that requires testicle removal. </a:t>
            </a:r>
            <a:endParaRPr lang="tr-TR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2" name="Picture 4" descr="torsiy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628775"/>
            <a:ext cx="3816350" cy="4392613"/>
          </a:xfrm>
          <a:noFill/>
        </p:spPr>
      </p:pic>
    </p:spTree>
    <p:extLst>
      <p:ext uri="{BB962C8B-B14F-4D97-AF65-F5344CB8AC3E}">
        <p14:creationId xmlns:p14="http://schemas.microsoft.com/office/powerpoint/2010/main" val="16679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Testicular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Torsion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Symptoms of testicular </a:t>
            </a:r>
            <a:r>
              <a:rPr lang="en-US" dirty="0" smtClean="0"/>
              <a:t>torsion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endParaRPr lang="tr-TR" dirty="0" smtClean="0"/>
          </a:p>
          <a:p>
            <a:pPr lvl="1" eaLnBrk="1" hangingPunct="1"/>
            <a:r>
              <a:rPr lang="en-US" dirty="0" smtClean="0"/>
              <a:t>sudden </a:t>
            </a:r>
            <a:r>
              <a:rPr lang="en-US" dirty="0"/>
              <a:t>onset of severe pain in the </a:t>
            </a:r>
            <a:r>
              <a:rPr lang="en-US" dirty="0" smtClean="0"/>
              <a:t>testicle</a:t>
            </a:r>
            <a:endParaRPr lang="tr-TR" dirty="0"/>
          </a:p>
          <a:p>
            <a:pPr lvl="1" eaLnBrk="1" hangingPunct="1"/>
            <a:r>
              <a:rPr lang="tr-TR" dirty="0" smtClean="0"/>
              <a:t>S</a:t>
            </a:r>
            <a:r>
              <a:rPr lang="en-US" dirty="0" smtClean="0"/>
              <a:t>welling </a:t>
            </a:r>
            <a:r>
              <a:rPr lang="en-US" dirty="0"/>
              <a:t>and tenderness of the testicles and scrotum </a:t>
            </a:r>
            <a:endParaRPr lang="tr-TR" dirty="0" smtClean="0"/>
          </a:p>
          <a:p>
            <a:pPr lvl="1" eaLnBrk="1" hangingPunct="1"/>
            <a:r>
              <a:rPr lang="en-US" dirty="0" smtClean="0"/>
              <a:t>Fever</a:t>
            </a:r>
            <a:endParaRPr lang="tr-TR" dirty="0" smtClean="0"/>
          </a:p>
          <a:p>
            <a:pPr lvl="1" eaLnBrk="1" hangingPunct="1"/>
            <a:r>
              <a:rPr lang="tr-TR" dirty="0"/>
              <a:t>N</a:t>
            </a:r>
            <a:r>
              <a:rPr lang="en-US" dirty="0" err="1" smtClean="0"/>
              <a:t>ausea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vomiting</a:t>
            </a:r>
            <a:endParaRPr lang="tr-TR" dirty="0"/>
          </a:p>
        </p:txBody>
      </p:sp>
      <p:pic>
        <p:nvPicPr>
          <p:cNvPr id="13314" name="Picture 2" descr="Neonatal testicular torsion - Driver - 1998 - British Journal of Urology -  Wiley Onlin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8956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86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i="1" dirty="0" err="1"/>
              <a:t>P</a:t>
            </a:r>
            <a:r>
              <a:rPr lang="tr-TR" i="1" dirty="0" err="1" smtClean="0"/>
              <a:t>hysical</a:t>
            </a:r>
            <a:r>
              <a:rPr lang="tr-TR" i="1" dirty="0" smtClean="0"/>
              <a:t> </a:t>
            </a:r>
            <a:r>
              <a:rPr lang="tr-TR" i="1" dirty="0" err="1" smtClean="0"/>
              <a:t>Examination</a:t>
            </a:r>
            <a:r>
              <a:rPr lang="tr-TR" i="1" dirty="0" smtClean="0"/>
              <a:t>;</a:t>
            </a:r>
            <a:endParaRPr lang="tr-TR" i="1" dirty="0"/>
          </a:p>
          <a:p>
            <a:pPr eaLnBrk="1" hangingPunct="1">
              <a:buFontTx/>
              <a:buNone/>
              <a:defRPr/>
            </a:pPr>
            <a:endParaRPr lang="tr-TR" sz="2800" dirty="0" smtClean="0"/>
          </a:p>
          <a:p>
            <a:pPr eaLnBrk="1" hangingPunct="1">
              <a:defRPr/>
            </a:pPr>
            <a:r>
              <a:rPr lang="en-US" sz="2800" dirty="0"/>
              <a:t>Erythema and edema in the </a:t>
            </a:r>
            <a:r>
              <a:rPr lang="en-US" sz="2800" dirty="0" smtClean="0"/>
              <a:t>scrotum</a:t>
            </a:r>
            <a:endParaRPr lang="tr-TR" sz="2800" dirty="0" smtClean="0"/>
          </a:p>
          <a:p>
            <a:pPr eaLnBrk="1" hangingPunct="1">
              <a:defRPr/>
            </a:pPr>
            <a:endParaRPr lang="tr-TR" sz="2800" dirty="0" smtClean="0"/>
          </a:p>
          <a:p>
            <a:pPr eaLnBrk="1" hangingPunct="1">
              <a:defRPr/>
            </a:pPr>
            <a:r>
              <a:rPr lang="en-US" sz="2800" dirty="0"/>
              <a:t>Presence of testis in upper </a:t>
            </a:r>
            <a:r>
              <a:rPr lang="en-US" sz="2800" dirty="0" smtClean="0"/>
              <a:t>localization</a:t>
            </a:r>
            <a:endParaRPr lang="tr-TR" sz="2800" dirty="0" smtClean="0"/>
          </a:p>
          <a:p>
            <a:pPr eaLnBrk="1" hangingPunct="1">
              <a:defRPr/>
            </a:pPr>
            <a:endParaRPr lang="tr-TR" sz="2800" dirty="0" smtClean="0"/>
          </a:p>
          <a:p>
            <a:pPr eaLnBrk="1" hangingPunct="1">
              <a:defRPr/>
            </a:pPr>
            <a:r>
              <a:rPr lang="tr-TR" sz="2800" dirty="0" err="1"/>
              <a:t>Pain</a:t>
            </a:r>
            <a:r>
              <a:rPr lang="tr-TR" sz="2800" dirty="0"/>
              <a:t> </a:t>
            </a:r>
            <a:r>
              <a:rPr lang="tr-TR" sz="2800" dirty="0" err="1"/>
              <a:t>increase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elevation</a:t>
            </a:r>
            <a:r>
              <a:rPr lang="tr-TR" sz="2800" dirty="0"/>
              <a:t> (</a:t>
            </a:r>
            <a:r>
              <a:rPr lang="tr-TR" sz="2800" dirty="0" err="1"/>
              <a:t>Prehn's</a:t>
            </a:r>
            <a:r>
              <a:rPr lang="tr-TR" sz="2800" dirty="0"/>
              <a:t> </a:t>
            </a:r>
            <a:r>
              <a:rPr lang="tr-TR" sz="2800" dirty="0" err="1"/>
              <a:t>sign</a:t>
            </a:r>
            <a:r>
              <a:rPr lang="tr-TR" sz="2800" dirty="0"/>
              <a:t>)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Testicular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Torsion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66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1257" t="25200" r="19839" b="25200"/>
          <a:stretch>
            <a:fillRect/>
          </a:stretch>
        </p:blipFill>
        <p:spPr bwMode="auto">
          <a:xfrm>
            <a:off x="971550" y="1125538"/>
            <a:ext cx="73453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2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torsion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4319588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testiküler torsi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76475"/>
            <a:ext cx="43561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kern="0" dirty="0" err="1" smtClean="0">
                <a:solidFill>
                  <a:schemeClr val="tx1"/>
                </a:solidFill>
              </a:rPr>
              <a:t>Testicular</a:t>
            </a:r>
            <a:r>
              <a:rPr lang="tr-TR" kern="0" dirty="0" smtClean="0">
                <a:solidFill>
                  <a:schemeClr val="tx1"/>
                </a:solidFill>
              </a:rPr>
              <a:t> </a:t>
            </a:r>
            <a:r>
              <a:rPr lang="tr-TR" kern="0" dirty="0" err="1" smtClean="0">
                <a:solidFill>
                  <a:schemeClr val="tx1"/>
                </a:solidFill>
              </a:rPr>
              <a:t>Torsion</a:t>
            </a:r>
            <a:endParaRPr lang="tr-TR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ncbi.nlm.nih.gov/pmc/articles/instance/6872765/bin/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912369" cy="39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ağ Ok 1"/>
          <p:cNvSpPr/>
          <p:nvPr/>
        </p:nvSpPr>
        <p:spPr>
          <a:xfrm>
            <a:off x="4211960" y="3789040"/>
            <a:ext cx="648072" cy="297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8" name="Picture 4" descr="https://www.ncbi.nlm.nih.gov/pmc/articles/instance/6872765/bin/g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912369" cy="39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kern="0" dirty="0" err="1" smtClean="0">
                <a:solidFill>
                  <a:schemeClr val="tx1"/>
                </a:solidFill>
              </a:rPr>
              <a:t>Testicular</a:t>
            </a:r>
            <a:r>
              <a:rPr lang="tr-TR" kern="0" dirty="0" smtClean="0">
                <a:solidFill>
                  <a:schemeClr val="tx1"/>
                </a:solidFill>
              </a:rPr>
              <a:t> </a:t>
            </a:r>
            <a:r>
              <a:rPr lang="tr-TR" kern="0" dirty="0" err="1" smtClean="0">
                <a:solidFill>
                  <a:schemeClr val="tx1"/>
                </a:solidFill>
              </a:rPr>
              <a:t>Torsion</a:t>
            </a:r>
            <a:endParaRPr lang="tr-TR" kern="0" dirty="0">
              <a:solidFill>
                <a:schemeClr val="tx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99492" y="5688449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/>
              <a:t>Delayed</a:t>
            </a:r>
            <a:r>
              <a:rPr lang="tr-TR" sz="1400" dirty="0" smtClean="0"/>
              <a:t> </a:t>
            </a:r>
            <a:r>
              <a:rPr lang="tr-TR" sz="1400" dirty="0" err="1"/>
              <a:t>testicular</a:t>
            </a:r>
            <a:r>
              <a:rPr lang="tr-TR" sz="1400" dirty="0"/>
              <a:t> </a:t>
            </a:r>
            <a:r>
              <a:rPr lang="tr-TR" sz="1400" dirty="0" err="1"/>
              <a:t>torsion</a:t>
            </a:r>
            <a:endParaRPr lang="tr-TR" sz="1400" dirty="0"/>
          </a:p>
          <a:p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</a:t>
            </a:r>
            <a:r>
              <a:rPr lang="en-US" sz="1400" dirty="0"/>
              <a:t>testis necrotized because the ischemia time was too long (more than 6 h).</a:t>
            </a:r>
            <a:endParaRPr lang="tr-TR" sz="1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157510" y="5696534"/>
            <a:ext cx="4104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err="1" smtClean="0"/>
              <a:t>Early</a:t>
            </a:r>
            <a:r>
              <a:rPr lang="tr-TR" sz="1400" dirty="0" smtClean="0"/>
              <a:t> </a:t>
            </a:r>
            <a:r>
              <a:rPr lang="tr-TR" sz="1400" dirty="0" err="1"/>
              <a:t>intervention</a:t>
            </a:r>
            <a:r>
              <a:rPr lang="tr-TR" sz="1400" dirty="0"/>
              <a:t> </a:t>
            </a:r>
            <a:r>
              <a:rPr lang="tr-TR" sz="1400" dirty="0" err="1"/>
              <a:t>testicular</a:t>
            </a:r>
            <a:r>
              <a:rPr lang="tr-TR" sz="1400" dirty="0"/>
              <a:t> </a:t>
            </a:r>
            <a:r>
              <a:rPr lang="tr-TR" sz="1400" dirty="0" err="1" smtClean="0"/>
              <a:t>torsion</a:t>
            </a: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testis remained vital after </a:t>
            </a:r>
            <a:r>
              <a:rPr lang="en-US" sz="1400" dirty="0" err="1"/>
              <a:t>detorsion</a:t>
            </a:r>
            <a:r>
              <a:rPr lang="en-US" sz="1400" dirty="0"/>
              <a:t>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209094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425" y="1400304"/>
            <a:ext cx="8153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tr-TR" b="1" i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Imaging</a:t>
            </a:r>
            <a:endParaRPr lang="tr-TR" b="1" i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b="1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Doppler </a:t>
            </a:r>
            <a:r>
              <a:rPr lang="en-US" b="1" dirty="0"/>
              <a:t>Ultrasound</a:t>
            </a:r>
            <a:endParaRPr lang="tr-T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Testicular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Torsion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4338" name="Picture 2" descr="Torsion Of Testis / Testicular Torsion | by Pasindu Suriapperum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1" y="3068960"/>
            <a:ext cx="7584777" cy="36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Testicles</a:t>
            </a:r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8382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dirty="0">
                <a:solidFill>
                  <a:schemeClr val="hlink"/>
                </a:solidFill>
              </a:rPr>
              <a:t>T</a:t>
            </a:r>
            <a:r>
              <a:rPr lang="en-US" b="1" dirty="0" err="1" smtClean="0">
                <a:solidFill>
                  <a:schemeClr val="hlink"/>
                </a:solidFill>
              </a:rPr>
              <a:t>esticles</a:t>
            </a: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>
                <a:solidFill>
                  <a:schemeClr val="hlink"/>
                </a:solidFill>
              </a:rPr>
              <a:t>have two main functions</a:t>
            </a:r>
            <a:r>
              <a:rPr lang="en-US" b="1" dirty="0" smtClean="0">
                <a:solidFill>
                  <a:schemeClr val="hlink"/>
                </a:solidFill>
              </a:rPr>
              <a:t>.</a:t>
            </a:r>
            <a:endParaRPr lang="tr-TR" b="1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tr-TR" b="1" dirty="0">
              <a:solidFill>
                <a:schemeClr val="hlink"/>
              </a:solidFill>
            </a:endParaRPr>
          </a:p>
          <a:p>
            <a:pPr eaLnBrk="1" hangingPunct="1"/>
            <a:r>
              <a:rPr lang="tr-TR" dirty="0" err="1"/>
              <a:t>Leydig</a:t>
            </a:r>
            <a:r>
              <a:rPr lang="tr-TR" dirty="0"/>
              <a:t> </a:t>
            </a:r>
            <a:r>
              <a:rPr lang="tr-TR" dirty="0" err="1" smtClean="0"/>
              <a:t>cells</a:t>
            </a:r>
            <a:r>
              <a:rPr lang="tr-TR" dirty="0"/>
              <a:t> </a:t>
            </a:r>
            <a:r>
              <a:rPr lang="tr-TR" dirty="0" smtClean="0"/>
              <a:t>                    </a:t>
            </a:r>
            <a:r>
              <a:rPr lang="tr-TR" dirty="0" err="1" smtClean="0"/>
              <a:t>Testosterone</a:t>
            </a:r>
            <a:r>
              <a:rPr lang="tr-TR" dirty="0" smtClean="0"/>
              <a:t> </a:t>
            </a:r>
            <a:r>
              <a:rPr lang="tr-TR" dirty="0" err="1"/>
              <a:t>synthesis</a:t>
            </a:r>
            <a:endParaRPr lang="tr-TR" dirty="0"/>
          </a:p>
          <a:p>
            <a:pPr eaLnBrk="1" hangingPunct="1">
              <a:buFontTx/>
              <a:buNone/>
            </a:pPr>
            <a:r>
              <a:rPr lang="tr-TR" dirty="0"/>
              <a:t>                                            </a:t>
            </a:r>
          </a:p>
          <a:p>
            <a:pPr eaLnBrk="1" hangingPunct="1"/>
            <a:r>
              <a:rPr lang="tr-TR" dirty="0" err="1"/>
              <a:t>Sertoli</a:t>
            </a:r>
            <a:r>
              <a:rPr lang="tr-TR" dirty="0"/>
              <a:t> </a:t>
            </a:r>
            <a:r>
              <a:rPr lang="tr-TR" dirty="0" err="1" smtClean="0"/>
              <a:t>cells</a:t>
            </a:r>
            <a:r>
              <a:rPr lang="tr-TR" dirty="0"/>
              <a:t> </a:t>
            </a:r>
            <a:r>
              <a:rPr lang="tr-TR" dirty="0" smtClean="0"/>
              <a:t>                     Sperm </a:t>
            </a:r>
            <a:r>
              <a:rPr lang="tr-TR" dirty="0" err="1"/>
              <a:t>production</a:t>
            </a:r>
            <a:endParaRPr lang="tr-TR" dirty="0"/>
          </a:p>
          <a:p>
            <a:pPr eaLnBrk="1" hangingPunct="1">
              <a:buFontTx/>
              <a:buNone/>
            </a:pPr>
            <a:r>
              <a:rPr lang="tr-TR" dirty="0"/>
              <a:t>						  (</a:t>
            </a:r>
            <a:r>
              <a:rPr lang="tr-TR" dirty="0" err="1"/>
              <a:t>spermatogenesis</a:t>
            </a:r>
            <a:r>
              <a:rPr lang="tr-TR" dirty="0"/>
              <a:t>)</a:t>
            </a:r>
            <a:endParaRPr lang="en-US" dirty="0"/>
          </a:p>
          <a:p>
            <a:pPr eaLnBrk="1" hangingPunct="1">
              <a:buFontTx/>
              <a:buNone/>
            </a:pPr>
            <a:endParaRPr lang="tr-TR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3581400" y="35052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3657600" y="4495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981200" y="4800600"/>
          <a:ext cx="308610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map Image" r:id="rId3" imgW="3086531" imgH="1924319" progId="Paint.Picture">
                  <p:embed/>
                </p:oleObj>
              </mc:Choice>
              <mc:Fallback>
                <p:oleObj name="Bitmap Image" r:id="rId3" imgW="3086531" imgH="19243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00600"/>
                        <a:ext cx="3086100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4572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i="1" u="sng" dirty="0" err="1"/>
              <a:t>Differential</a:t>
            </a:r>
            <a:r>
              <a:rPr lang="tr-TR" i="1" u="sng" dirty="0"/>
              <a:t> </a:t>
            </a:r>
            <a:r>
              <a:rPr lang="tr-TR" i="1" u="sng" dirty="0" err="1" smtClean="0"/>
              <a:t>diagnosis</a:t>
            </a:r>
            <a:endParaRPr lang="tr-TR" i="1" u="sng" dirty="0" smtClean="0"/>
          </a:p>
          <a:p>
            <a:pPr eaLnBrk="1" hangingPunct="1">
              <a:buFontTx/>
              <a:buNone/>
              <a:defRPr/>
            </a:pPr>
            <a:endParaRPr lang="tr-TR" i="1" u="sng" dirty="0"/>
          </a:p>
          <a:p>
            <a:pPr eaLnBrk="1" hangingPunct="1">
              <a:defRPr/>
            </a:pPr>
            <a:r>
              <a:rPr lang="tr-TR" sz="2800" dirty="0" err="1"/>
              <a:t>Acute</a:t>
            </a:r>
            <a:r>
              <a:rPr lang="tr-TR" sz="2800" dirty="0"/>
              <a:t> </a:t>
            </a:r>
            <a:r>
              <a:rPr lang="tr-TR" sz="2800" dirty="0" err="1" smtClean="0"/>
              <a:t>Epididymo-orchitis</a:t>
            </a:r>
            <a:endParaRPr lang="tr-TR" sz="2800" dirty="0" smtClean="0"/>
          </a:p>
          <a:p>
            <a:pPr eaLnBrk="1" hangingPunct="1">
              <a:defRPr/>
            </a:pPr>
            <a:r>
              <a:rPr lang="tr-TR" sz="2800" dirty="0" err="1" smtClean="0"/>
              <a:t>Trauma</a:t>
            </a:r>
            <a:endParaRPr lang="tr-TR" sz="2800" dirty="0" smtClean="0"/>
          </a:p>
          <a:p>
            <a:pPr eaLnBrk="1" hangingPunct="1">
              <a:defRPr/>
            </a:pPr>
            <a:r>
              <a:rPr lang="tr-TR" sz="2800" dirty="0" err="1" smtClean="0"/>
              <a:t>Inguinal</a:t>
            </a:r>
            <a:r>
              <a:rPr lang="tr-TR" sz="2800" dirty="0" smtClean="0"/>
              <a:t> </a:t>
            </a:r>
            <a:r>
              <a:rPr lang="tr-TR" sz="2800" dirty="0" err="1"/>
              <a:t>hernia</a:t>
            </a:r>
            <a:endParaRPr lang="tr-T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Testicular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Torsion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8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Epididymis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403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It is located on the posterior upper part of each testis and lies within the scrotum</a:t>
            </a:r>
            <a:r>
              <a:rPr lang="en-US" sz="2400" b="1" dirty="0" smtClean="0"/>
              <a:t>.</a:t>
            </a:r>
            <a:endParaRPr lang="tr-TR" sz="2400" b="1" dirty="0" smtClean="0"/>
          </a:p>
          <a:p>
            <a:pPr eaLnBrk="1" hangingPunct="1">
              <a:lnSpc>
                <a:spcPct val="90000"/>
              </a:lnSpc>
            </a:pPr>
            <a:endParaRPr lang="tr-TR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Sperm produced in the testicles are transmitted </a:t>
            </a:r>
            <a:r>
              <a:rPr lang="en-US" sz="2400" b="1" dirty="0" smtClean="0"/>
              <a:t>here</a:t>
            </a:r>
            <a:r>
              <a:rPr lang="tr-TR" sz="24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tr-TR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This is where newly formed sperm are stored.</a:t>
            </a:r>
            <a:endParaRPr lang="en-US" sz="2400" b="1" dirty="0">
              <a:solidFill>
                <a:srgbClr val="FF3399"/>
              </a:solidFill>
            </a:endParaRPr>
          </a:p>
        </p:txBody>
      </p:sp>
      <p:pic>
        <p:nvPicPr>
          <p:cNvPr id="4110" name="Picture 14" descr="epididyme | anatomy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20303"/>
            <a:ext cx="3394720" cy="49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92150"/>
          </a:xfrm>
          <a:noFill/>
        </p:spPr>
        <p:txBody>
          <a:bodyPr/>
          <a:lstStyle/>
          <a:p>
            <a:pPr eaLnBrk="1" hangingPunct="1"/>
            <a:r>
              <a:rPr lang="tr-TR" sz="4000" dirty="0" err="1"/>
              <a:t>Varicocele</a:t>
            </a:r>
            <a:endParaRPr lang="tr-TR" sz="40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685800" y="1124744"/>
            <a:ext cx="3814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varicocele</a:t>
            </a:r>
            <a:r>
              <a:rPr lang="en-US" sz="2400" dirty="0"/>
              <a:t> is enlarged </a:t>
            </a:r>
            <a:r>
              <a:rPr lang="en-US" sz="2400" dirty="0" smtClean="0"/>
              <a:t>or dilated </a:t>
            </a:r>
            <a:r>
              <a:rPr lang="en-US" sz="2400" dirty="0"/>
              <a:t>veins in the scrotum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is normally a painless and harmless condition; however, it can cause low sperm production and reduced sperm quality that can lead to male infertility.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313117"/>
            <a:ext cx="3333750" cy="38862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Varicocele — Urology Care Toowoomba | Dr Nikhil Sapre Urolog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41356" cy="496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95536" y="2144462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Sometimes, </a:t>
            </a:r>
            <a:r>
              <a:rPr lang="en-US" sz="2400" dirty="0" err="1"/>
              <a:t>varicocele</a:t>
            </a:r>
            <a:r>
              <a:rPr lang="en-US" sz="2400" dirty="0"/>
              <a:t> can produce symptoms, such as pain and swelling. 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Although </a:t>
            </a:r>
            <a:r>
              <a:rPr lang="en-US" sz="2400" dirty="0"/>
              <a:t>most </a:t>
            </a:r>
            <a:r>
              <a:rPr lang="en-US" sz="2400" dirty="0" err="1"/>
              <a:t>varicoceles</a:t>
            </a:r>
            <a:r>
              <a:rPr lang="en-US" sz="2400" dirty="0"/>
              <a:t> don’t need to be treated, some will need to be corrected with surgery.</a:t>
            </a:r>
            <a:endParaRPr lang="tr-TR" sz="2400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692150"/>
          </a:xfrm>
          <a:noFill/>
        </p:spPr>
        <p:txBody>
          <a:bodyPr/>
          <a:lstStyle/>
          <a:p>
            <a:pPr eaLnBrk="1" hangingPunct="1"/>
            <a:r>
              <a:rPr lang="tr-TR" sz="4000" dirty="0" err="1"/>
              <a:t>Varicocele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/>
              <a:t>Varicocele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Clinically</a:t>
            </a:r>
            <a:r>
              <a:rPr lang="en-US" sz="2400" dirty="0"/>
              <a:t>, they are found more commonly on the left </a:t>
            </a:r>
            <a:r>
              <a:rPr lang="en-US" sz="2400" dirty="0" smtClean="0"/>
              <a:t>side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reason for the prevalence of left </a:t>
            </a:r>
            <a:r>
              <a:rPr lang="en-US" sz="2400" dirty="0" err="1"/>
              <a:t>varicoceles</a:t>
            </a:r>
            <a:r>
              <a:rPr lang="en-US" sz="2400" dirty="0"/>
              <a:t> can be clarified by retroperitoneal anatomy. 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left internal spermatic vein drains perpendicularly into the left renal vein, whereas the right internal spermatic vein drains </a:t>
            </a:r>
            <a:r>
              <a:rPr lang="en-US" sz="2400" dirty="0" smtClean="0"/>
              <a:t>obliquely into </a:t>
            </a:r>
            <a:r>
              <a:rPr lang="en-US" sz="2400" dirty="0"/>
              <a:t>the vena cava.</a:t>
            </a:r>
            <a:endParaRPr lang="tr-TR" sz="2400" dirty="0"/>
          </a:p>
        </p:txBody>
      </p:sp>
      <p:pic>
        <p:nvPicPr>
          <p:cNvPr id="9218" name="Picture 2" descr="Varicocele and male infertility | Nature Reviews U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48606"/>
            <a:ext cx="3840361" cy="38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1143</Words>
  <Application>Microsoft Office PowerPoint</Application>
  <PresentationFormat>Ekran Gösterisi (4:3)</PresentationFormat>
  <Paragraphs>320</Paragraphs>
  <Slides>50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7" baseType="lpstr">
      <vt:lpstr>Arial</vt:lpstr>
      <vt:lpstr>Courier New</vt:lpstr>
      <vt:lpstr>Tahoma</vt:lpstr>
      <vt:lpstr>Times New Roman</vt:lpstr>
      <vt:lpstr>Wingdings</vt:lpstr>
      <vt:lpstr>Varsayılan Tasarım</vt:lpstr>
      <vt:lpstr>Bitmap Image</vt:lpstr>
      <vt:lpstr>Types of Scrotal Conditions</vt:lpstr>
      <vt:lpstr> Contents</vt:lpstr>
      <vt:lpstr>Scrotum</vt:lpstr>
      <vt:lpstr>Testicles (Orchis)</vt:lpstr>
      <vt:lpstr>Testicles</vt:lpstr>
      <vt:lpstr>Epididymis</vt:lpstr>
      <vt:lpstr>Varicocele</vt:lpstr>
      <vt:lpstr>Varicocele</vt:lpstr>
      <vt:lpstr>Varicocele</vt:lpstr>
      <vt:lpstr>PowerPoint Sunusu</vt:lpstr>
      <vt:lpstr>PowerPoint Sunusu</vt:lpstr>
      <vt:lpstr>Incidence </vt:lpstr>
      <vt:lpstr>PowerPoint Sunusu</vt:lpstr>
      <vt:lpstr>Pathophysiology</vt:lpstr>
      <vt:lpstr>Diagnosis and Evaluation</vt:lpstr>
      <vt:lpstr>PowerPoint Sunusu</vt:lpstr>
      <vt:lpstr>Varicocelectomy Indications</vt:lpstr>
      <vt:lpstr>Surgical Approaches in Varicocele</vt:lpstr>
      <vt:lpstr>Spermatic Cord Anatomy</vt:lpstr>
      <vt:lpstr>Testicular-Scrotal Veins</vt:lpstr>
      <vt:lpstr>In an Ideal Varicocelectomy</vt:lpstr>
      <vt:lpstr>Hydrocele</vt:lpstr>
      <vt:lpstr>PowerPoint Sunusu</vt:lpstr>
      <vt:lpstr>Hydrocele </vt:lpstr>
      <vt:lpstr>Hydrocele Types</vt:lpstr>
      <vt:lpstr>Etiology</vt:lpstr>
      <vt:lpstr>Hydrocele</vt:lpstr>
      <vt:lpstr>Treatment Indications</vt:lpstr>
      <vt:lpstr>PowerPoint Sunusu</vt:lpstr>
      <vt:lpstr>PowerPoint Sunusu</vt:lpstr>
      <vt:lpstr>Spermatocele </vt:lpstr>
      <vt:lpstr>Spermatocele </vt:lpstr>
      <vt:lpstr>Acute Scrotum</vt:lpstr>
      <vt:lpstr>Acute Scrotum</vt:lpstr>
      <vt:lpstr>Acute Scrotum</vt:lpstr>
      <vt:lpstr>Acute Scrotum</vt:lpstr>
      <vt:lpstr>Acute Scrotum</vt:lpstr>
      <vt:lpstr>Acute Scrotum</vt:lpstr>
      <vt:lpstr>Acute Scrotum</vt:lpstr>
      <vt:lpstr>Acute Scrotum</vt:lpstr>
      <vt:lpstr>Acute Scrotum</vt:lpstr>
      <vt:lpstr>Acute Scrotum</vt:lpstr>
      <vt:lpstr>Testicular Torsion</vt:lpstr>
      <vt:lpstr>Testicular Torsion</vt:lpstr>
      <vt:lpstr>Testicular Torsion</vt:lpstr>
      <vt:lpstr>PowerPoint Sunusu</vt:lpstr>
      <vt:lpstr>PowerPoint Sunusu</vt:lpstr>
      <vt:lpstr>PowerPoint Sunusu</vt:lpstr>
      <vt:lpstr>Testicular Torsion</vt:lpstr>
      <vt:lpstr>Testicular Torsion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Varikosel</dc:title>
  <dc:creator>kullanici</dc:creator>
  <cp:lastModifiedBy>User</cp:lastModifiedBy>
  <cp:revision>77</cp:revision>
  <dcterms:created xsi:type="dcterms:W3CDTF">2005-09-05T08:02:06Z</dcterms:created>
  <dcterms:modified xsi:type="dcterms:W3CDTF">2022-10-23T14:29:59Z</dcterms:modified>
</cp:coreProperties>
</file>