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652" r:id="rId5"/>
    <p:sldId id="326" r:id="rId6"/>
    <p:sldId id="441" r:id="rId7"/>
    <p:sldId id="381" r:id="rId8"/>
    <p:sldId id="382" r:id="rId9"/>
    <p:sldId id="386" r:id="rId10"/>
    <p:sldId id="391" r:id="rId11"/>
    <p:sldId id="383" r:id="rId12"/>
    <p:sldId id="384" r:id="rId13"/>
    <p:sldId id="385" r:id="rId14"/>
    <p:sldId id="496" r:id="rId15"/>
    <p:sldId id="497" r:id="rId16"/>
    <p:sldId id="498" r:id="rId17"/>
    <p:sldId id="499" r:id="rId18"/>
    <p:sldId id="392" r:id="rId19"/>
    <p:sldId id="387" r:id="rId20"/>
    <p:sldId id="636" r:id="rId21"/>
    <p:sldId id="554" r:id="rId22"/>
    <p:sldId id="578" r:id="rId23"/>
    <p:sldId id="389" r:id="rId24"/>
    <p:sldId id="565" r:id="rId25"/>
    <p:sldId id="612" r:id="rId26"/>
    <p:sldId id="567" r:id="rId27"/>
    <p:sldId id="568" r:id="rId28"/>
    <p:sldId id="613" r:id="rId29"/>
    <p:sldId id="570" r:id="rId30"/>
    <p:sldId id="573" r:id="rId31"/>
    <p:sldId id="571" r:id="rId32"/>
    <p:sldId id="622" r:id="rId33"/>
    <p:sldId id="576" r:id="rId34"/>
    <p:sldId id="637" r:id="rId35"/>
    <p:sldId id="638" r:id="rId36"/>
    <p:sldId id="639" r:id="rId37"/>
    <p:sldId id="641" r:id="rId38"/>
    <p:sldId id="642" r:id="rId39"/>
    <p:sldId id="643" r:id="rId40"/>
    <p:sldId id="640" r:id="rId41"/>
    <p:sldId id="644" r:id="rId42"/>
    <p:sldId id="645" r:id="rId43"/>
    <p:sldId id="646" r:id="rId44"/>
    <p:sldId id="647" r:id="rId45"/>
    <p:sldId id="648" r:id="rId46"/>
    <p:sldId id="649" r:id="rId47"/>
    <p:sldId id="650" r:id="rId48"/>
    <p:sldId id="65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847"/>
  </p:normalViewPr>
  <p:slideViewPr>
    <p:cSldViewPr snapToGrid="0" snapToObjects="1">
      <p:cViewPr varScale="1">
        <p:scale>
          <a:sx n="85" d="100"/>
          <a:sy n="85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60F9E-BC2E-224D-ABFE-F8AEA29607B3}" type="doc">
      <dgm:prSet loTypeId="urn:microsoft.com/office/officeart/2009/3/layout/HorizontalOrganizationChar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CF66E-C92F-A445-A40D-396F7C6FB1ED}">
      <dgm:prSet phldrT="[Metin]"/>
      <dgm:spPr/>
      <dgm:t>
        <a:bodyPr/>
        <a:lstStyle/>
        <a:p>
          <a:r>
            <a:rPr lang="tr-TR" dirty="0"/>
            <a:t>EORTC 30982</a:t>
          </a:r>
        </a:p>
      </dgm:t>
    </dgm:pt>
    <dgm:pt modelId="{362632A2-6D6B-B94D-B879-A63DBF4A1E77}" type="parTrans" cxnId="{5B8AD33D-032E-4B46-AA9E-D9C9CD4FB7EF}">
      <dgm:prSet/>
      <dgm:spPr/>
      <dgm:t>
        <a:bodyPr/>
        <a:lstStyle/>
        <a:p>
          <a:endParaRPr lang="tr-TR"/>
        </a:p>
      </dgm:t>
    </dgm:pt>
    <dgm:pt modelId="{BD42C30C-E663-9148-841F-92BB8D8299D3}" type="sibTrans" cxnId="{5B8AD33D-032E-4B46-AA9E-D9C9CD4FB7EF}">
      <dgm:prSet/>
      <dgm:spPr/>
      <dgm:t>
        <a:bodyPr/>
        <a:lstStyle/>
        <a:p>
          <a:endParaRPr lang="tr-TR"/>
        </a:p>
      </dgm:t>
    </dgm:pt>
    <dgm:pt modelId="{443A54AB-3786-154E-BAA2-F988E7EEADD3}">
      <dgm:prSet phldrT="[Metin]"/>
      <dgm:spPr/>
      <dgm:t>
        <a:bodyPr/>
        <a:lstStyle/>
        <a:p>
          <a:r>
            <a:rPr lang="tr-TR" dirty="0"/>
            <a:t>904 RT</a:t>
          </a:r>
        </a:p>
      </dgm:t>
    </dgm:pt>
    <dgm:pt modelId="{3D11F447-7446-7E41-9679-4D33538E06D7}" type="parTrans" cxnId="{EDCCCE62-20D5-2743-9FD3-D8B156F6A142}">
      <dgm:prSet/>
      <dgm:spPr/>
      <dgm:t>
        <a:bodyPr/>
        <a:lstStyle/>
        <a:p>
          <a:endParaRPr lang="tr-TR"/>
        </a:p>
      </dgm:t>
    </dgm:pt>
    <dgm:pt modelId="{423E8F97-88FB-CF46-8F0A-CCF7C30EA2B4}" type="sibTrans" cxnId="{EDCCCE62-20D5-2743-9FD3-D8B156F6A142}">
      <dgm:prSet/>
      <dgm:spPr/>
      <dgm:t>
        <a:bodyPr/>
        <a:lstStyle/>
        <a:p>
          <a:endParaRPr lang="tr-TR"/>
        </a:p>
      </dgm:t>
    </dgm:pt>
    <dgm:pt modelId="{CE3DA690-0515-1D4C-A1C1-722DAA83E95B}">
      <dgm:prSet phldrT="[Metin]"/>
      <dgm:spPr/>
      <dgm:t>
        <a:bodyPr/>
        <a:lstStyle/>
        <a:p>
          <a:r>
            <a:rPr lang="tr-TR" dirty="0"/>
            <a:t>573 </a:t>
          </a:r>
          <a:r>
            <a:rPr lang="tr-TR" dirty="0" err="1"/>
            <a:t>Karboplatin</a:t>
          </a:r>
          <a:endParaRPr lang="tr-TR" dirty="0"/>
        </a:p>
      </dgm:t>
    </dgm:pt>
    <dgm:pt modelId="{4E8D7DFE-24AF-7844-B7CA-855101D773DF}" type="parTrans" cxnId="{57969D19-BFC1-2447-8F9F-C263D3E2C323}">
      <dgm:prSet/>
      <dgm:spPr/>
      <dgm:t>
        <a:bodyPr/>
        <a:lstStyle/>
        <a:p>
          <a:endParaRPr lang="tr-TR"/>
        </a:p>
      </dgm:t>
    </dgm:pt>
    <dgm:pt modelId="{2C92BAF8-2193-4A48-9D39-2BCAA28322DD}" type="sibTrans" cxnId="{57969D19-BFC1-2447-8F9F-C263D3E2C323}">
      <dgm:prSet/>
      <dgm:spPr/>
      <dgm:t>
        <a:bodyPr/>
        <a:lstStyle/>
        <a:p>
          <a:endParaRPr lang="tr-TR"/>
        </a:p>
      </dgm:t>
    </dgm:pt>
    <dgm:pt modelId="{361AC35D-B93C-B440-8CC3-3C869F80F52E}">
      <dgm:prSet phldrT="[Metin]"/>
      <dgm:spPr/>
      <dgm:t>
        <a:bodyPr/>
        <a:lstStyle/>
        <a:p>
          <a:r>
            <a:rPr lang="tr-TR" dirty="0"/>
            <a:t>RFS %94,7</a:t>
          </a:r>
        </a:p>
      </dgm:t>
    </dgm:pt>
    <dgm:pt modelId="{7DBEB81E-D187-1143-8CBB-AF50401EBAA3}" type="parTrans" cxnId="{CE312522-CAFB-7D41-BFBB-848DE1E8047C}">
      <dgm:prSet/>
      <dgm:spPr/>
      <dgm:t>
        <a:bodyPr/>
        <a:lstStyle/>
        <a:p>
          <a:endParaRPr lang="tr-TR"/>
        </a:p>
      </dgm:t>
    </dgm:pt>
    <dgm:pt modelId="{12671649-419E-7248-AE32-B64E9BE2B311}" type="sibTrans" cxnId="{CE312522-CAFB-7D41-BFBB-848DE1E8047C}">
      <dgm:prSet/>
      <dgm:spPr/>
      <dgm:t>
        <a:bodyPr/>
        <a:lstStyle/>
        <a:p>
          <a:endParaRPr lang="tr-TR"/>
        </a:p>
      </dgm:t>
    </dgm:pt>
    <dgm:pt modelId="{FB496B59-00F9-5646-9CF5-EFD5FD5C2B3E}">
      <dgm:prSet phldrT="[Metin]"/>
      <dgm:spPr/>
      <dgm:t>
        <a:bodyPr/>
        <a:lstStyle/>
        <a:p>
          <a:r>
            <a:rPr lang="tr-TR"/>
            <a:t>RFS %96</a:t>
          </a:r>
          <a:endParaRPr lang="tr-TR" dirty="0"/>
        </a:p>
      </dgm:t>
    </dgm:pt>
    <dgm:pt modelId="{2CD27A50-CDE8-B748-BEDA-38A64CBD6F43}" type="parTrans" cxnId="{34842892-D7B8-A840-A0FC-B3884ADBDBE6}">
      <dgm:prSet/>
      <dgm:spPr/>
      <dgm:t>
        <a:bodyPr/>
        <a:lstStyle/>
        <a:p>
          <a:endParaRPr lang="tr-TR"/>
        </a:p>
      </dgm:t>
    </dgm:pt>
    <dgm:pt modelId="{4883B414-8150-CC42-9084-75C7D73C97A7}" type="sibTrans" cxnId="{34842892-D7B8-A840-A0FC-B3884ADBDBE6}">
      <dgm:prSet/>
      <dgm:spPr/>
      <dgm:t>
        <a:bodyPr/>
        <a:lstStyle/>
        <a:p>
          <a:endParaRPr lang="tr-TR"/>
        </a:p>
      </dgm:t>
    </dgm:pt>
    <dgm:pt modelId="{532D38CE-90C1-5C41-ABD4-CDC27F52AE1A}" type="pres">
      <dgm:prSet presAssocID="{46360F9E-BC2E-224D-ABFE-F8AEA29607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C627E2-D226-4A44-B6A9-BACA76038514}" type="pres">
      <dgm:prSet presAssocID="{B42CF66E-C92F-A445-A40D-396F7C6FB1ED}" presName="hierRoot1" presStyleCnt="0">
        <dgm:presLayoutVars>
          <dgm:hierBranch val="init"/>
        </dgm:presLayoutVars>
      </dgm:prSet>
      <dgm:spPr/>
    </dgm:pt>
    <dgm:pt modelId="{1FBF84AB-DD16-8F44-AA13-5E40B9D88613}" type="pres">
      <dgm:prSet presAssocID="{B42CF66E-C92F-A445-A40D-396F7C6FB1ED}" presName="rootComposite1" presStyleCnt="0"/>
      <dgm:spPr/>
    </dgm:pt>
    <dgm:pt modelId="{6B0D33D2-0700-2D46-A5E3-4B785FCDAA86}" type="pres">
      <dgm:prSet presAssocID="{B42CF66E-C92F-A445-A40D-396F7C6FB1ED}" presName="rootText1" presStyleLbl="node0" presStyleIdx="0" presStyleCnt="1">
        <dgm:presLayoutVars>
          <dgm:chPref val="3"/>
        </dgm:presLayoutVars>
      </dgm:prSet>
      <dgm:spPr/>
    </dgm:pt>
    <dgm:pt modelId="{79854075-A4F1-D349-AEF0-B5B4199ED506}" type="pres">
      <dgm:prSet presAssocID="{B42CF66E-C92F-A445-A40D-396F7C6FB1ED}" presName="rootConnector1" presStyleLbl="node1" presStyleIdx="0" presStyleCnt="0"/>
      <dgm:spPr/>
    </dgm:pt>
    <dgm:pt modelId="{388A0829-B27B-8543-AD71-3F8BBF091165}" type="pres">
      <dgm:prSet presAssocID="{B42CF66E-C92F-A445-A40D-396F7C6FB1ED}" presName="hierChild2" presStyleCnt="0"/>
      <dgm:spPr/>
    </dgm:pt>
    <dgm:pt modelId="{5CDDD071-4F81-6547-991B-C0C0C2609537}" type="pres">
      <dgm:prSet presAssocID="{4E8D7DFE-24AF-7844-B7CA-855101D773DF}" presName="Name64" presStyleLbl="parChTrans1D2" presStyleIdx="0" presStyleCnt="2"/>
      <dgm:spPr/>
    </dgm:pt>
    <dgm:pt modelId="{D9117DC9-9471-F04C-8832-F7202553CC35}" type="pres">
      <dgm:prSet presAssocID="{CE3DA690-0515-1D4C-A1C1-722DAA83E95B}" presName="hierRoot2" presStyleCnt="0">
        <dgm:presLayoutVars>
          <dgm:hierBranch val="init"/>
        </dgm:presLayoutVars>
      </dgm:prSet>
      <dgm:spPr/>
    </dgm:pt>
    <dgm:pt modelId="{FCE88403-67B4-6844-A526-6F1520CB6D8A}" type="pres">
      <dgm:prSet presAssocID="{CE3DA690-0515-1D4C-A1C1-722DAA83E95B}" presName="rootComposite" presStyleCnt="0"/>
      <dgm:spPr/>
    </dgm:pt>
    <dgm:pt modelId="{286AA3CD-2DE5-C144-B2B6-45AD0A52387F}" type="pres">
      <dgm:prSet presAssocID="{CE3DA690-0515-1D4C-A1C1-722DAA83E95B}" presName="rootText" presStyleLbl="node2" presStyleIdx="0" presStyleCnt="2">
        <dgm:presLayoutVars>
          <dgm:chPref val="3"/>
        </dgm:presLayoutVars>
      </dgm:prSet>
      <dgm:spPr/>
    </dgm:pt>
    <dgm:pt modelId="{E4C07907-5C61-FC43-9C96-3AA596E6A74F}" type="pres">
      <dgm:prSet presAssocID="{CE3DA690-0515-1D4C-A1C1-722DAA83E95B}" presName="rootConnector" presStyleLbl="node2" presStyleIdx="0" presStyleCnt="2"/>
      <dgm:spPr/>
    </dgm:pt>
    <dgm:pt modelId="{4900C7F3-7F6E-774F-A787-CE82E85CE187}" type="pres">
      <dgm:prSet presAssocID="{CE3DA690-0515-1D4C-A1C1-722DAA83E95B}" presName="hierChild4" presStyleCnt="0"/>
      <dgm:spPr/>
    </dgm:pt>
    <dgm:pt modelId="{58AF5A47-1251-404D-AE5D-9332C1471763}" type="pres">
      <dgm:prSet presAssocID="{7DBEB81E-D187-1143-8CBB-AF50401EBAA3}" presName="Name64" presStyleLbl="parChTrans1D3" presStyleIdx="0" presStyleCnt="2"/>
      <dgm:spPr/>
    </dgm:pt>
    <dgm:pt modelId="{B39AA03B-7CB9-294D-A3AA-F11AB99AE826}" type="pres">
      <dgm:prSet presAssocID="{361AC35D-B93C-B440-8CC3-3C869F80F52E}" presName="hierRoot2" presStyleCnt="0">
        <dgm:presLayoutVars>
          <dgm:hierBranch val="init"/>
        </dgm:presLayoutVars>
      </dgm:prSet>
      <dgm:spPr/>
    </dgm:pt>
    <dgm:pt modelId="{2D399035-B4C6-3043-8EFA-A723A6EC017C}" type="pres">
      <dgm:prSet presAssocID="{361AC35D-B93C-B440-8CC3-3C869F80F52E}" presName="rootComposite" presStyleCnt="0"/>
      <dgm:spPr/>
    </dgm:pt>
    <dgm:pt modelId="{F01D10FA-B224-7D4A-A390-88CEEACC4D8B}" type="pres">
      <dgm:prSet presAssocID="{361AC35D-B93C-B440-8CC3-3C869F80F52E}" presName="rootText" presStyleLbl="node3" presStyleIdx="0" presStyleCnt="2">
        <dgm:presLayoutVars>
          <dgm:chPref val="3"/>
        </dgm:presLayoutVars>
      </dgm:prSet>
      <dgm:spPr/>
    </dgm:pt>
    <dgm:pt modelId="{6FFBA63A-6236-4D48-AC30-181D84039BFC}" type="pres">
      <dgm:prSet presAssocID="{361AC35D-B93C-B440-8CC3-3C869F80F52E}" presName="rootConnector" presStyleLbl="node3" presStyleIdx="0" presStyleCnt="2"/>
      <dgm:spPr/>
    </dgm:pt>
    <dgm:pt modelId="{C75EC039-C58B-2F43-9D8D-F56D07E1F692}" type="pres">
      <dgm:prSet presAssocID="{361AC35D-B93C-B440-8CC3-3C869F80F52E}" presName="hierChild4" presStyleCnt="0"/>
      <dgm:spPr/>
    </dgm:pt>
    <dgm:pt modelId="{5BA8B244-6138-2A43-B083-C4C684B6F109}" type="pres">
      <dgm:prSet presAssocID="{361AC35D-B93C-B440-8CC3-3C869F80F52E}" presName="hierChild5" presStyleCnt="0"/>
      <dgm:spPr/>
    </dgm:pt>
    <dgm:pt modelId="{B9DF8126-BD43-F140-B545-79646B511EA4}" type="pres">
      <dgm:prSet presAssocID="{CE3DA690-0515-1D4C-A1C1-722DAA83E95B}" presName="hierChild5" presStyleCnt="0"/>
      <dgm:spPr/>
    </dgm:pt>
    <dgm:pt modelId="{63FE9BA8-AAC6-4A4D-9765-79C6AE34822A}" type="pres">
      <dgm:prSet presAssocID="{3D11F447-7446-7E41-9679-4D33538E06D7}" presName="Name64" presStyleLbl="parChTrans1D2" presStyleIdx="1" presStyleCnt="2"/>
      <dgm:spPr/>
    </dgm:pt>
    <dgm:pt modelId="{20E94762-E3BC-E241-81BF-DB33435DE739}" type="pres">
      <dgm:prSet presAssocID="{443A54AB-3786-154E-BAA2-F988E7EEADD3}" presName="hierRoot2" presStyleCnt="0">
        <dgm:presLayoutVars>
          <dgm:hierBranch val="init"/>
        </dgm:presLayoutVars>
      </dgm:prSet>
      <dgm:spPr/>
    </dgm:pt>
    <dgm:pt modelId="{540A7E8F-49D4-DC47-805D-3BDD02264A7A}" type="pres">
      <dgm:prSet presAssocID="{443A54AB-3786-154E-BAA2-F988E7EEADD3}" presName="rootComposite" presStyleCnt="0"/>
      <dgm:spPr/>
    </dgm:pt>
    <dgm:pt modelId="{903B85BA-111B-504A-BD8E-4434457B586E}" type="pres">
      <dgm:prSet presAssocID="{443A54AB-3786-154E-BAA2-F988E7EEADD3}" presName="rootText" presStyleLbl="node2" presStyleIdx="1" presStyleCnt="2">
        <dgm:presLayoutVars>
          <dgm:chPref val="3"/>
        </dgm:presLayoutVars>
      </dgm:prSet>
      <dgm:spPr/>
    </dgm:pt>
    <dgm:pt modelId="{4A421A2A-7778-1D45-B623-9CD99AD6B98E}" type="pres">
      <dgm:prSet presAssocID="{443A54AB-3786-154E-BAA2-F988E7EEADD3}" presName="rootConnector" presStyleLbl="node2" presStyleIdx="1" presStyleCnt="2"/>
      <dgm:spPr/>
    </dgm:pt>
    <dgm:pt modelId="{580328FE-1259-8340-86FD-7D9B946B6905}" type="pres">
      <dgm:prSet presAssocID="{443A54AB-3786-154E-BAA2-F988E7EEADD3}" presName="hierChild4" presStyleCnt="0"/>
      <dgm:spPr/>
    </dgm:pt>
    <dgm:pt modelId="{FE239216-7B29-9F4F-8095-5E8E3E944B7C}" type="pres">
      <dgm:prSet presAssocID="{2CD27A50-CDE8-B748-BEDA-38A64CBD6F43}" presName="Name64" presStyleLbl="parChTrans1D3" presStyleIdx="1" presStyleCnt="2"/>
      <dgm:spPr/>
    </dgm:pt>
    <dgm:pt modelId="{D5784879-FDB8-B04C-9427-61169FC3D28A}" type="pres">
      <dgm:prSet presAssocID="{FB496B59-00F9-5646-9CF5-EFD5FD5C2B3E}" presName="hierRoot2" presStyleCnt="0">
        <dgm:presLayoutVars>
          <dgm:hierBranch val="init"/>
        </dgm:presLayoutVars>
      </dgm:prSet>
      <dgm:spPr/>
    </dgm:pt>
    <dgm:pt modelId="{EE4CA625-A80E-A141-9F63-741889F5C410}" type="pres">
      <dgm:prSet presAssocID="{FB496B59-00F9-5646-9CF5-EFD5FD5C2B3E}" presName="rootComposite" presStyleCnt="0"/>
      <dgm:spPr/>
    </dgm:pt>
    <dgm:pt modelId="{81D09D14-32FE-FC47-8466-2E10FB767BBF}" type="pres">
      <dgm:prSet presAssocID="{FB496B59-00F9-5646-9CF5-EFD5FD5C2B3E}" presName="rootText" presStyleLbl="node3" presStyleIdx="1" presStyleCnt="2">
        <dgm:presLayoutVars>
          <dgm:chPref val="3"/>
        </dgm:presLayoutVars>
      </dgm:prSet>
      <dgm:spPr/>
    </dgm:pt>
    <dgm:pt modelId="{8E4A8A6C-7205-8B41-901D-54C7E76CF574}" type="pres">
      <dgm:prSet presAssocID="{FB496B59-00F9-5646-9CF5-EFD5FD5C2B3E}" presName="rootConnector" presStyleLbl="node3" presStyleIdx="1" presStyleCnt="2"/>
      <dgm:spPr/>
    </dgm:pt>
    <dgm:pt modelId="{4B121950-5894-E440-B6BF-F060B6C63DCE}" type="pres">
      <dgm:prSet presAssocID="{FB496B59-00F9-5646-9CF5-EFD5FD5C2B3E}" presName="hierChild4" presStyleCnt="0"/>
      <dgm:spPr/>
    </dgm:pt>
    <dgm:pt modelId="{A3AFA347-A1CB-9A42-A078-601235280C22}" type="pres">
      <dgm:prSet presAssocID="{FB496B59-00F9-5646-9CF5-EFD5FD5C2B3E}" presName="hierChild5" presStyleCnt="0"/>
      <dgm:spPr/>
    </dgm:pt>
    <dgm:pt modelId="{3B6F5DD0-B365-B243-AA0A-00F22CC97CAE}" type="pres">
      <dgm:prSet presAssocID="{443A54AB-3786-154E-BAA2-F988E7EEADD3}" presName="hierChild5" presStyleCnt="0"/>
      <dgm:spPr/>
    </dgm:pt>
    <dgm:pt modelId="{3A5C275D-C078-9944-AEAE-A4609FCC3DB7}" type="pres">
      <dgm:prSet presAssocID="{B42CF66E-C92F-A445-A40D-396F7C6FB1ED}" presName="hierChild3" presStyleCnt="0"/>
      <dgm:spPr/>
    </dgm:pt>
  </dgm:ptLst>
  <dgm:cxnLst>
    <dgm:cxn modelId="{B948880D-2578-4747-BA02-0987056B07A8}" type="presOf" srcId="{B42CF66E-C92F-A445-A40D-396F7C6FB1ED}" destId="{6B0D33D2-0700-2D46-A5E3-4B785FCDAA86}" srcOrd="0" destOrd="0" presId="urn:microsoft.com/office/officeart/2009/3/layout/HorizontalOrganizationChart"/>
    <dgm:cxn modelId="{2F3CB217-76AB-8A4F-9E23-2E7B5B16766E}" type="presOf" srcId="{361AC35D-B93C-B440-8CC3-3C869F80F52E}" destId="{6FFBA63A-6236-4D48-AC30-181D84039BFC}" srcOrd="1" destOrd="0" presId="urn:microsoft.com/office/officeart/2009/3/layout/HorizontalOrganizationChart"/>
    <dgm:cxn modelId="{57969D19-BFC1-2447-8F9F-C263D3E2C323}" srcId="{B42CF66E-C92F-A445-A40D-396F7C6FB1ED}" destId="{CE3DA690-0515-1D4C-A1C1-722DAA83E95B}" srcOrd="0" destOrd="0" parTransId="{4E8D7DFE-24AF-7844-B7CA-855101D773DF}" sibTransId="{2C92BAF8-2193-4A48-9D39-2BCAA28322DD}"/>
    <dgm:cxn modelId="{CE312522-CAFB-7D41-BFBB-848DE1E8047C}" srcId="{CE3DA690-0515-1D4C-A1C1-722DAA83E95B}" destId="{361AC35D-B93C-B440-8CC3-3C869F80F52E}" srcOrd="0" destOrd="0" parTransId="{7DBEB81E-D187-1143-8CBB-AF50401EBAA3}" sibTransId="{12671649-419E-7248-AE32-B64E9BE2B311}"/>
    <dgm:cxn modelId="{5B8AD33D-032E-4B46-AA9E-D9C9CD4FB7EF}" srcId="{46360F9E-BC2E-224D-ABFE-F8AEA29607B3}" destId="{B42CF66E-C92F-A445-A40D-396F7C6FB1ED}" srcOrd="0" destOrd="0" parTransId="{362632A2-6D6B-B94D-B879-A63DBF4A1E77}" sibTransId="{BD42C30C-E663-9148-841F-92BB8D8299D3}"/>
    <dgm:cxn modelId="{8937E446-AB99-7C4E-B2A8-414F8A669EE5}" type="presOf" srcId="{4E8D7DFE-24AF-7844-B7CA-855101D773DF}" destId="{5CDDD071-4F81-6547-991B-C0C0C2609537}" srcOrd="0" destOrd="0" presId="urn:microsoft.com/office/officeart/2009/3/layout/HorizontalOrganizationChart"/>
    <dgm:cxn modelId="{D9D1134E-7027-914C-9890-80DE5357ADDE}" type="presOf" srcId="{FB496B59-00F9-5646-9CF5-EFD5FD5C2B3E}" destId="{8E4A8A6C-7205-8B41-901D-54C7E76CF574}" srcOrd="1" destOrd="0" presId="urn:microsoft.com/office/officeart/2009/3/layout/HorizontalOrganizationChart"/>
    <dgm:cxn modelId="{7418FE51-1B2B-DD4A-A52E-5254F9CFBD8B}" type="presOf" srcId="{3D11F447-7446-7E41-9679-4D33538E06D7}" destId="{63FE9BA8-AAC6-4A4D-9765-79C6AE34822A}" srcOrd="0" destOrd="0" presId="urn:microsoft.com/office/officeart/2009/3/layout/HorizontalOrganizationChart"/>
    <dgm:cxn modelId="{EDCCCE62-20D5-2743-9FD3-D8B156F6A142}" srcId="{B42CF66E-C92F-A445-A40D-396F7C6FB1ED}" destId="{443A54AB-3786-154E-BAA2-F988E7EEADD3}" srcOrd="1" destOrd="0" parTransId="{3D11F447-7446-7E41-9679-4D33538E06D7}" sibTransId="{423E8F97-88FB-CF46-8F0A-CCF7C30EA2B4}"/>
    <dgm:cxn modelId="{91CDF978-3B37-AF40-8B03-FA2E343D035C}" type="presOf" srcId="{46360F9E-BC2E-224D-ABFE-F8AEA29607B3}" destId="{532D38CE-90C1-5C41-ABD4-CDC27F52AE1A}" srcOrd="0" destOrd="0" presId="urn:microsoft.com/office/officeart/2009/3/layout/HorizontalOrganizationChart"/>
    <dgm:cxn modelId="{11E7A979-8DC8-9342-8C90-B10F6C25EE28}" type="presOf" srcId="{CE3DA690-0515-1D4C-A1C1-722DAA83E95B}" destId="{E4C07907-5C61-FC43-9C96-3AA596E6A74F}" srcOrd="1" destOrd="0" presId="urn:microsoft.com/office/officeart/2009/3/layout/HorizontalOrganizationChart"/>
    <dgm:cxn modelId="{F1E21585-5848-0E46-AE39-B4037856A7BD}" type="presOf" srcId="{7DBEB81E-D187-1143-8CBB-AF50401EBAA3}" destId="{58AF5A47-1251-404D-AE5D-9332C1471763}" srcOrd="0" destOrd="0" presId="urn:microsoft.com/office/officeart/2009/3/layout/HorizontalOrganizationChart"/>
    <dgm:cxn modelId="{34842892-D7B8-A840-A0FC-B3884ADBDBE6}" srcId="{443A54AB-3786-154E-BAA2-F988E7EEADD3}" destId="{FB496B59-00F9-5646-9CF5-EFD5FD5C2B3E}" srcOrd="0" destOrd="0" parTransId="{2CD27A50-CDE8-B748-BEDA-38A64CBD6F43}" sibTransId="{4883B414-8150-CC42-9084-75C7D73C97A7}"/>
    <dgm:cxn modelId="{16DFC0A9-386D-B94E-B0C8-C3E60FA076E2}" type="presOf" srcId="{FB496B59-00F9-5646-9CF5-EFD5FD5C2B3E}" destId="{81D09D14-32FE-FC47-8466-2E10FB767BBF}" srcOrd="0" destOrd="0" presId="urn:microsoft.com/office/officeart/2009/3/layout/HorizontalOrganizationChart"/>
    <dgm:cxn modelId="{DEC52EBB-9A93-3941-A82C-12FCA2651ECC}" type="presOf" srcId="{B42CF66E-C92F-A445-A40D-396F7C6FB1ED}" destId="{79854075-A4F1-D349-AEF0-B5B4199ED506}" srcOrd="1" destOrd="0" presId="urn:microsoft.com/office/officeart/2009/3/layout/HorizontalOrganizationChart"/>
    <dgm:cxn modelId="{4D8EFDC5-491A-9B40-8FBD-8A5B1CC76DF3}" type="presOf" srcId="{2CD27A50-CDE8-B748-BEDA-38A64CBD6F43}" destId="{FE239216-7B29-9F4F-8095-5E8E3E944B7C}" srcOrd="0" destOrd="0" presId="urn:microsoft.com/office/officeart/2009/3/layout/HorizontalOrganizationChart"/>
    <dgm:cxn modelId="{FE46EED1-BF6C-2845-98E9-C97597871FAF}" type="presOf" srcId="{443A54AB-3786-154E-BAA2-F988E7EEADD3}" destId="{903B85BA-111B-504A-BD8E-4434457B586E}" srcOrd="0" destOrd="0" presId="urn:microsoft.com/office/officeart/2009/3/layout/HorizontalOrganizationChart"/>
    <dgm:cxn modelId="{EF33B3D7-57B2-F54A-AEFE-1C3685B3D335}" type="presOf" srcId="{443A54AB-3786-154E-BAA2-F988E7EEADD3}" destId="{4A421A2A-7778-1D45-B623-9CD99AD6B98E}" srcOrd="1" destOrd="0" presId="urn:microsoft.com/office/officeart/2009/3/layout/HorizontalOrganizationChart"/>
    <dgm:cxn modelId="{A04345E2-40E8-7A49-B73E-5EC9170613BA}" type="presOf" srcId="{361AC35D-B93C-B440-8CC3-3C869F80F52E}" destId="{F01D10FA-B224-7D4A-A390-88CEEACC4D8B}" srcOrd="0" destOrd="0" presId="urn:microsoft.com/office/officeart/2009/3/layout/HorizontalOrganizationChart"/>
    <dgm:cxn modelId="{B2F347F5-EB36-BB46-A4EF-478CCB780D34}" type="presOf" srcId="{CE3DA690-0515-1D4C-A1C1-722DAA83E95B}" destId="{286AA3CD-2DE5-C144-B2B6-45AD0A52387F}" srcOrd="0" destOrd="0" presId="urn:microsoft.com/office/officeart/2009/3/layout/HorizontalOrganizationChart"/>
    <dgm:cxn modelId="{C21CCC9B-AC02-7544-BE56-6C1F3158FDD9}" type="presParOf" srcId="{532D38CE-90C1-5C41-ABD4-CDC27F52AE1A}" destId="{97C627E2-D226-4A44-B6A9-BACA76038514}" srcOrd="0" destOrd="0" presId="urn:microsoft.com/office/officeart/2009/3/layout/HorizontalOrganizationChart"/>
    <dgm:cxn modelId="{6991106A-B202-3347-9FF3-EFA9446B7484}" type="presParOf" srcId="{97C627E2-D226-4A44-B6A9-BACA76038514}" destId="{1FBF84AB-DD16-8F44-AA13-5E40B9D88613}" srcOrd="0" destOrd="0" presId="urn:microsoft.com/office/officeart/2009/3/layout/HorizontalOrganizationChart"/>
    <dgm:cxn modelId="{86F64C9E-3D5F-8047-B5DC-9FB74A9A4B53}" type="presParOf" srcId="{1FBF84AB-DD16-8F44-AA13-5E40B9D88613}" destId="{6B0D33D2-0700-2D46-A5E3-4B785FCDAA86}" srcOrd="0" destOrd="0" presId="urn:microsoft.com/office/officeart/2009/3/layout/HorizontalOrganizationChart"/>
    <dgm:cxn modelId="{E3E5F224-7459-4A42-BDCC-F0F2C9DE060C}" type="presParOf" srcId="{1FBF84AB-DD16-8F44-AA13-5E40B9D88613}" destId="{79854075-A4F1-D349-AEF0-B5B4199ED506}" srcOrd="1" destOrd="0" presId="urn:microsoft.com/office/officeart/2009/3/layout/HorizontalOrganizationChart"/>
    <dgm:cxn modelId="{FDBD2282-D6C3-A44A-8B23-2D34147ACD50}" type="presParOf" srcId="{97C627E2-D226-4A44-B6A9-BACA76038514}" destId="{388A0829-B27B-8543-AD71-3F8BBF091165}" srcOrd="1" destOrd="0" presId="urn:microsoft.com/office/officeart/2009/3/layout/HorizontalOrganizationChart"/>
    <dgm:cxn modelId="{F025F63F-2D83-714B-8774-C86222EA8CEB}" type="presParOf" srcId="{388A0829-B27B-8543-AD71-3F8BBF091165}" destId="{5CDDD071-4F81-6547-991B-C0C0C2609537}" srcOrd="0" destOrd="0" presId="urn:microsoft.com/office/officeart/2009/3/layout/HorizontalOrganizationChart"/>
    <dgm:cxn modelId="{718EFAA2-3437-0445-BEC9-0D6923ACF6D4}" type="presParOf" srcId="{388A0829-B27B-8543-AD71-3F8BBF091165}" destId="{D9117DC9-9471-F04C-8832-F7202553CC35}" srcOrd="1" destOrd="0" presId="urn:microsoft.com/office/officeart/2009/3/layout/HorizontalOrganizationChart"/>
    <dgm:cxn modelId="{86EFDD1C-B893-A14B-8465-59B486862540}" type="presParOf" srcId="{D9117DC9-9471-F04C-8832-F7202553CC35}" destId="{FCE88403-67B4-6844-A526-6F1520CB6D8A}" srcOrd="0" destOrd="0" presId="urn:microsoft.com/office/officeart/2009/3/layout/HorizontalOrganizationChart"/>
    <dgm:cxn modelId="{1E0A2669-4C4D-9943-AA7A-5D4775C84C07}" type="presParOf" srcId="{FCE88403-67B4-6844-A526-6F1520CB6D8A}" destId="{286AA3CD-2DE5-C144-B2B6-45AD0A52387F}" srcOrd="0" destOrd="0" presId="urn:microsoft.com/office/officeart/2009/3/layout/HorizontalOrganizationChart"/>
    <dgm:cxn modelId="{74D81EEA-5D0D-494E-BB07-81648927F786}" type="presParOf" srcId="{FCE88403-67B4-6844-A526-6F1520CB6D8A}" destId="{E4C07907-5C61-FC43-9C96-3AA596E6A74F}" srcOrd="1" destOrd="0" presId="urn:microsoft.com/office/officeart/2009/3/layout/HorizontalOrganizationChart"/>
    <dgm:cxn modelId="{370EBD54-4321-7C44-BAC5-53CF75EBA84F}" type="presParOf" srcId="{D9117DC9-9471-F04C-8832-F7202553CC35}" destId="{4900C7F3-7F6E-774F-A787-CE82E85CE187}" srcOrd="1" destOrd="0" presId="urn:microsoft.com/office/officeart/2009/3/layout/HorizontalOrganizationChart"/>
    <dgm:cxn modelId="{B772A4ED-C37D-D242-9EC8-BE69AC5ACB27}" type="presParOf" srcId="{4900C7F3-7F6E-774F-A787-CE82E85CE187}" destId="{58AF5A47-1251-404D-AE5D-9332C1471763}" srcOrd="0" destOrd="0" presId="urn:microsoft.com/office/officeart/2009/3/layout/HorizontalOrganizationChart"/>
    <dgm:cxn modelId="{3FE91317-7922-6545-9DCA-1CCFCE67916C}" type="presParOf" srcId="{4900C7F3-7F6E-774F-A787-CE82E85CE187}" destId="{B39AA03B-7CB9-294D-A3AA-F11AB99AE826}" srcOrd="1" destOrd="0" presId="urn:microsoft.com/office/officeart/2009/3/layout/HorizontalOrganizationChart"/>
    <dgm:cxn modelId="{F36B9CC7-221C-2241-9F52-3EB737654A76}" type="presParOf" srcId="{B39AA03B-7CB9-294D-A3AA-F11AB99AE826}" destId="{2D399035-B4C6-3043-8EFA-A723A6EC017C}" srcOrd="0" destOrd="0" presId="urn:microsoft.com/office/officeart/2009/3/layout/HorizontalOrganizationChart"/>
    <dgm:cxn modelId="{A93A1CF5-78F0-444B-B914-3273263F9F20}" type="presParOf" srcId="{2D399035-B4C6-3043-8EFA-A723A6EC017C}" destId="{F01D10FA-B224-7D4A-A390-88CEEACC4D8B}" srcOrd="0" destOrd="0" presId="urn:microsoft.com/office/officeart/2009/3/layout/HorizontalOrganizationChart"/>
    <dgm:cxn modelId="{2C72C6EB-0C3F-5449-BA4D-03FBC3171F4C}" type="presParOf" srcId="{2D399035-B4C6-3043-8EFA-A723A6EC017C}" destId="{6FFBA63A-6236-4D48-AC30-181D84039BFC}" srcOrd="1" destOrd="0" presId="urn:microsoft.com/office/officeart/2009/3/layout/HorizontalOrganizationChart"/>
    <dgm:cxn modelId="{B7E72FFC-26AD-1241-A86D-948BC043BC8C}" type="presParOf" srcId="{B39AA03B-7CB9-294D-A3AA-F11AB99AE826}" destId="{C75EC039-C58B-2F43-9D8D-F56D07E1F692}" srcOrd="1" destOrd="0" presId="urn:microsoft.com/office/officeart/2009/3/layout/HorizontalOrganizationChart"/>
    <dgm:cxn modelId="{262540C9-BA8D-214B-A27A-CF0C8E386416}" type="presParOf" srcId="{B39AA03B-7CB9-294D-A3AA-F11AB99AE826}" destId="{5BA8B244-6138-2A43-B083-C4C684B6F109}" srcOrd="2" destOrd="0" presId="urn:microsoft.com/office/officeart/2009/3/layout/HorizontalOrganizationChart"/>
    <dgm:cxn modelId="{7B1C9755-5329-8A4B-8E38-E10380BD81B7}" type="presParOf" srcId="{D9117DC9-9471-F04C-8832-F7202553CC35}" destId="{B9DF8126-BD43-F140-B545-79646B511EA4}" srcOrd="2" destOrd="0" presId="urn:microsoft.com/office/officeart/2009/3/layout/HorizontalOrganizationChart"/>
    <dgm:cxn modelId="{8CCA83F9-0601-3646-9500-EED9FFA9898F}" type="presParOf" srcId="{388A0829-B27B-8543-AD71-3F8BBF091165}" destId="{63FE9BA8-AAC6-4A4D-9765-79C6AE34822A}" srcOrd="2" destOrd="0" presId="urn:microsoft.com/office/officeart/2009/3/layout/HorizontalOrganizationChart"/>
    <dgm:cxn modelId="{E15D0C18-0D95-104E-8169-89C8592A8102}" type="presParOf" srcId="{388A0829-B27B-8543-AD71-3F8BBF091165}" destId="{20E94762-E3BC-E241-81BF-DB33435DE739}" srcOrd="3" destOrd="0" presId="urn:microsoft.com/office/officeart/2009/3/layout/HorizontalOrganizationChart"/>
    <dgm:cxn modelId="{8DCA4956-75BE-B047-AB1C-073EB86AA87A}" type="presParOf" srcId="{20E94762-E3BC-E241-81BF-DB33435DE739}" destId="{540A7E8F-49D4-DC47-805D-3BDD02264A7A}" srcOrd="0" destOrd="0" presId="urn:microsoft.com/office/officeart/2009/3/layout/HorizontalOrganizationChart"/>
    <dgm:cxn modelId="{80D24A09-B6B4-3240-9F6B-0EC0F4A62FA0}" type="presParOf" srcId="{540A7E8F-49D4-DC47-805D-3BDD02264A7A}" destId="{903B85BA-111B-504A-BD8E-4434457B586E}" srcOrd="0" destOrd="0" presId="urn:microsoft.com/office/officeart/2009/3/layout/HorizontalOrganizationChart"/>
    <dgm:cxn modelId="{BFE2143D-3138-7144-843F-260DB935E74B}" type="presParOf" srcId="{540A7E8F-49D4-DC47-805D-3BDD02264A7A}" destId="{4A421A2A-7778-1D45-B623-9CD99AD6B98E}" srcOrd="1" destOrd="0" presId="urn:microsoft.com/office/officeart/2009/3/layout/HorizontalOrganizationChart"/>
    <dgm:cxn modelId="{E481ABBC-1FFC-6143-BE46-CDE67C5C65F5}" type="presParOf" srcId="{20E94762-E3BC-E241-81BF-DB33435DE739}" destId="{580328FE-1259-8340-86FD-7D9B946B6905}" srcOrd="1" destOrd="0" presId="urn:microsoft.com/office/officeart/2009/3/layout/HorizontalOrganizationChart"/>
    <dgm:cxn modelId="{DE1BE582-7F00-0746-A4F1-4E655804E27D}" type="presParOf" srcId="{580328FE-1259-8340-86FD-7D9B946B6905}" destId="{FE239216-7B29-9F4F-8095-5E8E3E944B7C}" srcOrd="0" destOrd="0" presId="urn:microsoft.com/office/officeart/2009/3/layout/HorizontalOrganizationChart"/>
    <dgm:cxn modelId="{749B3F39-FA3C-9743-98A5-FAECCC7D1509}" type="presParOf" srcId="{580328FE-1259-8340-86FD-7D9B946B6905}" destId="{D5784879-FDB8-B04C-9427-61169FC3D28A}" srcOrd="1" destOrd="0" presId="urn:microsoft.com/office/officeart/2009/3/layout/HorizontalOrganizationChart"/>
    <dgm:cxn modelId="{E12AD228-8F27-0E40-BA7D-5A5BC28F5EA1}" type="presParOf" srcId="{D5784879-FDB8-B04C-9427-61169FC3D28A}" destId="{EE4CA625-A80E-A141-9F63-741889F5C410}" srcOrd="0" destOrd="0" presId="urn:microsoft.com/office/officeart/2009/3/layout/HorizontalOrganizationChart"/>
    <dgm:cxn modelId="{9FE96431-4C8D-B547-9BBE-8C17B7ABC9DF}" type="presParOf" srcId="{EE4CA625-A80E-A141-9F63-741889F5C410}" destId="{81D09D14-32FE-FC47-8466-2E10FB767BBF}" srcOrd="0" destOrd="0" presId="urn:microsoft.com/office/officeart/2009/3/layout/HorizontalOrganizationChart"/>
    <dgm:cxn modelId="{63F7779E-451C-9747-B053-400E72D6AF03}" type="presParOf" srcId="{EE4CA625-A80E-A141-9F63-741889F5C410}" destId="{8E4A8A6C-7205-8B41-901D-54C7E76CF574}" srcOrd="1" destOrd="0" presId="urn:microsoft.com/office/officeart/2009/3/layout/HorizontalOrganizationChart"/>
    <dgm:cxn modelId="{3A6E65FC-95F1-F64F-8ED1-1A86294036D3}" type="presParOf" srcId="{D5784879-FDB8-B04C-9427-61169FC3D28A}" destId="{4B121950-5894-E440-B6BF-F060B6C63DCE}" srcOrd="1" destOrd="0" presId="urn:microsoft.com/office/officeart/2009/3/layout/HorizontalOrganizationChart"/>
    <dgm:cxn modelId="{95ED9861-91AD-F24E-BA3A-F0E3154F0277}" type="presParOf" srcId="{D5784879-FDB8-B04C-9427-61169FC3D28A}" destId="{A3AFA347-A1CB-9A42-A078-601235280C22}" srcOrd="2" destOrd="0" presId="urn:microsoft.com/office/officeart/2009/3/layout/HorizontalOrganizationChart"/>
    <dgm:cxn modelId="{E3ACA079-B915-024F-BB72-5CB8BC1E06E4}" type="presParOf" srcId="{20E94762-E3BC-E241-81BF-DB33435DE739}" destId="{3B6F5DD0-B365-B243-AA0A-00F22CC97CAE}" srcOrd="2" destOrd="0" presId="urn:microsoft.com/office/officeart/2009/3/layout/HorizontalOrganizationChart"/>
    <dgm:cxn modelId="{3138F57C-52A8-3042-B563-B22B89ADEA57}" type="presParOf" srcId="{97C627E2-D226-4A44-B6A9-BACA76038514}" destId="{3A5C275D-C078-9944-AEAE-A4609FCC3DB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39216-7B29-9F4F-8095-5E8E3E944B7C}">
      <dsp:nvSpPr>
        <dsp:cNvPr id="0" name=""/>
        <dsp:cNvSpPr/>
      </dsp:nvSpPr>
      <dsp:spPr>
        <a:xfrm>
          <a:off x="4436729" y="2673603"/>
          <a:ext cx="403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09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E9BA8-AAC6-4A4D-9765-79C6AE34822A}">
      <dsp:nvSpPr>
        <dsp:cNvPr id="0" name=""/>
        <dsp:cNvSpPr/>
      </dsp:nvSpPr>
      <dsp:spPr>
        <a:xfrm>
          <a:off x="2018179" y="2286000"/>
          <a:ext cx="403091" cy="43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545" y="0"/>
              </a:lnTo>
              <a:lnTo>
                <a:pt x="201545" y="433323"/>
              </a:lnTo>
              <a:lnTo>
                <a:pt x="403091" y="4333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F5A47-1251-404D-AE5D-9332C1471763}">
      <dsp:nvSpPr>
        <dsp:cNvPr id="0" name=""/>
        <dsp:cNvSpPr/>
      </dsp:nvSpPr>
      <dsp:spPr>
        <a:xfrm>
          <a:off x="4436729" y="1806956"/>
          <a:ext cx="403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09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DD071-4F81-6547-991B-C0C0C2609537}">
      <dsp:nvSpPr>
        <dsp:cNvPr id="0" name=""/>
        <dsp:cNvSpPr/>
      </dsp:nvSpPr>
      <dsp:spPr>
        <a:xfrm>
          <a:off x="2018179" y="1852676"/>
          <a:ext cx="403091" cy="433323"/>
        </a:xfrm>
        <a:custGeom>
          <a:avLst/>
          <a:gdLst/>
          <a:ahLst/>
          <a:cxnLst/>
          <a:rect l="0" t="0" r="0" b="0"/>
          <a:pathLst>
            <a:path>
              <a:moveTo>
                <a:pt x="0" y="433323"/>
              </a:moveTo>
              <a:lnTo>
                <a:pt x="201545" y="433323"/>
              </a:lnTo>
              <a:lnTo>
                <a:pt x="201545" y="0"/>
              </a:lnTo>
              <a:lnTo>
                <a:pt x="4030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D33D2-0700-2D46-A5E3-4B785FCDAA86}">
      <dsp:nvSpPr>
        <dsp:cNvPr id="0" name=""/>
        <dsp:cNvSpPr/>
      </dsp:nvSpPr>
      <dsp:spPr>
        <a:xfrm>
          <a:off x="2720" y="1978642"/>
          <a:ext cx="2015458" cy="6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EORTC 30982</a:t>
          </a:r>
        </a:p>
      </dsp:txBody>
      <dsp:txXfrm>
        <a:off x="2720" y="1978642"/>
        <a:ext cx="2015458" cy="614714"/>
      </dsp:txXfrm>
    </dsp:sp>
    <dsp:sp modelId="{286AA3CD-2DE5-C144-B2B6-45AD0A52387F}">
      <dsp:nvSpPr>
        <dsp:cNvPr id="0" name=""/>
        <dsp:cNvSpPr/>
      </dsp:nvSpPr>
      <dsp:spPr>
        <a:xfrm>
          <a:off x="2421270" y="1545319"/>
          <a:ext cx="2015458" cy="6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573 </a:t>
          </a:r>
          <a:r>
            <a:rPr lang="tr-TR" sz="2400" kern="1200" dirty="0" err="1"/>
            <a:t>Karboplatin</a:t>
          </a:r>
          <a:endParaRPr lang="tr-TR" sz="2400" kern="1200" dirty="0"/>
        </a:p>
      </dsp:txBody>
      <dsp:txXfrm>
        <a:off x="2421270" y="1545319"/>
        <a:ext cx="2015458" cy="614714"/>
      </dsp:txXfrm>
    </dsp:sp>
    <dsp:sp modelId="{F01D10FA-B224-7D4A-A390-88CEEACC4D8B}">
      <dsp:nvSpPr>
        <dsp:cNvPr id="0" name=""/>
        <dsp:cNvSpPr/>
      </dsp:nvSpPr>
      <dsp:spPr>
        <a:xfrm>
          <a:off x="4839820" y="1545319"/>
          <a:ext cx="2015458" cy="6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RFS %94,7</a:t>
          </a:r>
        </a:p>
      </dsp:txBody>
      <dsp:txXfrm>
        <a:off x="4839820" y="1545319"/>
        <a:ext cx="2015458" cy="614714"/>
      </dsp:txXfrm>
    </dsp:sp>
    <dsp:sp modelId="{903B85BA-111B-504A-BD8E-4434457B586E}">
      <dsp:nvSpPr>
        <dsp:cNvPr id="0" name=""/>
        <dsp:cNvSpPr/>
      </dsp:nvSpPr>
      <dsp:spPr>
        <a:xfrm>
          <a:off x="2421270" y="2411966"/>
          <a:ext cx="2015458" cy="6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904 RT</a:t>
          </a:r>
        </a:p>
      </dsp:txBody>
      <dsp:txXfrm>
        <a:off x="2421270" y="2411966"/>
        <a:ext cx="2015458" cy="614714"/>
      </dsp:txXfrm>
    </dsp:sp>
    <dsp:sp modelId="{81D09D14-32FE-FC47-8466-2E10FB767BBF}">
      <dsp:nvSpPr>
        <dsp:cNvPr id="0" name=""/>
        <dsp:cNvSpPr/>
      </dsp:nvSpPr>
      <dsp:spPr>
        <a:xfrm>
          <a:off x="4839820" y="2411966"/>
          <a:ext cx="2015458" cy="6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RFS %96</a:t>
          </a:r>
          <a:endParaRPr lang="tr-TR" sz="2400" kern="1200" dirty="0"/>
        </a:p>
      </dsp:txBody>
      <dsp:txXfrm>
        <a:off x="4839820" y="2411966"/>
        <a:ext cx="2015458" cy="61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9D33B-A8E8-9149-9922-9B377B76040E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F8849-8C75-9B4A-B7C1-B56CF4FF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64A2C01-A34F-6045-AC2B-C5FF61798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1pPr>
            <a:lvl2pPr marL="742950" indent="-28575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2pPr>
            <a:lvl3pPr marL="11430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3pPr>
            <a:lvl4pPr marL="16002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4pPr>
            <a:lvl5pPr marL="20574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5pPr>
            <a:lvl6pPr marL="25146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6pPr>
            <a:lvl7pPr marL="29718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7pPr>
            <a:lvl8pPr marL="34290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8pPr>
            <a:lvl9pPr marL="38862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426F50B-9B9D-9446-951B-EB1C6E110195}" type="slidenum">
              <a:rPr lang="tr-TR" altLang="en-US" sz="1100">
                <a:latin typeface="Times New Roman" panose="02020603050405020304" pitchFamily="18" charset="0"/>
              </a:rPr>
              <a:pPr eaLnBrk="1" hangingPunct="1"/>
              <a:t>10</a:t>
            </a:fld>
            <a:endParaRPr lang="tr-TR" altLang="en-US" sz="1100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0C92BAF-5D3A-8843-B68C-5F0BDA2B5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3" y="719138"/>
            <a:ext cx="6410326" cy="36068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793EA64-1653-904A-B6D4-AAE0465C4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1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6F8FE62-D451-AD46-B6E4-A2CBFB97A2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19138"/>
            <a:ext cx="5410200" cy="3606800"/>
          </a:xfrm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B0D7B53D-F219-C945-88E6-A7F2973A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CC6891D3-8640-4149-90E1-1107B8288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1pPr>
            <a:lvl2pPr marL="742950" indent="-28575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2pPr>
            <a:lvl3pPr marL="11430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3pPr>
            <a:lvl4pPr marL="16002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4pPr>
            <a:lvl5pPr marL="20574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5pPr>
            <a:lvl6pPr marL="25146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6pPr>
            <a:lvl7pPr marL="29718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7pPr>
            <a:lvl8pPr marL="34290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8pPr>
            <a:lvl9pPr marL="38862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9pPr>
          </a:lstStyle>
          <a:p>
            <a:fld id="{8C9C9BAE-4E88-A844-9F41-1AA487E1B1C4}" type="slidenum">
              <a:rPr lang="en-AU" altLang="en-US" sz="1100">
                <a:latin typeface="Times New Roman" panose="02020603050405020304" pitchFamily="18" charset="0"/>
              </a:rPr>
              <a:pPr/>
              <a:t>18</a:t>
            </a:fld>
            <a:endParaRPr lang="en-AU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0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ayt Görüntüsü Yer Tutucusu 1">
            <a:extLst>
              <a:ext uri="{FF2B5EF4-FFF2-40B4-BE49-F238E27FC236}">
                <a16:creationId xmlns:a16="http://schemas.microsoft.com/office/drawing/2014/main" id="{05211422-68A6-F346-BA98-DF815DD2A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80963" y="719138"/>
            <a:ext cx="6410326" cy="3606800"/>
          </a:xfrm>
          <a:ln/>
        </p:spPr>
      </p:sp>
      <p:sp>
        <p:nvSpPr>
          <p:cNvPr id="47106" name="Not Yer Tutucusu 2">
            <a:extLst>
              <a:ext uri="{FF2B5EF4-FFF2-40B4-BE49-F238E27FC236}">
                <a16:creationId xmlns:a16="http://schemas.microsoft.com/office/drawing/2014/main" id="{261BA55E-55BA-1943-8B94-6E16605EB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panose="02020603050405020304" pitchFamily="18" charset="0"/>
            </a:endParaRPr>
          </a:p>
        </p:txBody>
      </p:sp>
      <p:sp>
        <p:nvSpPr>
          <p:cNvPr id="47107" name="Slayt Numarası Yer Tutucusu 3">
            <a:extLst>
              <a:ext uri="{FF2B5EF4-FFF2-40B4-BE49-F238E27FC236}">
                <a16:creationId xmlns:a16="http://schemas.microsoft.com/office/drawing/2014/main" id="{34C30839-9AFD-774E-894B-B8392DACC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1pPr>
            <a:lvl2pPr marL="742950" indent="-28575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2pPr>
            <a:lvl3pPr marL="11430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3pPr>
            <a:lvl4pPr marL="16002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4pPr>
            <a:lvl5pPr marL="2057400" indent="-228600" defTabSz="1069975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5pPr>
            <a:lvl6pPr marL="25146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6pPr>
            <a:lvl7pPr marL="29718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7pPr>
            <a:lvl8pPr marL="34290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8pPr>
            <a:lvl9pPr marL="38862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9pPr>
          </a:lstStyle>
          <a:p>
            <a:fld id="{2748666D-1314-3344-862C-36545F70E756}" type="slidenum">
              <a:rPr lang="en-AU" altLang="en-US" sz="1100">
                <a:latin typeface="Times New Roman" panose="02020603050405020304" pitchFamily="18" charset="0"/>
              </a:rPr>
              <a:pPr/>
              <a:t>29</a:t>
            </a:fld>
            <a:endParaRPr lang="en-AU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4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F206-E77C-5943-83E2-F7A59B87A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48874-29AB-6A41-AC38-CF88A0E7F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F6F1A-6B7D-1A4F-B702-77A0C225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BCF9-3F71-0343-BF06-8A2061B8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F65B-569B-134A-96EE-50D6DCC3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CBD8-F0DE-E845-A02D-21690AA3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DBC96-0029-204B-AEB5-3B5822E10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2E48-19B4-3049-A952-7464D50D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043DE-D280-C246-8E04-4C4083E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B815-1132-954D-8270-CEAD999F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6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90F46-F096-7344-A959-1B29C8C98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6E3C8-710E-FC48-8813-6B3F8936A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318B-78A9-7B45-9551-6BEDBD4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0CE93-BC86-634E-B50D-2A8437B8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618D3-612B-7648-84B2-D1A2CF14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3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2F10D-BF57-F848-B66D-54170A94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E2F69C5-3B36-8740-9175-3BB2039DE025}" type="datetimeFigureOut">
              <a:rPr lang="tr-TR" altLang="en-US"/>
              <a:pPr/>
              <a:t>14.03.2022</a:t>
            </a:fld>
            <a:endParaRPr lang="tr-T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518E-5152-314C-8830-49E64E26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B6CC1-E3C2-0C42-9BDC-609F07EE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859365-1419-2943-BB3B-34790DA7055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112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CFBF-43A0-4541-B5D0-1D898736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567A-B9AB-5A41-84CA-FE32ADE2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9F69C-8BC9-AD4D-AF1E-1A20742C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919E-9FA2-9840-B3F0-B61C9DA8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0087-01C6-F34A-A035-3AECEF3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EC98-0A5D-5441-9E01-4355C158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F194-0660-3846-9EC0-979A4D32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94B12-3DF3-234D-AFAD-01F13A9F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258BF-98AE-5746-8106-44201D52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55C4D-58BE-4B44-873E-789D8187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7989-9D5E-3E47-9D03-B84B18B1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3EBF-2ED9-964C-8067-DF7048E9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13C75-BF38-1448-8BF1-E99F986F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4E1CE-2442-8D42-8C53-1502C8B2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15E15-BE34-1741-906D-AFED9349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E821-7FDB-E845-B00A-9B55285B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1DDE-DE6A-0747-BF9B-9C21014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10B98-712A-214C-84DA-8D98D1A92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EA7E-DCC0-E846-89E6-62C46569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7F0CE-41A9-8A45-AC40-562ED9B3D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7A565-31C4-A141-8CA1-0010360CA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8239A-6DC7-014B-8A0A-53CB65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A93D4-C619-7F4C-AF74-9CBDBD05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C5546-9C44-BD4A-BC9E-82AEE63E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4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A5DB-4A14-2347-BA23-69D6EF0B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9C79C-0C95-8E49-ACCC-41096484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DA3BD-1FB0-C245-9FA8-6A9CF6A4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48E06-1977-FD49-9ABB-E387228E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7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E089E-BE12-5B41-9287-5AF66CE3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5F377-9717-A447-986A-7DE16166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A72AB-EB62-854C-829F-5D79B6FB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7CE2-866B-2B4F-9957-590B6DA5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740B-F491-9144-A512-9E7DAD12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7E8FC-AD90-DD41-A7CF-772221B0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AD8C-458C-4844-BB09-0EF57CEC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4F79E-E996-0C46-B65A-E61C7841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00CFD-3CF6-2140-8E0B-C17C6441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A59F-283F-FB40-AB9F-111D1C68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9A081-64AC-A349-A83E-7DDCC03A5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8184A-430B-4142-B774-2E76EA366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59DFF-1A82-0A4D-8EA2-22E8CEEF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4A6A6-AEEB-BA4D-B557-92ADFDD8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50893-A5C6-FA4F-9243-C2F5A696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4D722-8353-A54A-9B47-7C3DC2E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124FC-2EC5-DE43-B200-09B218DB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B077F-AA58-3C47-A22E-6748A591B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FD70-4D7E-F143-9390-DA38DE0EF4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0B4A-A161-664E-B1BC-F5A6EA997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DEF3A-C690-D04B-A7C4-FB6A2EB65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C5E0-24C7-D847-9636-33A878EFB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7A6A-97CA-1E4E-95EF-9987C838D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Erkek</a:t>
            </a:r>
            <a:r>
              <a:rPr lang="en-US" dirty="0"/>
              <a:t> Genital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Hastalıkları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6CE2-16A4-A345-884A-33671F22F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Doç</a:t>
            </a:r>
            <a:r>
              <a:rPr lang="en-US" dirty="0"/>
              <a:t>. Dr. M. İlker Gökce</a:t>
            </a:r>
          </a:p>
        </p:txBody>
      </p:sp>
    </p:spTree>
    <p:extLst>
      <p:ext uri="{BB962C8B-B14F-4D97-AF65-F5344CB8AC3E}">
        <p14:creationId xmlns:p14="http://schemas.microsoft.com/office/powerpoint/2010/main" val="284787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1A50B15-0469-6D40-B994-5272B55EE3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6050" y="26989"/>
            <a:ext cx="9258300" cy="1354137"/>
          </a:xfrm>
        </p:spPr>
        <p:txBody>
          <a:bodyPr/>
          <a:lstStyle/>
          <a:p>
            <a:r>
              <a:rPr lang="tr-TR" altLang="en-US" sz="3600"/>
              <a:t>Testis tümörlerinde </a:t>
            </a:r>
            <a:br>
              <a:rPr lang="tr-TR" altLang="en-US" sz="3600"/>
            </a:br>
            <a:r>
              <a:rPr lang="tr-TR" altLang="en-US" sz="3600"/>
              <a:t>yüksek hCG ve AFP sıklığı (%)</a:t>
            </a:r>
          </a:p>
        </p:txBody>
      </p:sp>
      <p:graphicFrame>
        <p:nvGraphicFramePr>
          <p:cNvPr id="22654" name="Group 126">
            <a:extLst>
              <a:ext uri="{FF2B5EF4-FFF2-40B4-BE49-F238E27FC236}">
                <a16:creationId xmlns:a16="http://schemas.microsoft.com/office/drawing/2014/main" id="{3F238F54-3EFF-8A46-B68B-15E9F883A7B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4004732"/>
              </p:ext>
            </p:extLst>
          </p:nvPr>
        </p:nvGraphicFramePr>
        <p:xfrm>
          <a:off x="2927350" y="1989138"/>
          <a:ext cx="6624638" cy="3687764"/>
        </p:xfrm>
        <a:graphic>
          <a:graphicData uri="http://schemas.openxmlformats.org/drawingml/2006/table">
            <a:tbl>
              <a:tblPr/>
              <a:tblGrid>
                <a:gridCol w="2293938">
                  <a:extLst>
                    <a:ext uri="{9D8B030D-6E8A-4147-A177-3AD203B41FA5}">
                      <a16:colId xmlns:a16="http://schemas.microsoft.com/office/drawing/2014/main" val="3981422278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983860242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3309090508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1308662443"/>
                    </a:ext>
                  </a:extLst>
                </a:gridCol>
              </a:tblGrid>
              <a:tr h="568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AFP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hCG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AFP ve/veya hCG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98705"/>
                  </a:ext>
                </a:extLst>
              </a:tr>
              <a:tr h="520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Seminom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13008"/>
                  </a:ext>
                </a:extLst>
              </a:tr>
              <a:tr h="519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Teratom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37,5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43,7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343362"/>
                  </a:ext>
                </a:extLst>
              </a:tr>
              <a:tr h="520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ECA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70,3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60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87,5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260240"/>
                  </a:ext>
                </a:extLst>
              </a:tr>
              <a:tr h="519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ECA+Teratom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64,2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57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85,7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53343"/>
                  </a:ext>
                </a:extLst>
              </a:tr>
              <a:tr h="520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Koryokarsinom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068607"/>
                  </a:ext>
                </a:extLst>
              </a:tr>
              <a:tr h="519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Yolk sac tümör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75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75</a:t>
                      </a:r>
                    </a:p>
                  </a:txBody>
                  <a:tcPr marL="102868" marR="102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01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2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4B30D4E7-A2D9-454D-8450-7912BA35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15888"/>
            <a:ext cx="9258300" cy="1143000"/>
          </a:xfrm>
        </p:spPr>
        <p:txBody>
          <a:bodyPr/>
          <a:lstStyle/>
          <a:p>
            <a:r>
              <a:rPr lang="en-US" altLang="en-US"/>
              <a:t>Evreleme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FB0EEC1-F339-4449-8897-A6E3B2FF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1" y="1600200"/>
            <a:ext cx="9669463" cy="4565650"/>
          </a:xfrm>
        </p:spPr>
        <p:txBody>
          <a:bodyPr/>
          <a:lstStyle/>
          <a:p>
            <a:r>
              <a:rPr lang="en-US" altLang="en-US" b="1">
                <a:solidFill>
                  <a:srgbClr val="660066"/>
                </a:solidFill>
              </a:rPr>
              <a:t>Serum tümör belirteçleri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- orşiyektomiden 1 hafta sonra tekrar değerlendirilmeli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yarı ömür: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	AFP: 5-7 gün, hCG: 2-3 gün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IGCCCG risk grupları oluşturmada önemli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metastaz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	belirteç yüksek kalırsa var demektir ama normale düşerse yok demek değildir!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kemoterapi ile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	düşmez ise kötü prognostik, yavaş düşüyor ise doz tekrar değerlendirilmelidir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7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>
            <a:extLst>
              <a:ext uri="{FF2B5EF4-FFF2-40B4-BE49-F238E27FC236}">
                <a16:creationId xmlns:a16="http://schemas.microsoft.com/office/drawing/2014/main" id="{2311C1AE-5D78-6C45-B7D0-05F8D03B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9" y="1484314"/>
            <a:ext cx="9648825" cy="4537075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Serum belirteçleri bakılmalı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Torakoabdominopelvik BT çekilmeli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Abdominopelvik BT: duyarlılık %70-80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3 mm aralıkla taranmalı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BT kontraendike ise MRG, pahalı!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FDG-PET: evrelemede yeri yok! postkemoterapi seminom rezidülerini izlem/aktif tedavi kararında yeri var</a:t>
            </a:r>
            <a:endParaRPr lang="en-US" altLang="en-US" b="1">
              <a:solidFill>
                <a:srgbClr val="000000"/>
              </a:solidFill>
            </a:endParaRPr>
          </a:p>
          <a:p>
            <a:r>
              <a:rPr lang="en-US" altLang="en-US" b="1">
                <a:solidFill>
                  <a:srgbClr val="000000"/>
                </a:solidFill>
              </a:rPr>
              <a:t>Skrotal US 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Beyin BT</a:t>
            </a:r>
            <a:r>
              <a:rPr lang="en-US" altLang="en-US">
                <a:solidFill>
                  <a:schemeClr val="bg1"/>
                </a:solidFill>
              </a:rPr>
              <a:t>: yüksek risk ve yüksek hacimli hastalık varsa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Kemik Sintigrafisi</a:t>
            </a:r>
            <a:r>
              <a:rPr lang="en-US" altLang="en-US">
                <a:solidFill>
                  <a:schemeClr val="bg1"/>
                </a:solidFill>
              </a:rPr>
              <a:t>: İlgili semptom varlığında</a:t>
            </a: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BFAB99E1-780F-9E48-89E5-875A67B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15888"/>
            <a:ext cx="9258300" cy="1143000"/>
          </a:xfrm>
        </p:spPr>
        <p:txBody>
          <a:bodyPr/>
          <a:lstStyle/>
          <a:p>
            <a:r>
              <a:rPr lang="en-US" altLang="en-US"/>
              <a:t>Evreleme</a:t>
            </a:r>
          </a:p>
        </p:txBody>
      </p:sp>
    </p:spTree>
    <p:extLst>
      <p:ext uri="{BB962C8B-B14F-4D97-AF65-F5344CB8AC3E}">
        <p14:creationId xmlns:p14="http://schemas.microsoft.com/office/powerpoint/2010/main" val="274380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A9972E6-16F5-5244-92DB-9EF4AA6B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88913"/>
            <a:ext cx="9258300" cy="1143000"/>
          </a:xfrm>
        </p:spPr>
        <p:txBody>
          <a:bodyPr/>
          <a:lstStyle/>
          <a:p>
            <a:r>
              <a:rPr lang="en-US" altLang="en-US"/>
              <a:t>2009 TNM, UICC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21FCCE75-B275-0145-A277-F8648C25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341439"/>
            <a:ext cx="55451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19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8B0ED83-5735-D741-B1F3-39646E48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Evrelerin Gruplaması</a:t>
            </a:r>
          </a:p>
        </p:txBody>
      </p:sp>
      <p:pic>
        <p:nvPicPr>
          <p:cNvPr id="27650" name="Content Placeholder 5" descr="Screen Shot 2016-04-12 at 08.56.23.png">
            <a:extLst>
              <a:ext uri="{FF2B5EF4-FFF2-40B4-BE49-F238E27FC236}">
                <a16:creationId xmlns:a16="http://schemas.microsoft.com/office/drawing/2014/main" id="{B3D5BB52-19DC-FE4F-9B14-9647BDC9B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72" r="-51872"/>
          <a:stretch>
            <a:fillRect/>
          </a:stretch>
        </p:blipFill>
        <p:spPr/>
      </p:pic>
      <p:pic>
        <p:nvPicPr>
          <p:cNvPr id="27651" name="Picture 1" descr="Screen Shot 2016-04-12 at 13.51.16.png">
            <a:extLst>
              <a:ext uri="{FF2B5EF4-FFF2-40B4-BE49-F238E27FC236}">
                <a16:creationId xmlns:a16="http://schemas.microsoft.com/office/drawing/2014/main" id="{004051F9-A636-544F-B142-25865DB2F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412875"/>
            <a:ext cx="57848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2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EE53796-2C9C-0E40-95B7-333DAF73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İyi Prognoz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61BD7EB-2E99-D240-8FE5-CAD2F243D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000000"/>
                </a:solidFill>
              </a:rPr>
              <a:t>Non-Seminom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Primer testis/retroperitonda tümör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AC dışında viseral metastaz olmaması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AFP&lt;1000 ng/mL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hCG&lt;5000 IU/L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LDH&lt;1.5x ULN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Seminom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Her türlü primer tümör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AC dışında viseral metastaz olmaması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Normal AFP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Herhangi hCG değeri</a:t>
            </a:r>
          </a:p>
          <a:p>
            <a:pPr lvl="1"/>
            <a:r>
              <a:rPr lang="en-US" altLang="en-US" sz="2000">
                <a:solidFill>
                  <a:srgbClr val="000000"/>
                </a:solidFill>
              </a:rPr>
              <a:t>Herhangi LDH</a:t>
            </a:r>
          </a:p>
        </p:txBody>
      </p:sp>
    </p:spTree>
    <p:extLst>
      <p:ext uri="{BB962C8B-B14F-4D97-AF65-F5344CB8AC3E}">
        <p14:creationId xmlns:p14="http://schemas.microsoft.com/office/powerpoint/2010/main" val="245497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051CEE7-5B2A-FD4E-9DBD-2758BDDD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Orta Prognoz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4CFD08EF-88B5-964D-B541-ECCB541B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41438"/>
            <a:ext cx="9258300" cy="4525962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Non-Seminom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Primer tümör testis/retroperiton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AC dışı viseral metastaz olmaması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AFP 1000-10 000 ng/mL arası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hCG 5000-50 000 IU/L arası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LDH 1.5-10 X ULN</a:t>
            </a:r>
          </a:p>
          <a:p>
            <a:r>
              <a:rPr lang="en-US" altLang="en-US">
                <a:solidFill>
                  <a:srgbClr val="000000"/>
                </a:solidFill>
              </a:rPr>
              <a:t>Seminom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Herhangi primer tümör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AC dışı viseral metastaz varlığı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Normal AFP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Herhangi hCG değeri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Herhangi LDH değeri</a:t>
            </a:r>
          </a:p>
        </p:txBody>
      </p:sp>
    </p:spTree>
    <p:extLst>
      <p:ext uri="{BB962C8B-B14F-4D97-AF65-F5344CB8AC3E}">
        <p14:creationId xmlns:p14="http://schemas.microsoft.com/office/powerpoint/2010/main" val="208366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F0E10B1-C0CF-9547-A282-979DB29F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Kötü Prognoz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3715D3A-82CC-8C47-A38F-C1034440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Non-Seminom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Primer mediastinal tümör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AC dışı viseral metastaz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AFP&gt;10 000 ng/mL veya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hCG&gt;50 000 IU/L veya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LDH&gt;10 x ULN</a:t>
            </a:r>
          </a:p>
          <a:p>
            <a:r>
              <a:rPr lang="en-US" altLang="en-US">
                <a:solidFill>
                  <a:srgbClr val="000000"/>
                </a:solidFill>
              </a:rPr>
              <a:t> Seminom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Kötü prognostik hasta grubu yoktur</a:t>
            </a:r>
          </a:p>
        </p:txBody>
      </p:sp>
    </p:spTree>
    <p:extLst>
      <p:ext uri="{BB962C8B-B14F-4D97-AF65-F5344CB8AC3E}">
        <p14:creationId xmlns:p14="http://schemas.microsoft.com/office/powerpoint/2010/main" val="9429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olgu sunumu 042">
            <a:extLst>
              <a:ext uri="{FF2B5EF4-FFF2-40B4-BE49-F238E27FC236}">
                <a16:creationId xmlns:a16="http://schemas.microsoft.com/office/drawing/2014/main" id="{C6FA00ED-420E-734C-9899-4F1BBCAC309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1" y="1773238"/>
            <a:ext cx="6265863" cy="4176712"/>
          </a:xfrm>
        </p:spPr>
      </p:pic>
      <p:pic>
        <p:nvPicPr>
          <p:cNvPr id="31746" name="Picture 6" descr="olgu sunumu 045">
            <a:extLst>
              <a:ext uri="{FF2B5EF4-FFF2-40B4-BE49-F238E27FC236}">
                <a16:creationId xmlns:a16="http://schemas.microsoft.com/office/drawing/2014/main" id="{896F2524-4B29-614A-8BE6-C997B0B5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9" y="1773238"/>
            <a:ext cx="41243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CF3D55EB-7444-354B-A1E6-EF7FFC9B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175"/>
            <a:ext cx="9258300" cy="1143000"/>
          </a:xfrm>
        </p:spPr>
        <p:txBody>
          <a:bodyPr/>
          <a:lstStyle/>
          <a:p>
            <a:r>
              <a:rPr lang="en-US" altLang="en-US"/>
              <a:t>Orşiyektomi</a:t>
            </a:r>
          </a:p>
        </p:txBody>
      </p:sp>
      <p:sp>
        <p:nvSpPr>
          <p:cNvPr id="31748" name="TextBox 2">
            <a:extLst>
              <a:ext uri="{FF2B5EF4-FFF2-40B4-BE49-F238E27FC236}">
                <a16:creationId xmlns:a16="http://schemas.microsoft.com/office/drawing/2014/main" id="{5E2A09B4-0D1F-F64B-A539-0D01A912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6" y="6092826"/>
            <a:ext cx="9001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660066"/>
                </a:solidFill>
              </a:rPr>
              <a:t>Ameliyattan önce hastayla testis protezi ve sperm saklama konuşulmalı</a:t>
            </a:r>
          </a:p>
        </p:txBody>
      </p:sp>
    </p:spTree>
    <p:extLst>
      <p:ext uri="{BB962C8B-B14F-4D97-AF65-F5344CB8AC3E}">
        <p14:creationId xmlns:p14="http://schemas.microsoft.com/office/powerpoint/2010/main" val="124539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368370CE-2141-FF48-98DC-32E019E1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15888"/>
            <a:ext cx="9258300" cy="1143000"/>
          </a:xfrm>
        </p:spPr>
        <p:txBody>
          <a:bodyPr/>
          <a:lstStyle/>
          <a:p>
            <a:r>
              <a:rPr lang="en-US" altLang="en-US"/>
              <a:t>Orşiyektomi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7EE893B5-BE78-564D-8245-90FAFA26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9" y="1412876"/>
            <a:ext cx="9864725" cy="4537075"/>
          </a:xfrm>
        </p:spPr>
        <p:txBody>
          <a:bodyPr>
            <a:normAutofit lnSpcReduction="10000"/>
          </a:bodyPr>
          <a:lstStyle/>
          <a:p>
            <a:r>
              <a:rPr lang="en-US" altLang="en-US" b="1">
                <a:solidFill>
                  <a:srgbClr val="660066"/>
                </a:solidFill>
              </a:rPr>
              <a:t>İnguinal eksplorasyon ve orşiyektomi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- şüpheli testis kitlesi inguinal eksplorasyonla çıkarılmalıdır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spermatik kord, internal ring düzeyinde ayrılmalıdır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tanı şüpheli ise frozen yapılabilir</a:t>
            </a:r>
          </a:p>
          <a:p>
            <a:r>
              <a:rPr lang="en-US" altLang="en-US" b="1">
                <a:solidFill>
                  <a:srgbClr val="660066"/>
                </a:solidFill>
              </a:rPr>
              <a:t>Testis koruyucu cerrahi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senkron bilateral, metakron kontralateral tümörler ve soliter testis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tümör testis hacminin %30’undan az olmalı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testosteron düzeyi normal olmalıdır</a:t>
            </a:r>
          </a:p>
          <a:p>
            <a:r>
              <a:rPr lang="en-US" altLang="en-US" b="1">
                <a:solidFill>
                  <a:srgbClr val="660066"/>
                </a:solidFill>
              </a:rPr>
              <a:t>Sperm saklama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kemoterapi ve orşiyektomiden önce yapılmalıdır</a:t>
            </a:r>
          </a:p>
        </p:txBody>
      </p:sp>
    </p:spTree>
    <p:extLst>
      <p:ext uri="{BB962C8B-B14F-4D97-AF65-F5344CB8AC3E}">
        <p14:creationId xmlns:p14="http://schemas.microsoft.com/office/powerpoint/2010/main" val="76802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0985-EBCC-A143-B2C7-757E3542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Erkek</a:t>
            </a:r>
            <a:r>
              <a:rPr lang="en-US" dirty="0"/>
              <a:t> Genital </a:t>
            </a:r>
            <a:r>
              <a:rPr lang="en-US" dirty="0" err="1"/>
              <a:t>Sistemi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8F5E-C1C8-5743-A420-84509770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722" y="1825625"/>
            <a:ext cx="4240078" cy="4351338"/>
          </a:xfrm>
        </p:spPr>
        <p:txBody>
          <a:bodyPr/>
          <a:lstStyle/>
          <a:p>
            <a:r>
              <a:rPr lang="en-US" dirty="0"/>
              <a:t>Testis</a:t>
            </a:r>
          </a:p>
          <a:p>
            <a:r>
              <a:rPr lang="en-US" dirty="0" err="1"/>
              <a:t>Epididim</a:t>
            </a:r>
            <a:endParaRPr lang="en-US" dirty="0"/>
          </a:p>
          <a:p>
            <a:r>
              <a:rPr lang="en-US" dirty="0" err="1"/>
              <a:t>Vaz</a:t>
            </a:r>
            <a:r>
              <a:rPr lang="en-US" dirty="0"/>
              <a:t> Deferens</a:t>
            </a:r>
          </a:p>
          <a:p>
            <a:r>
              <a:rPr lang="en-US" dirty="0"/>
              <a:t>Seminal </a:t>
            </a:r>
            <a:r>
              <a:rPr lang="en-US" dirty="0" err="1"/>
              <a:t>vezikül</a:t>
            </a:r>
            <a:endParaRPr lang="en-US" dirty="0"/>
          </a:p>
          <a:p>
            <a:r>
              <a:rPr lang="en-US" dirty="0" err="1"/>
              <a:t>Prostat</a:t>
            </a:r>
            <a:endParaRPr lang="en-US" dirty="0"/>
          </a:p>
          <a:p>
            <a:r>
              <a:rPr lang="en-US" dirty="0"/>
              <a:t>Penis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2F0A6-F670-B44C-AABB-7285C14C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53594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rk.mp4">
            <a:hlinkClick r:id="" action="ppaction://media"/>
            <a:extLst>
              <a:ext uri="{FF2B5EF4-FFF2-40B4-BE49-F238E27FC236}">
                <a16:creationId xmlns:a16="http://schemas.microsoft.com/office/drawing/2014/main" id="{93C504F0-12AF-0846-BF60-3E7818C2C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600201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510981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85A00EB4-6435-1B41-8551-A5D562F0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Testis Koruyucu Cerrahi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A4FC90F-DB8A-0F44-9E80-14C93A78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Senkron bilateral tümör</a:t>
            </a:r>
          </a:p>
          <a:p>
            <a:r>
              <a:rPr lang="en-US" altLang="en-US">
                <a:solidFill>
                  <a:srgbClr val="0D0D0D"/>
                </a:solidFill>
              </a:rPr>
              <a:t>Metakron kontralateral tümör</a:t>
            </a:r>
          </a:p>
          <a:p>
            <a:r>
              <a:rPr lang="en-US" altLang="en-US">
                <a:solidFill>
                  <a:srgbClr val="0D0D0D"/>
                </a:solidFill>
              </a:rPr>
              <a:t>Soliter testiste tümör</a:t>
            </a:r>
          </a:p>
          <a:p>
            <a:r>
              <a:rPr lang="en-US" altLang="en-US">
                <a:solidFill>
                  <a:srgbClr val="0D0D0D"/>
                </a:solidFill>
              </a:rPr>
              <a:t>Normal testosteron seviyesi</a:t>
            </a:r>
          </a:p>
          <a:p>
            <a:r>
              <a:rPr lang="en-US" altLang="en-US">
                <a:solidFill>
                  <a:srgbClr val="0D0D0D"/>
                </a:solidFill>
              </a:rPr>
              <a:t>Spermogram normal parametreleri</a:t>
            </a:r>
          </a:p>
        </p:txBody>
      </p:sp>
    </p:spTree>
    <p:extLst>
      <p:ext uri="{BB962C8B-B14F-4D97-AF65-F5344CB8AC3E}">
        <p14:creationId xmlns:p14="http://schemas.microsoft.com/office/powerpoint/2010/main" val="66668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Başlık 1">
            <a:extLst>
              <a:ext uri="{FF2B5EF4-FFF2-40B4-BE49-F238E27FC236}">
                <a16:creationId xmlns:a16="http://schemas.microsoft.com/office/drawing/2014/main" id="{F5E6A1A0-FFF6-FE49-A4C7-22098E1F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en-US"/>
          </a:p>
        </p:txBody>
      </p:sp>
      <p:sp>
        <p:nvSpPr>
          <p:cNvPr id="36866" name="İçerik Yer Tutucusu 6">
            <a:extLst>
              <a:ext uri="{FF2B5EF4-FFF2-40B4-BE49-F238E27FC236}">
                <a16:creationId xmlns:a16="http://schemas.microsoft.com/office/drawing/2014/main" id="{05B2FA91-F063-094A-9E6A-F3346E71C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en-US"/>
          </a:p>
        </p:txBody>
      </p:sp>
      <p:pic>
        <p:nvPicPr>
          <p:cNvPr id="36867" name="Picture 4" descr="C:\Users\LEN_30\Desktop\resm2.jpg">
            <a:extLst>
              <a:ext uri="{FF2B5EF4-FFF2-40B4-BE49-F238E27FC236}">
                <a16:creationId xmlns:a16="http://schemas.microsoft.com/office/drawing/2014/main" id="{8A7E41F2-0652-C34D-9955-BA7F67CB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579439"/>
            <a:ext cx="8669338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8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17DD977-B6C2-6848-A41D-0CDF5239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15888"/>
            <a:ext cx="9258300" cy="1143000"/>
          </a:xfrm>
        </p:spPr>
        <p:txBody>
          <a:bodyPr/>
          <a:lstStyle/>
          <a:p>
            <a:r>
              <a:rPr lang="en-US" altLang="en-US"/>
              <a:t>Prognoz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BA73B226-41D1-024A-A7F4-C6E49ED4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450" y="1844675"/>
            <a:ext cx="6337300" cy="8207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solidFill>
                  <a:srgbClr val="660066"/>
                </a:solidFill>
              </a:rPr>
              <a:t>Evre 1’de metastaz için risk faktörleri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37E7B0-6772-E040-928E-B728F3AAAD6F}"/>
              </a:ext>
            </a:extLst>
          </p:cNvPr>
          <p:cNvGraphicFramePr>
            <a:graphicFrameLocks noGrp="1"/>
          </p:cNvGraphicFramePr>
          <p:nvPr/>
        </p:nvGraphicFramePr>
        <p:xfrm>
          <a:off x="2063751" y="2997201"/>
          <a:ext cx="7419975" cy="2085987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val="898411064"/>
                    </a:ext>
                  </a:extLst>
                </a:gridCol>
                <a:gridCol w="4613275">
                  <a:extLst>
                    <a:ext uri="{9D8B030D-6E8A-4147-A177-3AD203B41FA5}">
                      <a16:colId xmlns:a16="http://schemas.microsoft.com/office/drawing/2014/main" val="40031241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Seminom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Nonseminom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07655"/>
                  </a:ext>
                </a:extLst>
              </a:tr>
              <a:tr h="16287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Tümör hacmi &gt; 4 cm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Rete testis invazyonu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Lenfovasküler peritümöral invazyon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Embriyonel karsinom oranı &gt;%50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4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8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4C14B213-8AE5-B343-8B37-525A1AEB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1 Seminom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CB282942-1430-EC43-9252-DE258B81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%15-20 subklinik metastaz vardır</a:t>
            </a:r>
          </a:p>
          <a:p>
            <a:r>
              <a:rPr lang="en-US" altLang="en-US">
                <a:solidFill>
                  <a:srgbClr val="0D0D0D"/>
                </a:solidFill>
              </a:rPr>
              <a:t>Kanser spefisik sağkalım %97-100</a:t>
            </a:r>
          </a:p>
          <a:p>
            <a:r>
              <a:rPr lang="en-US" altLang="en-US">
                <a:solidFill>
                  <a:srgbClr val="0D0D0D"/>
                </a:solidFill>
              </a:rPr>
              <a:t>Tedavi Seçenekleri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Aktif İzlem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Karboplatin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Radyoterapi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RPLND</a:t>
            </a:r>
          </a:p>
          <a:p>
            <a:endParaRPr lang="en-US" altLang="en-US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1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Başlık 1">
            <a:extLst>
              <a:ext uri="{FF2B5EF4-FFF2-40B4-BE49-F238E27FC236}">
                <a16:creationId xmlns:a16="http://schemas.microsoft.com/office/drawing/2014/main" id="{46D56FF2-B500-1141-A20B-7246D7F6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1 Seminom</a:t>
            </a:r>
            <a:endParaRPr lang="tr-TR" altLang="en-US"/>
          </a:p>
        </p:txBody>
      </p:sp>
      <p:sp>
        <p:nvSpPr>
          <p:cNvPr id="40962" name="İçerik Yer Tutucusu 2">
            <a:extLst>
              <a:ext uri="{FF2B5EF4-FFF2-40B4-BE49-F238E27FC236}">
                <a16:creationId xmlns:a16="http://schemas.microsoft.com/office/drawing/2014/main" id="{B3F9AE53-99E0-C54D-A5FF-BBD4CA64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>
                <a:solidFill>
                  <a:srgbClr val="FF0000"/>
                </a:solidFill>
              </a:rPr>
              <a:t>Radyoterapi ; </a:t>
            </a:r>
            <a:r>
              <a:rPr lang="tr-TR" altLang="en-US" i="1">
                <a:solidFill>
                  <a:srgbClr val="FF0000"/>
                </a:solidFill>
              </a:rPr>
              <a:t>sekonder kanser riski , GİS yan etkiler, kemik iliği depresyonu ve infertilite olasılığı nedeniyle günümüzde son sıradadır</a:t>
            </a:r>
          </a:p>
          <a:p>
            <a:r>
              <a:rPr lang="tr-TR" altLang="en-US">
                <a:solidFill>
                  <a:srgbClr val="FF0000"/>
                </a:solidFill>
              </a:rPr>
              <a:t>Karboplatin, Radyoterapi yerine tercih edilmelidir</a:t>
            </a:r>
          </a:p>
          <a:p>
            <a:endParaRPr lang="tr-TR" altLang="en-US">
              <a:solidFill>
                <a:srgbClr val="FF0000"/>
              </a:solidFill>
            </a:endParaRPr>
          </a:p>
          <a:p>
            <a:endParaRPr lang="tr-TR" altLang="en-US">
              <a:solidFill>
                <a:srgbClr val="FF0000"/>
              </a:solidFill>
            </a:endParaRPr>
          </a:p>
          <a:p>
            <a:endParaRPr lang="tr-TR" altLang="en-US">
              <a:solidFill>
                <a:srgbClr val="FF0000"/>
              </a:solidFill>
            </a:endParaRPr>
          </a:p>
          <a:p>
            <a:endParaRPr lang="tr-TR" altLang="en-US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tr-TR" altLang="en-US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tr-TR" altLang="en-US" sz="1600">
                <a:solidFill>
                  <a:srgbClr val="FF0000"/>
                </a:solidFill>
              </a:rPr>
              <a:t>Oliver RT et al, JCO 2011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C3F9475-0093-F34A-8160-FD3ADEEA03A4}"/>
              </a:ext>
            </a:extLst>
          </p:cNvPr>
          <p:cNvGraphicFramePr/>
          <p:nvPr/>
        </p:nvGraphicFramePr>
        <p:xfrm>
          <a:off x="2558143" y="29718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773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A1AB087-9D89-AC4C-9758-36EE6102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1 Non-Seminom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C2D399-21BF-0A4A-8217-798ED0F8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%30 subklinik metastaz vardır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Relaps %80 ilk yılda olur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Relaps hastalarının %35’inde marker normal olabilir</a:t>
            </a:r>
          </a:p>
          <a:p>
            <a:r>
              <a:rPr lang="en-US" altLang="en-US">
                <a:solidFill>
                  <a:srgbClr val="0D0D0D"/>
                </a:solidFill>
              </a:rPr>
              <a:t>Kemoterapi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2 kür BEP ile 8 yıllık takipte relaps %2.7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Uzun dönem yan etki profili bilinmiyor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Adjuvan 1 kür BEP RPLND’den daha üstün (%99 vs. %92)</a:t>
            </a:r>
          </a:p>
          <a:p>
            <a:r>
              <a:rPr lang="en-US" altLang="en-US">
                <a:solidFill>
                  <a:srgbClr val="0D0D0D"/>
                </a:solidFill>
              </a:rPr>
              <a:t>Risk Bazlı Yaklaşım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Yüksek risk faktörü varsa 1 kür BEP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Düşük risk ise aktif izlem</a:t>
            </a:r>
          </a:p>
          <a:p>
            <a:endParaRPr lang="en-US" altLang="en-US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566A2EF-7D1F-9E46-A23F-E1FCFB35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1 Non-Seminom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CEE50B1A-673E-7847-9CA5-731EE374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268413"/>
            <a:ext cx="9258300" cy="4525962"/>
          </a:xfrm>
        </p:spPr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LVI durumuna göre risk bazlı yaklaşım veya aktif izlem önerilir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Yüksek riskli hastalara tek kür BEP önerilmelidir</a:t>
            </a:r>
          </a:p>
          <a:p>
            <a:pPr lvl="2"/>
            <a:r>
              <a:rPr lang="en-US" altLang="en-US">
                <a:solidFill>
                  <a:srgbClr val="0D0D0D"/>
                </a:solidFill>
              </a:rPr>
              <a:t>İki kür BEP’in avantajları ve riskleri ile ilgili hasta bilgilendirilmelidir</a:t>
            </a:r>
          </a:p>
          <a:p>
            <a:r>
              <a:rPr lang="en-US" altLang="en-US">
                <a:solidFill>
                  <a:srgbClr val="0D0D0D"/>
                </a:solidFill>
              </a:rPr>
              <a:t>Aktif izlemde hasta uyumu önemli</a:t>
            </a:r>
          </a:p>
          <a:p>
            <a:r>
              <a:rPr lang="en-US" altLang="en-US">
                <a:solidFill>
                  <a:srgbClr val="0D0D0D"/>
                </a:solidFill>
              </a:rPr>
              <a:t>Hasta izlem kabul etmezse tek kür BEP önerilir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RPLND’ye göre rekürrens oranı daha düşük</a:t>
            </a:r>
          </a:p>
          <a:p>
            <a:r>
              <a:rPr lang="en-US" altLang="en-US">
                <a:solidFill>
                  <a:srgbClr val="0D0D0D"/>
                </a:solidFill>
              </a:rPr>
              <a:t>Serum belirteç artışı ve rekürrens durumunda BEP protokollü kemoterapi ve postkemoterapi RPLND ile tedavi yapılır</a:t>
            </a:r>
          </a:p>
        </p:txBody>
      </p:sp>
    </p:spTree>
    <p:extLst>
      <p:ext uri="{BB962C8B-B14F-4D97-AF65-F5344CB8AC3E}">
        <p14:creationId xmlns:p14="http://schemas.microsoft.com/office/powerpoint/2010/main" val="1006756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>
            <a:extLst>
              <a:ext uri="{FF2B5EF4-FFF2-40B4-BE49-F238E27FC236}">
                <a16:creationId xmlns:a16="http://schemas.microsoft.com/office/drawing/2014/main" id="{D1DA1103-0E00-1142-9108-AAF1170A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950" y="2563814"/>
            <a:ext cx="8147050" cy="4365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ea typeface="MS PGothic" charset="0"/>
              </a:rPr>
              <a:t>Evre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ea typeface="MS PGothic" charset="0"/>
              </a:rPr>
              <a:t> IIA-B NSGHT</a:t>
            </a:r>
          </a:p>
        </p:txBody>
      </p:sp>
    </p:spTree>
    <p:extLst>
      <p:ext uri="{BB962C8B-B14F-4D97-AF65-F5344CB8AC3E}">
        <p14:creationId xmlns:p14="http://schemas.microsoft.com/office/powerpoint/2010/main" val="3470297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D7E87CA-E09E-404C-AA8A-0C22422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2A/B Seminom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507C0C2-DE59-994D-9466-D7F402830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Evre 2A ve </a:t>
            </a:r>
            <a:r>
              <a:rPr lang="tr-TR" altLang="en-US">
                <a:solidFill>
                  <a:srgbClr val="0D0D0D"/>
                </a:solidFill>
              </a:rPr>
              <a:t>2</a:t>
            </a:r>
            <a:r>
              <a:rPr lang="en-US" altLang="en-US">
                <a:solidFill>
                  <a:srgbClr val="0D0D0D"/>
                </a:solidFill>
              </a:rPr>
              <a:t>B standard tedavi radyoterapi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%9-24 rekürrens 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Sekonder malignite, kardiyovasküler etki?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Rekürrenssiz sağkalım %90, tüm sağkalım %100’e yakın</a:t>
            </a:r>
          </a:p>
        </p:txBody>
      </p:sp>
    </p:spTree>
    <p:extLst>
      <p:ext uri="{BB962C8B-B14F-4D97-AF65-F5344CB8AC3E}">
        <p14:creationId xmlns:p14="http://schemas.microsoft.com/office/powerpoint/2010/main" val="247664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9B15-B08F-2645-93E0-95E3E481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</a:t>
            </a:r>
            <a:r>
              <a:rPr lang="en-US" dirty="0" err="1"/>
              <a:t>hastalıkları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35BD-FDCA-4B4F-B40F-CD4B1DB4D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Testis </a:t>
            </a:r>
            <a:r>
              <a:rPr lang="en-US" dirty="0" err="1"/>
              <a:t>tümörleri</a:t>
            </a:r>
            <a:r>
              <a:rPr lang="en-US" dirty="0"/>
              <a:t> </a:t>
            </a:r>
          </a:p>
          <a:p>
            <a:r>
              <a:rPr lang="en-US" dirty="0"/>
              <a:t>Testis </a:t>
            </a:r>
            <a:r>
              <a:rPr lang="en-US" dirty="0" err="1"/>
              <a:t>torsiyonu</a:t>
            </a:r>
            <a:endParaRPr lang="en-US" dirty="0"/>
          </a:p>
          <a:p>
            <a:r>
              <a:rPr lang="en-US" dirty="0" err="1"/>
              <a:t>Epididimorşit</a:t>
            </a:r>
            <a:r>
              <a:rPr lang="en-US" dirty="0"/>
              <a:t> </a:t>
            </a:r>
          </a:p>
          <a:p>
            <a:r>
              <a:rPr lang="en-US" dirty="0" err="1"/>
              <a:t>Hidrosel</a:t>
            </a:r>
            <a:r>
              <a:rPr lang="en-US" dirty="0"/>
              <a:t> </a:t>
            </a:r>
          </a:p>
          <a:p>
            <a:r>
              <a:rPr lang="en-US" dirty="0" err="1"/>
              <a:t>Varikosel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603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A45A39D3-8A8B-8A4D-8F5E-BAFB566C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2A/B Non-Seminom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61E7E9E1-1C72-C642-87D1-335804A6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412876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0D0D0D"/>
                </a:solidFill>
              </a:rPr>
              <a:t>Hasta </a:t>
            </a:r>
            <a:r>
              <a:rPr lang="en-US" altLang="en-US" dirty="0" err="1">
                <a:solidFill>
                  <a:srgbClr val="0D0D0D"/>
                </a:solidFill>
              </a:rPr>
              <a:t>kemotarapiyi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reddederse</a:t>
            </a:r>
            <a:r>
              <a:rPr lang="en-US" altLang="en-US" dirty="0">
                <a:solidFill>
                  <a:srgbClr val="0D0D0D"/>
                </a:solidFill>
              </a:rPr>
              <a:t> RPLND </a:t>
            </a:r>
            <a:r>
              <a:rPr lang="en-US" altLang="en-US" dirty="0" err="1">
                <a:solidFill>
                  <a:srgbClr val="0D0D0D"/>
                </a:solidFill>
              </a:rPr>
              <a:t>önerilmelidir</a:t>
            </a:r>
            <a:endParaRPr lang="en-US" altLang="en-US" dirty="0">
              <a:solidFill>
                <a:srgbClr val="0D0D0D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 err="1">
                <a:solidFill>
                  <a:srgbClr val="0D0D0D"/>
                </a:solidFill>
              </a:rPr>
              <a:t>İkiyöntemde</a:t>
            </a:r>
            <a:r>
              <a:rPr lang="en-US" altLang="en-US" dirty="0">
                <a:solidFill>
                  <a:srgbClr val="0D0D0D"/>
                </a:solidFill>
              </a:rPr>
              <a:t> de %98’e </a:t>
            </a:r>
            <a:r>
              <a:rPr lang="en-US" altLang="en-US" dirty="0" err="1">
                <a:solidFill>
                  <a:srgbClr val="0D0D0D"/>
                </a:solidFill>
              </a:rPr>
              <a:t>yakın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kür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sağlanır</a:t>
            </a:r>
            <a:endParaRPr lang="en-US" altLang="en-US" dirty="0">
              <a:solidFill>
                <a:srgbClr val="0D0D0D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 err="1">
                <a:solidFill>
                  <a:srgbClr val="0D0D0D"/>
                </a:solidFill>
              </a:rPr>
              <a:t>Evre</a:t>
            </a:r>
            <a:r>
              <a:rPr lang="en-US" altLang="en-US" dirty="0">
                <a:solidFill>
                  <a:srgbClr val="0D0D0D"/>
                </a:solidFill>
              </a:rPr>
              <a:t> 2B </a:t>
            </a:r>
            <a:r>
              <a:rPr lang="en-US" altLang="en-US" dirty="0" err="1">
                <a:solidFill>
                  <a:srgbClr val="0D0D0D"/>
                </a:solidFill>
              </a:rPr>
              <a:t>tümörde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tedavi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kemoterapi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ile</a:t>
            </a:r>
            <a:r>
              <a:rPr lang="en-US" altLang="en-US" dirty="0">
                <a:solidFill>
                  <a:srgbClr val="0D0D0D"/>
                </a:solidFill>
              </a:rPr>
              <a:t> </a:t>
            </a:r>
            <a:r>
              <a:rPr lang="en-US" altLang="en-US" dirty="0" err="1">
                <a:solidFill>
                  <a:srgbClr val="0D0D0D"/>
                </a:solidFill>
              </a:rPr>
              <a:t>başlar</a:t>
            </a:r>
            <a:endParaRPr lang="en-US" altLang="en-US" dirty="0">
              <a:solidFill>
                <a:srgbClr val="0D0D0D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BA553FF-6DCB-6E49-927D-5589DA4E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2A/B Seminom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D0788202-07D9-3440-A4FF-0628FC755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Kemoterapi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Evre 2A ve 2B’de 3 Bep veya 4 EP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RT’nin altenatifidir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Salvage olarak uygulanabilir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RT vs. KT çalışması yok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%100’e yakın sağkalım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Toksisite?</a:t>
            </a:r>
          </a:p>
        </p:txBody>
      </p:sp>
    </p:spTree>
    <p:extLst>
      <p:ext uri="{BB962C8B-B14F-4D97-AF65-F5344CB8AC3E}">
        <p14:creationId xmlns:p14="http://schemas.microsoft.com/office/powerpoint/2010/main" val="721597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3D11CA1-212F-4A4D-8FCB-0F181446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Evre IIC-III NSGHT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64230C2B-06FF-564D-904D-7A2D5439C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İndüksiyon Kemoterapisi ilk seçenek</a:t>
            </a:r>
          </a:p>
          <a:p>
            <a:r>
              <a:rPr lang="en-US" altLang="en-US">
                <a:solidFill>
                  <a:srgbClr val="FF0000"/>
                </a:solidFill>
              </a:rPr>
              <a:t>Prognoz`a göre kür sayısı belirlenir</a:t>
            </a:r>
          </a:p>
          <a:p>
            <a:r>
              <a:rPr lang="en-US" altLang="en-US">
                <a:solidFill>
                  <a:srgbClr val="FF0000"/>
                </a:solidFill>
              </a:rPr>
              <a:t>İyi prognostik grupta 3, orta ve kötü grupta 4 kür</a:t>
            </a:r>
          </a:p>
          <a:p>
            <a:endParaRPr lang="en-US" altLang="en-US"/>
          </a:p>
        </p:txBody>
      </p:sp>
      <p:graphicFrame>
        <p:nvGraphicFramePr>
          <p:cNvPr id="4" name="Group 26">
            <a:extLst>
              <a:ext uri="{FF2B5EF4-FFF2-40B4-BE49-F238E27FC236}">
                <a16:creationId xmlns:a16="http://schemas.microsoft.com/office/drawing/2014/main" id="{73688387-A5C4-8E45-AB23-F9D5033BE0E9}"/>
              </a:ext>
            </a:extLst>
          </p:cNvPr>
          <p:cNvGraphicFramePr>
            <a:graphicFrameLocks noGrp="1"/>
          </p:cNvGraphicFramePr>
          <p:nvPr/>
        </p:nvGraphicFramePr>
        <p:xfrm>
          <a:off x="3216275" y="3862389"/>
          <a:ext cx="4903788" cy="2333626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311825740"/>
                    </a:ext>
                  </a:extLst>
                </a:gridCol>
                <a:gridCol w="1963738">
                  <a:extLst>
                    <a:ext uri="{9D8B030D-6E8A-4147-A177-3AD203B41FA5}">
                      <a16:colId xmlns:a16="http://schemas.microsoft.com/office/drawing/2014/main" val="344658732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1423338318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İlaç</a:t>
                      </a:r>
                    </a:p>
                  </a:txBody>
                  <a:tcPr marL="102857" marR="102857" marT="45751" marB="457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Doz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Günler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247557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leomisin</a:t>
                      </a:r>
                    </a:p>
                  </a:txBody>
                  <a:tcPr marL="102857" marR="102857" marT="45751" marB="457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30 mg bolus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1, 8, 15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370289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</a:t>
                      </a: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toposid</a:t>
                      </a:r>
                    </a:p>
                  </a:txBody>
                  <a:tcPr marL="102857" marR="102857" marT="45751" marB="457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120 mg/m</a:t>
                      </a:r>
                      <a:r>
                        <a:rPr kumimoji="0" lang="tr-TR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1-5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54861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Sis</a:t>
                      </a: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latin</a:t>
                      </a:r>
                    </a:p>
                  </a:txBody>
                  <a:tcPr marL="102857" marR="102857" marT="45751" marB="457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20 mg/m</a:t>
                      </a:r>
                      <a:r>
                        <a:rPr kumimoji="0" lang="tr-TR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1-5</a:t>
                      </a:r>
                    </a:p>
                  </a:txBody>
                  <a:tcPr marL="102857" marR="102857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0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83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332562E-6056-E948-9BCB-708D1E94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Metastatik Hastalık (Evre 2c ve 3)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8E726236-070C-DA49-8420-03E213BF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D0D0D"/>
                </a:solidFill>
              </a:rPr>
              <a:t>Non-Seminom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Kemoterapi tedavisinden sonra %50 teratom, %40 nektotik doku, %10 canlı tümör görülür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PET endikasyonu yoktur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&gt;1 cm rezidü kitleye eksizyon önerilir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&lt; 1 cm rezidü kitlelere izlem ilk tercih</a:t>
            </a:r>
          </a:p>
          <a:p>
            <a:pPr lvl="2"/>
            <a:r>
              <a:rPr lang="en-US" altLang="en-US">
                <a:solidFill>
                  <a:srgbClr val="0D0D0D"/>
                </a:solidFill>
              </a:rPr>
              <a:t>%10 yaşam boyu rekürrens riskini unutmamak lazım</a:t>
            </a:r>
          </a:p>
          <a:p>
            <a:pPr lvl="2"/>
            <a:r>
              <a:rPr lang="en-US" altLang="en-US">
                <a:solidFill>
                  <a:srgbClr val="0D0D0D"/>
                </a:solidFill>
              </a:rPr>
              <a:t>Bu nedenle RPLND de önerilebilir</a:t>
            </a:r>
          </a:p>
          <a:p>
            <a:pPr lvl="1"/>
            <a:r>
              <a:rPr lang="en-US" altLang="en-US">
                <a:solidFill>
                  <a:srgbClr val="0D0D0D"/>
                </a:solidFill>
              </a:rPr>
              <a:t>Kötü prognoz grubunda 1. BEP sonrası 3. haftada marker bakılarak yeterli düşüş olmazsa protokol değiştirilebilir</a:t>
            </a:r>
          </a:p>
        </p:txBody>
      </p:sp>
    </p:spTree>
    <p:extLst>
      <p:ext uri="{BB962C8B-B14F-4D97-AF65-F5344CB8AC3E}">
        <p14:creationId xmlns:p14="http://schemas.microsoft.com/office/powerpoint/2010/main" val="85998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9F41-4333-3C41-9FD8-194AC567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Testis </a:t>
            </a:r>
            <a:r>
              <a:rPr lang="en-US" dirty="0" err="1"/>
              <a:t>torsiyonu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E914-251A-E840-84C6-9D51B802E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Spermatik</a:t>
            </a:r>
            <a:r>
              <a:rPr lang="en-US" dirty="0"/>
              <a:t> </a:t>
            </a:r>
            <a:r>
              <a:rPr lang="en-US" dirty="0" err="1"/>
              <a:t>kordun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etrafında</a:t>
            </a:r>
            <a:r>
              <a:rPr lang="en-US" dirty="0"/>
              <a:t> </a:t>
            </a:r>
            <a:r>
              <a:rPr lang="en-US" dirty="0" err="1"/>
              <a:t>dönmesi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Ürolojik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acildir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6-8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Testis </a:t>
            </a:r>
            <a:r>
              <a:rPr lang="en-US" dirty="0" err="1"/>
              <a:t>iskemik</a:t>
            </a:r>
            <a:r>
              <a:rPr lang="en-US" dirty="0"/>
              <a:t> </a:t>
            </a:r>
            <a:r>
              <a:rPr lang="en-US" dirty="0" err="1"/>
              <a:t>kaldığından</a:t>
            </a:r>
            <a:r>
              <a:rPr lang="en-US" dirty="0"/>
              <a:t> 6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dönüşümsüz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248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40D0-3BDA-F14A-940B-BE3C8A20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Epidimiyoloji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6F1CF-33E4-2745-ABAD-0ECCB8C2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Yenidoğan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puberte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</a:p>
          <a:p>
            <a:r>
              <a:rPr lang="en-US" dirty="0" err="1"/>
              <a:t>Erişkinde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sıklıkta</a:t>
            </a:r>
            <a:r>
              <a:rPr lang="en-US" dirty="0"/>
              <a:t> </a:t>
            </a:r>
          </a:p>
          <a:p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skrotal</a:t>
            </a:r>
            <a:r>
              <a:rPr lang="en-US" dirty="0"/>
              <a:t> </a:t>
            </a:r>
            <a:r>
              <a:rPr lang="en-US" dirty="0" err="1"/>
              <a:t>ağrı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başvuran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%25-50 </a:t>
            </a:r>
            <a:r>
              <a:rPr lang="en-US" dirty="0" err="1"/>
              <a:t>torsiyon</a:t>
            </a:r>
            <a:r>
              <a:rPr lang="en-US" dirty="0"/>
              <a:t> </a:t>
            </a:r>
            <a:r>
              <a:rPr lang="en-US" dirty="0" err="1"/>
              <a:t>görülür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7384-5FBF-BA43-9FB5-20CB7295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Fizyopatoloji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CBEC-16C4-BA4E-8AAD-89381AEB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Testis alt </a:t>
            </a:r>
            <a:r>
              <a:rPr lang="en-US" dirty="0" err="1"/>
              <a:t>polü</a:t>
            </a:r>
            <a:r>
              <a:rPr lang="en-US" dirty="0"/>
              <a:t> </a:t>
            </a:r>
            <a:r>
              <a:rPr lang="en-US" dirty="0" err="1"/>
              <a:t>tunika</a:t>
            </a:r>
            <a:r>
              <a:rPr lang="en-US" dirty="0"/>
              <a:t> </a:t>
            </a:r>
            <a:r>
              <a:rPr lang="en-US" dirty="0" err="1"/>
              <a:t>vajinalise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yapışmamıştır</a:t>
            </a:r>
            <a:endParaRPr lang="en-US" dirty="0"/>
          </a:p>
          <a:p>
            <a:r>
              <a:rPr lang="en-US" dirty="0" err="1"/>
              <a:t>Spermatik</a:t>
            </a:r>
            <a:r>
              <a:rPr lang="en-US" dirty="0"/>
              <a:t> </a:t>
            </a:r>
            <a:r>
              <a:rPr lang="en-US" dirty="0" err="1"/>
              <a:t>kord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etrafında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/>
              <a:t> </a:t>
            </a:r>
          </a:p>
          <a:p>
            <a:r>
              <a:rPr lang="en-US" dirty="0"/>
              <a:t>Testis </a:t>
            </a:r>
            <a:r>
              <a:rPr lang="en-US" dirty="0" err="1"/>
              <a:t>iskemik</a:t>
            </a:r>
            <a:r>
              <a:rPr lang="en-US" dirty="0"/>
              <a:t> </a:t>
            </a:r>
            <a:r>
              <a:rPr lang="en-US" dirty="0" err="1"/>
              <a:t>kalır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5D2A6-4209-ED46-A3F8-8E59C2EB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19" y="3085283"/>
            <a:ext cx="4949771" cy="33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9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0F69-4A50-A048-9154-CDD0BDC5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Klinik</a:t>
            </a:r>
            <a:r>
              <a:rPr lang="en-US" dirty="0"/>
              <a:t>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0C92-8DD6-0249-98BF-250246D07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skrotal</a:t>
            </a:r>
            <a:r>
              <a:rPr lang="en-US" dirty="0"/>
              <a:t> </a:t>
            </a:r>
            <a:r>
              <a:rPr lang="en-US" dirty="0" err="1"/>
              <a:t>ağrı</a:t>
            </a:r>
            <a:endParaRPr lang="en-US" dirty="0"/>
          </a:p>
          <a:p>
            <a:r>
              <a:rPr lang="en-US" dirty="0" err="1"/>
              <a:t>Şişlik</a:t>
            </a:r>
            <a:r>
              <a:rPr lang="en-US" dirty="0"/>
              <a:t> </a:t>
            </a:r>
          </a:p>
          <a:p>
            <a:r>
              <a:rPr lang="en-US" dirty="0" err="1"/>
              <a:t>Kremaster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/>
              <a:t>izlenmez</a:t>
            </a:r>
            <a:endParaRPr lang="en-US" dirty="0"/>
          </a:p>
          <a:p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travma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şiddetli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olabilir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8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F1A9-41EF-A344-B6C1-731EB24E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Tanı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9313-4B7C-4C46-9A9B-84F027D4C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</a:p>
          <a:p>
            <a:r>
              <a:rPr lang="en-US" dirty="0" err="1"/>
              <a:t>Renkli</a:t>
            </a:r>
            <a:r>
              <a:rPr lang="en-US" dirty="0"/>
              <a:t> </a:t>
            </a:r>
            <a:r>
              <a:rPr lang="en-US" dirty="0" err="1"/>
              <a:t>dopler</a:t>
            </a:r>
            <a:r>
              <a:rPr lang="en-US" dirty="0"/>
              <a:t> USG </a:t>
            </a:r>
          </a:p>
          <a:p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kanlanması</a:t>
            </a:r>
            <a:r>
              <a:rPr lang="en-US" dirty="0"/>
              <a:t> </a:t>
            </a:r>
            <a:r>
              <a:rPr lang="en-US" dirty="0" err="1"/>
              <a:t>değerlendirilmeli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86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440D-6882-2642-B512-A9740065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Tedavi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2B13-BF03-CF4A-9712-CE507089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Manuel </a:t>
            </a:r>
            <a:r>
              <a:rPr lang="en-US" dirty="0" err="1"/>
              <a:t>detorsiyon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cerrahi</a:t>
            </a:r>
            <a:r>
              <a:rPr lang="en-US" dirty="0"/>
              <a:t> </a:t>
            </a:r>
          </a:p>
          <a:p>
            <a:r>
              <a:rPr lang="en-US" dirty="0" err="1"/>
              <a:t>Detorsiyon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skrotal</a:t>
            </a:r>
            <a:r>
              <a:rPr lang="en-US" dirty="0"/>
              <a:t> </a:t>
            </a:r>
            <a:r>
              <a:rPr lang="en-US" dirty="0" err="1"/>
              <a:t>fiksasyon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683C8-F63D-FE4C-AB9A-419277BA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737" y="1884443"/>
            <a:ext cx="3989845" cy="37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F9A5-FF9B-9747-ACBB-5671BB52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AE03-FFB1-D848-B92B-C922251C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3259"/>
            <a:ext cx="10515600" cy="3523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Testis </a:t>
            </a:r>
            <a:r>
              <a:rPr lang="en-US" sz="6000" dirty="0" err="1"/>
              <a:t>tümörleri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4321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4BC1-0912-5F45-B3FC-AA4967D5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Epididimorşit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ACF5-652D-FC49-838A-02B81289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skrotal</a:t>
            </a:r>
            <a:r>
              <a:rPr lang="en-US" dirty="0"/>
              <a:t> </a:t>
            </a:r>
            <a:r>
              <a:rPr lang="en-US" dirty="0" err="1"/>
              <a:t>ağrının</a:t>
            </a:r>
            <a:r>
              <a:rPr lang="en-US" dirty="0"/>
              <a:t> </a:t>
            </a:r>
            <a:r>
              <a:rPr lang="en-US" dirty="0" err="1"/>
              <a:t>erişkinde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nedenidir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ABD de </a:t>
            </a:r>
            <a:r>
              <a:rPr lang="en-US" dirty="0" err="1"/>
              <a:t>yılda</a:t>
            </a:r>
            <a:r>
              <a:rPr lang="en-US" dirty="0"/>
              <a:t> 600.000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vaka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Klinik</a:t>
            </a:r>
            <a:r>
              <a:rPr lang="en-US" dirty="0"/>
              <a:t>: </a:t>
            </a:r>
            <a:r>
              <a:rPr lang="en-US" dirty="0" err="1"/>
              <a:t>testiste</a:t>
            </a:r>
            <a:r>
              <a:rPr lang="en-US" dirty="0"/>
              <a:t> </a:t>
            </a:r>
            <a:r>
              <a:rPr lang="en-US" dirty="0" err="1"/>
              <a:t>ağrı</a:t>
            </a:r>
            <a:r>
              <a:rPr lang="en-US" dirty="0"/>
              <a:t> </a:t>
            </a:r>
            <a:r>
              <a:rPr lang="en-US" dirty="0" err="1"/>
              <a:t>skrotumda</a:t>
            </a:r>
            <a:r>
              <a:rPr lang="en-US" dirty="0"/>
              <a:t> </a:t>
            </a:r>
            <a:r>
              <a:rPr lang="en-US" dirty="0" err="1"/>
              <a:t>ödem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Ayırıcı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: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torsiyon</a:t>
            </a:r>
            <a:r>
              <a:rPr lang="en-US" dirty="0"/>
              <a:t> </a:t>
            </a:r>
            <a:r>
              <a:rPr lang="en-US" dirty="0" err="1"/>
              <a:t>akla</a:t>
            </a:r>
            <a:r>
              <a:rPr lang="en-US" dirty="0"/>
              <a:t> </a:t>
            </a:r>
            <a:r>
              <a:rPr lang="en-US" dirty="0" err="1"/>
              <a:t>gelmeli</a:t>
            </a:r>
            <a:r>
              <a:rPr lang="en-US" dirty="0"/>
              <a:t> – </a:t>
            </a:r>
            <a:r>
              <a:rPr lang="en-US" dirty="0" err="1"/>
              <a:t>dopler</a:t>
            </a:r>
            <a:r>
              <a:rPr lang="en-US" dirty="0"/>
              <a:t> USG </a:t>
            </a:r>
          </a:p>
        </p:txBody>
      </p:sp>
    </p:spTree>
    <p:extLst>
      <p:ext uri="{BB962C8B-B14F-4D97-AF65-F5344CB8AC3E}">
        <p14:creationId xmlns:p14="http://schemas.microsoft.com/office/powerpoint/2010/main" val="2401112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CD6A-23CB-9441-821A-EC4DADD0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8B9B-0EB4-2540-8162-D6819C917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Etmen</a:t>
            </a:r>
            <a:r>
              <a:rPr lang="en-US" dirty="0"/>
              <a:t>: </a:t>
            </a:r>
          </a:p>
          <a:p>
            <a:r>
              <a:rPr lang="en-US" i="1" dirty="0"/>
              <a:t>N. gonorrhoeae</a:t>
            </a:r>
            <a:r>
              <a:rPr lang="en-US" dirty="0"/>
              <a:t> and </a:t>
            </a:r>
            <a:r>
              <a:rPr lang="en-US" i="1" dirty="0"/>
              <a:t>C. trachomatis 35 </a:t>
            </a:r>
            <a:r>
              <a:rPr lang="en-US" i="1" dirty="0" err="1"/>
              <a:t>yaş</a:t>
            </a:r>
            <a:r>
              <a:rPr lang="en-US" i="1" dirty="0"/>
              <a:t> </a:t>
            </a:r>
            <a:r>
              <a:rPr lang="en-US" i="1" dirty="0" err="1"/>
              <a:t>altı</a:t>
            </a:r>
            <a:r>
              <a:rPr lang="en-US" i="1" dirty="0"/>
              <a:t> </a:t>
            </a:r>
            <a:r>
              <a:rPr lang="en-US" i="1" dirty="0" err="1"/>
              <a:t>erkekler</a:t>
            </a:r>
            <a:r>
              <a:rPr lang="en-US" i="1" dirty="0"/>
              <a:t> de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sık</a:t>
            </a:r>
            <a:r>
              <a:rPr lang="en-US" i="1" dirty="0"/>
              <a:t> </a:t>
            </a:r>
            <a:r>
              <a:rPr lang="en-US" i="1" dirty="0" err="1"/>
              <a:t>etmenler</a:t>
            </a:r>
            <a:r>
              <a:rPr lang="en-US" i="1" dirty="0"/>
              <a:t> </a:t>
            </a:r>
          </a:p>
          <a:p>
            <a:r>
              <a:rPr lang="en-US" i="1" dirty="0"/>
              <a:t>Escherichia coli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i="1" dirty="0"/>
              <a:t>Pseudomonas </a:t>
            </a:r>
            <a:r>
              <a:rPr lang="en-US" i="1" dirty="0" err="1"/>
              <a:t>yaşlı</a:t>
            </a:r>
            <a:r>
              <a:rPr lang="en-US" i="1" dirty="0"/>
              <a:t> </a:t>
            </a:r>
            <a:r>
              <a:rPr lang="en-US" i="1" dirty="0" err="1"/>
              <a:t>erkeklerde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sık</a:t>
            </a:r>
            <a:r>
              <a:rPr lang="en-US" i="1" dirty="0"/>
              <a:t> </a:t>
            </a:r>
            <a:r>
              <a:rPr lang="en-US" i="1" dirty="0" err="1"/>
              <a:t>etmenler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9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9447-1FE3-7E49-8A60-7CB82A3E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Tedavi</a:t>
            </a:r>
            <a:r>
              <a:rPr lang="en-US" dirty="0"/>
              <a:t>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AB6A-9965-C64D-85D3-B75252794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N. gonorrhoeae</a:t>
            </a:r>
            <a:r>
              <a:rPr lang="en-US" dirty="0"/>
              <a:t> &amp; </a:t>
            </a:r>
            <a:r>
              <a:rPr lang="en-US" i="1" dirty="0"/>
              <a:t>C. trachomatis 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dirty="0" err="1"/>
              <a:t>seftriakson</a:t>
            </a:r>
            <a:r>
              <a:rPr lang="en-US" dirty="0"/>
              <a:t> + </a:t>
            </a:r>
            <a:r>
              <a:rPr lang="en-US" dirty="0" err="1"/>
              <a:t>doksisiklin</a:t>
            </a:r>
            <a:endParaRPr lang="en-US" dirty="0"/>
          </a:p>
          <a:p>
            <a:r>
              <a:rPr lang="en-US" dirty="0" err="1"/>
              <a:t>Yaşlı</a:t>
            </a:r>
            <a:r>
              <a:rPr lang="en-US" dirty="0"/>
              <a:t> </a:t>
            </a:r>
            <a:r>
              <a:rPr lang="en-US" dirty="0" err="1"/>
              <a:t>erkeklerde</a:t>
            </a:r>
            <a:r>
              <a:rPr lang="en-US" dirty="0"/>
              <a:t>: </a:t>
            </a:r>
            <a:r>
              <a:rPr lang="en-US" dirty="0" err="1"/>
              <a:t>florokinolon</a:t>
            </a:r>
            <a:r>
              <a:rPr lang="en-US" dirty="0"/>
              <a:t> / </a:t>
            </a:r>
            <a:r>
              <a:rPr lang="en-US" dirty="0" err="1"/>
              <a:t>seftriakson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4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A088-CBE4-8944-8ECE-9D8795FF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Hidrosel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1ECE-26C0-A34A-BDB3-AF529B49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Tunika</a:t>
            </a:r>
            <a:r>
              <a:rPr lang="en-US" dirty="0"/>
              <a:t> </a:t>
            </a:r>
            <a:r>
              <a:rPr lang="en-US" dirty="0" err="1"/>
              <a:t>vajinalisin</a:t>
            </a:r>
            <a:r>
              <a:rPr lang="en-US" dirty="0"/>
              <a:t> visceral </a:t>
            </a:r>
            <a:r>
              <a:rPr lang="en-US" dirty="0" err="1"/>
              <a:t>ve</a:t>
            </a:r>
            <a:r>
              <a:rPr lang="en-US" dirty="0"/>
              <a:t> parietal </a:t>
            </a:r>
            <a:r>
              <a:rPr lang="en-US" dirty="0" err="1"/>
              <a:t>yaprakları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birikmesi</a:t>
            </a:r>
            <a:endParaRPr lang="en-US" dirty="0"/>
          </a:p>
          <a:p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salınımı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emilimi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bozulur</a:t>
            </a:r>
            <a:endParaRPr lang="en-US" dirty="0"/>
          </a:p>
          <a:p>
            <a:r>
              <a:rPr lang="en-US" dirty="0" err="1"/>
              <a:t>Ağrılı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ağrısız</a:t>
            </a:r>
            <a:endParaRPr lang="en-US" dirty="0"/>
          </a:p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aktiviteyi</a:t>
            </a:r>
            <a:r>
              <a:rPr lang="en-US" dirty="0"/>
              <a:t> </a:t>
            </a:r>
            <a:r>
              <a:rPr lang="en-US" dirty="0" err="1"/>
              <a:t>kısıtlayabilir</a:t>
            </a:r>
            <a:r>
              <a:rPr lang="en-US" dirty="0"/>
              <a:t> </a:t>
            </a:r>
          </a:p>
          <a:p>
            <a:r>
              <a:rPr lang="en-US" dirty="0" err="1"/>
              <a:t>Kozmetik</a:t>
            </a:r>
            <a:r>
              <a:rPr lang="en-US" dirty="0"/>
              <a:t> problem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46982-E3B3-3A43-86FF-20ECF952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44" y="2728133"/>
            <a:ext cx="3572104" cy="37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6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F827-C446-5546-8A5F-C89D3C08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Tedavi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63AC-663E-6744-9528-A937B8D5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Semptomatik</a:t>
            </a:r>
            <a:r>
              <a:rPr lang="en-US" dirty="0"/>
              <a:t> </a:t>
            </a:r>
            <a:r>
              <a:rPr lang="en-US" dirty="0" err="1"/>
              <a:t>olgularda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kese</a:t>
            </a:r>
            <a:r>
              <a:rPr lang="en-US" dirty="0"/>
              <a:t> </a:t>
            </a:r>
            <a:r>
              <a:rPr lang="en-US" dirty="0" err="1"/>
              <a:t>boşatılır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Tekrarlamaması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onarım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070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33998-1F61-8648-9F43-EF7EBA00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680" y="0"/>
            <a:ext cx="6758583" cy="3557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4AE85-AFB7-9641-A543-2F0EE072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Varikosel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7DFB-2397-2A49-A332-375C11FC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06" y="3557149"/>
            <a:ext cx="10515600" cy="4351338"/>
          </a:xfrm>
        </p:spPr>
        <p:txBody>
          <a:bodyPr/>
          <a:lstStyle/>
          <a:p>
            <a:r>
              <a:rPr lang="en-US" dirty="0" err="1"/>
              <a:t>Puberte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%15-20 </a:t>
            </a:r>
            <a:r>
              <a:rPr lang="en-US" dirty="0" err="1"/>
              <a:t>görülür</a:t>
            </a:r>
            <a:endParaRPr lang="en-US" dirty="0"/>
          </a:p>
          <a:p>
            <a:r>
              <a:rPr lang="en-US" dirty="0"/>
              <a:t>Pampiniform </a:t>
            </a:r>
            <a:r>
              <a:rPr lang="en-US" dirty="0" err="1"/>
              <a:t>pleksus</a:t>
            </a:r>
            <a:r>
              <a:rPr lang="en-US" dirty="0"/>
              <a:t> </a:t>
            </a:r>
            <a:r>
              <a:rPr lang="en-US" dirty="0" err="1"/>
              <a:t>venlerinde</a:t>
            </a:r>
            <a:r>
              <a:rPr lang="en-US" dirty="0"/>
              <a:t> </a:t>
            </a:r>
            <a:r>
              <a:rPr lang="en-US" dirty="0" err="1"/>
              <a:t>genişleme</a:t>
            </a:r>
            <a:r>
              <a:rPr lang="en-US" dirty="0"/>
              <a:t> </a:t>
            </a:r>
          </a:p>
          <a:p>
            <a:r>
              <a:rPr lang="en-US" dirty="0" err="1"/>
              <a:t>Genellikle</a:t>
            </a:r>
            <a:r>
              <a:rPr lang="en-US" dirty="0"/>
              <a:t> sol </a:t>
            </a:r>
            <a:r>
              <a:rPr lang="en-US" dirty="0" err="1"/>
              <a:t>taraflıdır</a:t>
            </a:r>
            <a:r>
              <a:rPr lang="en-US" dirty="0"/>
              <a:t> </a:t>
            </a:r>
          </a:p>
          <a:p>
            <a:r>
              <a:rPr lang="en-US" dirty="0"/>
              <a:t>Sol </a:t>
            </a:r>
            <a:r>
              <a:rPr lang="en-US" dirty="0" err="1"/>
              <a:t>tarafta</a:t>
            </a:r>
            <a:r>
              <a:rPr lang="en-US" dirty="0"/>
              <a:t> </a:t>
            </a:r>
            <a:r>
              <a:rPr lang="en-US" dirty="0" err="1"/>
              <a:t>spermatik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sol renal </a:t>
            </a:r>
            <a:r>
              <a:rPr lang="en-US" dirty="0" err="1"/>
              <a:t>ven</a:t>
            </a:r>
            <a:r>
              <a:rPr lang="en-US" dirty="0"/>
              <a:t> e </a:t>
            </a:r>
            <a:r>
              <a:rPr lang="en-US" dirty="0" err="1"/>
              <a:t>drene</a:t>
            </a:r>
            <a:r>
              <a:rPr lang="en-US" dirty="0"/>
              <a:t> </a:t>
            </a:r>
            <a:r>
              <a:rPr lang="en-US" dirty="0" err="1"/>
              <a:t>olurken</a:t>
            </a:r>
            <a:r>
              <a:rPr lang="en-US" dirty="0"/>
              <a:t> </a:t>
            </a:r>
            <a:r>
              <a:rPr lang="en-US" dirty="0" err="1"/>
              <a:t>sağda</a:t>
            </a:r>
            <a:r>
              <a:rPr lang="en-US" dirty="0"/>
              <a:t> </a:t>
            </a:r>
            <a:r>
              <a:rPr lang="en-US" dirty="0" err="1"/>
              <a:t>direk</a:t>
            </a:r>
            <a:r>
              <a:rPr lang="en-US" dirty="0"/>
              <a:t> VCI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drene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79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18A9-C179-3E4D-8813-AD3A2FD3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Tanı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BD41-3B2A-9A48-BBC0-1BDBC5F0C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Grade I: Valsalva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venler</a:t>
            </a:r>
            <a:endParaRPr lang="en-US" dirty="0"/>
          </a:p>
          <a:p>
            <a:pPr lvl="1"/>
            <a:r>
              <a:rPr lang="en-US" dirty="0"/>
              <a:t>Grade II: Valsalva </a:t>
            </a:r>
            <a:r>
              <a:rPr lang="en-US" dirty="0" err="1"/>
              <a:t>olmadan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venler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Grade III: </a:t>
            </a:r>
            <a:r>
              <a:rPr lang="en-US" dirty="0" err="1"/>
              <a:t>dışarıdan</a:t>
            </a:r>
            <a:r>
              <a:rPr lang="en-US" dirty="0"/>
              <a:t> </a:t>
            </a:r>
            <a:r>
              <a:rPr lang="en-US" dirty="0" err="1"/>
              <a:t>gözle</a:t>
            </a:r>
            <a:r>
              <a:rPr lang="en-US" dirty="0"/>
              <a:t> </a:t>
            </a:r>
            <a:r>
              <a:rPr lang="en-US" dirty="0" err="1"/>
              <a:t>görünen</a:t>
            </a:r>
            <a:r>
              <a:rPr lang="en-US" dirty="0"/>
              <a:t> </a:t>
            </a:r>
            <a:r>
              <a:rPr lang="en-US" dirty="0" err="1"/>
              <a:t>venler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USG </a:t>
            </a:r>
          </a:p>
          <a:p>
            <a:endParaRPr lang="en-US" dirty="0"/>
          </a:p>
          <a:p>
            <a:r>
              <a:rPr lang="en-US" dirty="0"/>
              <a:t>Semen </a:t>
            </a:r>
            <a:r>
              <a:rPr lang="en-US" dirty="0" err="1"/>
              <a:t>analizi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058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7D73-A6F0-4A4B-92CF-F944044C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Klinik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4F8B-06F6-4D40-BFA5-B5767267D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Infertilite</a:t>
            </a:r>
            <a:r>
              <a:rPr lang="en-US" dirty="0"/>
              <a:t> </a:t>
            </a:r>
          </a:p>
          <a:p>
            <a:r>
              <a:rPr lang="en-US" dirty="0" err="1"/>
              <a:t>Ağrı</a:t>
            </a:r>
            <a:r>
              <a:rPr lang="en-US" dirty="0"/>
              <a:t> </a:t>
            </a:r>
          </a:p>
          <a:p>
            <a:r>
              <a:rPr lang="en-US" dirty="0" err="1"/>
              <a:t>Kozmetik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55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70C8-433C-E343-9537-9717EFA6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Tedavi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7898-388E-CC43-87CB-7F36E29E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Cerrahi</a:t>
            </a:r>
            <a:r>
              <a:rPr lang="en-US" dirty="0"/>
              <a:t> </a:t>
            </a:r>
          </a:p>
          <a:p>
            <a:r>
              <a:rPr lang="en-US" dirty="0" err="1"/>
              <a:t>Subinguinal</a:t>
            </a:r>
            <a:r>
              <a:rPr lang="en-US" dirty="0"/>
              <a:t> </a:t>
            </a:r>
            <a:r>
              <a:rPr lang="en-US" dirty="0" err="1"/>
              <a:t>mikrocerrahi</a:t>
            </a:r>
            <a:r>
              <a:rPr lang="en-US" dirty="0"/>
              <a:t> </a:t>
            </a:r>
            <a:r>
              <a:rPr lang="en-US" dirty="0" err="1"/>
              <a:t>varikoselektomi</a:t>
            </a:r>
            <a:r>
              <a:rPr lang="en-US" dirty="0"/>
              <a:t>  </a:t>
            </a:r>
          </a:p>
          <a:p>
            <a:r>
              <a:rPr lang="en-US" dirty="0"/>
              <a:t>Dilate </a:t>
            </a:r>
            <a:r>
              <a:rPr lang="en-US" dirty="0" err="1"/>
              <a:t>venler</a:t>
            </a:r>
            <a:r>
              <a:rPr lang="en-US" dirty="0"/>
              <a:t> </a:t>
            </a:r>
            <a:r>
              <a:rPr lang="en-US" dirty="0" err="1"/>
              <a:t>izole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Semen </a:t>
            </a:r>
            <a:r>
              <a:rPr lang="en-US" dirty="0" err="1"/>
              <a:t>analizinde</a:t>
            </a:r>
            <a:r>
              <a:rPr lang="en-US" dirty="0"/>
              <a:t>  %50-80 </a:t>
            </a:r>
            <a:r>
              <a:rPr lang="en-US" dirty="0" err="1"/>
              <a:t>düzelme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6C483-222E-B34B-AEF9-EE96AAA4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63" y="3556997"/>
            <a:ext cx="4605624" cy="26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F4D003F0-E0BE-F348-8B39-5EF2EF3BA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1371600"/>
            <a:ext cx="8537575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3pPr>
            <a:lvl4pPr marL="5715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FF Sultan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altLang="en-US" b="1">
                <a:solidFill>
                  <a:srgbClr val="660066"/>
                </a:solidFill>
                <a:latin typeface="Arial" panose="020B0604020202020204" pitchFamily="34" charset="0"/>
              </a:rPr>
              <a:t>İnsidans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erkek tümörlerinin %1’i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ürolojik tümörlerin %5’i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yıllık yeni vaka 3-10/100.000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bilateral olgu %1-2	</a:t>
            </a:r>
            <a:endParaRPr lang="tr-TR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altLang="en-US" b="1">
                <a:solidFill>
                  <a:srgbClr val="660066"/>
                </a:solidFill>
                <a:latin typeface="Arial" panose="020B0604020202020204" pitchFamily="34" charset="0"/>
              </a:rPr>
              <a:t>Etiyoloji-Öykü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- 12-i (12p)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testiküler disgenezis sendromu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	“inmemiş testis, hipospadias, infertilite...”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- 1. derece akrabalarda testis tümörü öyküsü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tr-TR" altLang="en-US">
                <a:solidFill>
                  <a:srgbClr val="000000"/>
                </a:solidFill>
                <a:latin typeface="Arial" panose="020B0604020202020204" pitchFamily="34" charset="0"/>
              </a:rPr>
              <a:t>	- kontralateral testis tümörü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tr-TR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tr-TR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tr-TR" altLang="en-US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>
              <a:spcBef>
                <a:spcPct val="20000"/>
              </a:spcBef>
              <a:buClr>
                <a:schemeClr val="tx2"/>
              </a:buClr>
              <a:buSzPct val="45000"/>
              <a:buFont typeface="Monotype Sorts" pitchFamily="2" charset="2"/>
              <a:buChar char="l"/>
            </a:pPr>
            <a:endParaRPr lang="en-AU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>
              <a:spcBef>
                <a:spcPct val="20000"/>
              </a:spcBef>
              <a:buClr>
                <a:schemeClr val="tx2"/>
              </a:buClr>
              <a:buSzPct val="45000"/>
              <a:buFont typeface="Monotype Sorts" pitchFamily="2" charset="2"/>
              <a:buNone/>
            </a:pPr>
            <a:r>
              <a:rPr lang="en-AU" altLang="en-US" sz="1200">
                <a:solidFill>
                  <a:srgbClr val="000000"/>
                </a:solidFill>
                <a:latin typeface="Arial" panose="020B0604020202020204" pitchFamily="34" charset="0"/>
              </a:rPr>
              <a:t>					</a:t>
            </a:r>
            <a:endParaRPr lang="en-AU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spcBef>
                <a:spcPct val="20000"/>
              </a:spcBef>
            </a:pPr>
            <a:endParaRPr lang="en-AU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spcBef>
                <a:spcPct val="20000"/>
              </a:spcBef>
            </a:pPr>
            <a:r>
              <a:rPr lang="en-AU" altLang="en-US" sz="1600">
                <a:solidFill>
                  <a:srgbClr val="000000"/>
                </a:solidFill>
                <a:latin typeface="Arial" panose="020B0604020202020204" pitchFamily="34" charset="0"/>
              </a:rPr>
              <a:t>												 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C8EC-2B18-4A44-8C7F-FFD0F1E9E069}"/>
              </a:ext>
            </a:extLst>
          </p:cNvPr>
          <p:cNvSpPr/>
          <p:nvPr/>
        </p:nvSpPr>
        <p:spPr>
          <a:xfrm>
            <a:off x="3221039" y="404813"/>
            <a:ext cx="5749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Epidemiyoloji ve Etiyoloji</a:t>
            </a:r>
            <a:endParaRPr lang="en-AU" sz="3600" b="1" dirty="0">
              <a:effectLst>
                <a:outerShdw blurRad="38100" dist="38100" dir="2700000" algn="tl">
                  <a:srgbClr val="1F497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0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944379B-EE26-F246-9FF5-FED10F33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İnsidans ve mortalite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2020454-DA2E-4B47-BE90-4BE8BB31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Kuzey Avrupa’da insidans en yüksek</a:t>
            </a:r>
          </a:p>
          <a:p>
            <a:r>
              <a:rPr lang="en-US" altLang="en-US">
                <a:solidFill>
                  <a:srgbClr val="000000"/>
                </a:solidFill>
              </a:rPr>
              <a:t>Non-seminom en sık 3. dekadda, seminom  ise 4. dekadda görülür</a:t>
            </a:r>
          </a:p>
          <a:p>
            <a:r>
              <a:rPr lang="en-US" altLang="en-US">
                <a:solidFill>
                  <a:srgbClr val="000000"/>
                </a:solidFill>
              </a:rPr>
              <a:t>Testis kanserine bağlı </a:t>
            </a:r>
            <a:r>
              <a:rPr lang="en-US" altLang="en-US" u="sng">
                <a:solidFill>
                  <a:srgbClr val="660066"/>
                </a:solidFill>
              </a:rPr>
              <a:t>mortalitenin</a:t>
            </a:r>
            <a:r>
              <a:rPr lang="en-US" altLang="en-US">
                <a:solidFill>
                  <a:srgbClr val="660066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yüksek</a:t>
            </a:r>
            <a:r>
              <a:rPr lang="en-US" altLang="en-US">
                <a:solidFill>
                  <a:srgbClr val="660066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olduğu durumlar: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beyaz ırk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&gt; 40 yaş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evlenmemiş olmak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düşük sosyoekonomik düzey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1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DF72EFC-1B25-8149-84DA-5CA17EA1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0"/>
            <a:ext cx="9258300" cy="1143000"/>
          </a:xfrm>
        </p:spPr>
        <p:txBody>
          <a:bodyPr/>
          <a:lstStyle/>
          <a:p>
            <a:r>
              <a:rPr lang="en-US" altLang="en-US"/>
              <a:t>Patolojik Sınıflama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B4BE52A-7889-484F-8F42-13C2BF3CF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0066"/>
                </a:solidFill>
              </a:rPr>
              <a:t>1. Germ hücreli tümörler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- intratübüler germ hücreli neoplazi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seminom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spermatositik seminom (sarkomatöz komponent)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embriyonel karsinom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yolk sac tümörü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koryokarsinom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teratom (matür, immatür, malign komponenti olan)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birden fazla histolojik tip içeren</a:t>
            </a:r>
          </a:p>
        </p:txBody>
      </p:sp>
    </p:spTree>
    <p:extLst>
      <p:ext uri="{BB962C8B-B14F-4D97-AF65-F5344CB8AC3E}">
        <p14:creationId xmlns:p14="http://schemas.microsoft.com/office/powerpoint/2010/main" val="312991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>
            <a:extLst>
              <a:ext uri="{FF2B5EF4-FFF2-40B4-BE49-F238E27FC236}">
                <a16:creationId xmlns:a16="http://schemas.microsoft.com/office/drawing/2014/main" id="{D53FE006-E484-6441-853C-4C268B17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196975"/>
            <a:ext cx="10183812" cy="5545138"/>
          </a:xfrm>
        </p:spPr>
        <p:txBody>
          <a:bodyPr/>
          <a:lstStyle/>
          <a:p>
            <a:r>
              <a:rPr lang="en-US" altLang="en-US" b="1">
                <a:solidFill>
                  <a:srgbClr val="660066"/>
                </a:solidFill>
              </a:rPr>
              <a:t>2. seks kord/gonadal stromal tümörler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- leydig hücreli tümör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malign leydig hücreli tümör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sertoli hücreli tümör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	lipid zengin varyant, sklerozan, büyük hücreli kalsifiye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malign sertoli hücreli tümör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granüloza hücreli tümör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	erişkin, jüvenil tip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tekoma/fibroma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diğer seks kord/gonadal stromal tümörler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	inkomplet diferansiye, mikst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	- germ hücre ve seks kord/gonadal stroma içeren tümörler (gonadoblastom)</a:t>
            </a: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53058A9A-9296-DD4A-ADDD-429849F0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14288"/>
            <a:ext cx="9258300" cy="1143001"/>
          </a:xfrm>
        </p:spPr>
        <p:txBody>
          <a:bodyPr/>
          <a:lstStyle/>
          <a:p>
            <a:r>
              <a:rPr lang="en-US" altLang="en-US"/>
              <a:t>Patolojik Sınıflama</a:t>
            </a:r>
          </a:p>
        </p:txBody>
      </p:sp>
    </p:spTree>
    <p:extLst>
      <p:ext uri="{BB962C8B-B14F-4D97-AF65-F5344CB8AC3E}">
        <p14:creationId xmlns:p14="http://schemas.microsoft.com/office/powerpoint/2010/main" val="215600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25C49A3-158B-494C-A6B2-0B890D67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88913"/>
            <a:ext cx="9258300" cy="1143000"/>
          </a:xfrm>
        </p:spPr>
        <p:txBody>
          <a:bodyPr/>
          <a:lstStyle/>
          <a:p>
            <a:r>
              <a:rPr lang="en-US" altLang="en-US"/>
              <a:t>Tanısal Değerlendirme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860CEEA8-3FB6-4A43-8AFF-3B945CBC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41438"/>
            <a:ext cx="9258300" cy="45259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>
                <a:solidFill>
                  <a:srgbClr val="660066"/>
                </a:solidFill>
              </a:rPr>
              <a:t>Klinik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	- ağrısız tek taraflı testiküler kitle (ağrı %20-27)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	- jinekomasti %7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	- metastaza bağlı ağrı %11</a:t>
            </a:r>
          </a:p>
          <a:p>
            <a:r>
              <a:rPr lang="en-US" altLang="en-US" b="1">
                <a:solidFill>
                  <a:srgbClr val="660066"/>
                </a:solidFill>
              </a:rPr>
              <a:t>Görüntüleme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	- ultrasonografi: duyarlılık %100, ucuz, intra/ekstratestiküler ayırımı</a:t>
            </a:r>
          </a:p>
          <a:p>
            <a:r>
              <a:rPr lang="en-US" altLang="en-US" b="1">
                <a:solidFill>
                  <a:srgbClr val="660066"/>
                </a:solidFill>
              </a:rPr>
              <a:t>Belirteç (AFP, hCG, LDH)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	- tanı, evreleme ve prognoz için kullanılır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	</a:t>
            </a:r>
            <a:r>
              <a:rPr lang="en-US" altLang="en-US" sz="2000">
                <a:solidFill>
                  <a:schemeClr val="bg1"/>
                </a:solidFill>
              </a:rPr>
              <a:t>	AFP: tüm hastaların %50-70’inde yükselir, seminomda yükselmez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bg1"/>
                </a:solidFill>
              </a:rPr>
              <a:t>		hCG: tüm hastaların %40-60’ında, seminomların %30’unda yükselir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bg1"/>
                </a:solidFill>
              </a:rPr>
              <a:t>		Nonseminomların %90’ında herhangi bir belirteç yükselir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bg1"/>
                </a:solidFill>
              </a:rPr>
              <a:t>		LDH tümör yükünü gösterir, ileri evrede %80 yüksektir</a:t>
            </a:r>
          </a:p>
        </p:txBody>
      </p:sp>
    </p:spTree>
    <p:extLst>
      <p:ext uri="{BB962C8B-B14F-4D97-AF65-F5344CB8AC3E}">
        <p14:creationId xmlns:p14="http://schemas.microsoft.com/office/powerpoint/2010/main" val="49009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1094</Words>
  <Application>Microsoft Macintosh PowerPoint</Application>
  <PresentationFormat>Widescreen</PresentationFormat>
  <Paragraphs>352</Paragraphs>
  <Slides>48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</vt:lpstr>
      <vt:lpstr>Calibri Light</vt:lpstr>
      <vt:lpstr>Monotype Sorts</vt:lpstr>
      <vt:lpstr>TFF Sultan</vt:lpstr>
      <vt:lpstr>Times New Roman</vt:lpstr>
      <vt:lpstr>Wingdings</vt:lpstr>
      <vt:lpstr>Office Theme</vt:lpstr>
      <vt:lpstr>Erkek Genital Sistem Hastalıkları</vt:lpstr>
      <vt:lpstr>Erkek Genital Sistemi</vt:lpstr>
      <vt:lpstr>Testis hastalıkları </vt:lpstr>
      <vt:lpstr>PowerPoint Presentation</vt:lpstr>
      <vt:lpstr>PowerPoint Presentation</vt:lpstr>
      <vt:lpstr>İnsidans ve mortalite</vt:lpstr>
      <vt:lpstr>Patolojik Sınıflama</vt:lpstr>
      <vt:lpstr>Patolojik Sınıflama</vt:lpstr>
      <vt:lpstr>Tanısal Değerlendirme</vt:lpstr>
      <vt:lpstr>Testis tümörlerinde  yüksek hCG ve AFP sıklığı (%)</vt:lpstr>
      <vt:lpstr>Evreleme</vt:lpstr>
      <vt:lpstr>Evreleme</vt:lpstr>
      <vt:lpstr>2009 TNM, UICC</vt:lpstr>
      <vt:lpstr>Evrelerin Gruplaması</vt:lpstr>
      <vt:lpstr>İyi Prognoz</vt:lpstr>
      <vt:lpstr>Orta Prognoz</vt:lpstr>
      <vt:lpstr>Kötü Prognoz</vt:lpstr>
      <vt:lpstr>Orşiyektomi</vt:lpstr>
      <vt:lpstr>Orşiyektomi</vt:lpstr>
      <vt:lpstr>PowerPoint Presentation</vt:lpstr>
      <vt:lpstr>Testis Koruyucu Cerrahi</vt:lpstr>
      <vt:lpstr>PowerPoint Presentation</vt:lpstr>
      <vt:lpstr>Prognoz</vt:lpstr>
      <vt:lpstr>Evre 1 Seminom</vt:lpstr>
      <vt:lpstr>Evre 1 Seminom</vt:lpstr>
      <vt:lpstr>Evre 1 Non-Seminom</vt:lpstr>
      <vt:lpstr>Evre 1 Non-Seminom</vt:lpstr>
      <vt:lpstr>PowerPoint Presentation</vt:lpstr>
      <vt:lpstr>Evre 2A/B Seminom</vt:lpstr>
      <vt:lpstr>Evre 2A/B Non-Seminom</vt:lpstr>
      <vt:lpstr>Evre 2A/B Seminom</vt:lpstr>
      <vt:lpstr>Evre IIC-III NSGHT</vt:lpstr>
      <vt:lpstr>Metastatik Hastalık (Evre 2c ve 3)</vt:lpstr>
      <vt:lpstr>Testis torsiyonu </vt:lpstr>
      <vt:lpstr>Epidimiyoloji </vt:lpstr>
      <vt:lpstr>Fizyopatoloji </vt:lpstr>
      <vt:lpstr>Klinik  </vt:lpstr>
      <vt:lpstr>Tanı </vt:lpstr>
      <vt:lpstr>Tedavi </vt:lpstr>
      <vt:lpstr>Epididimorşit </vt:lpstr>
      <vt:lpstr>PowerPoint Presentation</vt:lpstr>
      <vt:lpstr>Tedavi : </vt:lpstr>
      <vt:lpstr>Hidrosel </vt:lpstr>
      <vt:lpstr>Tedavi </vt:lpstr>
      <vt:lpstr>Varikosel </vt:lpstr>
      <vt:lpstr>Tanı </vt:lpstr>
      <vt:lpstr>Klinik </vt:lpstr>
      <vt:lpstr>Tedavi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Erkek Genital Sistem Hastalıkları</dc:title>
  <dc:creator>Mehmet.Ilker.Gokce</dc:creator>
  <cp:lastModifiedBy>Mehmet.Ilker.Gokce</cp:lastModifiedBy>
  <cp:revision>7</cp:revision>
  <dcterms:created xsi:type="dcterms:W3CDTF">2021-03-21T14:39:27Z</dcterms:created>
  <dcterms:modified xsi:type="dcterms:W3CDTF">2022-03-15T12:21:11Z</dcterms:modified>
</cp:coreProperties>
</file>