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9" r:id="rId5"/>
    <p:sldId id="260" r:id="rId6"/>
    <p:sldId id="261" r:id="rId7"/>
    <p:sldId id="262" r:id="rId8"/>
    <p:sldId id="263" r:id="rId9"/>
    <p:sldId id="265" r:id="rId10"/>
    <p:sldId id="266" r:id="rId11"/>
    <p:sldId id="267" r:id="rId12"/>
    <p:sldId id="280" r:id="rId13"/>
    <p:sldId id="269" r:id="rId14"/>
    <p:sldId id="270" r:id="rId15"/>
    <p:sldId id="271" r:id="rId16"/>
    <p:sldId id="273" r:id="rId17"/>
    <p:sldId id="275" r:id="rId18"/>
    <p:sldId id="276" r:id="rId19"/>
    <p:sldId id="277" r:id="rId20"/>
    <p:sldId id="279" r:id="rId21"/>
    <p:sldId id="282" r:id="rId22"/>
    <p:sldId id="283" r:id="rId23"/>
    <p:sldId id="284" r:id="rId24"/>
    <p:sldId id="285" r:id="rId25"/>
    <p:sldId id="286"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svg"/><Relationship Id="rId1" Type="http://schemas.openxmlformats.org/officeDocument/2006/relationships/image" Target="../media/image19.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svg"/><Relationship Id="rId1" Type="http://schemas.openxmlformats.org/officeDocument/2006/relationships/image" Target="../media/image19.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D0B5E-E569-4D2A-B263-CA7D64C2033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CDDB276-27E4-45EE-B1BD-A4385D030C43}">
      <dgm:prSet custT="1"/>
      <dgm:spPr/>
      <dgm:t>
        <a:bodyPr/>
        <a:lstStyle/>
        <a:p>
          <a:r>
            <a:rPr lang="tr-TR" sz="2400" dirty="0"/>
            <a:t>Eczane personeli, araçsal ve duygusal iletişimi kullanarak algısal bir engeli ortaya çıkararak veya fark ederek tepki verebilir. </a:t>
          </a:r>
          <a:endParaRPr lang="en-US" sz="2400" dirty="0"/>
        </a:p>
      </dgm:t>
    </dgm:pt>
    <dgm:pt modelId="{FF5E272F-7727-4931-9297-0E89CCD2AF17}" type="parTrans" cxnId="{089C916A-4CD2-4CD3-B523-C6F09A5E2C21}">
      <dgm:prSet/>
      <dgm:spPr/>
      <dgm:t>
        <a:bodyPr/>
        <a:lstStyle/>
        <a:p>
          <a:endParaRPr lang="en-US"/>
        </a:p>
      </dgm:t>
    </dgm:pt>
    <dgm:pt modelId="{ABDFD753-5BA6-4974-B79C-EB36F8C490A4}" type="sibTrans" cxnId="{089C916A-4CD2-4CD3-B523-C6F09A5E2C21}">
      <dgm:prSet/>
      <dgm:spPr/>
      <dgm:t>
        <a:bodyPr/>
        <a:lstStyle/>
        <a:p>
          <a:endParaRPr lang="en-US"/>
        </a:p>
      </dgm:t>
    </dgm:pt>
    <dgm:pt modelId="{8A132336-1DB7-43B8-93CA-69121572787E}">
      <dgm:prSet custT="1"/>
      <dgm:spPr/>
      <dgm:t>
        <a:bodyPr/>
        <a:lstStyle/>
        <a:p>
          <a:r>
            <a:rPr lang="tr-TR" sz="2400" dirty="0"/>
            <a:t>Araçsal iletişim, bir endişe veya ihtiyaç hakkında bilgi sağlanması gibi, hedef odaklı ve gönderen odaklıdır. </a:t>
          </a:r>
          <a:endParaRPr lang="en-US" sz="2400" dirty="0"/>
        </a:p>
      </dgm:t>
    </dgm:pt>
    <dgm:pt modelId="{AF35C754-297D-4EB8-81E9-206AEB92FD55}" type="parTrans" cxnId="{5DEF3137-032F-4E3C-8516-AC5DADF89E90}">
      <dgm:prSet/>
      <dgm:spPr/>
      <dgm:t>
        <a:bodyPr/>
        <a:lstStyle/>
        <a:p>
          <a:endParaRPr lang="en-US"/>
        </a:p>
      </dgm:t>
    </dgm:pt>
    <dgm:pt modelId="{E298EBE9-80EF-413A-9CBE-63036D124576}" type="sibTrans" cxnId="{5DEF3137-032F-4E3C-8516-AC5DADF89E90}">
      <dgm:prSet/>
      <dgm:spPr/>
      <dgm:t>
        <a:bodyPr/>
        <a:lstStyle/>
        <a:p>
          <a:endParaRPr lang="en-US"/>
        </a:p>
      </dgm:t>
    </dgm:pt>
    <dgm:pt modelId="{0B9E95CC-3BE7-47AD-83DA-29BEF8FE2DEC}">
      <dgm:prSet custT="1"/>
      <dgm:spPr/>
      <dgm:t>
        <a:bodyPr/>
        <a:lstStyle/>
        <a:p>
          <a:r>
            <a:rPr lang="tr-TR" sz="2800" dirty="0"/>
            <a:t>Duygusal iletişim süreç odaklı ve dinleyici odaklıdır, empati ve duygularla ilgilenir. </a:t>
          </a:r>
          <a:endParaRPr lang="en-US" sz="2800" dirty="0"/>
        </a:p>
      </dgm:t>
    </dgm:pt>
    <dgm:pt modelId="{008FB6CD-47CE-47E2-8123-284853A5A53B}" type="parTrans" cxnId="{228746BB-E669-41D6-9E15-FDCF36055F13}">
      <dgm:prSet/>
      <dgm:spPr/>
      <dgm:t>
        <a:bodyPr/>
        <a:lstStyle/>
        <a:p>
          <a:endParaRPr lang="en-US"/>
        </a:p>
      </dgm:t>
    </dgm:pt>
    <dgm:pt modelId="{DD8ADE01-E419-41F5-9D42-F69D2F61EA7A}" type="sibTrans" cxnId="{228746BB-E669-41D6-9E15-FDCF36055F13}">
      <dgm:prSet/>
      <dgm:spPr/>
      <dgm:t>
        <a:bodyPr/>
        <a:lstStyle/>
        <a:p>
          <a:endParaRPr lang="en-US"/>
        </a:p>
      </dgm:t>
    </dgm:pt>
    <dgm:pt modelId="{46FF4CAD-331C-46F0-A8C1-62051FCD7C41}">
      <dgm:prSet custT="1"/>
      <dgm:spPr/>
      <dgm:t>
        <a:bodyPr/>
        <a:lstStyle/>
        <a:p>
          <a:r>
            <a:rPr lang="tr-TR" sz="2000" dirty="0"/>
            <a:t>Etkili iletişim için her iki türe de ihtiyaç vardır. Hem araçsal hem de duygusal iletişimin mevcut olduğu algısal engellerin tanınmasını iyileştirmenin umut verici bir yöntemi, eczane personelinin </a:t>
          </a:r>
          <a:r>
            <a:rPr lang="tr-TR" sz="2000" dirty="0" err="1"/>
            <a:t>zihinselleştirme</a:t>
          </a:r>
          <a:r>
            <a:rPr lang="tr-TR" sz="2000" dirty="0"/>
            <a:t> becerilerini eğitmektir.</a:t>
          </a:r>
          <a:endParaRPr lang="en-US" sz="2000" dirty="0"/>
        </a:p>
      </dgm:t>
    </dgm:pt>
    <dgm:pt modelId="{753C7420-E91E-4E5C-A4D2-B0B1F4DBD6A0}" type="parTrans" cxnId="{8A647BC2-639F-43E8-9CC0-17430FF54F85}">
      <dgm:prSet/>
      <dgm:spPr/>
      <dgm:t>
        <a:bodyPr/>
        <a:lstStyle/>
        <a:p>
          <a:endParaRPr lang="en-US"/>
        </a:p>
      </dgm:t>
    </dgm:pt>
    <dgm:pt modelId="{4BB6457B-5BFE-405F-B1BB-0C904843A9E1}" type="sibTrans" cxnId="{8A647BC2-639F-43E8-9CC0-17430FF54F85}">
      <dgm:prSet/>
      <dgm:spPr/>
      <dgm:t>
        <a:bodyPr/>
        <a:lstStyle/>
        <a:p>
          <a:endParaRPr lang="en-US"/>
        </a:p>
      </dgm:t>
    </dgm:pt>
    <dgm:pt modelId="{A0C7CE7F-CD14-4188-8DA5-F6909BCC2049}" type="pres">
      <dgm:prSet presAssocID="{5EED0B5E-E569-4D2A-B263-CA7D64C20331}" presName="root" presStyleCnt="0">
        <dgm:presLayoutVars>
          <dgm:dir/>
          <dgm:resizeHandles val="exact"/>
        </dgm:presLayoutVars>
      </dgm:prSet>
      <dgm:spPr/>
      <dgm:t>
        <a:bodyPr/>
        <a:lstStyle/>
        <a:p>
          <a:endParaRPr lang="tr-TR"/>
        </a:p>
      </dgm:t>
    </dgm:pt>
    <dgm:pt modelId="{31E317A8-E1CA-49BD-B950-5B9224DAC6CD}" type="pres">
      <dgm:prSet presAssocID="{9CDDB276-27E4-45EE-B1BD-A4385D030C43}" presName="compNode" presStyleCnt="0"/>
      <dgm:spPr/>
    </dgm:pt>
    <dgm:pt modelId="{5BC9914D-644E-4A1B-8CD6-0013359AAA24}" type="pres">
      <dgm:prSet presAssocID="{9CDDB276-27E4-45EE-B1BD-A4385D030C43}" presName="bgRect" presStyleLbl="bgShp" presStyleIdx="0" presStyleCnt="4" custLinFactNeighborX="29" custLinFactNeighborY="9037"/>
      <dgm:spPr/>
    </dgm:pt>
    <dgm:pt modelId="{8556F134-D399-4EBE-ADEC-82005F188AE9}" type="pres">
      <dgm:prSet presAssocID="{9CDDB276-27E4-45EE-B1BD-A4385D030C43}"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Tıp"/>
        </a:ext>
      </dgm:extLst>
    </dgm:pt>
    <dgm:pt modelId="{DDC84D90-B1C0-4E11-B47B-121C4A71DB5B}" type="pres">
      <dgm:prSet presAssocID="{9CDDB276-27E4-45EE-B1BD-A4385D030C43}" presName="spaceRect" presStyleCnt="0"/>
      <dgm:spPr/>
    </dgm:pt>
    <dgm:pt modelId="{036A0870-3E37-452B-BDFB-5A516D1D405B}" type="pres">
      <dgm:prSet presAssocID="{9CDDB276-27E4-45EE-B1BD-A4385D030C43}" presName="parTx" presStyleLbl="revTx" presStyleIdx="0" presStyleCnt="4">
        <dgm:presLayoutVars>
          <dgm:chMax val="0"/>
          <dgm:chPref val="0"/>
        </dgm:presLayoutVars>
      </dgm:prSet>
      <dgm:spPr/>
      <dgm:t>
        <a:bodyPr/>
        <a:lstStyle/>
        <a:p>
          <a:endParaRPr lang="tr-TR"/>
        </a:p>
      </dgm:t>
    </dgm:pt>
    <dgm:pt modelId="{9C6A639F-511B-4E94-A85D-C3DACD8594A3}" type="pres">
      <dgm:prSet presAssocID="{ABDFD753-5BA6-4974-B79C-EB36F8C490A4}" presName="sibTrans" presStyleCnt="0"/>
      <dgm:spPr/>
    </dgm:pt>
    <dgm:pt modelId="{3C3CAC85-DCA7-4877-AAA6-F9426637C3A5}" type="pres">
      <dgm:prSet presAssocID="{8A132336-1DB7-43B8-93CA-69121572787E}" presName="compNode" presStyleCnt="0"/>
      <dgm:spPr/>
    </dgm:pt>
    <dgm:pt modelId="{2BA0AF2C-1F2D-40F2-AC72-5A5B93BB594D}" type="pres">
      <dgm:prSet presAssocID="{8A132336-1DB7-43B8-93CA-69121572787E}" presName="bgRect" presStyleLbl="bgShp" presStyleIdx="1" presStyleCnt="4" custLinFactNeighborX="1071" custLinFactNeighborY="9237"/>
      <dgm:spPr/>
    </dgm:pt>
    <dgm:pt modelId="{B5B1D5DF-4A4B-42B8-A91E-52BCECC9CE9D}" type="pres">
      <dgm:prSet presAssocID="{8A132336-1DB7-43B8-93CA-69121572787E}"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Thought bubble"/>
        </a:ext>
      </dgm:extLst>
    </dgm:pt>
    <dgm:pt modelId="{635F824F-FE8A-4A8B-BC8F-D10C56069DBB}" type="pres">
      <dgm:prSet presAssocID="{8A132336-1DB7-43B8-93CA-69121572787E}" presName="spaceRect" presStyleCnt="0"/>
      <dgm:spPr/>
    </dgm:pt>
    <dgm:pt modelId="{FBE2D6AB-4664-4BE6-BBD4-DDEBA41101DA}" type="pres">
      <dgm:prSet presAssocID="{8A132336-1DB7-43B8-93CA-69121572787E}" presName="parTx" presStyleLbl="revTx" presStyleIdx="1" presStyleCnt="4">
        <dgm:presLayoutVars>
          <dgm:chMax val="0"/>
          <dgm:chPref val="0"/>
        </dgm:presLayoutVars>
      </dgm:prSet>
      <dgm:spPr/>
      <dgm:t>
        <a:bodyPr/>
        <a:lstStyle/>
        <a:p>
          <a:endParaRPr lang="tr-TR"/>
        </a:p>
      </dgm:t>
    </dgm:pt>
    <dgm:pt modelId="{6A4F1F92-3178-4940-9C06-A198447A479A}" type="pres">
      <dgm:prSet presAssocID="{E298EBE9-80EF-413A-9CBE-63036D124576}" presName="sibTrans" presStyleCnt="0"/>
      <dgm:spPr/>
    </dgm:pt>
    <dgm:pt modelId="{C9F4EB80-898C-4FE3-8A9A-AEDC3061A61D}" type="pres">
      <dgm:prSet presAssocID="{0B9E95CC-3BE7-47AD-83DA-29BEF8FE2DEC}" presName="compNode" presStyleCnt="0"/>
      <dgm:spPr/>
    </dgm:pt>
    <dgm:pt modelId="{9C9291BC-3B0A-4A52-84E6-D4F812AA1ABA}" type="pres">
      <dgm:prSet presAssocID="{0B9E95CC-3BE7-47AD-83DA-29BEF8FE2DEC}" presName="bgRect" presStyleLbl="bgShp" presStyleIdx="2" presStyleCnt="4" custLinFactNeighborX="1135" custLinFactNeighborY="-4122"/>
      <dgm:spPr/>
    </dgm:pt>
    <dgm:pt modelId="{14947EF6-80A4-4F0A-867A-FC0440D42D90}" type="pres">
      <dgm:prSet presAssocID="{0B9E95CC-3BE7-47AD-83DA-29BEF8FE2DEC}"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Love Letter"/>
        </a:ext>
      </dgm:extLst>
    </dgm:pt>
    <dgm:pt modelId="{879F3C3B-25DF-4322-B8E5-C153CBFBCA4F}" type="pres">
      <dgm:prSet presAssocID="{0B9E95CC-3BE7-47AD-83DA-29BEF8FE2DEC}" presName="spaceRect" presStyleCnt="0"/>
      <dgm:spPr/>
    </dgm:pt>
    <dgm:pt modelId="{EE715B9B-0288-44D2-B3AB-003931410949}" type="pres">
      <dgm:prSet presAssocID="{0B9E95CC-3BE7-47AD-83DA-29BEF8FE2DEC}" presName="parTx" presStyleLbl="revTx" presStyleIdx="2" presStyleCnt="4">
        <dgm:presLayoutVars>
          <dgm:chMax val="0"/>
          <dgm:chPref val="0"/>
        </dgm:presLayoutVars>
      </dgm:prSet>
      <dgm:spPr/>
      <dgm:t>
        <a:bodyPr/>
        <a:lstStyle/>
        <a:p>
          <a:endParaRPr lang="tr-TR"/>
        </a:p>
      </dgm:t>
    </dgm:pt>
    <dgm:pt modelId="{6FB6EB0E-917A-4562-A808-D18C14AA076E}" type="pres">
      <dgm:prSet presAssocID="{DD8ADE01-E419-41F5-9D42-F69D2F61EA7A}" presName="sibTrans" presStyleCnt="0"/>
      <dgm:spPr/>
    </dgm:pt>
    <dgm:pt modelId="{E5884E0D-3C27-40EC-BC89-42C51CDF5533}" type="pres">
      <dgm:prSet presAssocID="{46FF4CAD-331C-46F0-A8C1-62051FCD7C41}" presName="compNode" presStyleCnt="0"/>
      <dgm:spPr/>
    </dgm:pt>
    <dgm:pt modelId="{8EFBCAF7-E99F-49D6-A16E-2D30176DC0F8}" type="pres">
      <dgm:prSet presAssocID="{46FF4CAD-331C-46F0-A8C1-62051FCD7C41}" presName="bgRect" presStyleLbl="bgShp" presStyleIdx="3" presStyleCnt="4"/>
      <dgm:spPr/>
    </dgm:pt>
    <dgm:pt modelId="{3DC09FAC-3A96-4F46-8D2E-F0A43280BBB4}" type="pres">
      <dgm:prSet presAssocID="{46FF4CAD-331C-46F0-A8C1-62051FCD7C41}"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Moustache Face with Solid Fill"/>
        </a:ext>
      </dgm:extLst>
    </dgm:pt>
    <dgm:pt modelId="{5E5226FD-94DB-477D-989C-82231AA92EFC}" type="pres">
      <dgm:prSet presAssocID="{46FF4CAD-331C-46F0-A8C1-62051FCD7C41}" presName="spaceRect" presStyleCnt="0"/>
      <dgm:spPr/>
    </dgm:pt>
    <dgm:pt modelId="{0F8D4904-A623-4DC2-B33E-7D89771D9481}" type="pres">
      <dgm:prSet presAssocID="{46FF4CAD-331C-46F0-A8C1-62051FCD7C41}" presName="parTx" presStyleLbl="revTx" presStyleIdx="3" presStyleCnt="4">
        <dgm:presLayoutVars>
          <dgm:chMax val="0"/>
          <dgm:chPref val="0"/>
        </dgm:presLayoutVars>
      </dgm:prSet>
      <dgm:spPr/>
      <dgm:t>
        <a:bodyPr/>
        <a:lstStyle/>
        <a:p>
          <a:endParaRPr lang="tr-TR"/>
        </a:p>
      </dgm:t>
    </dgm:pt>
  </dgm:ptLst>
  <dgm:cxnLst>
    <dgm:cxn modelId="{D003E3B6-F5DE-4CD4-9959-6B62F16920E2}" type="presOf" srcId="{5EED0B5E-E569-4D2A-B263-CA7D64C20331}" destId="{A0C7CE7F-CD14-4188-8DA5-F6909BCC2049}" srcOrd="0" destOrd="0" presId="urn:microsoft.com/office/officeart/2018/2/layout/IconVerticalSolidList"/>
    <dgm:cxn modelId="{228746BB-E669-41D6-9E15-FDCF36055F13}" srcId="{5EED0B5E-E569-4D2A-B263-CA7D64C20331}" destId="{0B9E95CC-3BE7-47AD-83DA-29BEF8FE2DEC}" srcOrd="2" destOrd="0" parTransId="{008FB6CD-47CE-47E2-8123-284853A5A53B}" sibTransId="{DD8ADE01-E419-41F5-9D42-F69D2F61EA7A}"/>
    <dgm:cxn modelId="{8A647BC2-639F-43E8-9CC0-17430FF54F85}" srcId="{5EED0B5E-E569-4D2A-B263-CA7D64C20331}" destId="{46FF4CAD-331C-46F0-A8C1-62051FCD7C41}" srcOrd="3" destOrd="0" parTransId="{753C7420-E91E-4E5C-A4D2-B0B1F4DBD6A0}" sibTransId="{4BB6457B-5BFE-405F-B1BB-0C904843A9E1}"/>
    <dgm:cxn modelId="{5DAD61B6-8DAF-41B3-8863-D1AD2A45853E}" type="presOf" srcId="{0B9E95CC-3BE7-47AD-83DA-29BEF8FE2DEC}" destId="{EE715B9B-0288-44D2-B3AB-003931410949}" srcOrd="0" destOrd="0" presId="urn:microsoft.com/office/officeart/2018/2/layout/IconVerticalSolidList"/>
    <dgm:cxn modelId="{5E0F76B5-6AEF-470C-A43A-9F3F071EDA2C}" type="presOf" srcId="{8A132336-1DB7-43B8-93CA-69121572787E}" destId="{FBE2D6AB-4664-4BE6-BBD4-DDEBA41101DA}" srcOrd="0" destOrd="0" presId="urn:microsoft.com/office/officeart/2018/2/layout/IconVerticalSolidList"/>
    <dgm:cxn modelId="{D4354798-1D9D-484A-BDF7-ADC89169AFCC}" type="presOf" srcId="{9CDDB276-27E4-45EE-B1BD-A4385D030C43}" destId="{036A0870-3E37-452B-BDFB-5A516D1D405B}" srcOrd="0" destOrd="0" presId="urn:microsoft.com/office/officeart/2018/2/layout/IconVerticalSolidList"/>
    <dgm:cxn modelId="{089C916A-4CD2-4CD3-B523-C6F09A5E2C21}" srcId="{5EED0B5E-E569-4D2A-B263-CA7D64C20331}" destId="{9CDDB276-27E4-45EE-B1BD-A4385D030C43}" srcOrd="0" destOrd="0" parTransId="{FF5E272F-7727-4931-9297-0E89CCD2AF17}" sibTransId="{ABDFD753-5BA6-4974-B79C-EB36F8C490A4}"/>
    <dgm:cxn modelId="{DD740BA1-5618-4B83-937B-32CCEB6FE5D1}" type="presOf" srcId="{46FF4CAD-331C-46F0-A8C1-62051FCD7C41}" destId="{0F8D4904-A623-4DC2-B33E-7D89771D9481}" srcOrd="0" destOrd="0" presId="urn:microsoft.com/office/officeart/2018/2/layout/IconVerticalSolidList"/>
    <dgm:cxn modelId="{5DEF3137-032F-4E3C-8516-AC5DADF89E90}" srcId="{5EED0B5E-E569-4D2A-B263-CA7D64C20331}" destId="{8A132336-1DB7-43B8-93CA-69121572787E}" srcOrd="1" destOrd="0" parTransId="{AF35C754-297D-4EB8-81E9-206AEB92FD55}" sibTransId="{E298EBE9-80EF-413A-9CBE-63036D124576}"/>
    <dgm:cxn modelId="{8283AD32-7D5C-468C-A43D-688586AA3C7F}" type="presParOf" srcId="{A0C7CE7F-CD14-4188-8DA5-F6909BCC2049}" destId="{31E317A8-E1CA-49BD-B950-5B9224DAC6CD}" srcOrd="0" destOrd="0" presId="urn:microsoft.com/office/officeart/2018/2/layout/IconVerticalSolidList"/>
    <dgm:cxn modelId="{2497BE1E-B41B-4C47-AC6D-E941156F248B}" type="presParOf" srcId="{31E317A8-E1CA-49BD-B950-5B9224DAC6CD}" destId="{5BC9914D-644E-4A1B-8CD6-0013359AAA24}" srcOrd="0" destOrd="0" presId="urn:microsoft.com/office/officeart/2018/2/layout/IconVerticalSolidList"/>
    <dgm:cxn modelId="{EA9F74BD-E8B0-4A76-90E9-1D2A788C18FA}" type="presParOf" srcId="{31E317A8-E1CA-49BD-B950-5B9224DAC6CD}" destId="{8556F134-D399-4EBE-ADEC-82005F188AE9}" srcOrd="1" destOrd="0" presId="urn:microsoft.com/office/officeart/2018/2/layout/IconVerticalSolidList"/>
    <dgm:cxn modelId="{B1323CDD-A603-433D-A559-32842262CF3A}" type="presParOf" srcId="{31E317A8-E1CA-49BD-B950-5B9224DAC6CD}" destId="{DDC84D90-B1C0-4E11-B47B-121C4A71DB5B}" srcOrd="2" destOrd="0" presId="urn:microsoft.com/office/officeart/2018/2/layout/IconVerticalSolidList"/>
    <dgm:cxn modelId="{00561D1C-55FD-49A1-9673-9074C4346495}" type="presParOf" srcId="{31E317A8-E1CA-49BD-B950-5B9224DAC6CD}" destId="{036A0870-3E37-452B-BDFB-5A516D1D405B}" srcOrd="3" destOrd="0" presId="urn:microsoft.com/office/officeart/2018/2/layout/IconVerticalSolidList"/>
    <dgm:cxn modelId="{7D4D0EFD-9C82-4786-B576-BBD04CA629C4}" type="presParOf" srcId="{A0C7CE7F-CD14-4188-8DA5-F6909BCC2049}" destId="{9C6A639F-511B-4E94-A85D-C3DACD8594A3}" srcOrd="1" destOrd="0" presId="urn:microsoft.com/office/officeart/2018/2/layout/IconVerticalSolidList"/>
    <dgm:cxn modelId="{82E78FB6-192A-45E9-9DEC-01A832AB3BEF}" type="presParOf" srcId="{A0C7CE7F-CD14-4188-8DA5-F6909BCC2049}" destId="{3C3CAC85-DCA7-4877-AAA6-F9426637C3A5}" srcOrd="2" destOrd="0" presId="urn:microsoft.com/office/officeart/2018/2/layout/IconVerticalSolidList"/>
    <dgm:cxn modelId="{90FD3CB2-BDFF-4469-BE6F-E750D921BB8D}" type="presParOf" srcId="{3C3CAC85-DCA7-4877-AAA6-F9426637C3A5}" destId="{2BA0AF2C-1F2D-40F2-AC72-5A5B93BB594D}" srcOrd="0" destOrd="0" presId="urn:microsoft.com/office/officeart/2018/2/layout/IconVerticalSolidList"/>
    <dgm:cxn modelId="{4E5EF40A-9C18-401E-AFF7-70D6D46B8F9C}" type="presParOf" srcId="{3C3CAC85-DCA7-4877-AAA6-F9426637C3A5}" destId="{B5B1D5DF-4A4B-42B8-A91E-52BCECC9CE9D}" srcOrd="1" destOrd="0" presId="urn:microsoft.com/office/officeart/2018/2/layout/IconVerticalSolidList"/>
    <dgm:cxn modelId="{EA1E25A5-E35C-4894-A23F-217B88F720DC}" type="presParOf" srcId="{3C3CAC85-DCA7-4877-AAA6-F9426637C3A5}" destId="{635F824F-FE8A-4A8B-BC8F-D10C56069DBB}" srcOrd="2" destOrd="0" presId="urn:microsoft.com/office/officeart/2018/2/layout/IconVerticalSolidList"/>
    <dgm:cxn modelId="{9FE6BF72-5C25-4A0A-A859-7AD6B2959864}" type="presParOf" srcId="{3C3CAC85-DCA7-4877-AAA6-F9426637C3A5}" destId="{FBE2D6AB-4664-4BE6-BBD4-DDEBA41101DA}" srcOrd="3" destOrd="0" presId="urn:microsoft.com/office/officeart/2018/2/layout/IconVerticalSolidList"/>
    <dgm:cxn modelId="{1EE62B74-8E38-4F0B-BB6E-A2329EB6D685}" type="presParOf" srcId="{A0C7CE7F-CD14-4188-8DA5-F6909BCC2049}" destId="{6A4F1F92-3178-4940-9C06-A198447A479A}" srcOrd="3" destOrd="0" presId="urn:microsoft.com/office/officeart/2018/2/layout/IconVerticalSolidList"/>
    <dgm:cxn modelId="{85C3120A-9277-4AEF-8F40-B31AC36F1CBB}" type="presParOf" srcId="{A0C7CE7F-CD14-4188-8DA5-F6909BCC2049}" destId="{C9F4EB80-898C-4FE3-8A9A-AEDC3061A61D}" srcOrd="4" destOrd="0" presId="urn:microsoft.com/office/officeart/2018/2/layout/IconVerticalSolidList"/>
    <dgm:cxn modelId="{FED3F2DF-FB1A-488F-9E12-85571397B1E1}" type="presParOf" srcId="{C9F4EB80-898C-4FE3-8A9A-AEDC3061A61D}" destId="{9C9291BC-3B0A-4A52-84E6-D4F812AA1ABA}" srcOrd="0" destOrd="0" presId="urn:microsoft.com/office/officeart/2018/2/layout/IconVerticalSolidList"/>
    <dgm:cxn modelId="{0CC4ECF2-D121-46AF-BB3D-5BC3593885D0}" type="presParOf" srcId="{C9F4EB80-898C-4FE3-8A9A-AEDC3061A61D}" destId="{14947EF6-80A4-4F0A-867A-FC0440D42D90}" srcOrd="1" destOrd="0" presId="urn:microsoft.com/office/officeart/2018/2/layout/IconVerticalSolidList"/>
    <dgm:cxn modelId="{CFD54517-AE3A-47FA-B1E8-151F757C6BFD}" type="presParOf" srcId="{C9F4EB80-898C-4FE3-8A9A-AEDC3061A61D}" destId="{879F3C3B-25DF-4322-B8E5-C153CBFBCA4F}" srcOrd="2" destOrd="0" presId="urn:microsoft.com/office/officeart/2018/2/layout/IconVerticalSolidList"/>
    <dgm:cxn modelId="{DCBCCBEC-D075-4CBE-BA36-5634CAB12127}" type="presParOf" srcId="{C9F4EB80-898C-4FE3-8A9A-AEDC3061A61D}" destId="{EE715B9B-0288-44D2-B3AB-003931410949}" srcOrd="3" destOrd="0" presId="urn:microsoft.com/office/officeart/2018/2/layout/IconVerticalSolidList"/>
    <dgm:cxn modelId="{2D0EA059-E227-4374-AA67-F6A1E86428B7}" type="presParOf" srcId="{A0C7CE7F-CD14-4188-8DA5-F6909BCC2049}" destId="{6FB6EB0E-917A-4562-A808-D18C14AA076E}" srcOrd="5" destOrd="0" presId="urn:microsoft.com/office/officeart/2018/2/layout/IconVerticalSolidList"/>
    <dgm:cxn modelId="{01EA7705-07FD-484F-A6A5-F4CBDD71896F}" type="presParOf" srcId="{A0C7CE7F-CD14-4188-8DA5-F6909BCC2049}" destId="{E5884E0D-3C27-40EC-BC89-42C51CDF5533}" srcOrd="6" destOrd="0" presId="urn:microsoft.com/office/officeart/2018/2/layout/IconVerticalSolidList"/>
    <dgm:cxn modelId="{EB9EA7A4-73D6-4884-AD5F-F6B9DD30269F}" type="presParOf" srcId="{E5884E0D-3C27-40EC-BC89-42C51CDF5533}" destId="{8EFBCAF7-E99F-49D6-A16E-2D30176DC0F8}" srcOrd="0" destOrd="0" presId="urn:microsoft.com/office/officeart/2018/2/layout/IconVerticalSolidList"/>
    <dgm:cxn modelId="{0C7CB2EB-4F59-4490-89BC-60D95A25F9B0}" type="presParOf" srcId="{E5884E0D-3C27-40EC-BC89-42C51CDF5533}" destId="{3DC09FAC-3A96-4F46-8D2E-F0A43280BBB4}" srcOrd="1" destOrd="0" presId="urn:microsoft.com/office/officeart/2018/2/layout/IconVerticalSolidList"/>
    <dgm:cxn modelId="{3C9D0374-5BAE-4956-A0B1-A9C1CC0B9851}" type="presParOf" srcId="{E5884E0D-3C27-40EC-BC89-42C51CDF5533}" destId="{5E5226FD-94DB-477D-989C-82231AA92EFC}" srcOrd="2" destOrd="0" presId="urn:microsoft.com/office/officeart/2018/2/layout/IconVerticalSolidList"/>
    <dgm:cxn modelId="{32EA1402-24E1-4530-AB0A-81CE666F96EF}" type="presParOf" srcId="{E5884E0D-3C27-40EC-BC89-42C51CDF5533}" destId="{0F8D4904-A623-4DC2-B33E-7D89771D94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F86387-6ADB-47EC-84C3-37AB2BD4A1CC}"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D4AB1D80-9740-4348-8907-58EA256B537E}">
      <dgm:prSet custT="1"/>
      <dgm:spPr/>
      <dgm:t>
        <a:bodyPr/>
        <a:lstStyle/>
        <a:p>
          <a:pPr>
            <a:lnSpc>
              <a:spcPct val="100000"/>
            </a:lnSpc>
          </a:pPr>
          <a:r>
            <a:rPr lang="tr-TR" sz="1600" dirty="0"/>
            <a:t>Bir grup Danimarkalı araştırmacı, serbest eczanelerde hasta odaklı iletişimi geliştirmek için </a:t>
          </a:r>
          <a:r>
            <a:rPr lang="tr-TR" sz="1600" dirty="0" err="1"/>
            <a:t>zihinselleştirmeye</a:t>
          </a:r>
          <a:r>
            <a:rPr lang="tr-TR" sz="1600" dirty="0"/>
            <a:t> dayalı bir beceri eğitimi geliştirdi. Bu eğitim hem Danimarka'da hem de Hollanda'da test edilmiştir. Bu, keşfedici bir müdahale öncesi-sonrası çalışmasıdır. Müdahale öncesi veriler Eylül 2021'de toplandı. Müdahale sonrası veriler19-26 Kasım 2021 tarihleri arasında toplandı.</a:t>
          </a:r>
          <a:endParaRPr lang="en-US" sz="1600" dirty="0"/>
        </a:p>
      </dgm:t>
    </dgm:pt>
    <dgm:pt modelId="{F4F2F3CA-9A4D-44B7-B98D-FF254EEA32B1}" type="parTrans" cxnId="{CF60971B-A109-4436-98A3-BB811B6DF73F}">
      <dgm:prSet/>
      <dgm:spPr/>
      <dgm:t>
        <a:bodyPr/>
        <a:lstStyle/>
        <a:p>
          <a:endParaRPr lang="en-US"/>
        </a:p>
      </dgm:t>
    </dgm:pt>
    <dgm:pt modelId="{073848D9-764B-4AAB-8D3F-400DF1549737}" type="sibTrans" cxnId="{CF60971B-A109-4436-98A3-BB811B6DF73F}">
      <dgm:prSet/>
      <dgm:spPr/>
      <dgm:t>
        <a:bodyPr/>
        <a:lstStyle/>
        <a:p>
          <a:pPr>
            <a:lnSpc>
              <a:spcPct val="100000"/>
            </a:lnSpc>
          </a:pPr>
          <a:endParaRPr lang="en-US"/>
        </a:p>
      </dgm:t>
    </dgm:pt>
    <dgm:pt modelId="{740CB45C-4050-49B5-9FBA-72F310564B8A}">
      <dgm:prSet custT="1"/>
      <dgm:spPr/>
      <dgm:t>
        <a:bodyPr/>
        <a:lstStyle/>
        <a:p>
          <a:pPr>
            <a:lnSpc>
              <a:spcPct val="100000"/>
            </a:lnSpc>
          </a:pPr>
          <a:r>
            <a:rPr lang="tr-TR" sz="2000" dirty="0"/>
            <a:t>Potansiyel davranış farklılıklarını anlamak için </a:t>
          </a:r>
          <a:r>
            <a:rPr lang="tr-TR" sz="2000" dirty="0" err="1"/>
            <a:t>zihinselleştirmeye</a:t>
          </a:r>
          <a:r>
            <a:rPr lang="tr-TR" sz="2000" dirty="0"/>
            <a:t> dayalı beceri eğitiminin öncesi ve sonrası, eczane personeli ve hastalar arasındaki eczane gişesindeki konuşmalar videoya kaydedildi</a:t>
          </a:r>
          <a:r>
            <a:rPr lang="tr-TR" sz="1100" dirty="0"/>
            <a:t>.</a:t>
          </a:r>
          <a:endParaRPr lang="en-US" sz="1100" dirty="0"/>
        </a:p>
      </dgm:t>
    </dgm:pt>
    <dgm:pt modelId="{C1975293-BA39-4E78-BCDD-A7721388CCDB}" type="parTrans" cxnId="{581DEC8C-50FC-4EE6-9BCB-C657E409FC82}">
      <dgm:prSet/>
      <dgm:spPr/>
      <dgm:t>
        <a:bodyPr/>
        <a:lstStyle/>
        <a:p>
          <a:endParaRPr lang="en-US"/>
        </a:p>
      </dgm:t>
    </dgm:pt>
    <dgm:pt modelId="{32EE59A0-6BA8-4924-B5DF-CE7B93F3532D}" type="sibTrans" cxnId="{581DEC8C-50FC-4EE6-9BCB-C657E409FC82}">
      <dgm:prSet/>
      <dgm:spPr/>
      <dgm:t>
        <a:bodyPr/>
        <a:lstStyle/>
        <a:p>
          <a:pPr>
            <a:lnSpc>
              <a:spcPct val="100000"/>
            </a:lnSpc>
          </a:pPr>
          <a:endParaRPr lang="en-US"/>
        </a:p>
      </dgm:t>
    </dgm:pt>
    <dgm:pt modelId="{67A624B4-B6F3-4137-B0E0-B7692E4E5501}">
      <dgm:prSet custT="1"/>
      <dgm:spPr/>
      <dgm:t>
        <a:bodyPr/>
        <a:lstStyle/>
        <a:p>
          <a:pPr>
            <a:lnSpc>
              <a:spcPct val="100000"/>
            </a:lnSpc>
          </a:pPr>
          <a:r>
            <a:rPr lang="tr-TR" sz="2000" dirty="0"/>
            <a:t>Bu çalışmanın amacı, eczane personeli için </a:t>
          </a:r>
          <a:r>
            <a:rPr lang="tr-TR" sz="2000" dirty="0" err="1"/>
            <a:t>zihinselleştirmeye</a:t>
          </a:r>
          <a:r>
            <a:rPr lang="tr-TR" sz="2000" dirty="0"/>
            <a:t> dayalı bir iletişim eğitiminin, hastaların ilaçla ilgili örtülü ve açık ihtiyaç ve endişelerini ortaya çıkarma ve tanıma becerilerini etkileyip etkilemediğini araştırmaktı.</a:t>
          </a:r>
          <a:endParaRPr lang="en-US" sz="2000" dirty="0"/>
        </a:p>
      </dgm:t>
    </dgm:pt>
    <dgm:pt modelId="{13BF1E2B-7BE0-4CAC-B9CA-B56ED925F233}" type="parTrans" cxnId="{0542E712-33F3-4659-9015-81B8EF0FE5CA}">
      <dgm:prSet/>
      <dgm:spPr/>
      <dgm:t>
        <a:bodyPr/>
        <a:lstStyle/>
        <a:p>
          <a:endParaRPr lang="en-US"/>
        </a:p>
      </dgm:t>
    </dgm:pt>
    <dgm:pt modelId="{8E1EADF1-4A65-47DE-A63A-E97D0120BAD1}" type="sibTrans" cxnId="{0542E712-33F3-4659-9015-81B8EF0FE5CA}">
      <dgm:prSet/>
      <dgm:spPr/>
      <dgm:t>
        <a:bodyPr/>
        <a:lstStyle/>
        <a:p>
          <a:endParaRPr lang="en-US"/>
        </a:p>
      </dgm:t>
    </dgm:pt>
    <dgm:pt modelId="{1EB02067-6543-42A9-8130-D30D1350C255}" type="pres">
      <dgm:prSet presAssocID="{1EF86387-6ADB-47EC-84C3-37AB2BD4A1CC}" presName="root" presStyleCnt="0">
        <dgm:presLayoutVars>
          <dgm:dir/>
          <dgm:resizeHandles val="exact"/>
        </dgm:presLayoutVars>
      </dgm:prSet>
      <dgm:spPr/>
      <dgm:t>
        <a:bodyPr/>
        <a:lstStyle/>
        <a:p>
          <a:endParaRPr lang="tr-TR"/>
        </a:p>
      </dgm:t>
    </dgm:pt>
    <dgm:pt modelId="{734DAF0D-FC75-4AA7-9299-83677F46F0E5}" type="pres">
      <dgm:prSet presAssocID="{1EF86387-6ADB-47EC-84C3-37AB2BD4A1CC}" presName="container" presStyleCnt="0">
        <dgm:presLayoutVars>
          <dgm:dir/>
          <dgm:resizeHandles val="exact"/>
        </dgm:presLayoutVars>
      </dgm:prSet>
      <dgm:spPr/>
    </dgm:pt>
    <dgm:pt modelId="{E650B561-AC1B-4BA0-98F0-990A0D0568D6}" type="pres">
      <dgm:prSet presAssocID="{D4AB1D80-9740-4348-8907-58EA256B537E}" presName="compNode" presStyleCnt="0"/>
      <dgm:spPr/>
    </dgm:pt>
    <dgm:pt modelId="{52AEFCCE-E359-4405-AC3D-7C408EAE0586}" type="pres">
      <dgm:prSet presAssocID="{D4AB1D80-9740-4348-8907-58EA256B537E}" presName="iconBgRect" presStyleLbl="bgShp" presStyleIdx="0" presStyleCnt="3"/>
      <dgm:spPr/>
    </dgm:pt>
    <dgm:pt modelId="{325393DD-983B-45DA-97B0-776DC61F1D42}" type="pres">
      <dgm:prSet presAssocID="{D4AB1D80-9740-4348-8907-58EA256B537E}"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Grup"/>
        </a:ext>
      </dgm:extLst>
    </dgm:pt>
    <dgm:pt modelId="{E1075309-E5BC-40C0-B42E-5BB9457DCC5F}" type="pres">
      <dgm:prSet presAssocID="{D4AB1D80-9740-4348-8907-58EA256B537E}" presName="spaceRect" presStyleCnt="0"/>
      <dgm:spPr/>
    </dgm:pt>
    <dgm:pt modelId="{90853690-EDB6-4EE1-8EA5-3784BD4B95F2}" type="pres">
      <dgm:prSet presAssocID="{D4AB1D80-9740-4348-8907-58EA256B537E}" presName="textRect" presStyleLbl="revTx" presStyleIdx="0" presStyleCnt="3">
        <dgm:presLayoutVars>
          <dgm:chMax val="1"/>
          <dgm:chPref val="1"/>
        </dgm:presLayoutVars>
      </dgm:prSet>
      <dgm:spPr/>
      <dgm:t>
        <a:bodyPr/>
        <a:lstStyle/>
        <a:p>
          <a:endParaRPr lang="tr-TR"/>
        </a:p>
      </dgm:t>
    </dgm:pt>
    <dgm:pt modelId="{0AE306D2-2EBB-4431-B5FC-039AB0B0A3FA}" type="pres">
      <dgm:prSet presAssocID="{073848D9-764B-4AAB-8D3F-400DF1549737}" presName="sibTrans" presStyleLbl="sibTrans2D1" presStyleIdx="0" presStyleCnt="0"/>
      <dgm:spPr/>
      <dgm:t>
        <a:bodyPr/>
        <a:lstStyle/>
        <a:p>
          <a:endParaRPr lang="tr-TR"/>
        </a:p>
      </dgm:t>
    </dgm:pt>
    <dgm:pt modelId="{5DF46A7A-E67D-402A-8711-7E7F38679A9C}" type="pres">
      <dgm:prSet presAssocID="{740CB45C-4050-49B5-9FBA-72F310564B8A}" presName="compNode" presStyleCnt="0"/>
      <dgm:spPr/>
    </dgm:pt>
    <dgm:pt modelId="{129A63EC-E31D-47B2-88C0-C661EAFF2200}" type="pres">
      <dgm:prSet presAssocID="{740CB45C-4050-49B5-9FBA-72F310564B8A}" presName="iconBgRect" presStyleLbl="bgShp" presStyleIdx="1" presStyleCnt="3"/>
      <dgm:spPr/>
    </dgm:pt>
    <dgm:pt modelId="{1F9983DA-6C04-44B3-8B77-1C70B61658CE}" type="pres">
      <dgm:prSet presAssocID="{740CB45C-4050-49B5-9FBA-72F310564B8A}"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Tıp"/>
        </a:ext>
      </dgm:extLst>
    </dgm:pt>
    <dgm:pt modelId="{3A535644-3351-42D8-A8BC-9DD3161E8996}" type="pres">
      <dgm:prSet presAssocID="{740CB45C-4050-49B5-9FBA-72F310564B8A}" presName="spaceRect" presStyleCnt="0"/>
      <dgm:spPr/>
    </dgm:pt>
    <dgm:pt modelId="{12FD7808-CEE7-4074-8DE1-4A976663AF70}" type="pres">
      <dgm:prSet presAssocID="{740CB45C-4050-49B5-9FBA-72F310564B8A}" presName="textRect" presStyleLbl="revTx" presStyleIdx="1" presStyleCnt="3">
        <dgm:presLayoutVars>
          <dgm:chMax val="1"/>
          <dgm:chPref val="1"/>
        </dgm:presLayoutVars>
      </dgm:prSet>
      <dgm:spPr/>
      <dgm:t>
        <a:bodyPr/>
        <a:lstStyle/>
        <a:p>
          <a:endParaRPr lang="tr-TR"/>
        </a:p>
      </dgm:t>
    </dgm:pt>
    <dgm:pt modelId="{261E11C9-7B6B-4B09-B055-3A1F92A350DC}" type="pres">
      <dgm:prSet presAssocID="{32EE59A0-6BA8-4924-B5DF-CE7B93F3532D}" presName="sibTrans" presStyleLbl="sibTrans2D1" presStyleIdx="0" presStyleCnt="0"/>
      <dgm:spPr/>
      <dgm:t>
        <a:bodyPr/>
        <a:lstStyle/>
        <a:p>
          <a:endParaRPr lang="tr-TR"/>
        </a:p>
      </dgm:t>
    </dgm:pt>
    <dgm:pt modelId="{F6FDEC42-B2E5-4153-B15E-FCD08AF66D6B}" type="pres">
      <dgm:prSet presAssocID="{67A624B4-B6F3-4137-B0E0-B7692E4E5501}" presName="compNode" presStyleCnt="0"/>
      <dgm:spPr/>
    </dgm:pt>
    <dgm:pt modelId="{1817F168-1F65-4884-A273-73F06ACFE3A5}" type="pres">
      <dgm:prSet presAssocID="{67A624B4-B6F3-4137-B0E0-B7692E4E5501}" presName="iconBgRect" presStyleLbl="bgShp" presStyleIdx="2" presStyleCnt="3"/>
      <dgm:spPr/>
    </dgm:pt>
    <dgm:pt modelId="{32770AD9-7DC0-4A99-901A-7948E36CFDAE}" type="pres">
      <dgm:prSet presAssocID="{67A624B4-B6F3-4137-B0E0-B7692E4E5501}"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Doktor"/>
        </a:ext>
      </dgm:extLst>
    </dgm:pt>
    <dgm:pt modelId="{2D185C1B-708F-4231-8CCA-E11D8BC0C272}" type="pres">
      <dgm:prSet presAssocID="{67A624B4-B6F3-4137-B0E0-B7692E4E5501}" presName="spaceRect" presStyleCnt="0"/>
      <dgm:spPr/>
    </dgm:pt>
    <dgm:pt modelId="{9B6AFEC7-35EE-41DE-9A27-D53F845AAB63}" type="pres">
      <dgm:prSet presAssocID="{67A624B4-B6F3-4137-B0E0-B7692E4E5501}" presName="textRect" presStyleLbl="revTx" presStyleIdx="2" presStyleCnt="3">
        <dgm:presLayoutVars>
          <dgm:chMax val="1"/>
          <dgm:chPref val="1"/>
        </dgm:presLayoutVars>
      </dgm:prSet>
      <dgm:spPr/>
      <dgm:t>
        <a:bodyPr/>
        <a:lstStyle/>
        <a:p>
          <a:endParaRPr lang="tr-TR"/>
        </a:p>
      </dgm:t>
    </dgm:pt>
  </dgm:ptLst>
  <dgm:cxnLst>
    <dgm:cxn modelId="{CF60971B-A109-4436-98A3-BB811B6DF73F}" srcId="{1EF86387-6ADB-47EC-84C3-37AB2BD4A1CC}" destId="{D4AB1D80-9740-4348-8907-58EA256B537E}" srcOrd="0" destOrd="0" parTransId="{F4F2F3CA-9A4D-44B7-B98D-FF254EEA32B1}" sibTransId="{073848D9-764B-4AAB-8D3F-400DF1549737}"/>
    <dgm:cxn modelId="{980BE01E-0C13-450E-BF0F-0A022007FFE3}" type="presOf" srcId="{740CB45C-4050-49B5-9FBA-72F310564B8A}" destId="{12FD7808-CEE7-4074-8DE1-4A976663AF70}" srcOrd="0" destOrd="0" presId="urn:microsoft.com/office/officeart/2018/2/layout/IconCircleList"/>
    <dgm:cxn modelId="{93817983-9DDF-42AD-A9E5-31ADA080992F}" type="presOf" srcId="{67A624B4-B6F3-4137-B0E0-B7692E4E5501}" destId="{9B6AFEC7-35EE-41DE-9A27-D53F845AAB63}" srcOrd="0" destOrd="0" presId="urn:microsoft.com/office/officeart/2018/2/layout/IconCircleList"/>
    <dgm:cxn modelId="{AF5C1A22-3AD0-490A-A88D-24EC9C1671E4}" type="presOf" srcId="{D4AB1D80-9740-4348-8907-58EA256B537E}" destId="{90853690-EDB6-4EE1-8EA5-3784BD4B95F2}" srcOrd="0" destOrd="0" presId="urn:microsoft.com/office/officeart/2018/2/layout/IconCircleList"/>
    <dgm:cxn modelId="{235E5EF7-7F14-4578-BB8E-01B467A53995}" type="presOf" srcId="{32EE59A0-6BA8-4924-B5DF-CE7B93F3532D}" destId="{261E11C9-7B6B-4B09-B055-3A1F92A350DC}" srcOrd="0" destOrd="0" presId="urn:microsoft.com/office/officeart/2018/2/layout/IconCircleList"/>
    <dgm:cxn modelId="{581DEC8C-50FC-4EE6-9BCB-C657E409FC82}" srcId="{1EF86387-6ADB-47EC-84C3-37AB2BD4A1CC}" destId="{740CB45C-4050-49B5-9FBA-72F310564B8A}" srcOrd="1" destOrd="0" parTransId="{C1975293-BA39-4E78-BCDD-A7721388CCDB}" sibTransId="{32EE59A0-6BA8-4924-B5DF-CE7B93F3532D}"/>
    <dgm:cxn modelId="{F28AE395-5DD3-476B-A631-6774273B9C8D}" type="presOf" srcId="{073848D9-764B-4AAB-8D3F-400DF1549737}" destId="{0AE306D2-2EBB-4431-B5FC-039AB0B0A3FA}" srcOrd="0" destOrd="0" presId="urn:microsoft.com/office/officeart/2018/2/layout/IconCircleList"/>
    <dgm:cxn modelId="{7723DED6-B330-465D-A247-F522F1CF6F1A}" type="presOf" srcId="{1EF86387-6ADB-47EC-84C3-37AB2BD4A1CC}" destId="{1EB02067-6543-42A9-8130-D30D1350C255}" srcOrd="0" destOrd="0" presId="urn:microsoft.com/office/officeart/2018/2/layout/IconCircleList"/>
    <dgm:cxn modelId="{0542E712-33F3-4659-9015-81B8EF0FE5CA}" srcId="{1EF86387-6ADB-47EC-84C3-37AB2BD4A1CC}" destId="{67A624B4-B6F3-4137-B0E0-B7692E4E5501}" srcOrd="2" destOrd="0" parTransId="{13BF1E2B-7BE0-4CAC-B9CA-B56ED925F233}" sibTransId="{8E1EADF1-4A65-47DE-A63A-E97D0120BAD1}"/>
    <dgm:cxn modelId="{008A716F-71FA-4680-B8D2-E5ED6EE06C63}" type="presParOf" srcId="{1EB02067-6543-42A9-8130-D30D1350C255}" destId="{734DAF0D-FC75-4AA7-9299-83677F46F0E5}" srcOrd="0" destOrd="0" presId="urn:microsoft.com/office/officeart/2018/2/layout/IconCircleList"/>
    <dgm:cxn modelId="{1E34B35D-A5AA-41F4-837F-3017079308AD}" type="presParOf" srcId="{734DAF0D-FC75-4AA7-9299-83677F46F0E5}" destId="{E650B561-AC1B-4BA0-98F0-990A0D0568D6}" srcOrd="0" destOrd="0" presId="urn:microsoft.com/office/officeart/2018/2/layout/IconCircleList"/>
    <dgm:cxn modelId="{785D53D7-98B6-464B-8EBE-537C481C2C78}" type="presParOf" srcId="{E650B561-AC1B-4BA0-98F0-990A0D0568D6}" destId="{52AEFCCE-E359-4405-AC3D-7C408EAE0586}" srcOrd="0" destOrd="0" presId="urn:microsoft.com/office/officeart/2018/2/layout/IconCircleList"/>
    <dgm:cxn modelId="{DF18F350-8AF2-4FFA-B5B6-34A6E72A28E4}" type="presParOf" srcId="{E650B561-AC1B-4BA0-98F0-990A0D0568D6}" destId="{325393DD-983B-45DA-97B0-776DC61F1D42}" srcOrd="1" destOrd="0" presId="urn:microsoft.com/office/officeart/2018/2/layout/IconCircleList"/>
    <dgm:cxn modelId="{377EE6A2-4F44-4ACE-A723-092FDBB86E2B}" type="presParOf" srcId="{E650B561-AC1B-4BA0-98F0-990A0D0568D6}" destId="{E1075309-E5BC-40C0-B42E-5BB9457DCC5F}" srcOrd="2" destOrd="0" presId="urn:microsoft.com/office/officeart/2018/2/layout/IconCircleList"/>
    <dgm:cxn modelId="{1C03F2E2-E7C6-42C2-9D9C-E9FCB8DAD59C}" type="presParOf" srcId="{E650B561-AC1B-4BA0-98F0-990A0D0568D6}" destId="{90853690-EDB6-4EE1-8EA5-3784BD4B95F2}" srcOrd="3" destOrd="0" presId="urn:microsoft.com/office/officeart/2018/2/layout/IconCircleList"/>
    <dgm:cxn modelId="{6338FE78-C4EE-4577-94B2-989F20343C63}" type="presParOf" srcId="{734DAF0D-FC75-4AA7-9299-83677F46F0E5}" destId="{0AE306D2-2EBB-4431-B5FC-039AB0B0A3FA}" srcOrd="1" destOrd="0" presId="urn:microsoft.com/office/officeart/2018/2/layout/IconCircleList"/>
    <dgm:cxn modelId="{F7A3FD27-2B72-4D75-8830-21EDCC8BA211}" type="presParOf" srcId="{734DAF0D-FC75-4AA7-9299-83677F46F0E5}" destId="{5DF46A7A-E67D-402A-8711-7E7F38679A9C}" srcOrd="2" destOrd="0" presId="urn:microsoft.com/office/officeart/2018/2/layout/IconCircleList"/>
    <dgm:cxn modelId="{3C9025D3-904A-444A-BE66-CE373B424E90}" type="presParOf" srcId="{5DF46A7A-E67D-402A-8711-7E7F38679A9C}" destId="{129A63EC-E31D-47B2-88C0-C661EAFF2200}" srcOrd="0" destOrd="0" presId="urn:microsoft.com/office/officeart/2018/2/layout/IconCircleList"/>
    <dgm:cxn modelId="{13A0EE5F-A5A2-4AAB-A817-45120863DF54}" type="presParOf" srcId="{5DF46A7A-E67D-402A-8711-7E7F38679A9C}" destId="{1F9983DA-6C04-44B3-8B77-1C70B61658CE}" srcOrd="1" destOrd="0" presId="urn:microsoft.com/office/officeart/2018/2/layout/IconCircleList"/>
    <dgm:cxn modelId="{D0E1C733-C965-44DB-822F-90A8958517BC}" type="presParOf" srcId="{5DF46A7A-E67D-402A-8711-7E7F38679A9C}" destId="{3A535644-3351-42D8-A8BC-9DD3161E8996}" srcOrd="2" destOrd="0" presId="urn:microsoft.com/office/officeart/2018/2/layout/IconCircleList"/>
    <dgm:cxn modelId="{F19D62AC-D1AD-485E-A7AD-A4B19CE6F688}" type="presParOf" srcId="{5DF46A7A-E67D-402A-8711-7E7F38679A9C}" destId="{12FD7808-CEE7-4074-8DE1-4A976663AF70}" srcOrd="3" destOrd="0" presId="urn:microsoft.com/office/officeart/2018/2/layout/IconCircleList"/>
    <dgm:cxn modelId="{EE62BE24-AB77-4B3C-9277-7C355D941349}" type="presParOf" srcId="{734DAF0D-FC75-4AA7-9299-83677F46F0E5}" destId="{261E11C9-7B6B-4B09-B055-3A1F92A350DC}" srcOrd="3" destOrd="0" presId="urn:microsoft.com/office/officeart/2018/2/layout/IconCircleList"/>
    <dgm:cxn modelId="{E6BC850D-6622-437E-8B1A-069C8B35D735}" type="presParOf" srcId="{734DAF0D-FC75-4AA7-9299-83677F46F0E5}" destId="{F6FDEC42-B2E5-4153-B15E-FCD08AF66D6B}" srcOrd="4" destOrd="0" presId="urn:microsoft.com/office/officeart/2018/2/layout/IconCircleList"/>
    <dgm:cxn modelId="{EA83477B-C183-4959-9FB7-16B6FE21B67C}" type="presParOf" srcId="{F6FDEC42-B2E5-4153-B15E-FCD08AF66D6B}" destId="{1817F168-1F65-4884-A273-73F06ACFE3A5}" srcOrd="0" destOrd="0" presId="urn:microsoft.com/office/officeart/2018/2/layout/IconCircleList"/>
    <dgm:cxn modelId="{1A2013E3-C838-47A5-A3C6-AF6F80BCAA29}" type="presParOf" srcId="{F6FDEC42-B2E5-4153-B15E-FCD08AF66D6B}" destId="{32770AD9-7DC0-4A99-901A-7948E36CFDAE}" srcOrd="1" destOrd="0" presId="urn:microsoft.com/office/officeart/2018/2/layout/IconCircleList"/>
    <dgm:cxn modelId="{8C884618-86A1-4A3D-B773-13B247F66A93}" type="presParOf" srcId="{F6FDEC42-B2E5-4153-B15E-FCD08AF66D6B}" destId="{2D185C1B-708F-4231-8CCA-E11D8BC0C272}" srcOrd="2" destOrd="0" presId="urn:microsoft.com/office/officeart/2018/2/layout/IconCircleList"/>
    <dgm:cxn modelId="{D20BB863-2E0C-4DB3-8576-B8D4C7BFA4D8}" type="presParOf" srcId="{F6FDEC42-B2E5-4153-B15E-FCD08AF66D6B}" destId="{9B6AFEC7-35EE-41DE-9A27-D53F845AAB6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56283-9507-47A9-8783-32492EC1C63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BFE0C10-8DBB-41BE-8887-796EEBA4A13D}">
      <dgm:prSet custT="1"/>
      <dgm:spPr/>
      <dgm:t>
        <a:bodyPr/>
        <a:lstStyle/>
        <a:p>
          <a:r>
            <a:rPr lang="tr-TR" sz="1800" dirty="0"/>
            <a:t>Bu araştırma çalışmasının ilk ama umut verici sonuçları, </a:t>
          </a:r>
          <a:r>
            <a:rPr lang="tr-TR" sz="1800" dirty="0" err="1"/>
            <a:t>zihinselleştirme</a:t>
          </a:r>
          <a:r>
            <a:rPr lang="tr-TR" sz="1800" dirty="0"/>
            <a:t> eğitiminin hastaların endişelerini ve ihtiyaçlarını tespit etme ve bunlara yanıt verme konusunda faydalı olabileceğini göstermektedir. Bu eğitimin Hollandalı eczane personeli için akreditasyonla uygulanmasının nedeni budur. Bu tür bir eğitim, iletişimi öğrenmenin ve hasta odaklı bakıma doğru ilerlemenin yenilikçi bir yoludur. </a:t>
          </a:r>
          <a:endParaRPr lang="en-US" sz="1800" dirty="0"/>
        </a:p>
      </dgm:t>
    </dgm:pt>
    <dgm:pt modelId="{55D582F3-EA1C-4F0B-93CA-AD961832641E}" type="parTrans" cxnId="{ED796937-0645-4220-97DD-4C3F4D3062ED}">
      <dgm:prSet/>
      <dgm:spPr/>
      <dgm:t>
        <a:bodyPr/>
        <a:lstStyle/>
        <a:p>
          <a:endParaRPr lang="en-US"/>
        </a:p>
      </dgm:t>
    </dgm:pt>
    <dgm:pt modelId="{A56A11B8-8B70-4C70-87CE-3C15FF40593C}" type="sibTrans" cxnId="{ED796937-0645-4220-97DD-4C3F4D3062ED}">
      <dgm:prSet/>
      <dgm:spPr/>
      <dgm:t>
        <a:bodyPr/>
        <a:lstStyle/>
        <a:p>
          <a:endParaRPr lang="en-US"/>
        </a:p>
      </dgm:t>
    </dgm:pt>
    <dgm:pt modelId="{91BB2B37-A729-47CE-BC96-7268FE084841}">
      <dgm:prSet custT="1"/>
      <dgm:spPr/>
      <dgm:t>
        <a:bodyPr/>
        <a:lstStyle/>
        <a:p>
          <a:r>
            <a:rPr lang="tr-TR" sz="2000" dirty="0"/>
            <a:t>Ayrıca bu çalışma, eczane personelinin </a:t>
          </a:r>
          <a:r>
            <a:rPr lang="tr-TR" sz="2000" dirty="0" err="1"/>
            <a:t>zihinselleştirme</a:t>
          </a:r>
          <a:r>
            <a:rPr lang="tr-TR" sz="2000" dirty="0"/>
            <a:t> kapasitesine ilişkin yeni bir çalışma için sağlam bir temel sunmaktadır; çünkü bu eğitim, eczane personelinin hasta ilacıyla ilgili engelleri daha iyi tanımasına ve tespit etmesine ve doğru ilaç kullanımını desteklemesine yardımcı olabilir.</a:t>
          </a:r>
          <a:endParaRPr lang="en-US" sz="2000" dirty="0"/>
        </a:p>
      </dgm:t>
    </dgm:pt>
    <dgm:pt modelId="{6A90DCE3-5EFD-4E52-B25C-09B4FC763847}" type="parTrans" cxnId="{42B8794E-2835-4EA6-9A25-1BCF84F6BE61}">
      <dgm:prSet/>
      <dgm:spPr/>
      <dgm:t>
        <a:bodyPr/>
        <a:lstStyle/>
        <a:p>
          <a:endParaRPr lang="en-US"/>
        </a:p>
      </dgm:t>
    </dgm:pt>
    <dgm:pt modelId="{857C1F3F-9A1C-4474-8083-14F71BD47028}" type="sibTrans" cxnId="{42B8794E-2835-4EA6-9A25-1BCF84F6BE61}">
      <dgm:prSet/>
      <dgm:spPr/>
      <dgm:t>
        <a:bodyPr/>
        <a:lstStyle/>
        <a:p>
          <a:endParaRPr lang="en-US"/>
        </a:p>
      </dgm:t>
    </dgm:pt>
    <dgm:pt modelId="{B19305EC-3859-45D4-BAF2-4610A8822866}" type="pres">
      <dgm:prSet presAssocID="{24356283-9507-47A9-8783-32492EC1C638}" presName="root" presStyleCnt="0">
        <dgm:presLayoutVars>
          <dgm:dir/>
          <dgm:resizeHandles val="exact"/>
        </dgm:presLayoutVars>
      </dgm:prSet>
      <dgm:spPr/>
      <dgm:t>
        <a:bodyPr/>
        <a:lstStyle/>
        <a:p>
          <a:endParaRPr lang="tr-TR"/>
        </a:p>
      </dgm:t>
    </dgm:pt>
    <dgm:pt modelId="{7B13767B-5244-412C-8850-BDC4B26CC332}" type="pres">
      <dgm:prSet presAssocID="{DBFE0C10-8DBB-41BE-8887-796EEBA4A13D}" presName="compNode" presStyleCnt="0"/>
      <dgm:spPr/>
    </dgm:pt>
    <dgm:pt modelId="{5A557248-FBE5-4EDE-BA7E-024860D24305}" type="pres">
      <dgm:prSet presAssocID="{DBFE0C10-8DBB-41BE-8887-796EEBA4A13D}" presName="bgRect" presStyleLbl="bgShp" presStyleIdx="0" presStyleCnt="2" custScaleY="212945" custLinFactNeighborX="-4411" custLinFactNeighborY="-20897"/>
      <dgm:spPr/>
    </dgm:pt>
    <dgm:pt modelId="{0B9381E9-B7DE-4C4B-81DF-512E27FB413B}" type="pres">
      <dgm:prSet presAssocID="{DBFE0C10-8DBB-41BE-8887-796EEBA4A13D}"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Onay işareti"/>
        </a:ext>
      </dgm:extLst>
    </dgm:pt>
    <dgm:pt modelId="{B1DEDCC8-1645-4718-AC26-D8836156768E}" type="pres">
      <dgm:prSet presAssocID="{DBFE0C10-8DBB-41BE-8887-796EEBA4A13D}" presName="spaceRect" presStyleCnt="0"/>
      <dgm:spPr/>
    </dgm:pt>
    <dgm:pt modelId="{FF862B7E-264A-41CB-BB03-D483285BD701}" type="pres">
      <dgm:prSet presAssocID="{DBFE0C10-8DBB-41BE-8887-796EEBA4A13D}" presName="parTx" presStyleLbl="revTx" presStyleIdx="0" presStyleCnt="2" custLinFactNeighborX="-450" custLinFactNeighborY="-22232">
        <dgm:presLayoutVars>
          <dgm:chMax val="0"/>
          <dgm:chPref val="0"/>
        </dgm:presLayoutVars>
      </dgm:prSet>
      <dgm:spPr/>
      <dgm:t>
        <a:bodyPr/>
        <a:lstStyle/>
        <a:p>
          <a:endParaRPr lang="tr-TR"/>
        </a:p>
      </dgm:t>
    </dgm:pt>
    <dgm:pt modelId="{07723324-6D06-4BA7-8D7B-9367188DCCF0}" type="pres">
      <dgm:prSet presAssocID="{A56A11B8-8B70-4C70-87CE-3C15FF40593C}" presName="sibTrans" presStyleCnt="0"/>
      <dgm:spPr/>
    </dgm:pt>
    <dgm:pt modelId="{A311DD68-3E43-497C-B5F8-075ACC62BD31}" type="pres">
      <dgm:prSet presAssocID="{91BB2B37-A729-47CE-BC96-7268FE084841}" presName="compNode" presStyleCnt="0"/>
      <dgm:spPr/>
    </dgm:pt>
    <dgm:pt modelId="{D3D249BC-9BF9-4837-ACDF-E9C332D7A187}" type="pres">
      <dgm:prSet presAssocID="{91BB2B37-A729-47CE-BC96-7268FE084841}" presName="bgRect" presStyleLbl="bgShp" presStyleIdx="1" presStyleCnt="2" custScaleY="303489" custLinFactNeighborX="1972" custLinFactNeighborY="22774"/>
      <dgm:spPr/>
    </dgm:pt>
    <dgm:pt modelId="{47C02A2E-1969-40FF-A83A-242503387564}" type="pres">
      <dgm:prSet presAssocID="{91BB2B37-A729-47CE-BC96-7268FE084841}" presName="iconRect" presStyleLbl="node1" presStyleIdx="1" presStyleCnt="2"/>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Tıp"/>
        </a:ext>
      </dgm:extLst>
    </dgm:pt>
    <dgm:pt modelId="{7473B59A-B80D-4C8D-9FE4-B1D1C3A4D619}" type="pres">
      <dgm:prSet presAssocID="{91BB2B37-A729-47CE-BC96-7268FE084841}" presName="spaceRect" presStyleCnt="0"/>
      <dgm:spPr/>
    </dgm:pt>
    <dgm:pt modelId="{E43104D2-B27F-436D-BFE9-4EE84B9648F6}" type="pres">
      <dgm:prSet presAssocID="{91BB2B37-A729-47CE-BC96-7268FE084841}" presName="parTx" presStyleLbl="revTx" presStyleIdx="1" presStyleCnt="2">
        <dgm:presLayoutVars>
          <dgm:chMax val="0"/>
          <dgm:chPref val="0"/>
        </dgm:presLayoutVars>
      </dgm:prSet>
      <dgm:spPr/>
      <dgm:t>
        <a:bodyPr/>
        <a:lstStyle/>
        <a:p>
          <a:endParaRPr lang="tr-TR"/>
        </a:p>
      </dgm:t>
    </dgm:pt>
  </dgm:ptLst>
  <dgm:cxnLst>
    <dgm:cxn modelId="{B7FEBB5C-7D62-45A6-B10C-537CD091A86C}" type="presOf" srcId="{24356283-9507-47A9-8783-32492EC1C638}" destId="{B19305EC-3859-45D4-BAF2-4610A8822866}" srcOrd="0" destOrd="0" presId="urn:microsoft.com/office/officeart/2018/2/layout/IconVerticalSolidList"/>
    <dgm:cxn modelId="{ED796937-0645-4220-97DD-4C3F4D3062ED}" srcId="{24356283-9507-47A9-8783-32492EC1C638}" destId="{DBFE0C10-8DBB-41BE-8887-796EEBA4A13D}" srcOrd="0" destOrd="0" parTransId="{55D582F3-EA1C-4F0B-93CA-AD961832641E}" sibTransId="{A56A11B8-8B70-4C70-87CE-3C15FF40593C}"/>
    <dgm:cxn modelId="{561AF953-909A-48B2-BF59-11BD7E70655D}" type="presOf" srcId="{91BB2B37-A729-47CE-BC96-7268FE084841}" destId="{E43104D2-B27F-436D-BFE9-4EE84B9648F6}" srcOrd="0" destOrd="0" presId="urn:microsoft.com/office/officeart/2018/2/layout/IconVerticalSolidList"/>
    <dgm:cxn modelId="{65275766-D1A1-4C84-9565-BE2B55B83CC8}" type="presOf" srcId="{DBFE0C10-8DBB-41BE-8887-796EEBA4A13D}" destId="{FF862B7E-264A-41CB-BB03-D483285BD701}" srcOrd="0" destOrd="0" presId="urn:microsoft.com/office/officeart/2018/2/layout/IconVerticalSolidList"/>
    <dgm:cxn modelId="{42B8794E-2835-4EA6-9A25-1BCF84F6BE61}" srcId="{24356283-9507-47A9-8783-32492EC1C638}" destId="{91BB2B37-A729-47CE-BC96-7268FE084841}" srcOrd="1" destOrd="0" parTransId="{6A90DCE3-5EFD-4E52-B25C-09B4FC763847}" sibTransId="{857C1F3F-9A1C-4474-8083-14F71BD47028}"/>
    <dgm:cxn modelId="{233238D4-7E61-4806-9816-9CDD79FF9C60}" type="presParOf" srcId="{B19305EC-3859-45D4-BAF2-4610A8822866}" destId="{7B13767B-5244-412C-8850-BDC4B26CC332}" srcOrd="0" destOrd="0" presId="urn:microsoft.com/office/officeart/2018/2/layout/IconVerticalSolidList"/>
    <dgm:cxn modelId="{75229464-0DF9-42A1-9A5D-B417D693D818}" type="presParOf" srcId="{7B13767B-5244-412C-8850-BDC4B26CC332}" destId="{5A557248-FBE5-4EDE-BA7E-024860D24305}" srcOrd="0" destOrd="0" presId="urn:microsoft.com/office/officeart/2018/2/layout/IconVerticalSolidList"/>
    <dgm:cxn modelId="{3BC43AAA-65BA-481A-99C6-BB9C293DF6B4}" type="presParOf" srcId="{7B13767B-5244-412C-8850-BDC4B26CC332}" destId="{0B9381E9-B7DE-4C4B-81DF-512E27FB413B}" srcOrd="1" destOrd="0" presId="urn:microsoft.com/office/officeart/2018/2/layout/IconVerticalSolidList"/>
    <dgm:cxn modelId="{38F782BE-465C-4587-96D1-B4E5FC94B091}" type="presParOf" srcId="{7B13767B-5244-412C-8850-BDC4B26CC332}" destId="{B1DEDCC8-1645-4718-AC26-D8836156768E}" srcOrd="2" destOrd="0" presId="urn:microsoft.com/office/officeart/2018/2/layout/IconVerticalSolidList"/>
    <dgm:cxn modelId="{900DA7F0-5E4D-4C69-B096-0642597D7397}" type="presParOf" srcId="{7B13767B-5244-412C-8850-BDC4B26CC332}" destId="{FF862B7E-264A-41CB-BB03-D483285BD701}" srcOrd="3" destOrd="0" presId="urn:microsoft.com/office/officeart/2018/2/layout/IconVerticalSolidList"/>
    <dgm:cxn modelId="{A0BED61E-C2A2-4312-B4BE-46F13ABF387F}" type="presParOf" srcId="{B19305EC-3859-45D4-BAF2-4610A8822866}" destId="{07723324-6D06-4BA7-8D7B-9367188DCCF0}" srcOrd="1" destOrd="0" presId="urn:microsoft.com/office/officeart/2018/2/layout/IconVerticalSolidList"/>
    <dgm:cxn modelId="{FF62E268-EEE8-4575-B162-518318232C33}" type="presParOf" srcId="{B19305EC-3859-45D4-BAF2-4610A8822866}" destId="{A311DD68-3E43-497C-B5F8-075ACC62BD31}" srcOrd="2" destOrd="0" presId="urn:microsoft.com/office/officeart/2018/2/layout/IconVerticalSolidList"/>
    <dgm:cxn modelId="{918AF0B0-E0DC-47DC-AF8A-C62417D419A0}" type="presParOf" srcId="{A311DD68-3E43-497C-B5F8-075ACC62BD31}" destId="{D3D249BC-9BF9-4837-ACDF-E9C332D7A187}" srcOrd="0" destOrd="0" presId="urn:microsoft.com/office/officeart/2018/2/layout/IconVerticalSolidList"/>
    <dgm:cxn modelId="{0C0B9FD6-7FEE-4AA5-9B14-B19D9380648C}" type="presParOf" srcId="{A311DD68-3E43-497C-B5F8-075ACC62BD31}" destId="{47C02A2E-1969-40FF-A83A-242503387564}" srcOrd="1" destOrd="0" presId="urn:microsoft.com/office/officeart/2018/2/layout/IconVerticalSolidList"/>
    <dgm:cxn modelId="{37E888DC-DC44-42DB-908B-FDD4674E6A5C}" type="presParOf" srcId="{A311DD68-3E43-497C-B5F8-075ACC62BD31}" destId="{7473B59A-B80D-4C8D-9FE4-B1D1C3A4D619}" srcOrd="2" destOrd="0" presId="urn:microsoft.com/office/officeart/2018/2/layout/IconVerticalSolidList"/>
    <dgm:cxn modelId="{6CF7EDAD-94FF-45DF-A7B2-A5BC3482DE5F}" type="presParOf" srcId="{A311DD68-3E43-497C-B5F8-075ACC62BD31}" destId="{E43104D2-B27F-436D-BFE9-4EE84B9648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9914D-644E-4A1B-8CD6-0013359AAA24}">
      <dsp:nvSpPr>
        <dsp:cNvPr id="0" name=""/>
        <dsp:cNvSpPr/>
      </dsp:nvSpPr>
      <dsp:spPr>
        <a:xfrm>
          <a:off x="0" y="97308"/>
          <a:ext cx="10506456" cy="10264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56F134-D399-4EBE-ADEC-82005F188AE9}">
      <dsp:nvSpPr>
        <dsp:cNvPr id="0" name=""/>
        <dsp:cNvSpPr/>
      </dsp:nvSpPr>
      <dsp:spPr>
        <a:xfrm>
          <a:off x="310500" y="235498"/>
          <a:ext cx="565098" cy="56454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6A0870-3E37-452B-BDFB-5A516D1D405B}">
      <dsp:nvSpPr>
        <dsp:cNvPr id="0" name=""/>
        <dsp:cNvSpPr/>
      </dsp:nvSpPr>
      <dsp:spPr>
        <a:xfrm>
          <a:off x="1186099" y="4548"/>
          <a:ext cx="9302089" cy="105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27" tIns="112027" rIns="112027" bIns="112027" numCol="1" spcCol="1270" anchor="ctr" anchorCtr="0">
          <a:noAutofit/>
        </a:bodyPr>
        <a:lstStyle/>
        <a:p>
          <a:pPr lvl="0" algn="l" defTabSz="1066800">
            <a:lnSpc>
              <a:spcPct val="90000"/>
            </a:lnSpc>
            <a:spcBef>
              <a:spcPct val="0"/>
            </a:spcBef>
            <a:spcAft>
              <a:spcPct val="35000"/>
            </a:spcAft>
          </a:pPr>
          <a:r>
            <a:rPr lang="tr-TR" sz="2400" kern="1200" dirty="0"/>
            <a:t>Eczane personeli, araçsal ve duygusal iletişimi kullanarak algısal bir engeli ortaya çıkararak veya fark ederek tepki verebilir. </a:t>
          </a:r>
          <a:endParaRPr lang="en-US" sz="2400" kern="1200" dirty="0"/>
        </a:p>
      </dsp:txBody>
      <dsp:txXfrm>
        <a:off x="1186099" y="4548"/>
        <a:ext cx="9302089" cy="1058525"/>
      </dsp:txXfrm>
    </dsp:sp>
    <dsp:sp modelId="{2BA0AF2C-1F2D-40F2-AC72-5A5B93BB594D}">
      <dsp:nvSpPr>
        <dsp:cNvPr id="0" name=""/>
        <dsp:cNvSpPr/>
      </dsp:nvSpPr>
      <dsp:spPr>
        <a:xfrm>
          <a:off x="0" y="1422517"/>
          <a:ext cx="10506456" cy="10264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1D5DF-4A4B-42B8-A91E-52BCECC9CE9D}">
      <dsp:nvSpPr>
        <dsp:cNvPr id="0" name=""/>
        <dsp:cNvSpPr/>
      </dsp:nvSpPr>
      <dsp:spPr>
        <a:xfrm>
          <a:off x="310500" y="1558655"/>
          <a:ext cx="565098" cy="56454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E2D6AB-4664-4BE6-BBD4-DDEBA41101DA}">
      <dsp:nvSpPr>
        <dsp:cNvPr id="0" name=""/>
        <dsp:cNvSpPr/>
      </dsp:nvSpPr>
      <dsp:spPr>
        <a:xfrm>
          <a:off x="1186099" y="1327704"/>
          <a:ext cx="9302089" cy="105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27" tIns="112027" rIns="112027" bIns="112027" numCol="1" spcCol="1270" anchor="ctr" anchorCtr="0">
          <a:noAutofit/>
        </a:bodyPr>
        <a:lstStyle/>
        <a:p>
          <a:pPr lvl="0" algn="l" defTabSz="1066800">
            <a:lnSpc>
              <a:spcPct val="90000"/>
            </a:lnSpc>
            <a:spcBef>
              <a:spcPct val="0"/>
            </a:spcBef>
            <a:spcAft>
              <a:spcPct val="35000"/>
            </a:spcAft>
          </a:pPr>
          <a:r>
            <a:rPr lang="tr-TR" sz="2400" kern="1200" dirty="0"/>
            <a:t>Araçsal iletişim, bir endişe veya ihtiyaç hakkında bilgi sağlanması gibi, hedef odaklı ve gönderen odaklıdır. </a:t>
          </a:r>
          <a:endParaRPr lang="en-US" sz="2400" kern="1200" dirty="0"/>
        </a:p>
      </dsp:txBody>
      <dsp:txXfrm>
        <a:off x="1186099" y="1327704"/>
        <a:ext cx="9302089" cy="1058525"/>
      </dsp:txXfrm>
    </dsp:sp>
    <dsp:sp modelId="{9C9291BC-3B0A-4A52-84E6-D4F812AA1ABA}">
      <dsp:nvSpPr>
        <dsp:cNvPr id="0" name=""/>
        <dsp:cNvSpPr/>
      </dsp:nvSpPr>
      <dsp:spPr>
        <a:xfrm>
          <a:off x="0" y="2608550"/>
          <a:ext cx="10506456" cy="10264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47EF6-80A4-4F0A-867A-FC0440D42D90}">
      <dsp:nvSpPr>
        <dsp:cNvPr id="0" name=""/>
        <dsp:cNvSpPr/>
      </dsp:nvSpPr>
      <dsp:spPr>
        <a:xfrm>
          <a:off x="310500" y="2881811"/>
          <a:ext cx="565098" cy="56454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715B9B-0288-44D2-B3AB-003931410949}">
      <dsp:nvSpPr>
        <dsp:cNvPr id="0" name=""/>
        <dsp:cNvSpPr/>
      </dsp:nvSpPr>
      <dsp:spPr>
        <a:xfrm>
          <a:off x="1186099" y="2650860"/>
          <a:ext cx="9302089" cy="105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27" tIns="112027" rIns="112027" bIns="112027" numCol="1" spcCol="1270" anchor="ctr" anchorCtr="0">
          <a:noAutofit/>
        </a:bodyPr>
        <a:lstStyle/>
        <a:p>
          <a:pPr lvl="0" algn="l" defTabSz="1244600">
            <a:lnSpc>
              <a:spcPct val="90000"/>
            </a:lnSpc>
            <a:spcBef>
              <a:spcPct val="0"/>
            </a:spcBef>
            <a:spcAft>
              <a:spcPct val="35000"/>
            </a:spcAft>
          </a:pPr>
          <a:r>
            <a:rPr lang="tr-TR" sz="2800" kern="1200" dirty="0"/>
            <a:t>Duygusal iletişim süreç odaklı ve dinleyici odaklıdır, empati ve duygularla ilgilenir. </a:t>
          </a:r>
          <a:endParaRPr lang="en-US" sz="2800" kern="1200" dirty="0"/>
        </a:p>
      </dsp:txBody>
      <dsp:txXfrm>
        <a:off x="1186099" y="2650860"/>
        <a:ext cx="9302089" cy="1058525"/>
      </dsp:txXfrm>
    </dsp:sp>
    <dsp:sp modelId="{8EFBCAF7-E99F-49D6-A16E-2D30176DC0F8}">
      <dsp:nvSpPr>
        <dsp:cNvPr id="0" name=""/>
        <dsp:cNvSpPr/>
      </dsp:nvSpPr>
      <dsp:spPr>
        <a:xfrm>
          <a:off x="0" y="3974016"/>
          <a:ext cx="10506456" cy="10264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09FAC-3A96-4F46-8D2E-F0A43280BBB4}">
      <dsp:nvSpPr>
        <dsp:cNvPr id="0" name=""/>
        <dsp:cNvSpPr/>
      </dsp:nvSpPr>
      <dsp:spPr>
        <a:xfrm>
          <a:off x="310804" y="4204967"/>
          <a:ext cx="565098" cy="564546"/>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8D4904-A623-4DC2-B33E-7D89771D9481}">
      <dsp:nvSpPr>
        <dsp:cNvPr id="0" name=""/>
        <dsp:cNvSpPr/>
      </dsp:nvSpPr>
      <dsp:spPr>
        <a:xfrm>
          <a:off x="1186706" y="3974016"/>
          <a:ext cx="9282664" cy="105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27" tIns="112027" rIns="112027" bIns="112027" numCol="1" spcCol="1270" anchor="ctr" anchorCtr="0">
          <a:noAutofit/>
        </a:bodyPr>
        <a:lstStyle/>
        <a:p>
          <a:pPr lvl="0" algn="l" defTabSz="889000">
            <a:lnSpc>
              <a:spcPct val="90000"/>
            </a:lnSpc>
            <a:spcBef>
              <a:spcPct val="0"/>
            </a:spcBef>
            <a:spcAft>
              <a:spcPct val="35000"/>
            </a:spcAft>
          </a:pPr>
          <a:r>
            <a:rPr lang="tr-TR" sz="2000" kern="1200" dirty="0"/>
            <a:t>Etkili iletişim için her iki türe de ihtiyaç vardır. Hem araçsal hem de duygusal iletişimin mevcut olduğu algısal engellerin tanınmasını iyileştirmenin umut verici bir yöntemi, eczane personelinin </a:t>
          </a:r>
          <a:r>
            <a:rPr lang="tr-TR" sz="2000" kern="1200" dirty="0" err="1"/>
            <a:t>zihinselleştirme</a:t>
          </a:r>
          <a:r>
            <a:rPr lang="tr-TR" sz="2000" kern="1200" dirty="0"/>
            <a:t> becerilerini eğitmektir.</a:t>
          </a:r>
          <a:endParaRPr lang="en-US" sz="2000" kern="1200" dirty="0"/>
        </a:p>
      </dsp:txBody>
      <dsp:txXfrm>
        <a:off x="1186706" y="3974016"/>
        <a:ext cx="9282664" cy="1058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EFCCE-E359-4405-AC3D-7C408EAE0586}">
      <dsp:nvSpPr>
        <dsp:cNvPr id="0" name=""/>
        <dsp:cNvSpPr/>
      </dsp:nvSpPr>
      <dsp:spPr>
        <a:xfrm>
          <a:off x="82613" y="1922518"/>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393DD-983B-45DA-97B0-776DC61F1D42}">
      <dsp:nvSpPr>
        <dsp:cNvPr id="0" name=""/>
        <dsp:cNvSpPr/>
      </dsp:nvSpPr>
      <dsp:spPr>
        <a:xfrm>
          <a:off x="271034" y="2110939"/>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853690-EDB6-4EE1-8EA5-3784BD4B95F2}">
      <dsp:nvSpPr>
        <dsp:cNvPr id="0" name=""/>
        <dsp:cNvSpPr/>
      </dsp:nvSpPr>
      <dsp:spPr>
        <a:xfrm>
          <a:off x="1172126" y="192251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tr-TR" sz="1600" kern="1200" dirty="0"/>
            <a:t>Bir grup Danimarkalı araştırmacı, serbest eczanelerde hasta odaklı iletişimi geliştirmek için </a:t>
          </a:r>
          <a:r>
            <a:rPr lang="tr-TR" sz="1600" kern="1200" dirty="0" err="1"/>
            <a:t>zihinselleştirmeye</a:t>
          </a:r>
          <a:r>
            <a:rPr lang="tr-TR" sz="1600" kern="1200" dirty="0"/>
            <a:t> dayalı bir beceri eğitimi geliştirdi. Bu eğitim hem Danimarka'da hem de Hollanda'da test edilmiştir. Bu, keşfedici bir müdahale öncesi-sonrası çalışmasıdır. Müdahale öncesi veriler Eylül 2021'de toplandı. Müdahale sonrası veriler19-26 Kasım 2021 tarihleri arasında toplandı.</a:t>
          </a:r>
          <a:endParaRPr lang="en-US" sz="1600" kern="1200" dirty="0"/>
        </a:p>
      </dsp:txBody>
      <dsp:txXfrm>
        <a:off x="1172126" y="1922518"/>
        <a:ext cx="2114937" cy="897246"/>
      </dsp:txXfrm>
    </dsp:sp>
    <dsp:sp modelId="{129A63EC-E31D-47B2-88C0-C661EAFF2200}">
      <dsp:nvSpPr>
        <dsp:cNvPr id="0" name=""/>
        <dsp:cNvSpPr/>
      </dsp:nvSpPr>
      <dsp:spPr>
        <a:xfrm>
          <a:off x="3655575" y="1922518"/>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983DA-6C04-44B3-8B77-1C70B61658CE}">
      <dsp:nvSpPr>
        <dsp:cNvPr id="0" name=""/>
        <dsp:cNvSpPr/>
      </dsp:nvSpPr>
      <dsp:spPr>
        <a:xfrm>
          <a:off x="3843996" y="2110939"/>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FD7808-CEE7-4074-8DE1-4A976663AF70}">
      <dsp:nvSpPr>
        <dsp:cNvPr id="0" name=""/>
        <dsp:cNvSpPr/>
      </dsp:nvSpPr>
      <dsp:spPr>
        <a:xfrm>
          <a:off x="4745088" y="192251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tr-TR" sz="2000" kern="1200" dirty="0"/>
            <a:t>Potansiyel davranış farklılıklarını anlamak için </a:t>
          </a:r>
          <a:r>
            <a:rPr lang="tr-TR" sz="2000" kern="1200" dirty="0" err="1"/>
            <a:t>zihinselleştirmeye</a:t>
          </a:r>
          <a:r>
            <a:rPr lang="tr-TR" sz="2000" kern="1200" dirty="0"/>
            <a:t> dayalı beceri eğitiminin öncesi ve sonrası, eczane personeli ve hastalar arasındaki eczane gişesindeki konuşmalar videoya kaydedildi</a:t>
          </a:r>
          <a:r>
            <a:rPr lang="tr-TR" sz="1100" kern="1200" dirty="0"/>
            <a:t>.</a:t>
          </a:r>
          <a:endParaRPr lang="en-US" sz="1100" kern="1200" dirty="0"/>
        </a:p>
      </dsp:txBody>
      <dsp:txXfrm>
        <a:off x="4745088" y="1922518"/>
        <a:ext cx="2114937" cy="897246"/>
      </dsp:txXfrm>
    </dsp:sp>
    <dsp:sp modelId="{1817F168-1F65-4884-A273-73F06ACFE3A5}">
      <dsp:nvSpPr>
        <dsp:cNvPr id="0" name=""/>
        <dsp:cNvSpPr/>
      </dsp:nvSpPr>
      <dsp:spPr>
        <a:xfrm>
          <a:off x="7228536" y="1922518"/>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70AD9-7DC0-4A99-901A-7948E36CFDAE}">
      <dsp:nvSpPr>
        <dsp:cNvPr id="0" name=""/>
        <dsp:cNvSpPr/>
      </dsp:nvSpPr>
      <dsp:spPr>
        <a:xfrm>
          <a:off x="7416958" y="2110939"/>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6AFEC7-35EE-41DE-9A27-D53F845AAB63}">
      <dsp:nvSpPr>
        <dsp:cNvPr id="0" name=""/>
        <dsp:cNvSpPr/>
      </dsp:nvSpPr>
      <dsp:spPr>
        <a:xfrm>
          <a:off x="8318049" y="192251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tr-TR" sz="2000" kern="1200" dirty="0"/>
            <a:t>Bu çalışmanın amacı, eczane personeli için </a:t>
          </a:r>
          <a:r>
            <a:rPr lang="tr-TR" sz="2000" kern="1200" dirty="0" err="1"/>
            <a:t>zihinselleştirmeye</a:t>
          </a:r>
          <a:r>
            <a:rPr lang="tr-TR" sz="2000" kern="1200" dirty="0"/>
            <a:t> dayalı bir iletişim eğitiminin, hastaların ilaçla ilgili örtülü ve açık ihtiyaç ve endişelerini ortaya çıkarma ve tanıma becerilerini etkileyip etkilemediğini araştırmaktı.</a:t>
          </a:r>
          <a:endParaRPr lang="en-US" sz="2000" kern="1200" dirty="0"/>
        </a:p>
      </dsp:txBody>
      <dsp:txXfrm>
        <a:off x="8318049" y="1922518"/>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57248-FBE5-4EDE-BA7E-024860D24305}">
      <dsp:nvSpPr>
        <dsp:cNvPr id="0" name=""/>
        <dsp:cNvSpPr/>
      </dsp:nvSpPr>
      <dsp:spPr>
        <a:xfrm>
          <a:off x="0" y="830458"/>
          <a:ext cx="10956235" cy="13429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381E9-B7DE-4C4B-81DF-512E27FB413B}">
      <dsp:nvSpPr>
        <dsp:cNvPr id="0" name=""/>
        <dsp:cNvSpPr/>
      </dsp:nvSpPr>
      <dsp:spPr>
        <a:xfrm>
          <a:off x="190774" y="1460294"/>
          <a:ext cx="347201" cy="34686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862B7E-264A-41CB-BB03-D483285BD701}">
      <dsp:nvSpPr>
        <dsp:cNvPr id="0" name=""/>
        <dsp:cNvSpPr/>
      </dsp:nvSpPr>
      <dsp:spPr>
        <a:xfrm>
          <a:off x="683656" y="1094939"/>
          <a:ext cx="10020960" cy="100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74" tIns="106374" rIns="106374" bIns="106374" numCol="1" spcCol="1270" anchor="ctr" anchorCtr="0">
          <a:noAutofit/>
        </a:bodyPr>
        <a:lstStyle/>
        <a:p>
          <a:pPr lvl="0" algn="l" defTabSz="800100">
            <a:lnSpc>
              <a:spcPct val="90000"/>
            </a:lnSpc>
            <a:spcBef>
              <a:spcPct val="0"/>
            </a:spcBef>
            <a:spcAft>
              <a:spcPct val="35000"/>
            </a:spcAft>
          </a:pPr>
          <a:r>
            <a:rPr lang="tr-TR" sz="1800" kern="1200" dirty="0"/>
            <a:t>Bu araştırma çalışmasının ilk ama umut verici sonuçları, </a:t>
          </a:r>
          <a:r>
            <a:rPr lang="tr-TR" sz="1800" kern="1200" dirty="0" err="1"/>
            <a:t>zihinselleştirme</a:t>
          </a:r>
          <a:r>
            <a:rPr lang="tr-TR" sz="1800" kern="1200" dirty="0"/>
            <a:t> eğitiminin hastaların endişelerini ve ihtiyaçlarını tespit etme ve bunlara yanıt verme konusunda faydalı olabileceğini göstermektedir. Bu eğitimin Hollandalı eczane personeli için akreditasyonla uygulanmasının nedeni budur. Bu tür bir eğitim, iletişimi öğrenmenin ve hasta odaklı bakıma doğru ilerlemenin yenilikçi bir yoludur. </a:t>
          </a:r>
          <a:endParaRPr lang="en-US" sz="1800" kern="1200" dirty="0"/>
        </a:p>
      </dsp:txBody>
      <dsp:txXfrm>
        <a:off x="683656" y="1094939"/>
        <a:ext cx="10020960" cy="1005113"/>
      </dsp:txXfrm>
    </dsp:sp>
    <dsp:sp modelId="{D3D249BC-9BF9-4837-ACDF-E9C332D7A187}">
      <dsp:nvSpPr>
        <dsp:cNvPr id="0" name=""/>
        <dsp:cNvSpPr/>
      </dsp:nvSpPr>
      <dsp:spPr>
        <a:xfrm>
          <a:off x="0" y="2718413"/>
          <a:ext cx="10956235" cy="19139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02A2E-1969-40FF-A83A-242503387564}">
      <dsp:nvSpPr>
        <dsp:cNvPr id="0" name=""/>
        <dsp:cNvSpPr/>
      </dsp:nvSpPr>
      <dsp:spPr>
        <a:xfrm>
          <a:off x="190774" y="3358346"/>
          <a:ext cx="347201" cy="34686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3104D2-B27F-436D-BFE9-4EE84B9648F6}">
      <dsp:nvSpPr>
        <dsp:cNvPr id="0" name=""/>
        <dsp:cNvSpPr/>
      </dsp:nvSpPr>
      <dsp:spPr>
        <a:xfrm>
          <a:off x="728750" y="3216448"/>
          <a:ext cx="10020960" cy="100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74" tIns="106374" rIns="106374" bIns="106374" numCol="1" spcCol="1270" anchor="ctr" anchorCtr="0">
          <a:noAutofit/>
        </a:bodyPr>
        <a:lstStyle/>
        <a:p>
          <a:pPr lvl="0" algn="l" defTabSz="889000">
            <a:lnSpc>
              <a:spcPct val="90000"/>
            </a:lnSpc>
            <a:spcBef>
              <a:spcPct val="0"/>
            </a:spcBef>
            <a:spcAft>
              <a:spcPct val="35000"/>
            </a:spcAft>
          </a:pPr>
          <a:r>
            <a:rPr lang="tr-TR" sz="2000" kern="1200" dirty="0"/>
            <a:t>Ayrıca bu çalışma, eczane personelinin </a:t>
          </a:r>
          <a:r>
            <a:rPr lang="tr-TR" sz="2000" kern="1200" dirty="0" err="1"/>
            <a:t>zihinselleştirme</a:t>
          </a:r>
          <a:r>
            <a:rPr lang="tr-TR" sz="2000" kern="1200" dirty="0"/>
            <a:t> kapasitesine ilişkin yeni bir çalışma için sağlam bir temel sunmaktadır; çünkü bu eğitim, eczane personelinin hasta ilacıyla ilgili engelleri daha iyi tanımasına ve tespit etmesine ve doğru ilaç kullanımını desteklemesine yardımcı olabilir.</a:t>
          </a:r>
          <a:endParaRPr lang="en-US" sz="2000" kern="1200" dirty="0"/>
        </a:p>
      </dsp:txBody>
      <dsp:txXfrm>
        <a:off x="728750" y="3216448"/>
        <a:ext cx="10020960" cy="10051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0701DB-7C3B-A7B3-BF07-D60681997D3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01CEA64-F826-58D1-A579-75D8ECDB2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84382B3-2B29-8924-C75D-5369BE7FB1D2}"/>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5" name="Alt Bilgi Yer Tutucusu 4">
            <a:extLst>
              <a:ext uri="{FF2B5EF4-FFF2-40B4-BE49-F238E27FC236}">
                <a16:creationId xmlns:a16="http://schemas.microsoft.com/office/drawing/2014/main" id="{812AA131-DECE-15DC-CC55-322E61CD9C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FFC0ADA-F9CF-B13A-0A2E-7FB8AA429632}"/>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257695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0F037F-9F84-0503-D116-C56E97AFAE5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8C708E3-761C-8189-8B94-A3E6E225FE8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9C11E30-ACAF-AEB7-FB7A-3665A4152530}"/>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5" name="Alt Bilgi Yer Tutucusu 4">
            <a:extLst>
              <a:ext uri="{FF2B5EF4-FFF2-40B4-BE49-F238E27FC236}">
                <a16:creationId xmlns:a16="http://schemas.microsoft.com/office/drawing/2014/main" id="{F0E04AF2-41FF-0768-1E75-86FDFF0749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31E663-FE9C-4F26-6083-D923D681B815}"/>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427021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6553799-4544-B8C0-F150-88663B003F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E2D20FD-A8D9-A341-83AA-F98A4E1118C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3C6AA-091F-17B7-ABFB-867DBEE94D8E}"/>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5" name="Alt Bilgi Yer Tutucusu 4">
            <a:extLst>
              <a:ext uri="{FF2B5EF4-FFF2-40B4-BE49-F238E27FC236}">
                <a16:creationId xmlns:a16="http://schemas.microsoft.com/office/drawing/2014/main" id="{373F09FC-7615-883F-4F18-38EEFC5647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626E0DB-FD5D-C68F-C5A9-6444CB34FFC3}"/>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81524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A90A75-1474-092F-E18F-E4D5A7E96B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C730BF5-0002-32BB-7E20-B1E5A9D881D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00916EC-8BD7-98E1-3550-27A48442B4FD}"/>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5" name="Alt Bilgi Yer Tutucusu 4">
            <a:extLst>
              <a:ext uri="{FF2B5EF4-FFF2-40B4-BE49-F238E27FC236}">
                <a16:creationId xmlns:a16="http://schemas.microsoft.com/office/drawing/2014/main" id="{49EAAE1A-57BF-DA42-A6EB-60B09263A2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E90377-9C1F-AC4B-92CB-ECF49E5F06D5}"/>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113473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8D3992-9AF1-5202-B275-CFCB97BDE8E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63793BA-A1DB-2526-4FE1-D73DA7F8C5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9CE1FBC-B70D-0443-798C-4A97CFC51C11}"/>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5" name="Alt Bilgi Yer Tutucusu 4">
            <a:extLst>
              <a:ext uri="{FF2B5EF4-FFF2-40B4-BE49-F238E27FC236}">
                <a16:creationId xmlns:a16="http://schemas.microsoft.com/office/drawing/2014/main" id="{54DB6CBD-B4B1-067A-B20C-1F8CAA3D15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240B58-E145-3D11-6AD3-65CE7F3D567E}"/>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422607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A0A2B6-6E27-0AC9-45C7-484047781F2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FF577CC-8F76-1D41-0416-6E9CF29FB5C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70258D4-EA94-895C-2CC8-44D1AAFA666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F5E57EB-43BB-6224-E021-376C8A5A59A0}"/>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6" name="Alt Bilgi Yer Tutucusu 5">
            <a:extLst>
              <a:ext uri="{FF2B5EF4-FFF2-40B4-BE49-F238E27FC236}">
                <a16:creationId xmlns:a16="http://schemas.microsoft.com/office/drawing/2014/main" id="{0C4819F7-DC88-85F0-13C6-CCDD8562A6C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8CE7697-9ED3-C527-11BF-67127ADC1824}"/>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65928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FB98D3-4ABD-91E0-9FB9-AC3FE45CD8F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AAF4034-953B-D199-C49F-11FA069FB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1A0FDE7-3E8A-6057-B5CF-4A4B50E2D48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477F7C9-E9EE-C813-99E0-13576D5DF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F934896-06AF-FFEC-DC00-E3CA71833A6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99AAECC-78DF-9486-B24F-40E67D0BD82D}"/>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8" name="Alt Bilgi Yer Tutucusu 7">
            <a:extLst>
              <a:ext uri="{FF2B5EF4-FFF2-40B4-BE49-F238E27FC236}">
                <a16:creationId xmlns:a16="http://schemas.microsoft.com/office/drawing/2014/main" id="{A03026E8-30E6-D782-0726-F44A9226AAA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6B36A6B-8AFA-AB71-1F98-5A54D348FC3F}"/>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252902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5FB3E6-330C-021C-CB98-41BA3C9752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6272316-E279-C956-B8D8-9DE412AF0E9B}"/>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4" name="Alt Bilgi Yer Tutucusu 3">
            <a:extLst>
              <a:ext uri="{FF2B5EF4-FFF2-40B4-BE49-F238E27FC236}">
                <a16:creationId xmlns:a16="http://schemas.microsoft.com/office/drawing/2014/main" id="{AACC567B-DF1D-6B87-7670-0814FC3A480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0C057A4-3A83-4608-5EBA-817D9D31B6CA}"/>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352089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A698EC9-5F82-4134-C1EE-625C4CC21DA3}"/>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3" name="Alt Bilgi Yer Tutucusu 2">
            <a:extLst>
              <a:ext uri="{FF2B5EF4-FFF2-40B4-BE49-F238E27FC236}">
                <a16:creationId xmlns:a16="http://schemas.microsoft.com/office/drawing/2014/main" id="{DFF4EB97-56B0-C636-3CDD-8BF3D4458EA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63E7860-7141-BD1C-4F1A-ED7A52F2229A}"/>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4818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C8C7E0-31CD-40E2-7AB2-185D1269D5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9C72A30-6855-6A64-6226-4B38FD5BB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6DB64A6-EC22-7021-E9BB-5D1FE8C27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03EC15A-107B-04DA-9ABD-885589277736}"/>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6" name="Alt Bilgi Yer Tutucusu 5">
            <a:extLst>
              <a:ext uri="{FF2B5EF4-FFF2-40B4-BE49-F238E27FC236}">
                <a16:creationId xmlns:a16="http://schemas.microsoft.com/office/drawing/2014/main" id="{1DF41BAE-94BA-D8A3-6B90-5E35DB48602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C6F92B-89EC-BEAC-E00B-C203E94EE2C8}"/>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200567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58F2AA-4226-C2F3-361A-D40522EF288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AB67AAD-0854-738F-DDCE-888EFEBA2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A46E0C5-C8DF-F6FB-9B9E-266FE2907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AC48176-46EC-E0D3-057A-948E40959CCF}"/>
              </a:ext>
            </a:extLst>
          </p:cNvPr>
          <p:cNvSpPr>
            <a:spLocks noGrp="1"/>
          </p:cNvSpPr>
          <p:nvPr>
            <p:ph type="dt" sz="half" idx="10"/>
          </p:nvPr>
        </p:nvSpPr>
        <p:spPr/>
        <p:txBody>
          <a:bodyPr/>
          <a:lstStyle/>
          <a:p>
            <a:fld id="{74CD58CF-F078-462A-ACC7-702B53CC98FF}" type="datetimeFigureOut">
              <a:rPr lang="tr-TR" smtClean="0"/>
              <a:t>26 Ara 2023</a:t>
            </a:fld>
            <a:endParaRPr lang="tr-TR"/>
          </a:p>
        </p:txBody>
      </p:sp>
      <p:sp>
        <p:nvSpPr>
          <p:cNvPr id="6" name="Alt Bilgi Yer Tutucusu 5">
            <a:extLst>
              <a:ext uri="{FF2B5EF4-FFF2-40B4-BE49-F238E27FC236}">
                <a16:creationId xmlns:a16="http://schemas.microsoft.com/office/drawing/2014/main" id="{54FBD86F-7706-409C-9BB1-43280756985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B7ED05-4B9E-A860-E310-6AD4BBA7163F}"/>
              </a:ext>
            </a:extLst>
          </p:cNvPr>
          <p:cNvSpPr>
            <a:spLocks noGrp="1"/>
          </p:cNvSpPr>
          <p:nvPr>
            <p:ph type="sldNum" sz="quarter" idx="12"/>
          </p:nvPr>
        </p:nvSpPr>
        <p:spPr/>
        <p:txBody>
          <a:bodyPr/>
          <a:lstStyle/>
          <a:p>
            <a:fld id="{7E8CA942-8C79-4892-BA72-CC20AFC285C2}" type="slidenum">
              <a:rPr lang="tr-TR" smtClean="0"/>
              <a:t>‹#›</a:t>
            </a:fld>
            <a:endParaRPr lang="tr-TR"/>
          </a:p>
        </p:txBody>
      </p:sp>
    </p:spTree>
    <p:extLst>
      <p:ext uri="{BB962C8B-B14F-4D97-AF65-F5344CB8AC3E}">
        <p14:creationId xmlns:p14="http://schemas.microsoft.com/office/powerpoint/2010/main" val="81718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4130775-7682-3647-5363-FD40AA44B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5CD817A-F78C-42BE-E1B8-8B7A97067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ABBF4A-D3D8-4C6E-1FEC-90FBFF019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D58CF-F078-462A-ACC7-702B53CC98FF}" type="datetimeFigureOut">
              <a:rPr lang="tr-TR" smtClean="0"/>
              <a:t>26 Ara 2023</a:t>
            </a:fld>
            <a:endParaRPr lang="tr-TR"/>
          </a:p>
        </p:txBody>
      </p:sp>
      <p:sp>
        <p:nvSpPr>
          <p:cNvPr id="5" name="Alt Bilgi Yer Tutucusu 4">
            <a:extLst>
              <a:ext uri="{FF2B5EF4-FFF2-40B4-BE49-F238E27FC236}">
                <a16:creationId xmlns:a16="http://schemas.microsoft.com/office/drawing/2014/main" id="{9ED67E4A-F19B-65A7-0677-9728970AB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A95C46D-6952-20E4-F510-C01D33BA6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CA942-8C79-4892-BA72-CC20AFC285C2}" type="slidenum">
              <a:rPr lang="tr-TR" smtClean="0"/>
              <a:t>‹#›</a:t>
            </a:fld>
            <a:endParaRPr lang="tr-TR"/>
          </a:p>
        </p:txBody>
      </p:sp>
    </p:spTree>
    <p:extLst>
      <p:ext uri="{BB962C8B-B14F-4D97-AF65-F5344CB8AC3E}">
        <p14:creationId xmlns:p14="http://schemas.microsoft.com/office/powerpoint/2010/main" val="1499139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A4E651-C3D8-4DB8-A026-E8531C6AF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244B66B-F5A7-F756-7267-3713A8B40730}"/>
              </a:ext>
            </a:extLst>
          </p:cNvPr>
          <p:cNvSpPr>
            <a:spLocks noGrp="1"/>
          </p:cNvSpPr>
          <p:nvPr>
            <p:ph type="ctrTitle"/>
          </p:nvPr>
        </p:nvSpPr>
        <p:spPr>
          <a:xfrm>
            <a:off x="836363" y="4071597"/>
            <a:ext cx="10515600" cy="1286544"/>
          </a:xfrm>
          <a:noFill/>
        </p:spPr>
        <p:txBody>
          <a:bodyPr anchor="b">
            <a:noAutofit/>
          </a:bodyPr>
          <a:lstStyle/>
          <a:p>
            <a:r>
              <a:rPr lang="tr-TR" sz="5200" b="1" dirty="0">
                <a:solidFill>
                  <a:srgbClr val="C00000"/>
                </a:solidFill>
              </a:rPr>
              <a:t>ZİHİNSELLEŞTİRME TEMELLİ EĞİTİM</a:t>
            </a:r>
          </a:p>
        </p:txBody>
      </p:sp>
      <p:pic>
        <p:nvPicPr>
          <p:cNvPr id="4" name="Picture 3" descr="renklilik, kare, diyagram, plan içeren bir resim&#10;&#10;Açıklama otomatik olarak oluşturuldu">
            <a:extLst>
              <a:ext uri="{FF2B5EF4-FFF2-40B4-BE49-F238E27FC236}">
                <a16:creationId xmlns:a16="http://schemas.microsoft.com/office/drawing/2014/main" id="{EB749A57-BC3A-839F-E65C-4DE4D2A17952}"/>
              </a:ext>
            </a:extLst>
          </p:cNvPr>
          <p:cNvPicPr>
            <a:picLocks noChangeAspect="1"/>
          </p:cNvPicPr>
          <p:nvPr/>
        </p:nvPicPr>
        <p:blipFill rotWithShape="1">
          <a:blip r:embed="rId2"/>
          <a:srcRect t="39965" b="14820"/>
          <a:stretch/>
        </p:blipFill>
        <p:spPr>
          <a:xfrm>
            <a:off x="20" y="2"/>
            <a:ext cx="12191979" cy="3900104"/>
          </a:xfrm>
          <a:prstGeom prst="rect">
            <a:avLst/>
          </a:prstGeom>
        </p:spPr>
      </p:pic>
    </p:spTree>
    <p:extLst>
      <p:ext uri="{BB962C8B-B14F-4D97-AF65-F5344CB8AC3E}">
        <p14:creationId xmlns:p14="http://schemas.microsoft.com/office/powerpoint/2010/main" val="38412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6AA8620-9141-C2D9-ECA4-03ECF4EFD4A2}"/>
              </a:ext>
            </a:extLst>
          </p:cNvPr>
          <p:cNvSpPr>
            <a:spLocks noGrp="1"/>
          </p:cNvSpPr>
          <p:nvPr>
            <p:ph idx="1"/>
          </p:nvPr>
        </p:nvSpPr>
        <p:spPr>
          <a:xfrm>
            <a:off x="838200" y="1929384"/>
            <a:ext cx="10515600" cy="4251960"/>
          </a:xfrm>
        </p:spPr>
        <p:txBody>
          <a:bodyPr>
            <a:normAutofit lnSpcReduction="10000"/>
          </a:bodyPr>
          <a:lstStyle/>
          <a:p>
            <a:pPr marL="0" indent="0">
              <a:lnSpc>
                <a:spcPct val="100000"/>
              </a:lnSpc>
              <a:buNone/>
            </a:pPr>
            <a:r>
              <a:rPr lang="tr-TR" sz="2200" dirty="0"/>
              <a:t>Bu çalışma sırasında eczane ekibi üyeleri sakin göründüler, sakin bir ses tonu kullandılar ve öncesi-sonrası ölçümlerde stresli görünmediler. Müdahale öncesi, eczane ekip</a:t>
            </a:r>
          </a:p>
          <a:p>
            <a:pPr marL="0" indent="0">
              <a:lnSpc>
                <a:spcPct val="100000"/>
              </a:lnSpc>
              <a:buNone/>
            </a:pPr>
            <a:r>
              <a:rPr lang="tr-TR" sz="2200" dirty="0"/>
              <a:t>üyelerinden birinin, hastanın ilaç tedavisini değiştirmek istediği konuşmayı,</a:t>
            </a:r>
          </a:p>
          <a:p>
            <a:pPr marL="0" indent="0">
              <a:lnSpc>
                <a:spcPct val="100000"/>
              </a:lnSpc>
              <a:buNone/>
            </a:pPr>
            <a:r>
              <a:rPr lang="tr-TR" sz="2200" dirty="0"/>
              <a:t>hastanın öncelikle uzman randevusunu bekleyeceğini kabul ettiği bir noktaya</a:t>
            </a:r>
          </a:p>
          <a:p>
            <a:pPr marL="0" indent="0">
              <a:lnSpc>
                <a:spcPct val="150000"/>
              </a:lnSpc>
              <a:buNone/>
            </a:pPr>
            <a:r>
              <a:rPr lang="tr-TR" sz="2200" dirty="0"/>
              <a:t>kaydırdığını gözlemledik. Müdahale sonrasında eczane personelinin hastaya açıkça yer ve zaman ayırdığı bir örnek vardı. Eczane personeli hastanın sözünü kesti, böldüğü için özür diledi ve hastaya hikayesini bitirmesi için yer verdi. Hastanın bu kararının değişmesi, personelin sakin </a:t>
            </a:r>
            <a:r>
              <a:rPr lang="tr-TR" sz="2200" dirty="0" err="1"/>
              <a:t>tonu,net</a:t>
            </a:r>
            <a:r>
              <a:rPr lang="tr-TR" sz="2200" dirty="0"/>
              <a:t> açıklamaları ve hastanın açıklamayı anlayıp anlamadığını sormasıyla mümkün oldu. </a:t>
            </a:r>
          </a:p>
        </p:txBody>
      </p:sp>
    </p:spTree>
    <p:extLst>
      <p:ext uri="{BB962C8B-B14F-4D97-AF65-F5344CB8AC3E}">
        <p14:creationId xmlns:p14="http://schemas.microsoft.com/office/powerpoint/2010/main" val="255084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DA23573-5629-AF31-8015-D8FBF322E87B}"/>
              </a:ext>
            </a:extLst>
          </p:cNvPr>
          <p:cNvSpPr>
            <a:spLocks noGrp="1"/>
          </p:cNvSpPr>
          <p:nvPr>
            <p:ph idx="1"/>
          </p:nvPr>
        </p:nvSpPr>
        <p:spPr>
          <a:xfrm>
            <a:off x="281354" y="196948"/>
            <a:ext cx="5814646" cy="5980015"/>
          </a:xfrm>
        </p:spPr>
        <p:txBody>
          <a:bodyPr>
            <a:normAutofit fontScale="92500"/>
          </a:bodyPr>
          <a:lstStyle/>
          <a:p>
            <a:pPr marL="0" indent="0">
              <a:buNone/>
            </a:pPr>
            <a:r>
              <a:rPr lang="tr-TR" sz="1400" dirty="0"/>
              <a:t> </a:t>
            </a:r>
          </a:p>
          <a:p>
            <a:pPr marL="0" indent="0">
              <a:buNone/>
            </a:pPr>
            <a:r>
              <a:rPr lang="tr-TR" sz="2400" dirty="0"/>
              <a:t> Ayrıca, her iki ön-son ölçümde de eczane ekip üyeleri, hastaya doğru eğilme ve açıklama yaparken el hareketlerini kullanma gibi açık bir vücut dili aracılığıyla hastaya düzenli olarak ilgi gösterdi. Bu durum, hasta konuşurken eczane personelinin bilgisayar ekranından hastaya doğru bakmasıyla açıkça ortaya çıktı.</a:t>
            </a:r>
          </a:p>
          <a:p>
            <a:pPr marL="0" indent="0">
              <a:buNone/>
            </a:pPr>
            <a:endParaRPr lang="tr-TR" sz="2400" dirty="0"/>
          </a:p>
          <a:p>
            <a:pPr marL="0" indent="0">
              <a:buNone/>
            </a:pPr>
            <a:r>
              <a:rPr lang="tr-TR" sz="2400" dirty="0"/>
              <a:t>Müdahale, eczane ekibi üyelerinin bilgisayar ekranına odaklanmak yerine hastayla daha uzun süre ilgilenmesiydi. Müdahale öncesinde eczane ekibi üyeleri bazen hastaya bakıyor, ancak daha sonra bilgisayarda çalışırken veya ilaçları hazırlarken hastayla da konuşuyorlardı. Müdahale sonrasında hastaya daha açık bir ilgi gösterildiği, örneğin hastaya daha dikkatli bakıldığı, göz teması kurarak iletişim yapıldığı görülmektedir.</a:t>
            </a:r>
          </a:p>
        </p:txBody>
      </p:sp>
      <p:pic>
        <p:nvPicPr>
          <p:cNvPr id="4" name="Resim 3">
            <a:extLst>
              <a:ext uri="{FF2B5EF4-FFF2-40B4-BE49-F238E27FC236}">
                <a16:creationId xmlns:a16="http://schemas.microsoft.com/office/drawing/2014/main" id="{E7FB861C-FDB6-8542-6FC1-B8F4E3B4C836}"/>
              </a:ext>
            </a:extLst>
          </p:cNvPr>
          <p:cNvPicPr>
            <a:picLocks noChangeAspect="1"/>
          </p:cNvPicPr>
          <p:nvPr/>
        </p:nvPicPr>
        <p:blipFill rotWithShape="1">
          <a:blip r:embed="rId2"/>
          <a:srcRect l="22296" r="2879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3893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rı arka plan üzerinde ünlem işareti">
            <a:extLst>
              <a:ext uri="{FF2B5EF4-FFF2-40B4-BE49-F238E27FC236}">
                <a16:creationId xmlns:a16="http://schemas.microsoft.com/office/drawing/2014/main" id="{655E5409-0F88-C783-8362-3AA637928833}"/>
              </a:ext>
            </a:extLst>
          </p:cNvPr>
          <p:cNvPicPr>
            <a:picLocks noChangeAspect="1"/>
          </p:cNvPicPr>
          <p:nvPr/>
        </p:nvPicPr>
        <p:blipFill rotWithShape="1">
          <a:blip r:embed="rId2"/>
          <a:srcRect l="26489" r="14345"/>
          <a:stretch/>
        </p:blipFill>
        <p:spPr>
          <a:xfrm>
            <a:off x="-1" y="-2"/>
            <a:ext cx="5410198" cy="6858002"/>
          </a:xfrm>
          <a:prstGeom prst="rect">
            <a:avLst/>
          </a:prstGeom>
        </p:spPr>
      </p:pic>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D3E9E30-FF09-B4F6-5F28-0FE1CC1B7439}"/>
              </a:ext>
            </a:extLst>
          </p:cNvPr>
          <p:cNvSpPr>
            <a:spLocks noGrp="1"/>
          </p:cNvSpPr>
          <p:nvPr>
            <p:ph type="title"/>
          </p:nvPr>
        </p:nvSpPr>
        <p:spPr>
          <a:xfrm>
            <a:off x="6115317" y="405685"/>
            <a:ext cx="5464968" cy="1559301"/>
          </a:xfrm>
        </p:spPr>
        <p:txBody>
          <a:bodyPr>
            <a:normAutofit/>
          </a:bodyPr>
          <a:lstStyle/>
          <a:p>
            <a:r>
              <a:rPr lang="tr-TR" sz="4000"/>
              <a:t>Hasta Kaynaklı Endişe Örnekleri</a:t>
            </a:r>
          </a:p>
        </p:txBody>
      </p:sp>
      <p:sp>
        <p:nvSpPr>
          <p:cNvPr id="3" name="İçerik Yer Tutucusu 2">
            <a:extLst>
              <a:ext uri="{FF2B5EF4-FFF2-40B4-BE49-F238E27FC236}">
                <a16:creationId xmlns:a16="http://schemas.microsoft.com/office/drawing/2014/main" id="{FBEE499D-6FEB-4307-57CB-30F03B356476}"/>
              </a:ext>
            </a:extLst>
          </p:cNvPr>
          <p:cNvSpPr>
            <a:spLocks noGrp="1"/>
          </p:cNvSpPr>
          <p:nvPr>
            <p:ph idx="1"/>
          </p:nvPr>
        </p:nvSpPr>
        <p:spPr>
          <a:xfrm>
            <a:off x="5795889" y="2285999"/>
            <a:ext cx="5566768" cy="3954079"/>
          </a:xfrm>
        </p:spPr>
        <p:txBody>
          <a:bodyPr anchor="ctr">
            <a:normAutofit/>
          </a:bodyPr>
          <a:lstStyle/>
          <a:p>
            <a:r>
              <a:rPr lang="tr-TR" sz="2000" dirty="0"/>
              <a:t>Hasta ilaç alma konusunda endişeli. </a:t>
            </a:r>
          </a:p>
          <a:p>
            <a:r>
              <a:rPr lang="tr-TR" sz="2000" dirty="0"/>
              <a:t>Hasta, ilacın uzun vadeli etkilerinden endişe duyuyor.</a:t>
            </a:r>
          </a:p>
          <a:p>
            <a:r>
              <a:rPr lang="tr-TR" sz="2000" dirty="0"/>
              <a:t>İlaçların ne işe yaradığının yeterince farkında olmamak.</a:t>
            </a:r>
          </a:p>
          <a:p>
            <a:r>
              <a:rPr lang="tr-TR" sz="2000" dirty="0"/>
              <a:t>Hasta ilaca aşırı bağımlı olmaktan korkuyor. </a:t>
            </a:r>
          </a:p>
          <a:p>
            <a:r>
              <a:rPr lang="tr-TR" sz="2000" dirty="0"/>
              <a:t>İlacın hoş olmayan yan etkileri var.</a:t>
            </a:r>
          </a:p>
          <a:p>
            <a:endParaRPr lang="tr-TR" sz="2000" dirty="0"/>
          </a:p>
          <a:p>
            <a:r>
              <a:rPr lang="tr-TR" sz="2000" dirty="0"/>
              <a:t>Çalışmada ele alınan </a:t>
            </a:r>
            <a:r>
              <a:rPr lang="tr-TR" sz="2000" dirty="0" err="1"/>
              <a:t>zihinselleştirme</a:t>
            </a:r>
            <a:r>
              <a:rPr lang="tr-TR" sz="2000" dirty="0"/>
              <a:t> kavramı ile hastaların yaşamış olduğu bu endişeler daha etkili bir şekilde çözüme kavuşmuştur. </a:t>
            </a:r>
          </a:p>
          <a:p>
            <a:endParaRPr lang="tr-TR" sz="1700" dirty="0"/>
          </a:p>
        </p:txBody>
      </p:sp>
    </p:spTree>
    <p:extLst>
      <p:ext uri="{BB962C8B-B14F-4D97-AF65-F5344CB8AC3E}">
        <p14:creationId xmlns:p14="http://schemas.microsoft.com/office/powerpoint/2010/main" val="225846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283BB98-AA6C-A79B-A91B-C0B0507EE05E}"/>
              </a:ext>
            </a:extLst>
          </p:cNvPr>
          <p:cNvSpPr>
            <a:spLocks noGrp="1"/>
          </p:cNvSpPr>
          <p:nvPr>
            <p:ph idx="1"/>
          </p:nvPr>
        </p:nvSpPr>
        <p:spPr>
          <a:xfrm>
            <a:off x="196948" y="340518"/>
            <a:ext cx="5260873" cy="6176963"/>
          </a:xfrm>
        </p:spPr>
        <p:txBody>
          <a:bodyPr>
            <a:normAutofit/>
          </a:bodyPr>
          <a:lstStyle/>
          <a:p>
            <a:pPr marL="0" indent="0">
              <a:buNone/>
            </a:pPr>
            <a:r>
              <a:rPr lang="tr-TR" sz="2400" dirty="0"/>
              <a:t> </a:t>
            </a:r>
          </a:p>
          <a:p>
            <a:pPr marL="0" indent="0">
              <a:buNone/>
            </a:pPr>
            <a:r>
              <a:rPr lang="tr-TR" sz="2400" dirty="0"/>
              <a:t>Örneğin, bir eczane ekibi üyesi hastayı endişeleri konusunda rahatlatmaya çalışıp   «Bunun gerekli olmadığına dair sizi temin ederim.» gibi cümleler kurmuştur.</a:t>
            </a:r>
          </a:p>
          <a:p>
            <a:pPr marL="0" indent="0">
              <a:buNone/>
            </a:pPr>
            <a:r>
              <a:rPr lang="tr-TR" sz="2400" dirty="0"/>
              <a:t> İkinci bir örnek, hastanın nasıl hissettiğini öğrenmek için yargılayıcı olmayan soruların kullanılmasıdır;</a:t>
            </a:r>
          </a:p>
          <a:p>
            <a:pPr marL="0" indent="0">
              <a:buNone/>
            </a:pPr>
            <a:r>
              <a:rPr lang="tr-TR" sz="2400" dirty="0"/>
              <a:t>"Bunun sana da faydası olacağını mı düşünüyorsun?"                       </a:t>
            </a:r>
          </a:p>
          <a:p>
            <a:pPr marL="0" indent="0">
              <a:buNone/>
            </a:pPr>
            <a:r>
              <a:rPr lang="tr-TR" sz="2400" dirty="0"/>
              <a:t>Bu şekilde iletişim kurulduğu zaman hastanın eczane personeli ile daha rahat iletişim kurduğu gözlenmiştir.</a:t>
            </a:r>
          </a:p>
        </p:txBody>
      </p:sp>
      <p:pic>
        <p:nvPicPr>
          <p:cNvPr id="5" name="Picture 4" descr="Açılmamış hap paketlerinin yakından görünümü">
            <a:extLst>
              <a:ext uri="{FF2B5EF4-FFF2-40B4-BE49-F238E27FC236}">
                <a16:creationId xmlns:a16="http://schemas.microsoft.com/office/drawing/2014/main" id="{A5C167BF-4909-C833-B949-C8D6F099CA6F}"/>
              </a:ext>
            </a:extLst>
          </p:cNvPr>
          <p:cNvPicPr>
            <a:picLocks noChangeAspect="1"/>
          </p:cNvPicPr>
          <p:nvPr/>
        </p:nvPicPr>
        <p:blipFill rotWithShape="1">
          <a:blip r:embed="rId2"/>
          <a:srcRect l="24442" r="1839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1003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4E7FEC3-7E91-E7E2-A14A-F37E41EF8C5B}"/>
              </a:ext>
            </a:extLst>
          </p:cNvPr>
          <p:cNvPicPr>
            <a:picLocks noChangeAspect="1"/>
          </p:cNvPicPr>
          <p:nvPr/>
        </p:nvPicPr>
        <p:blipFill rotWithShape="1">
          <a:blip r:embed="rId2"/>
          <a:srcRect r="38440" b="-1"/>
          <a:stretch/>
        </p:blipFill>
        <p:spPr>
          <a:xfrm>
            <a:off x="584712" y="797291"/>
            <a:ext cx="5679166" cy="5143232"/>
          </a:xfrm>
          <a:prstGeom prst="rect">
            <a:avLst/>
          </a:prstGeom>
        </p:spPr>
      </p:pic>
      <p:cxnSp>
        <p:nvCxnSpPr>
          <p:cNvPr id="15"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473B0C1D-5B73-56C8-BABA-711280739E5B}"/>
              </a:ext>
            </a:extLst>
          </p:cNvPr>
          <p:cNvSpPr>
            <a:spLocks noGrp="1"/>
          </p:cNvSpPr>
          <p:nvPr>
            <p:ph idx="1"/>
          </p:nvPr>
        </p:nvSpPr>
        <p:spPr>
          <a:xfrm>
            <a:off x="6582090" y="871146"/>
            <a:ext cx="4708478" cy="5271237"/>
          </a:xfrm>
        </p:spPr>
        <p:txBody>
          <a:bodyPr>
            <a:normAutofit/>
          </a:bodyPr>
          <a:lstStyle/>
          <a:p>
            <a:pPr marL="0" indent="0">
              <a:buNone/>
            </a:pPr>
            <a:r>
              <a:rPr lang="tr-TR" sz="2000" dirty="0"/>
              <a:t> </a:t>
            </a:r>
          </a:p>
          <a:p>
            <a:pPr marL="0" indent="0">
              <a:buNone/>
            </a:pPr>
            <a:r>
              <a:rPr lang="tr-TR" dirty="0"/>
              <a:t>Son olarak müdahale sonrası güven örnekleri vardı.</a:t>
            </a:r>
          </a:p>
          <a:p>
            <a:pPr marL="0" indent="0">
              <a:buNone/>
            </a:pPr>
            <a:r>
              <a:rPr lang="tr-TR" dirty="0"/>
              <a:t>Özellikle görüşme sırasında hastaya ismiyle hitap etmek hasta ve eczacı arasındaki güveni sağlamakta ve iletişimi desteklemektedir. </a:t>
            </a:r>
          </a:p>
        </p:txBody>
      </p:sp>
    </p:spTree>
    <p:extLst>
      <p:ext uri="{BB962C8B-B14F-4D97-AF65-F5344CB8AC3E}">
        <p14:creationId xmlns:p14="http://schemas.microsoft.com/office/powerpoint/2010/main" val="161721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B6AA6B4-6FEE-637B-F304-DFA5DE8DBD86}"/>
              </a:ext>
            </a:extLst>
          </p:cNvPr>
          <p:cNvSpPr>
            <a:spLocks noGrp="1"/>
          </p:cNvSpPr>
          <p:nvPr>
            <p:ph idx="1"/>
          </p:nvPr>
        </p:nvSpPr>
        <p:spPr>
          <a:xfrm>
            <a:off x="640080" y="2872899"/>
            <a:ext cx="4243589" cy="3320668"/>
          </a:xfrm>
        </p:spPr>
        <p:txBody>
          <a:bodyPr>
            <a:normAutofit fontScale="92500" lnSpcReduction="20000"/>
          </a:bodyPr>
          <a:lstStyle/>
          <a:p>
            <a:pPr marL="0" indent="0">
              <a:buNone/>
            </a:pPr>
            <a:r>
              <a:rPr lang="tr-TR" dirty="0"/>
              <a:t>Eğitimin eczanede hasta odaklı iletişimin geliştirilmesinde olumlu etkileri olabilir. Eczane personeli hasta karşılaşmalarında </a:t>
            </a:r>
            <a:r>
              <a:rPr lang="tr-TR" dirty="0" err="1"/>
              <a:t>zihinselleştirmeyi</a:t>
            </a:r>
            <a:r>
              <a:rPr lang="tr-TR" dirty="0"/>
              <a:t> uygulayarak hastanın düşüncelerini ve ihtiyaçlarını daha iyi anlayabilir ve böylece daha iyi bir terapötik ilişki kurabilir.</a:t>
            </a:r>
          </a:p>
        </p:txBody>
      </p:sp>
      <p:pic>
        <p:nvPicPr>
          <p:cNvPr id="86" name="Picture 75" descr="Birbirlerinin ellerini tutan iki kişi">
            <a:extLst>
              <a:ext uri="{FF2B5EF4-FFF2-40B4-BE49-F238E27FC236}">
                <a16:creationId xmlns:a16="http://schemas.microsoft.com/office/drawing/2014/main" id="{6E0C4EAF-AE89-1F89-A407-A2F0E66CC709}"/>
              </a:ext>
            </a:extLst>
          </p:cNvPr>
          <p:cNvPicPr>
            <a:picLocks noChangeAspect="1"/>
          </p:cNvPicPr>
          <p:nvPr/>
        </p:nvPicPr>
        <p:blipFill rotWithShape="1">
          <a:blip r:embed="rId2"/>
          <a:srcRect l="11777" r="2127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0769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68CFDF5-E49A-B112-14A0-2E43435C8FDE}"/>
              </a:ext>
            </a:extLst>
          </p:cNvPr>
          <p:cNvSpPr>
            <a:spLocks noGrp="1"/>
          </p:cNvSpPr>
          <p:nvPr>
            <p:ph idx="1"/>
          </p:nvPr>
        </p:nvSpPr>
        <p:spPr>
          <a:xfrm>
            <a:off x="838200" y="1929384"/>
            <a:ext cx="10515600" cy="4251960"/>
          </a:xfrm>
        </p:spPr>
        <p:txBody>
          <a:bodyPr>
            <a:normAutofit/>
          </a:bodyPr>
          <a:lstStyle/>
          <a:p>
            <a:pPr marL="0" indent="0">
              <a:buNone/>
            </a:pPr>
            <a:r>
              <a:rPr lang="tr-TR" sz="2400" dirty="0"/>
              <a:t>Eczane uygulamalarında </a:t>
            </a:r>
            <a:r>
              <a:rPr lang="tr-TR" sz="2400" dirty="0" err="1"/>
              <a:t>zihinselleştirmeye</a:t>
            </a:r>
            <a:r>
              <a:rPr lang="tr-TR" sz="2400" dirty="0"/>
              <a:t> dayalı iletişim becerilerinin kullanılması, hastaların ilaç kullanımıyla ilgili ihtiyaçlarını açıkça belirtme konusunda daha az engele sahip olmalarını sağlar. </a:t>
            </a:r>
          </a:p>
          <a:p>
            <a:pPr marL="0" indent="0">
              <a:buNone/>
            </a:pPr>
            <a:r>
              <a:rPr lang="tr-TR" sz="2400" dirty="0"/>
              <a:t>Daha önce yapılan araştırmalarda kendi ruhsal durumunun farkına varamayan eczane çalışanlarının da hastaların ihtiyaçlarıyla ve ilaç kullanımına yönelik kaygılarıyla ilgilenme konusunda yeterli olmadıkları bulunmuştur.</a:t>
            </a:r>
          </a:p>
          <a:p>
            <a:pPr marL="0" indent="0">
              <a:buNone/>
            </a:pPr>
            <a:r>
              <a:rPr lang="tr-TR" sz="2400" dirty="0" err="1"/>
              <a:t>Zihinselleştirme</a:t>
            </a:r>
            <a:r>
              <a:rPr lang="tr-TR" sz="2400" dirty="0"/>
              <a:t> eğitiminin, hastanın zihinsel durumunu kişisel olarak ele almadan eczane personelinin kendi zihinsel durumlarını tanımasına yardımcı olduğu görülmüştür.</a:t>
            </a:r>
          </a:p>
          <a:p>
            <a:pPr marL="0" indent="0">
              <a:buNone/>
            </a:pPr>
            <a:r>
              <a:rPr lang="tr-TR" sz="2400" dirty="0"/>
              <a:t>Bu, empati kurmayı, başka birinin zihinsel durumunu anlamayı gerektirir.</a:t>
            </a:r>
          </a:p>
        </p:txBody>
      </p:sp>
    </p:spTree>
    <p:extLst>
      <p:ext uri="{BB962C8B-B14F-4D97-AF65-F5344CB8AC3E}">
        <p14:creationId xmlns:p14="http://schemas.microsoft.com/office/powerpoint/2010/main" val="62359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EF9E0B6-D408-AC1E-6BE8-D62C317516B7}"/>
              </a:ext>
            </a:extLst>
          </p:cNvPr>
          <p:cNvSpPr>
            <a:spLocks noGrp="1"/>
          </p:cNvSpPr>
          <p:nvPr>
            <p:ph type="title"/>
          </p:nvPr>
        </p:nvSpPr>
        <p:spPr>
          <a:xfrm>
            <a:off x="838200" y="365125"/>
            <a:ext cx="10515600" cy="1325563"/>
          </a:xfrm>
        </p:spPr>
        <p:txBody>
          <a:bodyPr>
            <a:normAutofit/>
          </a:bodyPr>
          <a:lstStyle/>
          <a:p>
            <a:r>
              <a:rPr lang="tr-TR" sz="5400" b="1" dirty="0"/>
              <a:t>Çalışmanın Prensibi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CF1FC68-B76B-0F91-A48A-72D3EE6B0E7B}"/>
              </a:ext>
            </a:extLst>
          </p:cNvPr>
          <p:cNvSpPr>
            <a:spLocks noGrp="1"/>
          </p:cNvSpPr>
          <p:nvPr>
            <p:ph idx="1"/>
          </p:nvPr>
        </p:nvSpPr>
        <p:spPr>
          <a:xfrm>
            <a:off x="838200" y="1929384"/>
            <a:ext cx="10515600" cy="4251960"/>
          </a:xfrm>
        </p:spPr>
        <p:txBody>
          <a:bodyPr>
            <a:normAutofit/>
          </a:bodyPr>
          <a:lstStyle/>
          <a:p>
            <a:pPr marL="0" indent="0">
              <a:buNone/>
            </a:pPr>
            <a:r>
              <a:rPr lang="tr-TR" sz="2200" dirty="0"/>
              <a:t>Bu çalışma, hastanın ihtiyaçlarının ve endişelerinin örtülüden açık bir şekilde ortaya çıkarılmasına ve tanınmasına bir geçiş olduğunu göstermektedir. Ek olarak, müdahale öncesi ve sonrası </a:t>
            </a:r>
            <a:r>
              <a:rPr lang="tr-TR" sz="2200" dirty="0" err="1"/>
              <a:t>zihinselleştirme</a:t>
            </a:r>
            <a:r>
              <a:rPr lang="tr-TR" sz="2200" dirty="0"/>
              <a:t> tutumunda ince farklılıklar görülmektedir; örneğin hastaya daha doğrudan ilgi gösterilmesi gibi.</a:t>
            </a:r>
          </a:p>
          <a:p>
            <a:pPr marL="0" indent="0">
              <a:buNone/>
            </a:pPr>
            <a:r>
              <a:rPr lang="tr-TR" sz="2200" dirty="0"/>
              <a:t> Örneğin, birine adıyla hitap etmek, bir kişinin diğerinin bilgisine, uzmanlığına ve doğru bilgi sağlama becerisine ne ölçüde güvendiği anlamına gelen güvenin oluşturulmasına katkıda bulunabilir. Birini adıyla çağırdığımızda, bu onun bireysel kimliğini tanıdığımızı ve kabul ettiğimizi gösterir; bu da iki kişi arasında kişisel bir bağlantı kurulmasına yardımcı olabilir. Karşılığında bu, bir aşinalık ve rahatlık duygusu yaratabilir. </a:t>
            </a:r>
          </a:p>
          <a:p>
            <a:pPr marL="0" indent="0">
              <a:buNone/>
            </a:pPr>
            <a:r>
              <a:rPr lang="tr-TR" sz="2200" dirty="0"/>
              <a:t>Bu da eczane uygulamalarında hasta merkezli iletişime katkıda bulunur</a:t>
            </a:r>
          </a:p>
        </p:txBody>
      </p:sp>
    </p:spTree>
    <p:extLst>
      <p:ext uri="{BB962C8B-B14F-4D97-AF65-F5344CB8AC3E}">
        <p14:creationId xmlns:p14="http://schemas.microsoft.com/office/powerpoint/2010/main" val="183015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9E6333-A89B-9A5C-A891-BA2B768BD301}"/>
              </a:ext>
            </a:extLst>
          </p:cNvPr>
          <p:cNvSpPr>
            <a:spLocks noGrp="1"/>
          </p:cNvSpPr>
          <p:nvPr>
            <p:ph idx="1"/>
          </p:nvPr>
        </p:nvSpPr>
        <p:spPr/>
        <p:txBody>
          <a:bodyPr>
            <a:normAutofit fontScale="85000" lnSpcReduction="10000"/>
          </a:bodyPr>
          <a:lstStyle/>
          <a:p>
            <a:pPr marL="0" indent="0">
              <a:buNone/>
            </a:pPr>
            <a:r>
              <a:rPr lang="tr-TR" dirty="0"/>
              <a:t>Bu çalışma, eczane personelinin iletişim becerilerini geliştirmeye yönelik yenilikçi</a:t>
            </a:r>
          </a:p>
          <a:p>
            <a:pPr marL="0" indent="0">
              <a:buNone/>
            </a:pPr>
            <a:r>
              <a:rPr lang="tr-TR" dirty="0"/>
              <a:t>bir eğitimin büyük potansiyelini göstermektedir. Hastalar endişelerini daha açık bir</a:t>
            </a:r>
          </a:p>
          <a:p>
            <a:pPr marL="0" indent="0">
              <a:buNone/>
            </a:pPr>
            <a:r>
              <a:rPr lang="tr-TR" dirty="0"/>
              <a:t>şekilde ortaya koyuyor ve eczane personeli ihtiyaçları ve endişeleri daha sık ortaya</a:t>
            </a:r>
          </a:p>
          <a:p>
            <a:pPr marL="0" indent="0">
              <a:buNone/>
            </a:pPr>
            <a:r>
              <a:rPr lang="tr-TR" dirty="0"/>
              <a:t>çıkarıyor ve tanıyor gibi görünüyordu. Eczanede hasta odaklı iletişimin geliştirilmesi</a:t>
            </a:r>
          </a:p>
          <a:p>
            <a:pPr marL="0" indent="0">
              <a:buNone/>
            </a:pPr>
            <a:r>
              <a:rPr lang="tr-TR" dirty="0"/>
              <a:t>açısından eğitimin değerli olduğu görülmektedir. Bu keşfedici çalışma, eczacılık</a:t>
            </a:r>
          </a:p>
          <a:p>
            <a:pPr marL="0" indent="0">
              <a:buNone/>
            </a:pPr>
            <a:r>
              <a:rPr lang="tr-TR" dirty="0"/>
              <a:t>uygulamalarında </a:t>
            </a:r>
            <a:r>
              <a:rPr lang="tr-TR" dirty="0" err="1"/>
              <a:t>zihinselleştirmeye</a:t>
            </a:r>
            <a:r>
              <a:rPr lang="tr-TR" dirty="0"/>
              <a:t> dayalı iletişim becerisi eğitiminin etkisi üzerine</a:t>
            </a:r>
          </a:p>
          <a:p>
            <a:pPr marL="0" indent="0">
              <a:buNone/>
            </a:pPr>
            <a:r>
              <a:rPr lang="tr-TR" dirty="0"/>
              <a:t>daha geniş bir çalışmayı garanti etmektedir.</a:t>
            </a:r>
          </a:p>
        </p:txBody>
      </p:sp>
    </p:spTree>
    <p:extLst>
      <p:ext uri="{BB962C8B-B14F-4D97-AF65-F5344CB8AC3E}">
        <p14:creationId xmlns:p14="http://schemas.microsoft.com/office/powerpoint/2010/main" val="69775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8473486-83AF-0692-BDF5-242B21C99D07}"/>
              </a:ext>
            </a:extLst>
          </p:cNvPr>
          <p:cNvSpPr>
            <a:spLocks noGrp="1"/>
          </p:cNvSpPr>
          <p:nvPr>
            <p:ph type="title"/>
          </p:nvPr>
        </p:nvSpPr>
        <p:spPr>
          <a:xfrm>
            <a:off x="841248" y="256032"/>
            <a:ext cx="10506456" cy="1014984"/>
          </a:xfrm>
        </p:spPr>
        <p:txBody>
          <a:bodyPr anchor="b">
            <a:normAutofit/>
          </a:bodyPr>
          <a:lstStyle/>
          <a:p>
            <a:r>
              <a:rPr lang="tr-TR" b="1" dirty="0"/>
              <a:t>Uygulama Sonucu</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BAB8B7A7-BDC3-27EC-F6DD-539ADF30B267}"/>
              </a:ext>
            </a:extLst>
          </p:cNvPr>
          <p:cNvGraphicFramePr>
            <a:graphicFrameLocks noGrp="1"/>
          </p:cNvGraphicFramePr>
          <p:nvPr>
            <p:ph idx="1"/>
            <p:extLst>
              <p:ext uri="{D42A27DB-BD31-4B8C-83A1-F6EECF244321}">
                <p14:modId xmlns:p14="http://schemas.microsoft.com/office/powerpoint/2010/main" val="4232090680"/>
              </p:ext>
            </p:extLst>
          </p:nvPr>
        </p:nvGraphicFramePr>
        <p:xfrm>
          <a:off x="397565" y="1271016"/>
          <a:ext cx="10956235" cy="5451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86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65C3229-9AB5-AC25-9D73-D5AF0DF4A90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500" b="1" kern="1200" dirty="0" err="1">
                <a:solidFill>
                  <a:schemeClr val="tx1"/>
                </a:solidFill>
                <a:latin typeface="+mj-lt"/>
                <a:ea typeface="+mj-ea"/>
                <a:cs typeface="+mj-cs"/>
              </a:rPr>
              <a:t>Çalışma:</a:t>
            </a:r>
            <a:r>
              <a:rPr lang="en-US" sz="4500" kern="1200" dirty="0" err="1">
                <a:solidFill>
                  <a:schemeClr val="tx1"/>
                </a:solidFill>
                <a:latin typeface="+mj-lt"/>
                <a:ea typeface="+mj-ea"/>
                <a:cs typeface="+mj-cs"/>
              </a:rPr>
              <a:t>Yenilikçi</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bir</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zihinselleştirme</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temelli</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eğitimin</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eczane</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personelinin</a:t>
            </a:r>
            <a:r>
              <a:rPr lang="en-US" sz="4500" kern="1200" dirty="0">
                <a:solidFill>
                  <a:schemeClr val="tx1"/>
                </a:solidFill>
                <a:latin typeface="+mj-lt"/>
                <a:ea typeface="+mj-ea"/>
                <a:cs typeface="+mj-cs"/>
              </a:rPr>
              <a:t> hasta </a:t>
            </a:r>
            <a:r>
              <a:rPr lang="en-US" sz="4500" kern="1200" dirty="0" err="1">
                <a:solidFill>
                  <a:schemeClr val="tx1"/>
                </a:solidFill>
                <a:latin typeface="+mj-lt"/>
                <a:ea typeface="+mj-ea"/>
                <a:cs typeface="+mj-cs"/>
              </a:rPr>
              <a:t>merkezli</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iletişim</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becerileri</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üzerindeki</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etkilerinin</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araştırılması</a:t>
            </a:r>
            <a:r>
              <a:rPr lang="en-US" sz="4500" kern="1200" dirty="0">
                <a:solidFill>
                  <a:schemeClr val="tx1"/>
                </a:solidFill>
                <a:latin typeface="+mj-lt"/>
                <a:ea typeface="+mj-ea"/>
                <a:cs typeface="+mj-cs"/>
              </a:rPr>
              <a:t>: Video-</a:t>
            </a:r>
            <a:r>
              <a:rPr lang="en-US" sz="4500" kern="1200" dirty="0" err="1">
                <a:solidFill>
                  <a:schemeClr val="tx1"/>
                </a:solidFill>
                <a:latin typeface="+mj-lt"/>
                <a:ea typeface="+mj-ea"/>
                <a:cs typeface="+mj-cs"/>
              </a:rPr>
              <a:t>gözlem</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çalışması</a:t>
            </a:r>
            <a:endParaRPr lang="en-US" sz="45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13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93394DA-E684-47C2-9020-13225823F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DE83D45-E0EC-3E52-C9CA-B562A76F4651}"/>
              </a:ext>
            </a:extLst>
          </p:cNvPr>
          <p:cNvSpPr>
            <a:spLocks noGrp="1"/>
          </p:cNvSpPr>
          <p:nvPr>
            <p:ph type="title"/>
          </p:nvPr>
        </p:nvSpPr>
        <p:spPr>
          <a:xfrm>
            <a:off x="838200" y="365125"/>
            <a:ext cx="10515600" cy="1306443"/>
          </a:xfrm>
        </p:spPr>
        <p:txBody>
          <a:bodyPr>
            <a:normAutofit/>
          </a:bodyPr>
          <a:lstStyle/>
          <a:p>
            <a:r>
              <a:rPr lang="tr-TR" sz="4000"/>
              <a:t>KAYNAK</a:t>
            </a:r>
          </a:p>
        </p:txBody>
      </p:sp>
      <p:sp>
        <p:nvSpPr>
          <p:cNvPr id="8" name="Content Placeholder 7">
            <a:extLst>
              <a:ext uri="{FF2B5EF4-FFF2-40B4-BE49-F238E27FC236}">
                <a16:creationId xmlns:a16="http://schemas.microsoft.com/office/drawing/2014/main" id="{0A4D4C53-28EA-5A0C-E917-7835C52C09CB}"/>
              </a:ext>
            </a:extLst>
          </p:cNvPr>
          <p:cNvSpPr>
            <a:spLocks noGrp="1"/>
          </p:cNvSpPr>
          <p:nvPr>
            <p:ph idx="1"/>
          </p:nvPr>
        </p:nvSpPr>
        <p:spPr>
          <a:xfrm>
            <a:off x="838200" y="1825626"/>
            <a:ext cx="6714744" cy="1306444"/>
          </a:xfrm>
        </p:spPr>
        <p:txBody>
          <a:bodyPr>
            <a:normAutofit/>
          </a:bodyPr>
          <a:lstStyle/>
          <a:p>
            <a:r>
              <a:rPr lang="tr-TR" sz="2000" dirty="0" err="1"/>
              <a:t>Schackman,L</a:t>
            </a:r>
            <a:r>
              <a:rPr lang="tr-TR" sz="2000" dirty="0"/>
              <a:t>., </a:t>
            </a:r>
            <a:r>
              <a:rPr lang="tr-TR" sz="2000" dirty="0" err="1"/>
              <a:t>Copinka,M</a:t>
            </a:r>
            <a:r>
              <a:rPr lang="tr-TR" sz="2000" dirty="0"/>
              <a:t>., </a:t>
            </a:r>
            <a:r>
              <a:rPr lang="tr-TR" sz="2000" dirty="0" err="1"/>
              <a:t>Vervloet,M</a:t>
            </a:r>
            <a:r>
              <a:rPr lang="tr-TR" sz="2000" dirty="0"/>
              <a:t>., ve ark., </a:t>
            </a:r>
            <a:r>
              <a:rPr lang="en-US" sz="2000" i="1" dirty="0"/>
              <a:t>Exploration of the effects of an innovative mentalization-based training on patient-centered communication skills of pharmacy staff: A video-observation study</a:t>
            </a:r>
            <a:r>
              <a:rPr lang="tr-TR" sz="2000" dirty="0"/>
              <a:t>, </a:t>
            </a:r>
            <a:r>
              <a:rPr lang="tr-TR" sz="2000" dirty="0" err="1"/>
              <a:t>Elsevier</a:t>
            </a:r>
            <a:r>
              <a:rPr lang="tr-TR" sz="2000" dirty="0"/>
              <a:t>, 2023.</a:t>
            </a:r>
            <a:endParaRPr lang="en-US" sz="2000" dirty="0"/>
          </a:p>
          <a:p>
            <a:endParaRPr lang="en-US" sz="2000" dirty="0"/>
          </a:p>
        </p:txBody>
      </p:sp>
      <p:pic>
        <p:nvPicPr>
          <p:cNvPr id="4" name="İçerik Yer Tutucusu 3">
            <a:extLst>
              <a:ext uri="{FF2B5EF4-FFF2-40B4-BE49-F238E27FC236}">
                <a16:creationId xmlns:a16="http://schemas.microsoft.com/office/drawing/2014/main" id="{64E60BC3-5ADB-675A-C2B6-0E7884B8156F}"/>
              </a:ext>
            </a:extLst>
          </p:cNvPr>
          <p:cNvPicPr>
            <a:picLocks noChangeAspect="1"/>
          </p:cNvPicPr>
          <p:nvPr/>
        </p:nvPicPr>
        <p:blipFill rotWithShape="1">
          <a:blip r:embed="rId2"/>
          <a:srcRect b="7023"/>
          <a:stretch/>
        </p:blipFill>
        <p:spPr>
          <a:xfrm>
            <a:off x="8159401" y="1316596"/>
            <a:ext cx="3423093" cy="4224808"/>
          </a:xfrm>
          <a:prstGeom prst="rect">
            <a:avLst/>
          </a:prstGeom>
        </p:spPr>
      </p:pic>
      <p:sp>
        <p:nvSpPr>
          <p:cNvPr id="5" name="Metin kutusu 4">
            <a:extLst>
              <a:ext uri="{FF2B5EF4-FFF2-40B4-BE49-F238E27FC236}">
                <a16:creationId xmlns:a16="http://schemas.microsoft.com/office/drawing/2014/main" id="{BFE0701A-65B0-B1D6-C163-9DF101D04EAA}"/>
              </a:ext>
            </a:extLst>
          </p:cNvPr>
          <p:cNvSpPr txBox="1"/>
          <p:nvPr/>
        </p:nvSpPr>
        <p:spPr>
          <a:xfrm>
            <a:off x="984600" y="3526120"/>
            <a:ext cx="6096000" cy="646331"/>
          </a:xfrm>
          <a:prstGeom prst="rect">
            <a:avLst/>
          </a:prstGeom>
          <a:noFill/>
        </p:spPr>
        <p:txBody>
          <a:bodyPr wrap="square">
            <a:spAutoFit/>
          </a:bodyPr>
          <a:lstStyle/>
          <a:p>
            <a:r>
              <a:rPr lang="tr-TR" dirty="0">
                <a:hlinkClick r:id="rId3" action="ppaction://hlinksldjump"/>
              </a:rPr>
              <a:t>https://www.journals.elsevier.com/patient-education-and-counseling</a:t>
            </a:r>
            <a:endParaRPr lang="tr-TR" dirty="0"/>
          </a:p>
        </p:txBody>
      </p:sp>
      <p:sp>
        <p:nvSpPr>
          <p:cNvPr id="10" name="Metin kutusu 9">
            <a:extLst>
              <a:ext uri="{FF2B5EF4-FFF2-40B4-BE49-F238E27FC236}">
                <a16:creationId xmlns:a16="http://schemas.microsoft.com/office/drawing/2014/main" id="{AB507358-7C2C-F8D0-9050-13DFB0967693}"/>
              </a:ext>
            </a:extLst>
          </p:cNvPr>
          <p:cNvSpPr txBox="1"/>
          <p:nvPr/>
        </p:nvSpPr>
        <p:spPr>
          <a:xfrm>
            <a:off x="984600" y="4348703"/>
            <a:ext cx="6096000" cy="646331"/>
          </a:xfrm>
          <a:prstGeom prst="rect">
            <a:avLst/>
          </a:prstGeom>
          <a:noFill/>
        </p:spPr>
        <p:txBody>
          <a:bodyPr wrap="square">
            <a:spAutoFit/>
          </a:bodyPr>
          <a:lstStyle/>
          <a:p>
            <a:r>
              <a:rPr lang="tr-TR" dirty="0">
                <a:hlinkClick r:id="rId3" action="ppaction://hlinksldjump"/>
              </a:rPr>
              <a:t>https://www.sciencedirect.com/science/article/pii/S0738399123001830?via%3Dihub</a:t>
            </a:r>
            <a:endParaRPr lang="tr-TR" dirty="0"/>
          </a:p>
        </p:txBody>
      </p:sp>
    </p:spTree>
    <p:extLst>
      <p:ext uri="{BB962C8B-B14F-4D97-AF65-F5344CB8AC3E}">
        <p14:creationId xmlns:p14="http://schemas.microsoft.com/office/powerpoint/2010/main" val="259963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2E72F0-D647-23EB-9119-EE71771485F0}"/>
              </a:ext>
            </a:extLst>
          </p:cNvPr>
          <p:cNvSpPr>
            <a:spLocks noGrp="1"/>
          </p:cNvSpPr>
          <p:nvPr>
            <p:ph type="title"/>
          </p:nvPr>
        </p:nvSpPr>
        <p:spPr/>
        <p:txBody>
          <a:bodyPr/>
          <a:lstStyle/>
          <a:p>
            <a:r>
              <a:rPr lang="tr-TR" dirty="0"/>
              <a:t>SORU1 </a:t>
            </a:r>
          </a:p>
        </p:txBody>
      </p:sp>
      <p:sp>
        <p:nvSpPr>
          <p:cNvPr id="3" name="İçerik Yer Tutucusu 2">
            <a:extLst>
              <a:ext uri="{FF2B5EF4-FFF2-40B4-BE49-F238E27FC236}">
                <a16:creationId xmlns:a16="http://schemas.microsoft.com/office/drawing/2014/main" id="{7DD1ED7A-775A-51B7-B040-49ABA68F8DBA}"/>
              </a:ext>
            </a:extLst>
          </p:cNvPr>
          <p:cNvSpPr>
            <a:spLocks noGrp="1"/>
          </p:cNvSpPr>
          <p:nvPr>
            <p:ph idx="1"/>
          </p:nvPr>
        </p:nvSpPr>
        <p:spPr/>
        <p:txBody>
          <a:bodyPr>
            <a:normAutofit/>
          </a:bodyPr>
          <a:lstStyle/>
          <a:p>
            <a:r>
              <a:rPr lang="tr-TR" dirty="0"/>
              <a:t>Etik değerler ve incelemeler hangi alanları kapsar?</a:t>
            </a:r>
          </a:p>
          <a:p>
            <a:r>
              <a:rPr lang="tr-TR" dirty="0"/>
              <a:t>A) Ahlak kuralları</a:t>
            </a:r>
          </a:p>
          <a:p>
            <a:r>
              <a:rPr lang="tr-TR" dirty="0"/>
              <a:t>B) Hukuk kuralları</a:t>
            </a:r>
          </a:p>
          <a:p>
            <a:r>
              <a:rPr lang="tr-TR" dirty="0"/>
              <a:t>C) Sosyal kurallar</a:t>
            </a:r>
          </a:p>
          <a:p>
            <a:r>
              <a:rPr lang="tr-TR" dirty="0"/>
              <a:t>D) Dini kurallar</a:t>
            </a:r>
          </a:p>
          <a:p>
            <a:r>
              <a:rPr lang="tr-TR" dirty="0"/>
              <a:t>E) Hepsi</a:t>
            </a:r>
          </a:p>
        </p:txBody>
      </p:sp>
    </p:spTree>
    <p:extLst>
      <p:ext uri="{BB962C8B-B14F-4D97-AF65-F5344CB8AC3E}">
        <p14:creationId xmlns:p14="http://schemas.microsoft.com/office/powerpoint/2010/main" val="186116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F3654A-8FB7-77BC-4AD7-458FF0B6A6F0}"/>
              </a:ext>
            </a:extLst>
          </p:cNvPr>
          <p:cNvSpPr>
            <a:spLocks noGrp="1"/>
          </p:cNvSpPr>
          <p:nvPr>
            <p:ph type="title"/>
          </p:nvPr>
        </p:nvSpPr>
        <p:spPr/>
        <p:txBody>
          <a:bodyPr/>
          <a:lstStyle/>
          <a:p>
            <a:r>
              <a:rPr lang="tr-TR" dirty="0"/>
              <a:t>SORU2</a:t>
            </a:r>
            <a:br>
              <a:rPr lang="tr-TR" dirty="0"/>
            </a:br>
            <a:endParaRPr lang="tr-TR" dirty="0"/>
          </a:p>
        </p:txBody>
      </p:sp>
      <p:sp>
        <p:nvSpPr>
          <p:cNvPr id="3" name="İçerik Yer Tutucusu 2">
            <a:extLst>
              <a:ext uri="{FF2B5EF4-FFF2-40B4-BE49-F238E27FC236}">
                <a16:creationId xmlns:a16="http://schemas.microsoft.com/office/drawing/2014/main" id="{51EF30CB-6424-EEDE-8415-93C4D77347BD}"/>
              </a:ext>
            </a:extLst>
          </p:cNvPr>
          <p:cNvSpPr>
            <a:spLocks noGrp="1"/>
          </p:cNvSpPr>
          <p:nvPr>
            <p:ph idx="1"/>
          </p:nvPr>
        </p:nvSpPr>
        <p:spPr/>
        <p:txBody>
          <a:bodyPr/>
          <a:lstStyle/>
          <a:p>
            <a:r>
              <a:rPr lang="tr-TR" dirty="0"/>
              <a:t>İnsanların kurduğu bireysel ve toplumsal ilişkilerin temelini oluşturan değerleri, normları, kuralları, doğru-yanlış ya da iyi-kötü gibi ahlaksal açıdan araştıran felsefi disipline ne nedir?</a:t>
            </a:r>
          </a:p>
          <a:p>
            <a:r>
              <a:rPr lang="tr-TR" dirty="0"/>
              <a:t>A)</a:t>
            </a:r>
            <a:r>
              <a:rPr lang="tr-TR" sz="2800" dirty="0"/>
              <a:t> Kural</a:t>
            </a:r>
          </a:p>
          <a:p>
            <a:r>
              <a:rPr lang="tr-TR" sz="2800" dirty="0"/>
              <a:t>B) Ahlak</a:t>
            </a:r>
          </a:p>
          <a:p>
            <a:r>
              <a:rPr lang="tr-TR" sz="2800" dirty="0"/>
              <a:t>C) Etik</a:t>
            </a:r>
          </a:p>
          <a:p>
            <a:r>
              <a:rPr lang="tr-TR" dirty="0"/>
              <a:t>D) Norm</a:t>
            </a:r>
            <a:endParaRPr lang="tr-TR" sz="2800" dirty="0"/>
          </a:p>
          <a:p>
            <a:r>
              <a:rPr lang="tr-TR" dirty="0"/>
              <a:t>E)</a:t>
            </a:r>
            <a:r>
              <a:rPr lang="tr-TR" sz="2800" dirty="0"/>
              <a:t>  Felsefe</a:t>
            </a:r>
          </a:p>
          <a:p>
            <a:pPr marL="0" indent="0">
              <a:buNone/>
            </a:pPr>
            <a:endParaRPr lang="tr-TR" dirty="0"/>
          </a:p>
        </p:txBody>
      </p:sp>
    </p:spTree>
    <p:extLst>
      <p:ext uri="{BB962C8B-B14F-4D97-AF65-F5344CB8AC3E}">
        <p14:creationId xmlns:p14="http://schemas.microsoft.com/office/powerpoint/2010/main" val="3579890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38FE9C-A189-4F28-0B91-BFDACC39DB88}"/>
              </a:ext>
            </a:extLst>
          </p:cNvPr>
          <p:cNvSpPr>
            <a:spLocks noGrp="1"/>
          </p:cNvSpPr>
          <p:nvPr>
            <p:ph type="title"/>
          </p:nvPr>
        </p:nvSpPr>
        <p:spPr/>
        <p:txBody>
          <a:bodyPr/>
          <a:lstStyle/>
          <a:p>
            <a:r>
              <a:rPr lang="tr-TR" dirty="0"/>
              <a:t>SORU3</a:t>
            </a:r>
          </a:p>
        </p:txBody>
      </p:sp>
      <p:sp>
        <p:nvSpPr>
          <p:cNvPr id="3" name="İçerik Yer Tutucusu 2">
            <a:extLst>
              <a:ext uri="{FF2B5EF4-FFF2-40B4-BE49-F238E27FC236}">
                <a16:creationId xmlns:a16="http://schemas.microsoft.com/office/drawing/2014/main" id="{E0955DC7-7BA7-6654-8F4C-3C87C5D3B6F9}"/>
              </a:ext>
            </a:extLst>
          </p:cNvPr>
          <p:cNvSpPr>
            <a:spLocks noGrp="1"/>
          </p:cNvSpPr>
          <p:nvPr>
            <p:ph idx="1"/>
          </p:nvPr>
        </p:nvSpPr>
        <p:spPr/>
        <p:txBody>
          <a:bodyPr/>
          <a:lstStyle/>
          <a:p>
            <a:r>
              <a:rPr lang="tr-TR" dirty="0"/>
              <a:t>Aşağıdakilerden hangisi </a:t>
            </a:r>
            <a:r>
              <a:rPr lang="tr-TR" dirty="0" err="1"/>
              <a:t>zihinselleştirme</a:t>
            </a:r>
            <a:r>
              <a:rPr lang="tr-TR" dirty="0"/>
              <a:t> tutumunun temel yönlerinden değildir?</a:t>
            </a:r>
          </a:p>
          <a:p>
            <a:r>
              <a:rPr lang="tr-TR" dirty="0"/>
              <a:t>A) Hastanın sorunlarını anlama</a:t>
            </a:r>
          </a:p>
          <a:p>
            <a:r>
              <a:rPr lang="tr-TR" dirty="0"/>
              <a:t>B)Açık ve anlaşılır sorular sorma</a:t>
            </a:r>
          </a:p>
          <a:p>
            <a:r>
              <a:rPr lang="tr-TR" dirty="0"/>
              <a:t>C)Stresli olma</a:t>
            </a:r>
          </a:p>
          <a:p>
            <a:r>
              <a:rPr lang="tr-TR" dirty="0"/>
              <a:t>D)Yargılamama</a:t>
            </a:r>
          </a:p>
          <a:p>
            <a:r>
              <a:rPr lang="tr-TR" dirty="0"/>
              <a:t>E)Meraklı olma</a:t>
            </a:r>
          </a:p>
        </p:txBody>
      </p:sp>
    </p:spTree>
    <p:extLst>
      <p:ext uri="{BB962C8B-B14F-4D97-AF65-F5344CB8AC3E}">
        <p14:creationId xmlns:p14="http://schemas.microsoft.com/office/powerpoint/2010/main" val="302573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0B2D1D-3125-161E-7089-3814F765FE64}"/>
              </a:ext>
            </a:extLst>
          </p:cNvPr>
          <p:cNvSpPr>
            <a:spLocks noGrp="1"/>
          </p:cNvSpPr>
          <p:nvPr>
            <p:ph type="ctrTitle"/>
          </p:nvPr>
        </p:nvSpPr>
        <p:spPr/>
        <p:txBody>
          <a:bodyPr/>
          <a:lstStyle/>
          <a:p>
            <a:r>
              <a:rPr lang="tr-TR" dirty="0"/>
              <a:t>Soruların Yanıtları</a:t>
            </a:r>
            <a:br>
              <a:rPr lang="tr-TR" dirty="0"/>
            </a:br>
            <a:endParaRPr lang="tr-TR" dirty="0"/>
          </a:p>
        </p:txBody>
      </p:sp>
      <p:sp>
        <p:nvSpPr>
          <p:cNvPr id="3" name="Alt Başlık 2">
            <a:extLst>
              <a:ext uri="{FF2B5EF4-FFF2-40B4-BE49-F238E27FC236}">
                <a16:creationId xmlns:a16="http://schemas.microsoft.com/office/drawing/2014/main" id="{DC6AAEC2-FCB4-20B3-67B4-10D2BB1D272D}"/>
              </a:ext>
            </a:extLst>
          </p:cNvPr>
          <p:cNvSpPr>
            <a:spLocks noGrp="1"/>
          </p:cNvSpPr>
          <p:nvPr>
            <p:ph type="subTitle" idx="1"/>
          </p:nvPr>
        </p:nvSpPr>
        <p:spPr/>
        <p:txBody>
          <a:bodyPr>
            <a:normAutofit fontScale="92500" lnSpcReduction="20000"/>
          </a:bodyPr>
          <a:lstStyle/>
          <a:p>
            <a:r>
              <a:rPr lang="tr-TR" sz="4300" dirty="0"/>
              <a:t>1)A</a:t>
            </a:r>
          </a:p>
          <a:p>
            <a:r>
              <a:rPr lang="tr-TR" sz="4300" dirty="0"/>
              <a:t>2)C</a:t>
            </a:r>
          </a:p>
          <a:p>
            <a:r>
              <a:rPr lang="tr-TR" sz="4300" dirty="0"/>
              <a:t>3)C</a:t>
            </a:r>
            <a:endParaRPr lang="tr-TR" dirty="0"/>
          </a:p>
        </p:txBody>
      </p:sp>
    </p:spTree>
    <p:extLst>
      <p:ext uri="{BB962C8B-B14F-4D97-AF65-F5344CB8AC3E}">
        <p14:creationId xmlns:p14="http://schemas.microsoft.com/office/powerpoint/2010/main" val="167428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01B782-F071-B1CC-4378-DCCFFFA002FF}"/>
              </a:ext>
            </a:extLst>
          </p:cNvPr>
          <p:cNvSpPr>
            <a:spLocks noGrp="1"/>
          </p:cNvSpPr>
          <p:nvPr>
            <p:ph type="title"/>
          </p:nvPr>
        </p:nvSpPr>
        <p:spPr>
          <a:xfrm>
            <a:off x="838200" y="2936046"/>
            <a:ext cx="10515600" cy="1325563"/>
          </a:xfrm>
        </p:spPr>
        <p:txBody>
          <a:bodyPr/>
          <a:lstStyle/>
          <a:p>
            <a:pPr algn="ctr"/>
            <a:r>
              <a:rPr lang="tr-TR" b="1" dirty="0"/>
              <a:t>KEVSER ÜLKE 19030174</a:t>
            </a:r>
          </a:p>
        </p:txBody>
      </p:sp>
    </p:spTree>
    <p:extLst>
      <p:ext uri="{BB962C8B-B14F-4D97-AF65-F5344CB8AC3E}">
        <p14:creationId xmlns:p14="http://schemas.microsoft.com/office/powerpoint/2010/main" val="25137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DDEE975-D038-BBF7-E006-CFE3BED62435}"/>
              </a:ext>
            </a:extLst>
          </p:cNvPr>
          <p:cNvSpPr>
            <a:spLocks noGrp="1"/>
          </p:cNvSpPr>
          <p:nvPr>
            <p:ph type="title"/>
          </p:nvPr>
        </p:nvSpPr>
        <p:spPr>
          <a:xfrm>
            <a:off x="640080" y="986550"/>
            <a:ext cx="4368602" cy="1242687"/>
          </a:xfrm>
        </p:spPr>
        <p:txBody>
          <a:bodyPr anchor="b">
            <a:normAutofit/>
          </a:bodyPr>
          <a:lstStyle/>
          <a:p>
            <a:r>
              <a:rPr lang="tr-TR" sz="5400" b="1" dirty="0"/>
              <a:t>Amaç:</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DA2E983-4E43-EBB9-9AB2-7BF5BD8F0ABA}"/>
              </a:ext>
            </a:extLst>
          </p:cNvPr>
          <p:cNvSpPr>
            <a:spLocks noGrp="1"/>
          </p:cNvSpPr>
          <p:nvPr>
            <p:ph idx="1"/>
          </p:nvPr>
        </p:nvSpPr>
        <p:spPr>
          <a:xfrm>
            <a:off x="469662" y="2732222"/>
            <a:ext cx="4840515" cy="3875372"/>
          </a:xfrm>
        </p:spPr>
        <p:txBody>
          <a:bodyPr>
            <a:normAutofit lnSpcReduction="10000"/>
          </a:bodyPr>
          <a:lstStyle/>
          <a:p>
            <a:r>
              <a:rPr lang="tr-TR" sz="3200" dirty="0"/>
              <a:t>Eczane personeli için </a:t>
            </a:r>
            <a:r>
              <a:rPr lang="tr-TR" sz="3200" dirty="0" err="1"/>
              <a:t>zihinselleştirmeye</a:t>
            </a:r>
            <a:r>
              <a:rPr lang="tr-TR" sz="3200" dirty="0"/>
              <a:t> dayalı bir iletişim eğitiminin, hastaların ilaçla ilgili örtülü ve açık, ihtiyaç ve endişelerini ortaya çıkarma ve tanıma becerilerini etkileyip etkilemediğini araştırmak.</a:t>
            </a:r>
          </a:p>
        </p:txBody>
      </p:sp>
      <p:pic>
        <p:nvPicPr>
          <p:cNvPr id="6" name="Resim 5">
            <a:extLst>
              <a:ext uri="{FF2B5EF4-FFF2-40B4-BE49-F238E27FC236}">
                <a16:creationId xmlns:a16="http://schemas.microsoft.com/office/drawing/2014/main" id="{FCA51792-D73E-A6A0-C9BA-EB3D3915D334}"/>
              </a:ext>
            </a:extLst>
          </p:cNvPr>
          <p:cNvPicPr>
            <a:picLocks noChangeAspect="1"/>
          </p:cNvPicPr>
          <p:nvPr/>
        </p:nvPicPr>
        <p:blipFill rotWithShape="1">
          <a:blip r:embed="rId2"/>
          <a:srcRect l="17780" r="195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9441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B8DCBA-FEED-46EF-A140-35B904015B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5B24D77-09DA-549C-5046-59E97940E201}"/>
              </a:ext>
            </a:extLst>
          </p:cNvPr>
          <p:cNvSpPr>
            <a:spLocks noGrp="1"/>
          </p:cNvSpPr>
          <p:nvPr>
            <p:ph type="title"/>
          </p:nvPr>
        </p:nvSpPr>
        <p:spPr>
          <a:xfrm>
            <a:off x="1043631" y="873940"/>
            <a:ext cx="4928291" cy="1035781"/>
          </a:xfrm>
        </p:spPr>
        <p:txBody>
          <a:bodyPr anchor="ctr">
            <a:normAutofit/>
          </a:bodyPr>
          <a:lstStyle/>
          <a:p>
            <a:r>
              <a:rPr lang="tr-TR" sz="3600" b="1" dirty="0"/>
              <a:t>Yöntem:</a:t>
            </a:r>
          </a:p>
        </p:txBody>
      </p:sp>
      <p:sp>
        <p:nvSpPr>
          <p:cNvPr id="3" name="İçerik Yer Tutucusu 2">
            <a:extLst>
              <a:ext uri="{FF2B5EF4-FFF2-40B4-BE49-F238E27FC236}">
                <a16:creationId xmlns:a16="http://schemas.microsoft.com/office/drawing/2014/main" id="{0244B888-2442-C03B-1F16-E88BFA84AF46}"/>
              </a:ext>
            </a:extLst>
          </p:cNvPr>
          <p:cNvSpPr>
            <a:spLocks noGrp="1"/>
          </p:cNvSpPr>
          <p:nvPr>
            <p:ph idx="1"/>
          </p:nvPr>
        </p:nvSpPr>
        <p:spPr>
          <a:xfrm>
            <a:off x="195859" y="2021959"/>
            <a:ext cx="5840799" cy="4179885"/>
          </a:xfrm>
        </p:spPr>
        <p:txBody>
          <a:bodyPr anchor="ctr">
            <a:normAutofit fontScale="92500" lnSpcReduction="20000"/>
          </a:bodyPr>
          <a:lstStyle/>
          <a:p>
            <a:r>
              <a:rPr lang="tr-TR" dirty="0"/>
              <a:t>Eczanelerin reçeteli ilaçlarla ilgili konuşmalarının öncesi-sonrası video kayıtlarının kodlandığı tek kollu bir müdahale pilot çalışması gerçekleştirilmiştir. Bu çalışma ihtiyaçların ve endişelerin tespit edilmesi ve bunların örtülü ve açık bir şekilde ortaya çıkarılması ve tanınmasına yardımcı olan bir çalışmadır. Tanımlayıcı istatistikler ve çok düzeyli lojistik regresyon yapılmış. İhtiyaçları veya endişeleri içeren videolardan alıntılar, </a:t>
            </a:r>
            <a:r>
              <a:rPr lang="tr-TR" dirty="0" err="1"/>
              <a:t>zihinselleştirme</a:t>
            </a:r>
            <a:r>
              <a:rPr lang="tr-TR" dirty="0"/>
              <a:t> tutumu yönlerine göre analiz edilmiş.</a:t>
            </a:r>
          </a:p>
        </p:txBody>
      </p:sp>
      <p:pic>
        <p:nvPicPr>
          <p:cNvPr id="5" name="Picture 4" descr="Belgedeki grafik ve bir kalem">
            <a:extLst>
              <a:ext uri="{FF2B5EF4-FFF2-40B4-BE49-F238E27FC236}">
                <a16:creationId xmlns:a16="http://schemas.microsoft.com/office/drawing/2014/main" id="{06027D80-B57A-3903-6941-243F4A23A441}"/>
              </a:ext>
            </a:extLst>
          </p:cNvPr>
          <p:cNvPicPr>
            <a:picLocks noChangeAspect="1"/>
          </p:cNvPicPr>
          <p:nvPr/>
        </p:nvPicPr>
        <p:blipFill rotWithShape="1">
          <a:blip r:embed="rId2"/>
          <a:srcRect l="29536" r="15981" b="-1"/>
          <a:stretch/>
        </p:blipFill>
        <p:spPr>
          <a:xfrm>
            <a:off x="6788383" y="613147"/>
            <a:ext cx="4565417" cy="5593443"/>
          </a:xfrm>
          <a:prstGeom prst="rect">
            <a:avLst/>
          </a:prstGeom>
        </p:spPr>
      </p:pic>
      <p:cxnSp>
        <p:nvCxnSpPr>
          <p:cNvPr id="25" name="Straight Connector 24">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46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ılanan piller ve tabletler">
            <a:extLst>
              <a:ext uri="{FF2B5EF4-FFF2-40B4-BE49-F238E27FC236}">
                <a16:creationId xmlns:a16="http://schemas.microsoft.com/office/drawing/2014/main" id="{90D947A5-6210-33C0-C186-84AFC8992AEB}"/>
              </a:ext>
            </a:extLst>
          </p:cNvPr>
          <p:cNvPicPr>
            <a:picLocks noChangeAspect="1"/>
          </p:cNvPicPr>
          <p:nvPr/>
        </p:nvPicPr>
        <p:blipFill rotWithShape="1">
          <a:blip r:embed="rId2"/>
          <a:srcRect l="23484" r="1698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2430C46B-4FAF-3E7C-6632-95D732EF80FC}"/>
              </a:ext>
            </a:extLst>
          </p:cNvPr>
          <p:cNvSpPr>
            <a:spLocks noGrp="1"/>
          </p:cNvSpPr>
          <p:nvPr>
            <p:ph idx="1"/>
          </p:nvPr>
        </p:nvSpPr>
        <p:spPr>
          <a:xfrm>
            <a:off x="5964702" y="0"/>
            <a:ext cx="6227298" cy="6176963"/>
          </a:xfrm>
        </p:spPr>
        <p:txBody>
          <a:bodyPr>
            <a:normAutofit fontScale="92500" lnSpcReduction="20000"/>
          </a:bodyPr>
          <a:lstStyle/>
          <a:p>
            <a:pPr marL="0" indent="0">
              <a:buNone/>
            </a:pPr>
            <a:endParaRPr lang="tr-TR" dirty="0"/>
          </a:p>
          <a:p>
            <a:pPr marL="0" indent="0">
              <a:buNone/>
            </a:pPr>
            <a:r>
              <a:rPr lang="tr-TR" dirty="0"/>
              <a:t> Eczane personelinin hastalara danışmanlık ve eğitim verme konusunda önemli görevleri vardır. Örneğin, hastalara ilaç kullanımının potansiyel engelleri konusunda destek ve tavsiye sağlanması gibi. Bunlar, temel ilaç kullanımı bilgilerinin yanlış anlaşılmasını veya hastaların belirli ihtiyaçlar ve endişeler (örneğin yan etkilerden korkma gibi) nedeniyle ilaçlarını almakta tereddüt etmelerini içerebilir. Hastalar stresli olduğunda veya olumsuz duygulara sahip olduğunda algısal engeller hakkında konuşmak zordur çünkü bunlar etkili iletişimi bozabilir. İlaç kullanımında daha hasta merkezli bir yaklaşımın benimsenmesi, hastanın ortak karar alma sürecine katılımını artıracak ve ilaç kullanımı boyunca aktif olarak katkılarını talep edecektir.</a:t>
            </a:r>
          </a:p>
        </p:txBody>
      </p:sp>
    </p:spTree>
    <p:extLst>
      <p:ext uri="{BB962C8B-B14F-4D97-AF65-F5344CB8AC3E}">
        <p14:creationId xmlns:p14="http://schemas.microsoft.com/office/powerpoint/2010/main" val="328691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1385BA8-9201-A50B-A494-F6E406523CDB}"/>
              </a:ext>
            </a:extLst>
          </p:cNvPr>
          <p:cNvSpPr>
            <a:spLocks noGrp="1"/>
          </p:cNvSpPr>
          <p:nvPr>
            <p:ph type="title"/>
          </p:nvPr>
        </p:nvSpPr>
        <p:spPr>
          <a:xfrm>
            <a:off x="841248" y="251312"/>
            <a:ext cx="10506456" cy="1010264"/>
          </a:xfrm>
        </p:spPr>
        <p:txBody>
          <a:bodyPr anchor="ctr">
            <a:normAutofit/>
          </a:bodyPr>
          <a:lstStyle/>
          <a:p>
            <a:r>
              <a:rPr lang="tr-TR" b="1" dirty="0"/>
              <a:t>İletişim</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62477A66-C5DB-3860-7590-C4DEF5F1937F}"/>
              </a:ext>
            </a:extLst>
          </p:cNvPr>
          <p:cNvGraphicFramePr>
            <a:graphicFrameLocks noGrp="1"/>
          </p:cNvGraphicFramePr>
          <p:nvPr>
            <p:ph idx="1"/>
            <p:extLst>
              <p:ext uri="{D42A27DB-BD31-4B8C-83A1-F6EECF244321}">
                <p14:modId xmlns:p14="http://schemas.microsoft.com/office/powerpoint/2010/main" val="1648672822"/>
              </p:ext>
            </p:extLst>
          </p:nvPr>
        </p:nvGraphicFramePr>
        <p:xfrm>
          <a:off x="838200" y="1650222"/>
          <a:ext cx="10506456" cy="5037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73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D4781A0-D4FB-2C89-BAFC-6C56FC8D8A48}"/>
              </a:ext>
            </a:extLst>
          </p:cNvPr>
          <p:cNvSpPr>
            <a:spLocks noGrp="1"/>
          </p:cNvSpPr>
          <p:nvPr>
            <p:ph type="title"/>
          </p:nvPr>
        </p:nvSpPr>
        <p:spPr>
          <a:xfrm>
            <a:off x="838201" y="365125"/>
            <a:ext cx="5251316" cy="1807305"/>
          </a:xfrm>
        </p:spPr>
        <p:txBody>
          <a:bodyPr>
            <a:normAutofit/>
          </a:bodyPr>
          <a:lstStyle/>
          <a:p>
            <a:r>
              <a:rPr lang="tr-TR" b="1" dirty="0" err="1"/>
              <a:t>Zihinselleştirme</a:t>
            </a:r>
            <a:r>
              <a:rPr lang="tr-TR" b="1" dirty="0"/>
              <a:t> Nedir?</a:t>
            </a:r>
          </a:p>
        </p:txBody>
      </p:sp>
      <p:sp>
        <p:nvSpPr>
          <p:cNvPr id="3" name="İçerik Yer Tutucusu 2">
            <a:extLst>
              <a:ext uri="{FF2B5EF4-FFF2-40B4-BE49-F238E27FC236}">
                <a16:creationId xmlns:a16="http://schemas.microsoft.com/office/drawing/2014/main" id="{4763AEAF-D46A-435B-F559-74FC73F92897}"/>
              </a:ext>
            </a:extLst>
          </p:cNvPr>
          <p:cNvSpPr>
            <a:spLocks noGrp="1"/>
          </p:cNvSpPr>
          <p:nvPr>
            <p:ph idx="1"/>
          </p:nvPr>
        </p:nvSpPr>
        <p:spPr>
          <a:xfrm>
            <a:off x="599049" y="1911266"/>
            <a:ext cx="4619621" cy="3843666"/>
          </a:xfrm>
        </p:spPr>
        <p:txBody>
          <a:bodyPr>
            <a:normAutofit fontScale="92500"/>
          </a:bodyPr>
          <a:lstStyle/>
          <a:p>
            <a:pPr marL="0" indent="0">
              <a:buNone/>
            </a:pPr>
            <a:r>
              <a:rPr lang="tr-TR" sz="3200" dirty="0" err="1"/>
              <a:t>Zihinselleştirme</a:t>
            </a:r>
            <a:r>
              <a:rPr lang="tr-TR" sz="3200" dirty="0"/>
              <a:t>, kişinin kendi duygu, düşünce, arzularını ve başkalarının duygularını, düşüncelerini, arzularını tanıyabilmesi ve bunlarla meraklı bir şekilde etkileşim kurabilmesi için insana özgü bir kapasite olarak kurulmuştur.</a:t>
            </a:r>
          </a:p>
        </p:txBody>
      </p:sp>
      <p:pic>
        <p:nvPicPr>
          <p:cNvPr id="5" name="Picture 4" descr="Boş konuşma balonları">
            <a:extLst>
              <a:ext uri="{FF2B5EF4-FFF2-40B4-BE49-F238E27FC236}">
                <a16:creationId xmlns:a16="http://schemas.microsoft.com/office/drawing/2014/main" id="{99D216DE-7947-FBE1-EBB8-94144047472E}"/>
              </a:ext>
            </a:extLst>
          </p:cNvPr>
          <p:cNvPicPr>
            <a:picLocks noChangeAspect="1"/>
          </p:cNvPicPr>
          <p:nvPr/>
        </p:nvPicPr>
        <p:blipFill rotWithShape="1">
          <a:blip r:embed="rId2"/>
          <a:srcRect l="25229" r="1673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8967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et arka plan üzerinde bir büyüteç">
            <a:extLst>
              <a:ext uri="{FF2B5EF4-FFF2-40B4-BE49-F238E27FC236}">
                <a16:creationId xmlns:a16="http://schemas.microsoft.com/office/drawing/2014/main" id="{B59FE88C-5864-CD0D-AC9A-E1365698D048}"/>
              </a:ext>
            </a:extLst>
          </p:cNvPr>
          <p:cNvPicPr>
            <a:picLocks noChangeAspect="1"/>
          </p:cNvPicPr>
          <p:nvPr/>
        </p:nvPicPr>
        <p:blipFill rotWithShape="1">
          <a:blip r:embed="rId2"/>
          <a:srcRect l="43418" r="17138"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D4DE454-89C3-3336-C3EF-E9CF9AC18BC2}"/>
              </a:ext>
            </a:extLst>
          </p:cNvPr>
          <p:cNvSpPr>
            <a:spLocks noGrp="1"/>
          </p:cNvSpPr>
          <p:nvPr>
            <p:ph idx="1"/>
          </p:nvPr>
        </p:nvSpPr>
        <p:spPr>
          <a:xfrm>
            <a:off x="4654296" y="2706624"/>
            <a:ext cx="6894576" cy="3483864"/>
          </a:xfrm>
        </p:spPr>
        <p:txBody>
          <a:bodyPr>
            <a:normAutofit lnSpcReduction="10000"/>
          </a:bodyPr>
          <a:lstStyle/>
          <a:p>
            <a:pPr marL="0" indent="0">
              <a:buNone/>
            </a:pPr>
            <a:r>
              <a:rPr lang="tr-TR" sz="3200" dirty="0"/>
              <a:t>Etkili bir şekilde </a:t>
            </a:r>
            <a:r>
              <a:rPr lang="tr-TR" sz="3200" dirty="0" err="1"/>
              <a:t>zihinselleştirme</a:t>
            </a:r>
            <a:r>
              <a:rPr lang="tr-TR" sz="3200" dirty="0"/>
              <a:t> yapmak için, esnek, hoşgörülü, yargılamadan uzak, dürüst, açık, meraklı, (açık) sorular sorma, hastanın sorunlarını anlama gibi </a:t>
            </a:r>
            <a:r>
              <a:rPr lang="tr-TR" sz="3200" dirty="0" err="1"/>
              <a:t>zihinselleştirme</a:t>
            </a:r>
            <a:r>
              <a:rPr lang="tr-TR" sz="3200" dirty="0"/>
              <a:t> tutumunun temel yönleri kullanılmalıdır. Stres ve uyarılma ise etkili </a:t>
            </a:r>
            <a:r>
              <a:rPr lang="tr-TR" sz="3200" dirty="0" err="1"/>
              <a:t>zihinselleştirmenin</a:t>
            </a:r>
            <a:r>
              <a:rPr lang="tr-TR" sz="3200" dirty="0"/>
              <a:t> yaygın engelleyici unsurlarıdır. </a:t>
            </a:r>
          </a:p>
        </p:txBody>
      </p:sp>
    </p:spTree>
    <p:extLst>
      <p:ext uri="{BB962C8B-B14F-4D97-AF65-F5344CB8AC3E}">
        <p14:creationId xmlns:p14="http://schemas.microsoft.com/office/powerpoint/2010/main" val="82850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35DB3719-6FDC-4E5D-891D-FF40B7300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40D114E-71C7-778E-CB9A-5A360E892BFD}"/>
              </a:ext>
            </a:extLst>
          </p:cNvPr>
          <p:cNvSpPr>
            <a:spLocks noGrp="1"/>
          </p:cNvSpPr>
          <p:nvPr>
            <p:ph type="title"/>
          </p:nvPr>
        </p:nvSpPr>
        <p:spPr>
          <a:xfrm>
            <a:off x="838200" y="365125"/>
            <a:ext cx="10515600" cy="1325563"/>
          </a:xfrm>
        </p:spPr>
        <p:txBody>
          <a:bodyPr>
            <a:normAutofit/>
          </a:bodyPr>
          <a:lstStyle/>
          <a:p>
            <a:r>
              <a:rPr lang="tr-TR" sz="5400" b="1"/>
              <a:t>Çalışma</a:t>
            </a:r>
          </a:p>
        </p:txBody>
      </p:sp>
      <p:sp>
        <p:nvSpPr>
          <p:cNvPr id="3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İçerik Yer Tutucusu 2">
            <a:extLst>
              <a:ext uri="{FF2B5EF4-FFF2-40B4-BE49-F238E27FC236}">
                <a16:creationId xmlns:a16="http://schemas.microsoft.com/office/drawing/2014/main" id="{95834F5E-A0BF-325A-5EE0-969ECDBC320F}"/>
              </a:ext>
            </a:extLst>
          </p:cNvPr>
          <p:cNvGraphicFramePr>
            <a:graphicFrameLocks noGrp="1"/>
          </p:cNvGraphicFramePr>
          <p:nvPr>
            <p:ph idx="1"/>
            <p:extLst>
              <p:ext uri="{D42A27DB-BD31-4B8C-83A1-F6EECF244321}">
                <p14:modId xmlns:p14="http://schemas.microsoft.com/office/powerpoint/2010/main" val="2442420141"/>
              </p:ext>
            </p:extLst>
          </p:nvPr>
        </p:nvGraphicFramePr>
        <p:xfrm>
          <a:off x="838200" y="1883601"/>
          <a:ext cx="10515600" cy="4742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8000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1386</Words>
  <Application>Microsoft Office PowerPoint</Application>
  <PresentationFormat>Geniş ekran</PresentationFormat>
  <Paragraphs>93</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ZİHİNSELLEŞTİRME TEMELLİ EĞİTİM</vt:lpstr>
      <vt:lpstr>Çalışma:Yenilikçi bir zihinselleştirme temelli eğitimin eczane personelinin hasta merkezli iletişim becerileri üzerindeki etkilerinin araştırılması: Video-gözlem çalışması</vt:lpstr>
      <vt:lpstr>Amaç:</vt:lpstr>
      <vt:lpstr>Yöntem:</vt:lpstr>
      <vt:lpstr>PowerPoint Sunusu</vt:lpstr>
      <vt:lpstr>İletişim</vt:lpstr>
      <vt:lpstr>Zihinselleştirme Nedir?</vt:lpstr>
      <vt:lpstr>PowerPoint Sunusu</vt:lpstr>
      <vt:lpstr>Çalışma</vt:lpstr>
      <vt:lpstr>PowerPoint Sunusu</vt:lpstr>
      <vt:lpstr>PowerPoint Sunusu</vt:lpstr>
      <vt:lpstr>Hasta Kaynaklı Endişe Örnekleri</vt:lpstr>
      <vt:lpstr>PowerPoint Sunusu</vt:lpstr>
      <vt:lpstr>PowerPoint Sunusu</vt:lpstr>
      <vt:lpstr>PowerPoint Sunusu</vt:lpstr>
      <vt:lpstr>PowerPoint Sunusu</vt:lpstr>
      <vt:lpstr>Çalışmanın Prensibi</vt:lpstr>
      <vt:lpstr>PowerPoint Sunusu</vt:lpstr>
      <vt:lpstr>Uygulama Sonucu</vt:lpstr>
      <vt:lpstr>KAYNAK</vt:lpstr>
      <vt:lpstr>SORU1 </vt:lpstr>
      <vt:lpstr>SORU2 </vt:lpstr>
      <vt:lpstr>SORU3</vt:lpstr>
      <vt:lpstr>Soruların Yanıtları </vt:lpstr>
      <vt:lpstr>KEVSER ÜLKE 19030174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ZİHİNSELLEŞTİRME TEMELLİ EĞİTİM</dc:title>
  <dc:creator>Kevser.Ulke</dc:creator>
  <cp:lastModifiedBy>gülbin özçelikay</cp:lastModifiedBy>
  <cp:revision>7</cp:revision>
  <dcterms:created xsi:type="dcterms:W3CDTF">2023-10-23T11:30:50Z</dcterms:created>
  <dcterms:modified xsi:type="dcterms:W3CDTF">2023-12-26T08:51:41Z</dcterms:modified>
</cp:coreProperties>
</file>