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67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93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47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97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17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37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20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53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70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79FEE5-B48F-451E-8B32-27204933B453}" type="datetimeFigureOut">
              <a:rPr lang="tr-TR" smtClean="0"/>
              <a:t>12.10.2014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B8ACBD-24CA-46EC-846D-5D84472FD43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07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75618" y="2967335"/>
            <a:ext cx="7040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YARATICILIK KURAMLARI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181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600443" y="524386"/>
            <a:ext cx="4472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Mistik Yaklaşım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37230" y="2292824"/>
            <a:ext cx="102767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Kökleri eski çağ </a:t>
            </a:r>
            <a:r>
              <a:rPr lang="tr-TR" sz="2000" dirty="0" smtClean="0"/>
              <a:t>düşünürlerin </a:t>
            </a:r>
            <a:r>
              <a:rPr lang="tr-TR" sz="2000" dirty="0"/>
              <a:t>fikirlerine dayanan </a:t>
            </a:r>
            <a:r>
              <a:rPr lang="tr-TR" sz="2000" dirty="0" smtClean="0"/>
              <a:t>mistik yaklaşım</a:t>
            </a:r>
            <a:r>
              <a:rPr lang="tr-TR" sz="2000" dirty="0"/>
              <a:t>, yaratıcılık üzerine olan en eski </a:t>
            </a:r>
            <a:r>
              <a:rPr lang="tr-TR" sz="2000" dirty="0" smtClean="0"/>
              <a:t>yaklaşımdır</a:t>
            </a:r>
            <a:r>
              <a:rPr lang="tr-TR" sz="2000" dirty="0"/>
              <a:t>. Bu </a:t>
            </a:r>
            <a:r>
              <a:rPr lang="tr-TR" sz="2000" dirty="0" smtClean="0"/>
              <a:t>yaklaşıma </a:t>
            </a:r>
            <a:r>
              <a:rPr lang="tr-TR" sz="2000" dirty="0"/>
              <a:t>göre </a:t>
            </a:r>
            <a:r>
              <a:rPr lang="tr-TR" sz="2000" dirty="0" smtClean="0"/>
              <a:t>kişi ilahi ilhamların </a:t>
            </a:r>
            <a:r>
              <a:rPr lang="tr-TR" sz="2000" dirty="0"/>
              <a:t>doldurulacağı bir kap olarak görülür. Yaratma süreci ruhani bir süreç </a:t>
            </a:r>
            <a:r>
              <a:rPr lang="tr-TR" sz="2000" dirty="0" smtClean="0"/>
              <a:t>olup, yaratıcı </a:t>
            </a:r>
            <a:r>
              <a:rPr lang="tr-TR" sz="2000" dirty="0"/>
              <a:t>ürün de </a:t>
            </a:r>
            <a:r>
              <a:rPr lang="tr-TR" sz="2000" dirty="0" smtClean="0"/>
              <a:t>kişiye </a:t>
            </a:r>
            <a:r>
              <a:rPr lang="tr-TR" sz="2000" dirty="0"/>
              <a:t>gelen ilhamın bir sonucudur. Örneğin </a:t>
            </a:r>
            <a:r>
              <a:rPr lang="tr-TR" sz="2000" dirty="0" err="1"/>
              <a:t>Plato’ya</a:t>
            </a:r>
            <a:r>
              <a:rPr lang="tr-TR" sz="2000" dirty="0"/>
              <a:t> göre bir </a:t>
            </a:r>
            <a:r>
              <a:rPr lang="tr-TR" sz="2000" dirty="0" smtClean="0"/>
              <a:t>kişinin </a:t>
            </a:r>
            <a:r>
              <a:rPr lang="tr-TR" sz="2000" dirty="0"/>
              <a:t>ş</a:t>
            </a:r>
            <a:r>
              <a:rPr lang="tr-TR" sz="2000" dirty="0" smtClean="0"/>
              <a:t>arkı </a:t>
            </a:r>
            <a:r>
              <a:rPr lang="tr-TR" sz="2000" dirty="0"/>
              <a:t>veya </a:t>
            </a:r>
            <a:r>
              <a:rPr lang="tr-TR" sz="2000" dirty="0" smtClean="0"/>
              <a:t>şiir </a:t>
            </a:r>
            <a:r>
              <a:rPr lang="tr-TR" sz="2000" dirty="0"/>
              <a:t>üretmesi ancak ilham perisinin ona söylemesiyle </a:t>
            </a:r>
            <a:r>
              <a:rPr lang="tr-TR" sz="2000" dirty="0" smtClean="0"/>
              <a:t>gerçekleşebilir (Akt: Kadayıfçı, 2008).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9859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6606" y="524386"/>
            <a:ext cx="5580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Pragmatik Yaklaşım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37230" y="2292824"/>
            <a:ext cx="102767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Bu </a:t>
            </a:r>
            <a:r>
              <a:rPr lang="tr-TR" sz="2000" dirty="0" smtClean="0"/>
              <a:t>yaklaşımın </a:t>
            </a:r>
            <a:r>
              <a:rPr lang="tr-TR" sz="2000" dirty="0"/>
              <a:t>öncelikli amacı </a:t>
            </a:r>
            <a:r>
              <a:rPr lang="tr-TR" sz="2000" dirty="0" smtClean="0"/>
              <a:t>yaratıcılığın geliştirilmesi </a:t>
            </a:r>
            <a:r>
              <a:rPr lang="tr-TR" sz="2000" dirty="0"/>
              <a:t>olup, onun </a:t>
            </a:r>
            <a:r>
              <a:rPr lang="tr-TR" sz="2000" dirty="0" smtClean="0"/>
              <a:t>anlaşılması </a:t>
            </a:r>
            <a:r>
              <a:rPr lang="tr-TR" sz="2000" dirty="0"/>
              <a:t>ise ikincil plandadır. Yanal </a:t>
            </a:r>
            <a:r>
              <a:rPr lang="tr-TR" sz="2000" dirty="0" smtClean="0"/>
              <a:t>düşünme üzerine çalışmalarıyla </a:t>
            </a:r>
            <a:r>
              <a:rPr lang="tr-TR" sz="2000" dirty="0"/>
              <a:t>De Bono, beyin fırtınasını öneren </a:t>
            </a:r>
            <a:r>
              <a:rPr lang="tr-TR" sz="2000" dirty="0" err="1"/>
              <a:t>Osborn</a:t>
            </a:r>
            <a:r>
              <a:rPr lang="tr-TR" sz="2000" dirty="0"/>
              <a:t>, sinektik </a:t>
            </a:r>
            <a:r>
              <a:rPr lang="tr-TR" sz="2000" dirty="0" smtClean="0"/>
              <a:t> konusundaki çalışmalarıyla </a:t>
            </a:r>
            <a:r>
              <a:rPr lang="tr-TR" sz="2000" dirty="0"/>
              <a:t>Gordon bu alanın öncüleri olarak nitelendirilebilir. Genel olarak </a:t>
            </a:r>
            <a:r>
              <a:rPr lang="tr-TR" sz="2000" dirty="0" smtClean="0"/>
              <a:t>bu yaklaşıma </a:t>
            </a:r>
            <a:r>
              <a:rPr lang="tr-TR" sz="2000" dirty="0"/>
              <a:t>sahip olan bilim adamları toplumun yaratıcılık konusundaki </a:t>
            </a:r>
            <a:r>
              <a:rPr lang="tr-TR" sz="2000" dirty="0" smtClean="0"/>
              <a:t>genel anlayışını </a:t>
            </a:r>
            <a:r>
              <a:rPr lang="tr-TR" sz="2000" dirty="0"/>
              <a:t>geçerli sayıp, teorilerini çoğunluk tarafından kabul gören </a:t>
            </a:r>
            <a:r>
              <a:rPr lang="tr-TR" sz="2000" dirty="0" smtClean="0"/>
              <a:t>yaratıcılık olgusunun geliştirilmesi </a:t>
            </a:r>
            <a:r>
              <a:rPr lang="tr-TR" sz="2000" dirty="0"/>
              <a:t>üzerine </a:t>
            </a:r>
            <a:r>
              <a:rPr lang="tr-TR" sz="2000" dirty="0" smtClean="0"/>
              <a:t>odaklamışlardır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392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621397" y="524386"/>
            <a:ext cx="6430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Psikodinamik</a:t>
            </a:r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Yaklaşım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37230" y="2292824"/>
            <a:ext cx="102767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19. yüzyıl baslarında kurulan yapısalcı, </a:t>
            </a:r>
            <a:r>
              <a:rPr lang="tr-TR" sz="2000" dirty="0" err="1" smtClean="0"/>
              <a:t>işlevselci</a:t>
            </a:r>
            <a:r>
              <a:rPr lang="tr-TR" sz="2000" dirty="0" smtClean="0"/>
              <a:t> ve davranışçı </a:t>
            </a:r>
            <a:r>
              <a:rPr lang="tr-TR" sz="2000" dirty="0"/>
              <a:t>psikoloji okullarındaki yaratıcı </a:t>
            </a:r>
            <a:r>
              <a:rPr lang="tr-TR" sz="2000" dirty="0" smtClean="0"/>
              <a:t>düşünme </a:t>
            </a:r>
            <a:r>
              <a:rPr lang="tr-TR" sz="2000" dirty="0"/>
              <a:t>üzerine yapılan </a:t>
            </a:r>
            <a:r>
              <a:rPr lang="tr-TR" sz="2000" dirty="0" smtClean="0"/>
              <a:t>çalışmaları ve açıklamaları </a:t>
            </a:r>
            <a:r>
              <a:rPr lang="tr-TR" sz="2000" dirty="0"/>
              <a:t>kapsar. </a:t>
            </a:r>
            <a:r>
              <a:rPr lang="tr-TR" sz="2000" dirty="0" smtClean="0"/>
              <a:t>Yaklaşım </a:t>
            </a:r>
            <a:r>
              <a:rPr lang="tr-TR" sz="2000" dirty="0"/>
              <a:t>temel olarak yaratıcılığın bilinçli gerçeklik </a:t>
            </a:r>
            <a:r>
              <a:rPr lang="tr-TR" sz="2000" dirty="0" smtClean="0"/>
              <a:t>ile bilinçsiz </a:t>
            </a:r>
            <a:r>
              <a:rPr lang="tr-TR" sz="2000" dirty="0"/>
              <a:t>arzular arasındaki gerilimden ortaya çıktığı </a:t>
            </a:r>
            <a:r>
              <a:rPr lang="tr-TR" sz="2000" dirty="0" smtClean="0"/>
              <a:t>düşüncesine </a:t>
            </a:r>
            <a:r>
              <a:rPr lang="tr-TR" sz="2000" dirty="0"/>
              <a:t>dayanır. Bu </a:t>
            </a:r>
            <a:r>
              <a:rPr lang="tr-TR" sz="2000" dirty="0" smtClean="0"/>
              <a:t>görüş günümüzdeki </a:t>
            </a:r>
            <a:r>
              <a:rPr lang="tr-TR" sz="2000" dirty="0"/>
              <a:t>bilimsel </a:t>
            </a:r>
            <a:r>
              <a:rPr lang="tr-TR" sz="2000" dirty="0" smtClean="0"/>
              <a:t>yaklaşımın </a:t>
            </a:r>
            <a:r>
              <a:rPr lang="tr-TR" sz="2000" dirty="0"/>
              <a:t>merkezini </a:t>
            </a:r>
            <a:r>
              <a:rPr lang="tr-TR" sz="2000" dirty="0" smtClean="0"/>
              <a:t>oluşturmamaktadır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890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22831" y="524386"/>
            <a:ext cx="6027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Psikometrik</a:t>
            </a:r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Yaklaşım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37230" y="2292824"/>
            <a:ext cx="10276764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Yaratıcılığın yazılı ölçeklerle ölçülmesi </a:t>
            </a:r>
            <a:r>
              <a:rPr lang="tr-TR" sz="2000" dirty="0" smtClean="0"/>
              <a:t>konusundaki çalışmalar </a:t>
            </a:r>
            <a:r>
              <a:rPr lang="tr-TR" sz="2000" dirty="0"/>
              <a:t>bu sınıfa alınabilir. </a:t>
            </a:r>
            <a:r>
              <a:rPr lang="tr-TR" sz="2000" dirty="0" smtClean="0"/>
              <a:t>Kişideki </a:t>
            </a:r>
            <a:r>
              <a:rPr lang="tr-TR" sz="2000" dirty="0"/>
              <a:t>yaratıcı </a:t>
            </a:r>
            <a:r>
              <a:rPr lang="tr-TR" sz="2000" dirty="0" smtClean="0"/>
              <a:t>düşünme </a:t>
            </a:r>
            <a:r>
              <a:rPr lang="tr-TR" sz="2000" dirty="0"/>
              <a:t>süreci doğrudan </a:t>
            </a:r>
            <a:r>
              <a:rPr lang="tr-TR" sz="2000" dirty="0" smtClean="0"/>
              <a:t>ölçülemese de kişilerin oluşturdukları </a:t>
            </a:r>
            <a:r>
              <a:rPr lang="tr-TR" sz="2000" dirty="0"/>
              <a:t>yaratıcı ürünlerin değerlendirilmesi yoluyla, </a:t>
            </a:r>
            <a:r>
              <a:rPr lang="tr-TR" sz="2000" dirty="0" smtClean="0"/>
              <a:t>kişideki yaratıcılığın </a:t>
            </a:r>
            <a:r>
              <a:rPr lang="tr-TR" sz="2000" dirty="0"/>
              <a:t>ölçülebileceği prensibine dayanır. Bireylerin uygulanan kağıt </a:t>
            </a:r>
            <a:r>
              <a:rPr lang="tr-TR" sz="2000" dirty="0" smtClean="0"/>
              <a:t>kalem ölçekleri </a:t>
            </a:r>
            <a:r>
              <a:rPr lang="tr-TR" sz="2000" dirty="0"/>
              <a:t>aracılıyla ürettikleri yaratıcı ürünler akıcılık, esneklik ve </a:t>
            </a:r>
            <a:r>
              <a:rPr lang="tr-TR" sz="2000" dirty="0" smtClean="0"/>
              <a:t>özgünlüklerine göre </a:t>
            </a:r>
            <a:r>
              <a:rPr lang="tr-TR" sz="2000" dirty="0"/>
              <a:t>puanlanmaya </a:t>
            </a:r>
            <a:r>
              <a:rPr lang="tr-TR" sz="2000" dirty="0" smtClean="0"/>
              <a:t>çalışılmıştır</a:t>
            </a:r>
            <a:r>
              <a:rPr lang="tr-TR" sz="2000" dirty="0"/>
              <a:t>. </a:t>
            </a:r>
            <a:r>
              <a:rPr lang="tr-TR" sz="2000" dirty="0" err="1"/>
              <a:t>Guilford’un</a:t>
            </a:r>
            <a:r>
              <a:rPr lang="tr-TR" sz="2000" dirty="0"/>
              <a:t> ıraksak </a:t>
            </a:r>
            <a:r>
              <a:rPr lang="tr-TR" sz="2000" dirty="0" smtClean="0"/>
              <a:t>düşünme </a:t>
            </a:r>
            <a:r>
              <a:rPr lang="tr-TR" sz="2000" dirty="0"/>
              <a:t>üzerine </a:t>
            </a:r>
            <a:r>
              <a:rPr lang="tr-TR" sz="2000" dirty="0" smtClean="0"/>
              <a:t>yaptığı çalışmalara </a:t>
            </a:r>
            <a:r>
              <a:rPr lang="tr-TR" sz="2000" dirty="0"/>
              <a:t>dayanarak </a:t>
            </a:r>
            <a:r>
              <a:rPr lang="tr-TR" sz="2000" dirty="0" err="1"/>
              <a:t>Torrance’in</a:t>
            </a:r>
            <a:r>
              <a:rPr lang="tr-TR" sz="2000" dirty="0"/>
              <a:t> ürettiği “Torrance Test of Creative </a:t>
            </a:r>
            <a:r>
              <a:rPr lang="tr-TR" sz="2000" dirty="0" err="1" smtClean="0"/>
              <a:t>Thinking</a:t>
            </a:r>
            <a:r>
              <a:rPr lang="tr-TR" sz="2000" dirty="0" smtClean="0"/>
              <a:t>” ölçeği </a:t>
            </a:r>
            <a:r>
              <a:rPr lang="tr-TR" sz="2000" dirty="0"/>
              <a:t>günümüzde de yaratıcılığın ölçülmesinde en yaygın olarak kullanılan </a:t>
            </a:r>
            <a:r>
              <a:rPr lang="tr-TR" sz="2000" dirty="0" smtClean="0"/>
              <a:t>kağıt kalem </a:t>
            </a:r>
            <a:r>
              <a:rPr lang="tr-TR" sz="2000" dirty="0"/>
              <a:t>ölçeğidir.</a:t>
            </a:r>
          </a:p>
        </p:txBody>
      </p:sp>
    </p:spTree>
    <p:extLst>
      <p:ext uri="{BB962C8B-B14F-4D97-AF65-F5344CB8AC3E}">
        <p14:creationId xmlns:p14="http://schemas.microsoft.com/office/powerpoint/2010/main" val="77434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10810" y="524386"/>
            <a:ext cx="4651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Bilişsel Yaklaşım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37230" y="2292824"/>
            <a:ext cx="102767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Yaratıcılığı anlamaya </a:t>
            </a:r>
            <a:r>
              <a:rPr lang="tr-TR" sz="2000" dirty="0" smtClean="0"/>
              <a:t>odaklanmış </a:t>
            </a:r>
            <a:r>
              <a:rPr lang="tr-TR" sz="2000" dirty="0"/>
              <a:t>olan </a:t>
            </a:r>
            <a:r>
              <a:rPr lang="tr-TR" sz="2000" dirty="0" smtClean="0"/>
              <a:t>bilişsel yaklaşım genel </a:t>
            </a:r>
            <a:r>
              <a:rPr lang="tr-TR" sz="2000" dirty="0"/>
              <a:t>olarak zihinsel imgelemleri ve yaratıcı </a:t>
            </a:r>
            <a:r>
              <a:rPr lang="tr-TR" sz="2000" dirty="0" smtClean="0"/>
              <a:t>düşüncenin </a:t>
            </a:r>
            <a:r>
              <a:rPr lang="tr-TR" sz="2000" dirty="0"/>
              <a:t>altında yatan </a:t>
            </a:r>
            <a:r>
              <a:rPr lang="tr-TR" sz="2000" dirty="0" smtClean="0"/>
              <a:t>zihinsel işlemleri </a:t>
            </a:r>
            <a:r>
              <a:rPr lang="tr-TR" sz="2000" dirty="0"/>
              <a:t>inceler. Yaratıcı </a:t>
            </a:r>
            <a:r>
              <a:rPr lang="tr-TR" sz="2000" dirty="0" smtClean="0"/>
              <a:t>kişilerin </a:t>
            </a:r>
            <a:r>
              <a:rPr lang="tr-TR" sz="2000" dirty="0"/>
              <a:t>tipik özelliklerinden biri olan hayal </a:t>
            </a:r>
            <a:r>
              <a:rPr lang="tr-TR" sz="2000" dirty="0" smtClean="0"/>
              <a:t>etme yeteneğinin </a:t>
            </a:r>
            <a:r>
              <a:rPr lang="tr-TR" sz="2000" dirty="0"/>
              <a:t>sonucu </a:t>
            </a:r>
            <a:r>
              <a:rPr lang="tr-TR" sz="2000" dirty="0" smtClean="0"/>
              <a:t>oluşturulan </a:t>
            </a:r>
            <a:r>
              <a:rPr lang="tr-TR" sz="2000" dirty="0"/>
              <a:t>zihinsel gösterimlerin incelenmesi ve yaratıcı </a:t>
            </a:r>
            <a:r>
              <a:rPr lang="tr-TR" sz="2000" dirty="0" smtClean="0"/>
              <a:t>buluşta</a:t>
            </a: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/>
              <a:t>analojik transferin rolünün belirlenmesi </a:t>
            </a:r>
            <a:r>
              <a:rPr lang="tr-TR" sz="2000" dirty="0" smtClean="0"/>
              <a:t>bilişsel yaklaşım </a:t>
            </a:r>
            <a:r>
              <a:rPr lang="tr-TR" sz="2000" dirty="0"/>
              <a:t>çatısı altındaki </a:t>
            </a:r>
            <a:r>
              <a:rPr lang="tr-TR" sz="2000" dirty="0" smtClean="0"/>
              <a:t>önemli çalışmaların </a:t>
            </a:r>
            <a:r>
              <a:rPr lang="tr-TR" sz="2000" dirty="0"/>
              <a:t>sonucudur.</a:t>
            </a:r>
          </a:p>
        </p:txBody>
      </p:sp>
    </p:spTree>
    <p:extLst>
      <p:ext uri="{BB962C8B-B14F-4D97-AF65-F5344CB8AC3E}">
        <p14:creationId xmlns:p14="http://schemas.microsoft.com/office/powerpoint/2010/main" val="181503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418174" y="524386"/>
            <a:ext cx="6837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Sosyal Bireysel Yaklaşım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09934" y="2688609"/>
            <a:ext cx="10276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Bu </a:t>
            </a:r>
            <a:r>
              <a:rPr lang="tr-TR" sz="2000" dirty="0" smtClean="0"/>
              <a:t>yaklaşım </a:t>
            </a:r>
            <a:r>
              <a:rPr lang="tr-TR" sz="2000" dirty="0"/>
              <a:t>yaratıcılığın büyük ölçüde </a:t>
            </a:r>
            <a:r>
              <a:rPr lang="tr-TR" sz="2000" dirty="0" smtClean="0"/>
              <a:t>kişisel ve çevresel </a:t>
            </a:r>
            <a:r>
              <a:rPr lang="tr-TR" sz="2000" dirty="0"/>
              <a:t>faktörlerin etkisi altında </a:t>
            </a:r>
            <a:r>
              <a:rPr lang="tr-TR" sz="2000" dirty="0" smtClean="0"/>
              <a:t>şekillendiğini </a:t>
            </a:r>
            <a:r>
              <a:rPr lang="tr-TR" sz="2000" dirty="0"/>
              <a:t>savunur. Yaratıcılığın kaynağı </a:t>
            </a:r>
            <a:r>
              <a:rPr lang="tr-TR" sz="2000" dirty="0" smtClean="0"/>
              <a:t>olarak kişisel değişkenler</a:t>
            </a:r>
            <a:r>
              <a:rPr lang="tr-TR" sz="2000" dirty="0"/>
              <a:t>, motivasyonel </a:t>
            </a:r>
            <a:r>
              <a:rPr lang="tr-TR" sz="2000" dirty="0" smtClean="0"/>
              <a:t>değişkenler </a:t>
            </a:r>
            <a:r>
              <a:rPr lang="tr-TR" sz="2000" dirty="0"/>
              <a:t>ve sosyokültürel </a:t>
            </a:r>
            <a:r>
              <a:rPr lang="tr-TR" sz="2000" dirty="0" smtClean="0"/>
              <a:t>değişkenlere odaklanır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803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51554" y="524386"/>
            <a:ext cx="5570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Uzlaşmacı Yaklaşım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09934" y="2688609"/>
            <a:ext cx="10276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Yukarıdaki </a:t>
            </a:r>
            <a:r>
              <a:rPr lang="tr-TR" sz="2000" dirty="0" smtClean="0"/>
              <a:t>yaklaşımlar </a:t>
            </a:r>
            <a:r>
              <a:rPr lang="tr-TR" sz="2000" dirty="0"/>
              <a:t>dahilindeki </a:t>
            </a:r>
            <a:r>
              <a:rPr lang="tr-TR" sz="2000" dirty="0" smtClean="0"/>
              <a:t>çalışma sonuçlarını kabul </a:t>
            </a:r>
            <a:r>
              <a:rPr lang="tr-TR" sz="2000" dirty="0"/>
              <a:t>ederek yaratıcılığın meydana </a:t>
            </a:r>
            <a:r>
              <a:rPr lang="tr-TR" sz="2000" dirty="0" smtClean="0"/>
              <a:t>gelişinin çeşitli bileşenlerin </a:t>
            </a:r>
            <a:r>
              <a:rPr lang="tr-TR" sz="2000" dirty="0"/>
              <a:t>(süreç, </a:t>
            </a:r>
            <a:r>
              <a:rPr lang="tr-TR" sz="2000" dirty="0" smtClean="0"/>
              <a:t>kişilik</a:t>
            </a:r>
            <a:r>
              <a:rPr lang="tr-TR" sz="2000" dirty="0"/>
              <a:t>, </a:t>
            </a:r>
            <a:r>
              <a:rPr lang="tr-TR" sz="2000" dirty="0" smtClean="0"/>
              <a:t>çevre vs.) </a:t>
            </a:r>
            <a:r>
              <a:rPr lang="tr-TR" sz="2000" dirty="0"/>
              <a:t>bir noktada </a:t>
            </a:r>
            <a:r>
              <a:rPr lang="tr-TR" sz="2000" dirty="0" smtClean="0"/>
              <a:t>birleşmesi </a:t>
            </a:r>
            <a:r>
              <a:rPr lang="tr-TR" sz="2000" dirty="0"/>
              <a:t>sonucu olabileceği yönündeki </a:t>
            </a:r>
            <a:r>
              <a:rPr lang="tr-TR" sz="2000" dirty="0" smtClean="0"/>
              <a:t>yaklaşımdır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172484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371</Words>
  <Application>Microsoft Office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Geçmişe bakış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skelesoglu</dc:creator>
  <cp:lastModifiedBy>skelesoglu</cp:lastModifiedBy>
  <cp:revision>3</cp:revision>
  <dcterms:created xsi:type="dcterms:W3CDTF">2014-10-12T20:43:16Z</dcterms:created>
  <dcterms:modified xsi:type="dcterms:W3CDTF">2014-10-12T21:13:47Z</dcterms:modified>
</cp:coreProperties>
</file>