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8" r:id="rId2"/>
    <p:sldId id="256" r:id="rId3"/>
    <p:sldId id="257" r:id="rId4"/>
    <p:sldId id="258" r:id="rId5"/>
    <p:sldId id="264" r:id="rId6"/>
    <p:sldId id="262" r:id="rId7"/>
    <p:sldId id="263" r:id="rId8"/>
    <p:sldId id="261" r:id="rId9"/>
    <p:sldId id="265" r:id="rId10"/>
    <p:sldId id="260" r:id="rId11"/>
    <p:sldId id="266" r:id="rId12"/>
    <p:sldId id="269" r:id="rId13"/>
    <p:sldId id="267" r:id="rId14"/>
    <p:sldId id="268" r:id="rId15"/>
    <p:sldId id="270" r:id="rId16"/>
    <p:sldId id="271" r:id="rId17"/>
    <p:sldId id="41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92" autoAdjust="0"/>
    <p:restoredTop sz="86442" autoAdjust="0"/>
  </p:normalViewPr>
  <p:slideViewPr>
    <p:cSldViewPr snapToGrid="0">
      <p:cViewPr varScale="1">
        <p:scale>
          <a:sx n="79" d="100"/>
          <a:sy n="79" d="100"/>
        </p:scale>
        <p:origin x="1332" y="78"/>
      </p:cViewPr>
      <p:guideLst/>
    </p:cSldViewPr>
  </p:slideViewPr>
  <p:outlineViewPr>
    <p:cViewPr>
      <p:scale>
        <a:sx n="33" d="100"/>
        <a:sy n="33" d="100"/>
      </p:scale>
      <p:origin x="0" y="-71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74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30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226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314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566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912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133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544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721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5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2D9E6-D75B-4DDD-928D-C5625BD73BE6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28E2F-4FD6-4D95-B647-CF9B81EB2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026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tiff"/><Relationship Id="rId7" Type="http://schemas.openxmlformats.org/officeDocument/2006/relationships/image" Target="../media/image62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tiff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tiff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18192" y="1054101"/>
            <a:ext cx="7595808" cy="56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Tribolium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confusum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Confused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flour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Tribolium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castaneum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Red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flour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Sitophilus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granarius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Granary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weevil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Sitophilus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oryzae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(Rice </a:t>
            </a:r>
            <a:r>
              <a:rPr lang="tr-TR" sz="1600" dirty="0" err="1">
                <a:latin typeface="Arial"/>
                <a:cs typeface="Arial"/>
              </a:rPr>
              <a:t>weevil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Sitophilus</a:t>
            </a:r>
            <a:r>
              <a:rPr lang="tr-TR" sz="1600" i="1" dirty="0">
                <a:latin typeface="Arial"/>
                <a:cs typeface="Arial"/>
              </a:rPr>
              <a:t>  </a:t>
            </a:r>
            <a:r>
              <a:rPr lang="tr-TR" sz="1600" i="1" dirty="0" err="1">
                <a:latin typeface="Arial"/>
                <a:cs typeface="Arial"/>
              </a:rPr>
              <a:t>zeamais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Maize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weevil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Rhyzopertha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dominica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Lesser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grain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borer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Prostephanus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truncatus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Larger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grain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borer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Wingdings" pitchFamily="2" charset="2"/>
              <a:buChar char="ü"/>
              <a:defRPr/>
            </a:pPr>
            <a:r>
              <a:rPr lang="tr-TR" sz="1600" i="1" dirty="0" err="1">
                <a:latin typeface="Arial"/>
                <a:cs typeface="Arial"/>
              </a:rPr>
              <a:t>Lasioderma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serricorne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(F.), (</a:t>
            </a:r>
            <a:r>
              <a:rPr lang="tr-TR" sz="1600" dirty="0" err="1">
                <a:latin typeface="Arial"/>
                <a:cs typeface="Arial"/>
              </a:rPr>
              <a:t>Cigarette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>
              <a:buClr>
                <a:srgbClr val="00B050"/>
              </a:buClr>
              <a:buSzPct val="175000"/>
              <a:buFont typeface="Wingdings" pitchFamily="2" charset="2"/>
              <a:buChar char="ü"/>
            </a:pPr>
            <a:r>
              <a:rPr lang="tr-TR" sz="1600" i="1" dirty="0" err="1">
                <a:latin typeface="Arial"/>
                <a:cs typeface="Arial"/>
              </a:rPr>
              <a:t>Stegobium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paniceum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(L.), (</a:t>
            </a:r>
            <a:r>
              <a:rPr lang="tr-TR" sz="1600" dirty="0" err="1">
                <a:latin typeface="Arial"/>
                <a:cs typeface="Arial"/>
              </a:rPr>
              <a:t>Drugstore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</a:t>
            </a:r>
            <a:r>
              <a:rPr lang="tr-TR" sz="1600" dirty="0">
                <a:latin typeface="Arial"/>
                <a:cs typeface="Arial"/>
              </a:rPr>
              <a:t>)</a:t>
            </a:r>
            <a:r>
              <a:rPr lang="tr-TR" sz="1600" i="1" dirty="0">
                <a:latin typeface="Arial"/>
                <a:cs typeface="Arial"/>
              </a:rPr>
              <a:t> </a:t>
            </a:r>
          </a:p>
          <a:p>
            <a:pPr>
              <a:buClr>
                <a:srgbClr val="00B050"/>
              </a:buClr>
              <a:buSzPct val="175000"/>
              <a:buFont typeface="Wingdings" pitchFamily="2" charset="2"/>
              <a:buChar char="ü"/>
            </a:pPr>
            <a:r>
              <a:rPr lang="tr-TR" sz="1600" i="1" dirty="0" err="1">
                <a:latin typeface="Arial"/>
                <a:cs typeface="Arial"/>
              </a:rPr>
              <a:t>Callosobruchus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maculatus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Cowpea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weevil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>
              <a:buClr>
                <a:srgbClr val="00B050"/>
              </a:buClr>
              <a:buSzPct val="175000"/>
              <a:buFont typeface="Wingdings" pitchFamily="2" charset="2"/>
              <a:buChar char="ü"/>
            </a:pPr>
            <a:r>
              <a:rPr lang="tr-TR" sz="1600" i="1" dirty="0" err="1">
                <a:latin typeface="Arial"/>
                <a:cs typeface="Arial"/>
              </a:rPr>
              <a:t>Callosobruchus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chinensis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Adzuki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bean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weevil</a:t>
            </a:r>
            <a:r>
              <a:rPr lang="tr-TR" sz="1600" dirty="0">
                <a:latin typeface="Arial"/>
                <a:cs typeface="Arial"/>
              </a:rPr>
              <a:t>, </a:t>
            </a:r>
            <a:r>
              <a:rPr lang="tr-TR" sz="1600" dirty="0" err="1">
                <a:latin typeface="Arial"/>
                <a:cs typeface="Arial"/>
              </a:rPr>
              <a:t>pulse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>
              <a:buClr>
                <a:srgbClr val="00B050"/>
              </a:buClr>
              <a:buSzPct val="175000"/>
              <a:buFont typeface="Wingdings" pitchFamily="2" charset="2"/>
              <a:buChar char="ü"/>
            </a:pPr>
            <a:r>
              <a:rPr lang="tr-TR" sz="1600" i="1" dirty="0" err="1">
                <a:latin typeface="Arial"/>
                <a:cs typeface="Arial"/>
              </a:rPr>
              <a:t>Acanthoscelides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obtectus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Bean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weevil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rgbClr val="00B050"/>
              </a:buClr>
              <a:buSzPct val="175000"/>
              <a:buFont typeface="Arial" panose="020B0604020202020204" pitchFamily="34" charset="0"/>
              <a:buChar char="•"/>
              <a:defRPr/>
            </a:pPr>
            <a:r>
              <a:rPr lang="en-US" sz="1600" i="1" dirty="0" err="1">
                <a:latin typeface="Arial"/>
                <a:cs typeface="Arial"/>
              </a:rPr>
              <a:t>Cryptolestes</a:t>
            </a:r>
            <a:r>
              <a:rPr lang="en-US" sz="1600" i="1" dirty="0">
                <a:latin typeface="Arial"/>
                <a:cs typeface="Arial"/>
              </a:rPr>
              <a:t> spp.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Flat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grain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beetles</a:t>
            </a:r>
            <a:r>
              <a:rPr lang="tr-TR" sz="1600" dirty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  <a:p>
            <a:pPr eaLnBrk="1" hangingPunct="1">
              <a:buClr>
                <a:srgbClr val="00B050"/>
              </a:buClr>
              <a:buSzPct val="175000"/>
              <a:buFont typeface="Arial" panose="020B0604020202020204" pitchFamily="34" charset="0"/>
              <a:buChar char="•"/>
              <a:defRPr/>
            </a:pPr>
            <a:r>
              <a:rPr lang="tr-TR" sz="1600" i="1" dirty="0" err="1">
                <a:latin typeface="Arial"/>
                <a:cs typeface="Arial"/>
              </a:rPr>
              <a:t>Trogoderma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granarium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Khapra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</a:t>
            </a:r>
            <a:r>
              <a:rPr lang="tr-TR" sz="1600" dirty="0">
                <a:latin typeface="Arial"/>
                <a:cs typeface="Arial"/>
              </a:rPr>
              <a:t>)</a:t>
            </a:r>
            <a:r>
              <a:rPr lang="tr-TR" sz="1600" i="1" dirty="0">
                <a:latin typeface="Arial"/>
                <a:cs typeface="Arial"/>
              </a:rPr>
              <a:t> </a:t>
            </a:r>
          </a:p>
          <a:p>
            <a:pPr eaLnBrk="1" hangingPunct="1">
              <a:buClr>
                <a:srgbClr val="00B050"/>
              </a:buClr>
              <a:buSzPct val="175000"/>
              <a:buFont typeface="Arial" panose="020B0604020202020204" pitchFamily="34" charset="0"/>
              <a:buChar char="•"/>
              <a:defRPr/>
            </a:pPr>
            <a:r>
              <a:rPr lang="tr-TR" sz="1600" i="1" dirty="0" err="1">
                <a:latin typeface="Arial"/>
                <a:cs typeface="Arial"/>
              </a:rPr>
              <a:t>Oryzaephilus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surinamensis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Sawtoothed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grain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beetle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chemeClr val="folHlink"/>
              </a:buClr>
              <a:buSzPct val="175000"/>
              <a:buFont typeface="Arial" panose="020B0604020202020204" pitchFamily="34" charset="0"/>
              <a:buChar char="•"/>
              <a:defRPr/>
            </a:pPr>
            <a:r>
              <a:rPr lang="tr-TR" sz="1600" i="1" dirty="0" err="1">
                <a:latin typeface="Arial"/>
                <a:cs typeface="Arial"/>
              </a:rPr>
              <a:t>Ephestia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kuehniella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Mediterranean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flour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moth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chemeClr val="folHlink"/>
              </a:buClr>
              <a:buSzPct val="175000"/>
              <a:buFont typeface="Arial" panose="020B0604020202020204" pitchFamily="34" charset="0"/>
              <a:buChar char="•"/>
              <a:defRPr/>
            </a:pPr>
            <a:r>
              <a:rPr lang="tr-TR" sz="1600" i="1" dirty="0" err="1">
                <a:latin typeface="Arial"/>
                <a:cs typeface="Arial"/>
              </a:rPr>
              <a:t>Plodia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i="1" dirty="0" err="1">
                <a:latin typeface="Arial"/>
                <a:cs typeface="Arial"/>
              </a:rPr>
              <a:t>interpunctella</a:t>
            </a:r>
            <a:r>
              <a:rPr lang="tr-TR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Dried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fruit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moth</a:t>
            </a:r>
            <a:r>
              <a:rPr lang="tr-TR" sz="1600" dirty="0">
                <a:latin typeface="Arial"/>
                <a:cs typeface="Arial"/>
              </a:rPr>
              <a:t>)</a:t>
            </a:r>
          </a:p>
          <a:p>
            <a:pPr eaLnBrk="1" hangingPunct="1">
              <a:buClr>
                <a:schemeClr val="folHlink"/>
              </a:buClr>
              <a:buSzPct val="175000"/>
              <a:buFont typeface="Arial" panose="020B0604020202020204" pitchFamily="34" charset="0"/>
              <a:buChar char="•"/>
              <a:defRPr/>
            </a:pPr>
            <a:r>
              <a:rPr lang="en-US" sz="1600" i="1" dirty="0" err="1">
                <a:latin typeface="Arial"/>
                <a:cs typeface="Arial"/>
              </a:rPr>
              <a:t>Sitotroga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cerealella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tr-TR" sz="1600" dirty="0">
                <a:latin typeface="Arial"/>
                <a:cs typeface="Arial"/>
              </a:rPr>
              <a:t>(</a:t>
            </a:r>
            <a:r>
              <a:rPr lang="tr-TR" sz="1600" dirty="0" err="1">
                <a:latin typeface="Arial"/>
                <a:cs typeface="Arial"/>
              </a:rPr>
              <a:t>Grain</a:t>
            </a:r>
            <a:r>
              <a:rPr lang="tr-TR" sz="1600" dirty="0">
                <a:latin typeface="Arial"/>
                <a:cs typeface="Arial"/>
              </a:rPr>
              <a:t> </a:t>
            </a:r>
            <a:r>
              <a:rPr lang="tr-TR" sz="1600" dirty="0" err="1">
                <a:latin typeface="Arial"/>
                <a:cs typeface="Arial"/>
              </a:rPr>
              <a:t>moth</a:t>
            </a:r>
            <a:r>
              <a:rPr lang="tr-TR" sz="1600" dirty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  <a:p>
            <a:pPr>
              <a:buClr>
                <a:schemeClr val="folHlink"/>
              </a:buClr>
              <a:buSzPct val="175000"/>
              <a:buFontTx/>
              <a:buBlip>
                <a:blip r:embed="rId2"/>
              </a:buBlip>
            </a:pPr>
            <a:endParaRPr lang="tr-TR" sz="1600" i="1" dirty="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FF6043-79DD-D749-A855-7D76C125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793" y="376238"/>
            <a:ext cx="6043233" cy="6778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 insect pests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of stored grain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pulses &amp; products</a:t>
            </a:r>
          </a:p>
        </p:txBody>
      </p:sp>
    </p:spTree>
    <p:extLst>
      <p:ext uri="{BB962C8B-B14F-4D97-AF65-F5344CB8AC3E}">
        <p14:creationId xmlns:p14="http://schemas.microsoft.com/office/powerpoint/2010/main" val="224418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/>
              <a:t>Life </a:t>
            </a:r>
            <a:r>
              <a:rPr lang="tr-TR" sz="2400" b="1" dirty="0" err="1"/>
              <a:t>History</a:t>
            </a:r>
            <a:r>
              <a:rPr lang="tr-TR" sz="2400" b="1" dirty="0"/>
              <a:t>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Behavior</a:t>
            </a:r>
            <a:r>
              <a:rPr lang="tr-TR" sz="2400" dirty="0"/>
              <a:t/>
            </a:r>
            <a:br>
              <a:rPr lang="tr-TR" sz="2400" dirty="0"/>
            </a:b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3368" y="1315934"/>
            <a:ext cx="7526312" cy="516731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tr-TR" sz="2400" dirty="0" err="1"/>
              <a:t>Eggs</a:t>
            </a:r>
            <a:r>
              <a:rPr lang="tr-TR" sz="2400" dirty="0"/>
              <a:t> (</a:t>
            </a:r>
            <a:r>
              <a:rPr lang="tr-TR" sz="2400" dirty="0" err="1"/>
              <a:t>up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200 </a:t>
            </a:r>
            <a:r>
              <a:rPr lang="tr-TR" sz="2400" dirty="0" err="1"/>
              <a:t>per</a:t>
            </a:r>
            <a:r>
              <a:rPr lang="tr-TR" sz="2400" dirty="0"/>
              <a:t> </a:t>
            </a:r>
            <a:r>
              <a:rPr lang="tr-TR" sz="2400" dirty="0" err="1"/>
              <a:t>female</a:t>
            </a:r>
            <a:r>
              <a:rPr lang="tr-TR" sz="2400" dirty="0"/>
              <a:t>)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laid</a:t>
            </a:r>
            <a:r>
              <a:rPr lang="tr-TR" sz="2400" dirty="0"/>
              <a:t> </a:t>
            </a:r>
            <a:r>
              <a:rPr lang="tr-TR" sz="2400" dirty="0" err="1"/>
              <a:t>among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commodity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After</a:t>
            </a:r>
            <a:r>
              <a:rPr lang="tr-TR" sz="2400" dirty="0"/>
              <a:t> </a:t>
            </a:r>
            <a:r>
              <a:rPr lang="tr-TR" sz="2400" dirty="0" err="1"/>
              <a:t>four</a:t>
            </a:r>
            <a:r>
              <a:rPr lang="tr-TR" sz="2400" dirty="0"/>
              <a:t> </a:t>
            </a:r>
            <a:r>
              <a:rPr lang="tr-TR" sz="2400" dirty="0" err="1"/>
              <a:t>instars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campodeiform</a:t>
            </a:r>
            <a:r>
              <a:rPr lang="tr-TR" sz="2400" dirty="0"/>
              <a:t> larva </a:t>
            </a:r>
            <a:r>
              <a:rPr lang="tr-TR" sz="2400" dirty="0" err="1"/>
              <a:t>pupates</a:t>
            </a:r>
            <a:r>
              <a:rPr lang="tr-TR" sz="2400" dirty="0"/>
              <a:t> in a silk </a:t>
            </a:r>
            <a:r>
              <a:rPr lang="tr-TR" sz="2400" dirty="0" err="1"/>
              <a:t>cocoon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The</a:t>
            </a:r>
            <a:r>
              <a:rPr lang="tr-TR" sz="2400" dirty="0"/>
              <a:t> life </a:t>
            </a:r>
            <a:r>
              <a:rPr lang="tr-TR" sz="2400" dirty="0" err="1"/>
              <a:t>cycle</a:t>
            </a:r>
            <a:r>
              <a:rPr lang="tr-TR" sz="2400" dirty="0"/>
              <a:t> of </a:t>
            </a:r>
            <a:r>
              <a:rPr lang="tr-TR" sz="2400" i="1" dirty="0"/>
              <a:t>C. </a:t>
            </a:r>
            <a:r>
              <a:rPr lang="tr-TR" sz="2400" i="1" dirty="0" err="1"/>
              <a:t>ferrugineus</a:t>
            </a:r>
            <a:r>
              <a:rPr lang="tr-TR" sz="2400" dirty="0"/>
              <a:t> </a:t>
            </a:r>
            <a:r>
              <a:rPr lang="tr-TR" sz="2400" dirty="0" err="1"/>
              <a:t>takes</a:t>
            </a:r>
            <a:r>
              <a:rPr lang="tr-TR" sz="2400" dirty="0"/>
              <a:t> 103 </a:t>
            </a:r>
            <a:r>
              <a:rPr lang="tr-TR" sz="2400" dirty="0" err="1"/>
              <a:t>to</a:t>
            </a:r>
            <a:r>
              <a:rPr lang="tr-TR" sz="2400" dirty="0"/>
              <a:t> 17 </a:t>
            </a:r>
            <a:r>
              <a:rPr lang="tr-TR" sz="2400" dirty="0" err="1"/>
              <a:t>days</a:t>
            </a:r>
            <a:r>
              <a:rPr lang="tr-TR" sz="2400" dirty="0"/>
              <a:t> at </a:t>
            </a:r>
            <a:r>
              <a:rPr lang="tr-TR" sz="2400" dirty="0" err="1"/>
              <a:t>temperatures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21</a:t>
            </a:r>
            <a:r>
              <a:rPr lang="en-US" sz="2400" dirty="0"/>
              <a:t>−</a:t>
            </a:r>
            <a:r>
              <a:rPr lang="tr-TR" sz="2400" dirty="0"/>
              <a:t>38</a:t>
            </a:r>
            <a:r>
              <a:rPr lang="en-US" sz="2400" dirty="0"/>
              <a:t>°</a:t>
            </a:r>
            <a:r>
              <a:rPr lang="tr-TR" sz="2400" dirty="0"/>
              <a:t>C, 75% RH. </a:t>
            </a:r>
          </a:p>
          <a:p>
            <a:pPr algn="just"/>
            <a:r>
              <a:rPr lang="tr-TR" sz="2400" dirty="0"/>
              <a:t>Optimal </a:t>
            </a:r>
            <a:r>
              <a:rPr lang="tr-TR" sz="2400" dirty="0" err="1"/>
              <a:t>conditions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33</a:t>
            </a:r>
            <a:r>
              <a:rPr lang="en-US" sz="2400" dirty="0"/>
              <a:t>°</a:t>
            </a:r>
            <a:r>
              <a:rPr lang="tr-TR" sz="2400" dirty="0"/>
              <a:t>C, 70% RH, </a:t>
            </a:r>
            <a:r>
              <a:rPr lang="tr-TR" sz="2400" dirty="0" err="1"/>
              <a:t>when</a:t>
            </a:r>
            <a:r>
              <a:rPr lang="tr-TR" sz="2400" dirty="0"/>
              <a:t> </a:t>
            </a:r>
            <a:r>
              <a:rPr lang="tr-TR" sz="2400" dirty="0" err="1"/>
              <a:t>thelife</a:t>
            </a:r>
            <a:r>
              <a:rPr lang="tr-TR" sz="2400" dirty="0"/>
              <a:t> </a:t>
            </a:r>
            <a:r>
              <a:rPr lang="tr-TR" sz="2400" dirty="0" err="1"/>
              <a:t>cycle</a:t>
            </a:r>
            <a:r>
              <a:rPr lang="tr-TR" sz="2400" dirty="0"/>
              <a:t> is </a:t>
            </a:r>
            <a:r>
              <a:rPr lang="tr-TR" sz="2400" dirty="0" err="1"/>
              <a:t>completed</a:t>
            </a:r>
            <a:r>
              <a:rPr lang="tr-TR" sz="2400" dirty="0"/>
              <a:t> in 23 </a:t>
            </a:r>
            <a:r>
              <a:rPr lang="tr-TR" sz="2400" dirty="0" err="1"/>
              <a:t>days</a:t>
            </a:r>
            <a:r>
              <a:rPr lang="tr-TR" sz="2400" dirty="0"/>
              <a:t>. </a:t>
            </a:r>
            <a:r>
              <a:rPr lang="tr-TR" sz="2400" i="1" dirty="0"/>
              <a:t>C. </a:t>
            </a:r>
            <a:r>
              <a:rPr lang="tr-TR" sz="2400" i="1" dirty="0" err="1"/>
              <a:t>ferrugineus</a:t>
            </a:r>
            <a:r>
              <a:rPr lang="tr-TR" sz="2400" i="1" dirty="0"/>
              <a:t> </a:t>
            </a:r>
            <a:r>
              <a:rPr lang="tr-TR" sz="2400" dirty="0"/>
              <a:t>can </a:t>
            </a:r>
            <a:r>
              <a:rPr lang="tr-TR" sz="2400" dirty="0" err="1"/>
              <a:t>survive</a:t>
            </a:r>
            <a:r>
              <a:rPr lang="tr-TR" sz="2400" dirty="0"/>
              <a:t> </a:t>
            </a:r>
            <a:r>
              <a:rPr lang="tr-TR" sz="2400" dirty="0" err="1"/>
              <a:t>exposure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winter</a:t>
            </a:r>
            <a:r>
              <a:rPr lang="tr-TR" sz="2400" dirty="0"/>
              <a:t> </a:t>
            </a:r>
            <a:r>
              <a:rPr lang="tr-TR" sz="2400" dirty="0" err="1"/>
              <a:t>conditions</a:t>
            </a:r>
            <a:r>
              <a:rPr lang="tr-TR" sz="2400" dirty="0"/>
              <a:t> in </a:t>
            </a:r>
            <a:r>
              <a:rPr lang="tr-TR" sz="2400" dirty="0" err="1"/>
              <a:t>temperate</a:t>
            </a:r>
            <a:r>
              <a:rPr lang="tr-TR" sz="2400" dirty="0"/>
              <a:t> </a:t>
            </a:r>
            <a:r>
              <a:rPr lang="tr-TR" sz="2400" dirty="0" err="1"/>
              <a:t>climates</a:t>
            </a:r>
            <a:r>
              <a:rPr lang="tr-TR" sz="2400" dirty="0"/>
              <a:t>. </a:t>
            </a:r>
            <a:r>
              <a:rPr lang="tr-TR" sz="2400" dirty="0" err="1"/>
              <a:t>However</a:t>
            </a:r>
            <a:r>
              <a:rPr lang="tr-TR" sz="2400" dirty="0"/>
              <a:t>, </a:t>
            </a:r>
            <a:r>
              <a:rPr lang="tr-TR" sz="2400" i="1" dirty="0"/>
              <a:t>C. </a:t>
            </a:r>
            <a:r>
              <a:rPr lang="tr-TR" sz="2400" i="1" dirty="0" err="1"/>
              <a:t>pusillus</a:t>
            </a:r>
            <a:r>
              <a:rPr lang="tr-TR" sz="2400" i="1" dirty="0"/>
              <a:t> </a:t>
            </a:r>
            <a:r>
              <a:rPr lang="tr-TR" sz="2400" dirty="0"/>
              <a:t>is </a:t>
            </a:r>
            <a:r>
              <a:rPr lang="tr-TR" sz="2400" dirty="0" err="1"/>
              <a:t>less</a:t>
            </a:r>
            <a:r>
              <a:rPr lang="tr-TR" sz="2400" dirty="0"/>
              <a:t> </a:t>
            </a:r>
            <a:r>
              <a:rPr lang="tr-TR" sz="2400" dirty="0" err="1"/>
              <a:t>capable</a:t>
            </a:r>
            <a:r>
              <a:rPr lang="tr-TR" sz="2400" dirty="0"/>
              <a:t> of </a:t>
            </a:r>
            <a:r>
              <a:rPr lang="tr-TR" sz="2400" dirty="0" err="1"/>
              <a:t>surviving</a:t>
            </a:r>
            <a:r>
              <a:rPr lang="tr-TR" sz="2400" dirty="0"/>
              <a:t> </a:t>
            </a:r>
            <a:r>
              <a:rPr lang="tr-TR" sz="2400" dirty="0" err="1"/>
              <a:t>conditions</a:t>
            </a:r>
            <a:r>
              <a:rPr lang="tr-TR" sz="2400" dirty="0"/>
              <a:t> of </a:t>
            </a:r>
            <a:r>
              <a:rPr lang="tr-TR" sz="2400" dirty="0" err="1"/>
              <a:t>low</a:t>
            </a:r>
            <a:r>
              <a:rPr lang="tr-TR" sz="2400" dirty="0"/>
              <a:t> </a:t>
            </a:r>
            <a:r>
              <a:rPr lang="tr-TR" sz="2400" dirty="0" err="1"/>
              <a:t>temperature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humidity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i="1" dirty="0"/>
              <a:t>C. </a:t>
            </a:r>
            <a:r>
              <a:rPr lang="tr-TR" sz="2400" i="1" dirty="0" err="1"/>
              <a:t>pusilloides</a:t>
            </a:r>
            <a:r>
              <a:rPr lang="tr-TR" sz="2400" dirty="0"/>
              <a:t> is </a:t>
            </a:r>
            <a:r>
              <a:rPr lang="tr-TR" sz="2400" dirty="0" err="1"/>
              <a:t>particularly</a:t>
            </a:r>
            <a:r>
              <a:rPr lang="tr-TR" sz="2400" dirty="0"/>
              <a:t> </a:t>
            </a:r>
            <a:r>
              <a:rPr lang="tr-TR" sz="2400" dirty="0" err="1"/>
              <a:t>sensitive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low</a:t>
            </a:r>
            <a:r>
              <a:rPr lang="tr-TR" sz="2400" dirty="0"/>
              <a:t> </a:t>
            </a:r>
            <a:r>
              <a:rPr lang="tr-TR" sz="2400" dirty="0" err="1"/>
              <a:t>humidities</a:t>
            </a:r>
            <a:r>
              <a:rPr lang="tr-TR" sz="2400" dirty="0"/>
              <a:t>.</a:t>
            </a:r>
          </a:p>
          <a:p>
            <a:pPr algn="just"/>
            <a:r>
              <a:rPr lang="tr-TR" sz="2400" i="1" dirty="0" err="1"/>
              <a:t>Cryptolestes</a:t>
            </a:r>
            <a:r>
              <a:rPr lang="tr-TR" sz="2400" i="1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some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most</a:t>
            </a:r>
            <a:r>
              <a:rPr lang="tr-TR" sz="2400" dirty="0"/>
              <a:t> </a:t>
            </a:r>
            <a:r>
              <a:rPr lang="tr-TR" sz="2400" dirty="0" err="1"/>
              <a:t>common</a:t>
            </a:r>
            <a:r>
              <a:rPr lang="tr-TR" sz="2400" dirty="0"/>
              <a:t> </a:t>
            </a:r>
            <a:r>
              <a:rPr lang="tr-TR" sz="2400" dirty="0" err="1"/>
              <a:t>secondary</a:t>
            </a:r>
            <a:r>
              <a:rPr lang="tr-TR" sz="2400" dirty="0"/>
              <a:t> </a:t>
            </a:r>
            <a:r>
              <a:rPr lang="tr-TR" sz="2400" dirty="0" err="1"/>
              <a:t>pests</a:t>
            </a:r>
            <a:r>
              <a:rPr lang="tr-TR" sz="2400" dirty="0"/>
              <a:t> </a:t>
            </a:r>
            <a:r>
              <a:rPr lang="tr-TR" sz="2400" dirty="0" err="1"/>
              <a:t>ofcereals</a:t>
            </a:r>
            <a:r>
              <a:rPr lang="tr-TR" sz="2400" dirty="0"/>
              <a:t>, </a:t>
            </a:r>
            <a:r>
              <a:rPr lang="tr-TR" sz="2400" dirty="0" err="1"/>
              <a:t>cereal</a:t>
            </a:r>
            <a:r>
              <a:rPr lang="tr-TR" sz="2400" dirty="0"/>
              <a:t> </a:t>
            </a:r>
            <a:r>
              <a:rPr lang="tr-TR" sz="2400" dirty="0" err="1"/>
              <a:t>products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a </a:t>
            </a:r>
            <a:r>
              <a:rPr lang="tr-TR" sz="2400" dirty="0" err="1"/>
              <a:t>variety</a:t>
            </a:r>
            <a:r>
              <a:rPr lang="tr-TR" sz="2400" dirty="0"/>
              <a:t> of </a:t>
            </a:r>
            <a:r>
              <a:rPr lang="tr-TR" sz="2400" dirty="0" err="1"/>
              <a:t>other</a:t>
            </a:r>
            <a:r>
              <a:rPr lang="tr-TR" sz="2400" dirty="0"/>
              <a:t> </a:t>
            </a:r>
            <a:r>
              <a:rPr lang="tr-TR" sz="2400" dirty="0" err="1"/>
              <a:t>materials</a:t>
            </a:r>
            <a:r>
              <a:rPr lang="tr-TR" sz="2400" dirty="0"/>
              <a:t> in </a:t>
            </a:r>
            <a:r>
              <a:rPr lang="tr-TR" sz="2400" dirty="0" err="1"/>
              <a:t>both</a:t>
            </a:r>
            <a:r>
              <a:rPr lang="tr-TR" sz="2400" dirty="0"/>
              <a:t> </a:t>
            </a:r>
            <a:r>
              <a:rPr lang="tr-TR" sz="2400" dirty="0" err="1"/>
              <a:t>temperate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tropical</a:t>
            </a:r>
            <a:r>
              <a:rPr lang="tr-TR" sz="2400" dirty="0"/>
              <a:t> </a:t>
            </a:r>
            <a:r>
              <a:rPr lang="tr-TR" sz="2400" dirty="0" err="1"/>
              <a:t>regions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They</a:t>
            </a:r>
            <a:r>
              <a:rPr lang="tr-TR" sz="2400" dirty="0"/>
              <a:t> can </a:t>
            </a:r>
            <a:r>
              <a:rPr lang="tr-TR" sz="2400" dirty="0" err="1"/>
              <a:t>attack</a:t>
            </a:r>
            <a:r>
              <a:rPr lang="tr-TR" sz="2400" dirty="0"/>
              <a:t> </a:t>
            </a:r>
            <a:r>
              <a:rPr lang="tr-TR" sz="2400" dirty="0" err="1"/>
              <a:t>grains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</a:t>
            </a:r>
            <a:r>
              <a:rPr lang="tr-TR" sz="2400" dirty="0" err="1"/>
              <a:t>have</a:t>
            </a:r>
            <a:r>
              <a:rPr lang="tr-TR" sz="2400" dirty="0"/>
              <a:t> </a:t>
            </a:r>
            <a:r>
              <a:rPr lang="tr-TR" sz="2400" dirty="0" err="1"/>
              <a:t>only</a:t>
            </a:r>
            <a:r>
              <a:rPr lang="tr-TR" sz="2400" dirty="0"/>
              <a:t> </a:t>
            </a:r>
            <a:r>
              <a:rPr lang="tr-TR" sz="2400" dirty="0" err="1"/>
              <a:t>very</a:t>
            </a:r>
            <a:r>
              <a:rPr lang="tr-TR" sz="2400" dirty="0"/>
              <a:t> </a:t>
            </a:r>
            <a:r>
              <a:rPr lang="tr-TR" sz="2400" dirty="0" err="1"/>
              <a:t>slight</a:t>
            </a:r>
            <a:r>
              <a:rPr lang="tr-TR" sz="2400" dirty="0"/>
              <a:t> </a:t>
            </a:r>
            <a:r>
              <a:rPr lang="tr-TR" sz="2400" dirty="0" err="1"/>
              <a:t>imperfections</a:t>
            </a:r>
            <a:r>
              <a:rPr lang="tr-TR" sz="2400" dirty="0"/>
              <a:t>. </a:t>
            </a:r>
            <a:r>
              <a:rPr lang="tr-TR" sz="2400" dirty="0" err="1"/>
              <a:t>Being</a:t>
            </a:r>
            <a:r>
              <a:rPr lang="tr-TR" sz="2400" dirty="0"/>
              <a:t> </a:t>
            </a:r>
            <a:r>
              <a:rPr lang="tr-TR" sz="2400" dirty="0" err="1"/>
              <a:t>highly</a:t>
            </a:r>
            <a:r>
              <a:rPr lang="tr-TR" sz="2400" dirty="0"/>
              <a:t> </a:t>
            </a:r>
            <a:r>
              <a:rPr lang="tr-TR" sz="2400" dirty="0" err="1"/>
              <a:t>flattened</a:t>
            </a:r>
            <a:r>
              <a:rPr lang="tr-TR" sz="2400" dirty="0"/>
              <a:t> </a:t>
            </a:r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able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enter</a:t>
            </a:r>
            <a:r>
              <a:rPr lang="tr-TR" sz="2400" dirty="0"/>
              <a:t> </a:t>
            </a:r>
            <a:r>
              <a:rPr lang="tr-TR" sz="2400" dirty="0" err="1"/>
              <a:t>very</a:t>
            </a:r>
            <a:r>
              <a:rPr lang="tr-TR" sz="2400" dirty="0"/>
              <a:t> </a:t>
            </a:r>
            <a:r>
              <a:rPr lang="tr-TR" sz="2400" dirty="0" err="1"/>
              <a:t>small</a:t>
            </a:r>
            <a:r>
              <a:rPr lang="tr-TR" sz="2400" dirty="0"/>
              <a:t> </a:t>
            </a:r>
            <a:r>
              <a:rPr lang="tr-TR" sz="2400" dirty="0" err="1"/>
              <a:t>cracks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crevices</a:t>
            </a:r>
            <a:r>
              <a:rPr lang="tr-TR" sz="2400" dirty="0"/>
              <a:t> in </a:t>
            </a:r>
            <a:r>
              <a:rPr lang="tr-TR" sz="2400" dirty="0" err="1"/>
              <a:t>grains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enter</a:t>
            </a:r>
            <a:r>
              <a:rPr lang="tr-TR" sz="2400" dirty="0"/>
              <a:t> </a:t>
            </a:r>
            <a:r>
              <a:rPr lang="tr-TR" sz="2400" dirty="0" err="1"/>
              <a:t>otherwise</a:t>
            </a:r>
            <a:r>
              <a:rPr lang="tr-TR" sz="2400" dirty="0"/>
              <a:t> </a:t>
            </a:r>
            <a:r>
              <a:rPr lang="tr-TR" sz="2400" dirty="0" err="1"/>
              <a:t>wellpackaged</a:t>
            </a:r>
            <a:r>
              <a:rPr lang="tr-TR" sz="2400" dirty="0"/>
              <a:t> </a:t>
            </a:r>
            <a:r>
              <a:rPr lang="tr-TR" sz="2400" dirty="0" err="1"/>
              <a:t>processed</a:t>
            </a:r>
            <a:r>
              <a:rPr lang="tr-TR" sz="2400" dirty="0"/>
              <a:t> </a:t>
            </a:r>
            <a:r>
              <a:rPr lang="tr-TR" sz="2400" dirty="0" err="1"/>
              <a:t>food</a:t>
            </a:r>
            <a:r>
              <a:rPr lang="tr-TR" sz="2400" dirty="0"/>
              <a:t>.</a:t>
            </a:r>
          </a:p>
          <a:p>
            <a:pPr algn="just"/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7317" y="160230"/>
            <a:ext cx="1454045" cy="142406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241" y="1315934"/>
            <a:ext cx="917985" cy="239218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241" y="4262475"/>
            <a:ext cx="3402967" cy="179457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1227" y="1315934"/>
            <a:ext cx="1196090" cy="239218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363291" y="2463682"/>
            <a:ext cx="1943099" cy="12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6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b="1" dirty="0"/>
              <a:t>Distribution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8279" y="1420890"/>
            <a:ext cx="11034010" cy="5174782"/>
          </a:xfrm>
        </p:spPr>
        <p:txBody>
          <a:bodyPr>
            <a:noAutofit/>
          </a:bodyPr>
          <a:lstStyle/>
          <a:p>
            <a:pPr algn="just"/>
            <a:r>
              <a:rPr lang="en-US" sz="2000" i="1" dirty="0"/>
              <a:t>C. </a:t>
            </a:r>
            <a:r>
              <a:rPr lang="en-US" sz="2000" i="1" dirty="0" err="1"/>
              <a:t>ferrugineus</a:t>
            </a:r>
            <a:r>
              <a:rPr lang="en-US" sz="2000" i="1" dirty="0"/>
              <a:t> </a:t>
            </a:r>
            <a:r>
              <a:rPr lang="en-US" sz="2000" dirty="0"/>
              <a:t>is the most widely distributed species, being cosmopolitan.</a:t>
            </a:r>
            <a:r>
              <a:rPr lang="tr-TR" sz="2000" dirty="0"/>
              <a:t> </a:t>
            </a:r>
            <a:r>
              <a:rPr lang="en-US" sz="2000" dirty="0"/>
              <a:t>It is a common pest in all temperate regions. </a:t>
            </a:r>
            <a:endParaRPr lang="tr-TR" sz="2000" dirty="0"/>
          </a:p>
          <a:p>
            <a:pPr algn="just"/>
            <a:r>
              <a:rPr lang="en-US" sz="2000" i="1" dirty="0"/>
              <a:t>C. </a:t>
            </a:r>
            <a:r>
              <a:rPr lang="en-US" sz="2000" i="1" dirty="0" err="1"/>
              <a:t>pusillus</a:t>
            </a:r>
            <a:r>
              <a:rPr lang="en-US" sz="2000" i="1" dirty="0"/>
              <a:t> </a:t>
            </a:r>
            <a:r>
              <a:rPr lang="en-US" sz="2000" dirty="0"/>
              <a:t>is also</a:t>
            </a:r>
            <a:r>
              <a:rPr lang="tr-TR" sz="2000" dirty="0"/>
              <a:t> </a:t>
            </a:r>
            <a:r>
              <a:rPr lang="en-US" sz="2000" dirty="0"/>
              <a:t>cosmopolitan but is most abundant under warm, humid conditions, such</a:t>
            </a:r>
            <a:r>
              <a:rPr lang="tr-TR" sz="2000" dirty="0"/>
              <a:t> </a:t>
            </a:r>
            <a:r>
              <a:rPr lang="en-US" sz="2000" dirty="0"/>
              <a:t>as, for example, in Southeast Asia. </a:t>
            </a:r>
            <a:endParaRPr lang="tr-TR" sz="2000" dirty="0"/>
          </a:p>
          <a:p>
            <a:pPr algn="just"/>
            <a:r>
              <a:rPr lang="en-US" sz="2000" i="1" dirty="0"/>
              <a:t>C. </a:t>
            </a:r>
            <a:r>
              <a:rPr lang="en-US" sz="2000" i="1" dirty="0" err="1"/>
              <a:t>pusilloides</a:t>
            </a:r>
            <a:r>
              <a:rPr lang="en-US" sz="2000" i="1" dirty="0"/>
              <a:t> </a:t>
            </a:r>
            <a:r>
              <a:rPr lang="en-US" sz="2000" dirty="0"/>
              <a:t>has been recorded</a:t>
            </a:r>
            <a:r>
              <a:rPr lang="tr-TR" sz="2000" dirty="0"/>
              <a:t> </a:t>
            </a:r>
            <a:r>
              <a:rPr lang="en-US" sz="2000" dirty="0"/>
              <a:t>from tropical and subtropical regions of the southern hemisphere. </a:t>
            </a:r>
            <a:endParaRPr lang="tr-TR" sz="2000" dirty="0"/>
          </a:p>
          <a:p>
            <a:pPr algn="just"/>
            <a:r>
              <a:rPr lang="en-US" sz="2000" i="1" dirty="0"/>
              <a:t>C.</a:t>
            </a:r>
            <a:r>
              <a:rPr lang="tr-TR" sz="2000" i="1" dirty="0"/>
              <a:t> </a:t>
            </a:r>
            <a:r>
              <a:rPr lang="en-US" sz="2000" i="1" dirty="0" err="1"/>
              <a:t>turcicus</a:t>
            </a:r>
            <a:r>
              <a:rPr lang="en-US" sz="2000" i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Grouvelle</a:t>
            </a:r>
            <a:r>
              <a:rPr lang="en-US" sz="2000" dirty="0"/>
              <a:t>) has been found in most temperate areas of the</a:t>
            </a:r>
            <a:r>
              <a:rPr lang="tr-TR" sz="2000" dirty="0"/>
              <a:t> </a:t>
            </a:r>
            <a:r>
              <a:rPr lang="en-US" sz="2000" dirty="0"/>
              <a:t>world, especially under humid conditions, but apparently not from</a:t>
            </a:r>
            <a:r>
              <a:rPr lang="tr-TR" sz="2000" dirty="0"/>
              <a:t> </a:t>
            </a:r>
            <a:r>
              <a:rPr lang="en-US" sz="2000" dirty="0"/>
              <a:t>Australasia. </a:t>
            </a:r>
            <a:endParaRPr lang="tr-TR" sz="2000" dirty="0"/>
          </a:p>
          <a:p>
            <a:pPr algn="just"/>
            <a:r>
              <a:rPr lang="en-US" sz="2000" i="1" dirty="0"/>
              <a:t>C. </a:t>
            </a:r>
            <a:r>
              <a:rPr lang="en-US" sz="2000" i="1" dirty="0" err="1"/>
              <a:t>capensis</a:t>
            </a:r>
            <a:r>
              <a:rPr lang="en-US" sz="2000" i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Waltl</a:t>
            </a:r>
            <a:r>
              <a:rPr lang="en-US" sz="2000" dirty="0"/>
              <a:t>) occurs in Europe and North Africa and is</a:t>
            </a:r>
            <a:r>
              <a:rPr lang="tr-TR" sz="2000" dirty="0"/>
              <a:t> </a:t>
            </a:r>
            <a:r>
              <a:rPr lang="en-US" sz="2000" dirty="0"/>
              <a:t>probably established in southern Africa. </a:t>
            </a:r>
            <a:endParaRPr lang="tr-TR" sz="2000" dirty="0"/>
          </a:p>
          <a:p>
            <a:pPr algn="just"/>
            <a:r>
              <a:rPr lang="en-US" sz="2000" i="1" dirty="0"/>
              <a:t>C. </a:t>
            </a:r>
            <a:r>
              <a:rPr lang="en-US" sz="2000" i="1" dirty="0" err="1"/>
              <a:t>ugandae</a:t>
            </a:r>
            <a:r>
              <a:rPr lang="en-US" sz="2000" i="1" dirty="0"/>
              <a:t> </a:t>
            </a:r>
            <a:r>
              <a:rPr lang="en-US" sz="2000" dirty="0"/>
              <a:t>Steel &amp; Howe</a:t>
            </a:r>
            <a:r>
              <a:rPr lang="tr-TR" sz="2000" dirty="0"/>
              <a:t> </a:t>
            </a:r>
            <a:r>
              <a:rPr lang="en-US" sz="2000" dirty="0"/>
              <a:t>appears restricted to tropical Africa. </a:t>
            </a:r>
            <a:endParaRPr lang="tr-TR" sz="2000" dirty="0"/>
          </a:p>
          <a:p>
            <a:pPr algn="just"/>
            <a:r>
              <a:rPr lang="en-US" sz="2000" i="1" dirty="0"/>
              <a:t>C. </a:t>
            </a:r>
            <a:r>
              <a:rPr lang="en-US" sz="2000" i="1" dirty="0" err="1"/>
              <a:t>klapperichi</a:t>
            </a:r>
            <a:r>
              <a:rPr lang="en-US" sz="2000" i="1" dirty="0"/>
              <a:t> </a:t>
            </a:r>
            <a:r>
              <a:rPr lang="en-US" sz="2000" dirty="0"/>
              <a:t>is a little-known</a:t>
            </a:r>
            <a:r>
              <a:rPr lang="tr-TR" sz="2000" dirty="0"/>
              <a:t> </a:t>
            </a:r>
            <a:r>
              <a:rPr lang="en-US" sz="2000" dirty="0"/>
              <a:t>species initially described in Afghanistan but also found in South and</a:t>
            </a:r>
            <a:r>
              <a:rPr lang="tr-TR" sz="2000" dirty="0"/>
              <a:t> </a:t>
            </a:r>
            <a:r>
              <a:rPr lang="en-US" sz="2000" dirty="0"/>
              <a:t>Southeast Asia. </a:t>
            </a:r>
            <a:endParaRPr lang="tr-TR" sz="2000" dirty="0"/>
          </a:p>
          <a:p>
            <a:pPr algn="just"/>
            <a:r>
              <a:rPr lang="en-US" sz="2000" i="1" dirty="0"/>
              <a:t>C. </a:t>
            </a:r>
            <a:r>
              <a:rPr lang="en-US" sz="2000" i="1" dirty="0" err="1"/>
              <a:t>cornutus</a:t>
            </a:r>
            <a:r>
              <a:rPr lang="en-US" sz="2000" i="1" dirty="0"/>
              <a:t> </a:t>
            </a:r>
            <a:r>
              <a:rPr lang="en-US" sz="2000" dirty="0"/>
              <a:t>Thomas &amp; Zimmerman is a recently</a:t>
            </a:r>
            <a:r>
              <a:rPr lang="tr-TR" sz="2000" dirty="0"/>
              <a:t> </a:t>
            </a:r>
            <a:r>
              <a:rPr lang="en-US" sz="2000" dirty="0"/>
              <a:t>described species intercepted in California on an import of dried chili</a:t>
            </a:r>
            <a:r>
              <a:rPr lang="tr-TR" sz="2000" dirty="0"/>
              <a:t> </a:t>
            </a:r>
            <a:r>
              <a:rPr lang="tr-TR" sz="2000" dirty="0" err="1"/>
              <a:t>peppers</a:t>
            </a:r>
            <a:r>
              <a:rPr lang="tr-TR" sz="2000" dirty="0"/>
              <a:t> </a:t>
            </a:r>
            <a:r>
              <a:rPr lang="tr-TR" sz="2000" dirty="0" err="1"/>
              <a:t>from</a:t>
            </a:r>
            <a:r>
              <a:rPr lang="tr-TR" sz="2000" dirty="0"/>
              <a:t> </a:t>
            </a:r>
            <a:r>
              <a:rPr lang="tr-TR" sz="2000" dirty="0" err="1"/>
              <a:t>Thailand</a:t>
            </a:r>
            <a:r>
              <a:rPr lang="tr-T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6043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4293" y="392581"/>
            <a:ext cx="11317339" cy="1135062"/>
          </a:xfrm>
        </p:spPr>
        <p:txBody>
          <a:bodyPr>
            <a:normAutofit/>
          </a:bodyPr>
          <a:lstStyle/>
          <a:p>
            <a:r>
              <a:rPr lang="tr-TR" sz="2400" dirty="0" err="1"/>
              <a:t>Dermestiadae</a:t>
            </a:r>
            <a:r>
              <a:rPr lang="tr-TR" sz="2400" dirty="0"/>
              <a:t> </a:t>
            </a:r>
            <a:r>
              <a:rPr lang="tr-TR" sz="2400" dirty="0" err="1"/>
              <a:t>Family</a:t>
            </a:r>
            <a:r>
              <a:rPr lang="tr-TR" sz="2400" dirty="0"/>
              <a:t> </a:t>
            </a:r>
            <a:br>
              <a:rPr lang="tr-TR" sz="2400" dirty="0"/>
            </a:br>
            <a:r>
              <a:rPr lang="tr-TR" sz="2400" dirty="0"/>
              <a:t>(</a:t>
            </a:r>
            <a:r>
              <a:rPr lang="en-US" sz="2400" dirty="0"/>
              <a:t>skin beetles</a:t>
            </a:r>
            <a:r>
              <a:rPr lang="tr-TR" sz="2400" dirty="0"/>
              <a:t>, </a:t>
            </a:r>
            <a:r>
              <a:rPr lang="en-US" sz="2400" dirty="0"/>
              <a:t>larder beetle, hide or leather beetles, carpet beetles, </a:t>
            </a:r>
            <a:r>
              <a:rPr lang="en-US" sz="2400" dirty="0" err="1"/>
              <a:t>khapra</a:t>
            </a:r>
            <a:r>
              <a:rPr lang="en-US" sz="2400" dirty="0"/>
              <a:t> beetles</a:t>
            </a:r>
            <a:r>
              <a:rPr lang="tr-TR" sz="2400" dirty="0"/>
              <a:t>)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788" y="1339210"/>
            <a:ext cx="8377004" cy="403125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41405" y="5893713"/>
            <a:ext cx="8377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Members of the </a:t>
            </a:r>
            <a:r>
              <a:rPr lang="en-US" dirty="0" err="1"/>
              <a:t>Dermestidae</a:t>
            </a:r>
            <a:r>
              <a:rPr lang="en-US" dirty="0"/>
              <a:t> can be identified using the keys provided</a:t>
            </a:r>
            <a:r>
              <a:rPr lang="tr-TR" dirty="0"/>
              <a:t> </a:t>
            </a:r>
            <a:r>
              <a:rPr lang="en-US" dirty="0"/>
              <a:t>by Banks (1994), Haines (1991), Kingsolver (1987b), and Peacock</a:t>
            </a:r>
            <a:r>
              <a:rPr lang="tr-TR" dirty="0"/>
              <a:t> (1993).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41405" y="2016009"/>
            <a:ext cx="32983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 err="1"/>
              <a:t>Pest</a:t>
            </a:r>
            <a:r>
              <a:rPr lang="tr-TR" sz="2400" dirty="0"/>
              <a:t> </a:t>
            </a:r>
            <a:r>
              <a:rPr lang="en-US" sz="2400" dirty="0"/>
              <a:t>species are known from a wide range of commodities, including dried</a:t>
            </a:r>
            <a:r>
              <a:rPr lang="tr-TR" sz="2400" dirty="0"/>
              <a:t> </a:t>
            </a:r>
            <a:r>
              <a:rPr lang="en-US" sz="2400" dirty="0"/>
              <a:t>fish, skins, </a:t>
            </a:r>
            <a:r>
              <a:rPr lang="en-US" sz="2400" dirty="0" err="1"/>
              <a:t>woollen</a:t>
            </a:r>
            <a:r>
              <a:rPr lang="en-US" sz="2400" dirty="0"/>
              <a:t> articles, museum specimens, and cereal grains.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15424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3308" y="500063"/>
            <a:ext cx="8935387" cy="998954"/>
          </a:xfrm>
        </p:spPr>
        <p:txBody>
          <a:bodyPr>
            <a:normAutofit/>
          </a:bodyPr>
          <a:lstStyle/>
          <a:p>
            <a:r>
              <a:rPr lang="tr-TR" sz="2400" dirty="0"/>
              <a:t>General </a:t>
            </a:r>
            <a:r>
              <a:rPr lang="tr-TR" sz="2400" dirty="0" err="1"/>
              <a:t>features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2415" y="1511144"/>
            <a:ext cx="7074735" cy="52390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They can range in size from 1 to 12 mm. </a:t>
            </a:r>
            <a:endParaRPr lang="tr-TR" sz="2400" dirty="0"/>
          </a:p>
          <a:p>
            <a:r>
              <a:rPr lang="en-US" sz="2400" dirty="0"/>
              <a:t>Key characteristics for adults are round oval shaped bodies usually covered with hairs or colored scales. </a:t>
            </a:r>
            <a:endParaRPr lang="tr-TR" sz="2400" dirty="0"/>
          </a:p>
          <a:p>
            <a:r>
              <a:rPr lang="en-US" sz="2400" dirty="0"/>
              <a:t>When the</a:t>
            </a:r>
            <a:r>
              <a:rPr lang="tr-TR" sz="2400" dirty="0"/>
              <a:t> </a:t>
            </a:r>
            <a:r>
              <a:rPr lang="en-US" sz="2400" dirty="0"/>
              <a:t>latter are present, as in </a:t>
            </a:r>
            <a:r>
              <a:rPr lang="en-US" sz="2400" i="1" dirty="0" err="1"/>
              <a:t>Anthrenus</a:t>
            </a:r>
            <a:r>
              <a:rPr lang="en-US" sz="2400" i="1" dirty="0"/>
              <a:t> </a:t>
            </a:r>
            <a:r>
              <a:rPr lang="en-US" sz="2400" dirty="0" err="1"/>
              <a:t>spp</a:t>
            </a:r>
            <a:r>
              <a:rPr lang="en-US" sz="2400" dirty="0"/>
              <a:t>, they give a colorful patterned</a:t>
            </a:r>
            <a:r>
              <a:rPr lang="tr-TR" sz="2400" dirty="0"/>
              <a:t> </a:t>
            </a:r>
            <a:r>
              <a:rPr lang="tr-TR" sz="2400" dirty="0" err="1"/>
              <a:t>appearance</a:t>
            </a:r>
            <a:r>
              <a:rPr lang="tr-TR" sz="2400" dirty="0"/>
              <a:t>.</a:t>
            </a:r>
          </a:p>
          <a:p>
            <a:r>
              <a:rPr lang="tr-TR" sz="2400" dirty="0" err="1"/>
              <a:t>Dermestid</a:t>
            </a:r>
            <a:r>
              <a:rPr lang="tr-TR" sz="2400" dirty="0"/>
              <a:t> </a:t>
            </a:r>
            <a:r>
              <a:rPr lang="tr-TR" sz="2400" dirty="0" err="1"/>
              <a:t>adults</a:t>
            </a:r>
            <a:r>
              <a:rPr lang="tr-TR" sz="2400" dirty="0"/>
              <a:t> (</a:t>
            </a:r>
            <a:r>
              <a:rPr lang="tr-TR" sz="2400" dirty="0" err="1"/>
              <a:t>except</a:t>
            </a:r>
            <a:r>
              <a:rPr lang="tr-TR" sz="2400" dirty="0"/>
              <a:t> </a:t>
            </a:r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dirty="0" err="1"/>
              <a:t>and </a:t>
            </a:r>
            <a:r>
              <a:rPr lang="en-US" sz="2400" i="1" dirty="0" err="1"/>
              <a:t>Thorictodes</a:t>
            </a:r>
            <a:r>
              <a:rPr lang="en-US" sz="2400" i="1" dirty="0"/>
              <a:t> </a:t>
            </a:r>
            <a:r>
              <a:rPr lang="en-US" sz="2400" dirty="0"/>
              <a:t>species) have a simple third eye (median ocellus) between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two</a:t>
            </a:r>
            <a:r>
              <a:rPr lang="tr-TR" sz="2400" dirty="0"/>
              <a:t> </a:t>
            </a:r>
            <a:r>
              <a:rPr lang="tr-TR" sz="2400" dirty="0" err="1"/>
              <a:t>compound</a:t>
            </a:r>
            <a:r>
              <a:rPr lang="tr-TR" sz="2400" dirty="0"/>
              <a:t> </a:t>
            </a:r>
            <a:r>
              <a:rPr lang="tr-TR" sz="2400" dirty="0" err="1"/>
              <a:t>eyes</a:t>
            </a:r>
            <a:r>
              <a:rPr lang="tr-TR" sz="2400" dirty="0"/>
              <a:t>.</a:t>
            </a:r>
          </a:p>
          <a:p>
            <a:r>
              <a:rPr lang="en-US" sz="2400" dirty="0"/>
              <a:t>The (usually) clubbed antennae fit into deep grooves. </a:t>
            </a:r>
            <a:endParaRPr lang="tr-TR" sz="2400" dirty="0"/>
          </a:p>
          <a:p>
            <a:r>
              <a:rPr lang="en-US" sz="2400" dirty="0"/>
              <a:t>The hind femora also fit into recesses of the coxa.</a:t>
            </a:r>
            <a:endParaRPr lang="tr-TR" sz="2400" dirty="0"/>
          </a:p>
          <a:p>
            <a:r>
              <a:rPr lang="en-US" sz="2400" dirty="0"/>
              <a:t>Larvae are </a:t>
            </a:r>
            <a:r>
              <a:rPr lang="en-US" sz="2400" dirty="0" err="1"/>
              <a:t>scarabaeiform</a:t>
            </a:r>
            <a:r>
              <a:rPr lang="en-US" sz="2400" dirty="0"/>
              <a:t> and also have setae. Setae can become detached from both cast skins and</a:t>
            </a:r>
            <a:r>
              <a:rPr lang="tr-TR" sz="2400" dirty="0"/>
              <a:t> </a:t>
            </a:r>
            <a:r>
              <a:rPr lang="en-US" sz="2400" dirty="0"/>
              <a:t>live larvae and can be highly irritant on the skin or when ingested or</a:t>
            </a:r>
            <a:r>
              <a:rPr lang="tr-TR" sz="2400" dirty="0"/>
              <a:t> </a:t>
            </a:r>
            <a:r>
              <a:rPr lang="tr-TR" sz="2400" dirty="0" err="1"/>
              <a:t>inhaled</a:t>
            </a:r>
            <a:r>
              <a:rPr lang="tr-TR" sz="2400" dirty="0"/>
              <a:t>.</a:t>
            </a:r>
          </a:p>
          <a:p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373" y="1438104"/>
            <a:ext cx="1981200" cy="230505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7270001" y="3739428"/>
            <a:ext cx="1575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Anthrenus</a:t>
            </a:r>
            <a:r>
              <a:rPr lang="tr-TR" sz="1400" i="1" dirty="0"/>
              <a:t> </a:t>
            </a:r>
            <a:r>
              <a:rPr lang="tr-TR" sz="1400" i="1" dirty="0" err="1"/>
              <a:t>verbasci</a:t>
            </a:r>
            <a:endParaRPr lang="tr-TR" sz="1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48573" y="1710186"/>
            <a:ext cx="1873146" cy="202924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9239569" y="3804422"/>
            <a:ext cx="1582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Anthrenus</a:t>
            </a:r>
            <a:r>
              <a:rPr lang="tr-TR" sz="1400" i="1" dirty="0"/>
              <a:t> sp. </a:t>
            </a:r>
            <a:r>
              <a:rPr lang="tr-TR" sz="1400" dirty="0"/>
              <a:t>larva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830" y="4552755"/>
            <a:ext cx="3178637" cy="167443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9996" y="4550998"/>
            <a:ext cx="1087227" cy="1676187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7652830" y="6304435"/>
            <a:ext cx="303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 err="1"/>
              <a:t>Trogoderma</a:t>
            </a:r>
            <a:r>
              <a:rPr lang="tr-TR" i="1" dirty="0"/>
              <a:t> </a:t>
            </a:r>
            <a:r>
              <a:rPr lang="tr-TR" dirty="0" err="1"/>
              <a:t>sp</a:t>
            </a:r>
            <a:r>
              <a:rPr lang="tr-TR" dirty="0"/>
              <a:t>, </a:t>
            </a:r>
            <a:r>
              <a:rPr lang="tr-TR" dirty="0" err="1"/>
              <a:t>adult</a:t>
            </a:r>
            <a:r>
              <a:rPr lang="tr-TR" dirty="0"/>
              <a:t> &amp; </a:t>
            </a:r>
            <a:r>
              <a:rPr lang="tr-TR" dirty="0" err="1"/>
              <a:t>larvae</a:t>
            </a:r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D2EFD-BA38-2840-8920-B3D9C91AE1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925" y="1710185"/>
            <a:ext cx="642298" cy="20125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5AC196-8DBD-054D-A9FF-DE5069EDB93A}"/>
              </a:ext>
            </a:extLst>
          </p:cNvPr>
          <p:cNvSpPr/>
          <p:nvPr/>
        </p:nvSpPr>
        <p:spPr>
          <a:xfrm>
            <a:off x="11090992" y="3804422"/>
            <a:ext cx="1088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i="1" dirty="0" err="1"/>
              <a:t>Dermestes</a:t>
            </a:r>
            <a:r>
              <a:rPr lang="tr-TR" sz="1200" i="1" dirty="0"/>
              <a:t> sp. </a:t>
            </a:r>
          </a:p>
          <a:p>
            <a:r>
              <a:rPr lang="tr-TR" sz="1200" i="1" dirty="0" err="1"/>
              <a:t>antenna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085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629" y="1677404"/>
            <a:ext cx="4646951" cy="34852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005" y="1677404"/>
            <a:ext cx="4670968" cy="3498536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400800" y="5269410"/>
            <a:ext cx="5191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i="1" dirty="0" err="1"/>
              <a:t>sp</a:t>
            </a:r>
            <a:r>
              <a:rPr lang="tr-TR" sz="2400" i="1" dirty="0"/>
              <a:t>, </a:t>
            </a:r>
            <a:r>
              <a:rPr lang="tr-TR" sz="2400" i="1" dirty="0" err="1"/>
              <a:t>without</a:t>
            </a:r>
            <a:r>
              <a:rPr lang="tr-TR" sz="2400" i="1" dirty="0"/>
              <a:t> a </a:t>
            </a:r>
            <a:r>
              <a:rPr lang="tr-TR" sz="2400" i="1" dirty="0" err="1"/>
              <a:t>median</a:t>
            </a:r>
            <a:r>
              <a:rPr lang="tr-TR" sz="2400" i="1" dirty="0"/>
              <a:t> </a:t>
            </a:r>
            <a:r>
              <a:rPr lang="tr-TR" sz="2400" i="1" dirty="0" err="1"/>
              <a:t>ocellus</a:t>
            </a:r>
            <a:r>
              <a:rPr lang="tr-TR" sz="2400" i="1" dirty="0"/>
              <a:t> </a:t>
            </a:r>
          </a:p>
          <a:p>
            <a:r>
              <a:rPr lang="tr-TR" sz="2400" i="1" dirty="0"/>
              <a:t>(</a:t>
            </a:r>
            <a:r>
              <a:rPr lang="tr-TR" sz="2400" i="1" dirty="0" err="1"/>
              <a:t>head</a:t>
            </a:r>
            <a:r>
              <a:rPr lang="tr-TR" sz="2400" i="1" dirty="0"/>
              <a:t> </a:t>
            </a:r>
            <a:r>
              <a:rPr lang="tr-TR" sz="2400" i="1" dirty="0" err="1"/>
              <a:t>front</a:t>
            </a:r>
            <a:r>
              <a:rPr lang="tr-TR" sz="2400" i="1" dirty="0"/>
              <a:t>) </a:t>
            </a:r>
            <a:endParaRPr lang="tr-TR" sz="2400" dirty="0"/>
          </a:p>
        </p:txBody>
      </p:sp>
      <p:sp>
        <p:nvSpPr>
          <p:cNvPr id="7" name="Dikdörtgen 6"/>
          <p:cNvSpPr/>
          <p:nvPr/>
        </p:nvSpPr>
        <p:spPr>
          <a:xfrm>
            <a:off x="1248978" y="5269410"/>
            <a:ext cx="47589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i="1" dirty="0" err="1"/>
              <a:t>Trogoderma</a:t>
            </a:r>
            <a:r>
              <a:rPr lang="tr-TR" sz="2400" i="1" dirty="0"/>
              <a:t> </a:t>
            </a:r>
            <a:r>
              <a:rPr lang="tr-TR" sz="2400" i="1" dirty="0" err="1"/>
              <a:t>sp</a:t>
            </a:r>
            <a:r>
              <a:rPr lang="tr-TR" sz="2400" i="1" dirty="0"/>
              <a:t>, </a:t>
            </a:r>
            <a:r>
              <a:rPr lang="tr-TR" sz="2400" i="1" dirty="0" err="1"/>
              <a:t>with</a:t>
            </a:r>
            <a:r>
              <a:rPr lang="tr-TR" sz="2400" i="1" dirty="0"/>
              <a:t> </a:t>
            </a:r>
            <a:r>
              <a:rPr lang="tr-TR" sz="2400" i="1" dirty="0" err="1"/>
              <a:t>median</a:t>
            </a:r>
            <a:r>
              <a:rPr lang="tr-TR" sz="2400" i="1" dirty="0"/>
              <a:t> </a:t>
            </a:r>
            <a:r>
              <a:rPr lang="tr-TR" sz="2400" i="1" dirty="0" err="1"/>
              <a:t>ocellus</a:t>
            </a:r>
            <a:r>
              <a:rPr lang="tr-TR" sz="2400" i="1" dirty="0"/>
              <a:t> </a:t>
            </a:r>
          </a:p>
          <a:p>
            <a:r>
              <a:rPr lang="tr-TR" sz="2400" i="1" dirty="0"/>
              <a:t>(</a:t>
            </a:r>
            <a:r>
              <a:rPr lang="tr-TR" sz="2400" i="1" dirty="0" err="1"/>
              <a:t>head</a:t>
            </a:r>
            <a:r>
              <a:rPr lang="tr-TR" sz="2400" i="1" dirty="0"/>
              <a:t> </a:t>
            </a:r>
            <a:r>
              <a:rPr lang="tr-TR" sz="2400" i="1" dirty="0" err="1"/>
              <a:t>front</a:t>
            </a:r>
            <a:r>
              <a:rPr lang="tr-TR" sz="2400" i="1" dirty="0"/>
              <a:t>)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9450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err="1"/>
              <a:t>Trogoderma</a:t>
            </a:r>
            <a:r>
              <a:rPr lang="en-US" sz="2800" i="1" dirty="0"/>
              <a:t> </a:t>
            </a:r>
            <a:r>
              <a:rPr lang="en-US" sz="2800" dirty="0"/>
              <a:t>Species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3526" y="1690688"/>
            <a:ext cx="5562599" cy="384065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2−5 mm long</a:t>
            </a:r>
            <a:r>
              <a:rPr lang="tr-TR" dirty="0"/>
              <a:t>, </a:t>
            </a:r>
            <a:r>
              <a:rPr lang="en-US" dirty="0"/>
              <a:t>oval, hairy</a:t>
            </a:r>
            <a:r>
              <a:rPr lang="tr-TR" dirty="0"/>
              <a:t>,</a:t>
            </a:r>
            <a:r>
              <a:rPr lang="en-US" dirty="0"/>
              <a:t> </a:t>
            </a:r>
            <a:r>
              <a:rPr lang="en-US" dirty="0" err="1"/>
              <a:t>reddishbrown</a:t>
            </a:r>
            <a:r>
              <a:rPr lang="tr-TR" dirty="0"/>
              <a:t> </a:t>
            </a:r>
            <a:r>
              <a:rPr lang="en-US" dirty="0"/>
              <a:t>to black beetles </a:t>
            </a:r>
            <a:endParaRPr lang="tr-TR" dirty="0"/>
          </a:p>
          <a:p>
            <a:pPr algn="just"/>
            <a:r>
              <a:rPr lang="en-US" dirty="0"/>
              <a:t>The elytra are either one color or</a:t>
            </a:r>
            <a:r>
              <a:rPr lang="tr-TR" dirty="0"/>
              <a:t> </a:t>
            </a:r>
            <a:r>
              <a:rPr lang="en-US" dirty="0"/>
              <a:t>have a weak pattern. </a:t>
            </a:r>
            <a:endParaRPr lang="tr-TR" dirty="0"/>
          </a:p>
          <a:p>
            <a:pPr algn="just"/>
            <a:r>
              <a:rPr lang="en-US" dirty="0"/>
              <a:t>Adults have a median ocellus and can be</a:t>
            </a:r>
            <a:r>
              <a:rPr lang="tr-TR" dirty="0"/>
              <a:t> </a:t>
            </a:r>
            <a:r>
              <a:rPr lang="en-US" dirty="0"/>
              <a:t>differentiated from the otherwise similar </a:t>
            </a:r>
            <a:r>
              <a:rPr lang="en-US" i="1" dirty="0" err="1"/>
              <a:t>Anthrenus</a:t>
            </a:r>
            <a:r>
              <a:rPr lang="en-US" i="1" dirty="0"/>
              <a:t> </a:t>
            </a:r>
            <a:r>
              <a:rPr lang="en-US" dirty="0"/>
              <a:t>species by not being</a:t>
            </a:r>
            <a:r>
              <a:rPr lang="tr-TR" dirty="0"/>
              <a:t> </a:t>
            </a:r>
            <a:r>
              <a:rPr lang="tr-TR" dirty="0" err="1"/>
              <a:t>covered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colored</a:t>
            </a:r>
            <a:r>
              <a:rPr lang="tr-TR" dirty="0"/>
              <a:t> </a:t>
            </a:r>
            <a:r>
              <a:rPr lang="tr-TR" dirty="0" err="1"/>
              <a:t>scales</a:t>
            </a:r>
            <a:r>
              <a:rPr lang="tr-TR" dirty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738" y="3957403"/>
            <a:ext cx="3444892" cy="258366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66495" y="787751"/>
            <a:ext cx="3381010" cy="25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3446" y="155263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i="1" dirty="0" err="1"/>
              <a:t>Trogoderma</a:t>
            </a:r>
            <a:r>
              <a:rPr lang="tr-TR" sz="2400" i="1" dirty="0"/>
              <a:t> </a:t>
            </a:r>
            <a:r>
              <a:rPr lang="tr-TR" sz="2400" i="1" dirty="0" err="1"/>
              <a:t>granarium</a:t>
            </a:r>
            <a:r>
              <a:rPr lang="tr-TR" sz="2400" i="1" dirty="0"/>
              <a:t> </a:t>
            </a:r>
            <a:r>
              <a:rPr lang="tr-TR" sz="2400" dirty="0" err="1"/>
              <a:t>Everts</a:t>
            </a:r>
            <a:r>
              <a:rPr lang="tr-TR" sz="2400" dirty="0"/>
              <a:t>, (</a:t>
            </a:r>
            <a:r>
              <a:rPr lang="tr-TR" sz="2400" dirty="0" err="1"/>
              <a:t>khapra</a:t>
            </a:r>
            <a:r>
              <a:rPr lang="tr-TR" sz="2400" dirty="0"/>
              <a:t> </a:t>
            </a:r>
            <a:r>
              <a:rPr lang="tr-TR" sz="2400" dirty="0" err="1"/>
              <a:t>beetle</a:t>
            </a:r>
            <a:r>
              <a:rPr lang="tr-TR" sz="2400" dirty="0"/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8554" y="1214203"/>
            <a:ext cx="6941695" cy="529152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tr-TR" dirty="0" err="1"/>
              <a:t>Adult</a:t>
            </a:r>
            <a:r>
              <a:rPr lang="tr-TR" dirty="0"/>
              <a:t> </a:t>
            </a:r>
            <a:r>
              <a:rPr lang="tr-TR" i="1" dirty="0"/>
              <a:t>T. </a:t>
            </a:r>
            <a:r>
              <a:rPr lang="tr-TR" i="1" dirty="0" err="1"/>
              <a:t>granarium</a:t>
            </a:r>
            <a:r>
              <a:rPr lang="tr-TR" i="1" dirty="0"/>
              <a:t> </a:t>
            </a:r>
            <a:r>
              <a:rPr lang="tr-TR" dirty="0" err="1"/>
              <a:t>are</a:t>
            </a:r>
            <a:r>
              <a:rPr lang="tr-TR" dirty="0"/>
              <a:t> oval, </a:t>
            </a:r>
            <a:r>
              <a:rPr lang="tr-TR" dirty="0" err="1"/>
              <a:t>reddishbrown</a:t>
            </a:r>
            <a:r>
              <a:rPr lang="tr-TR" dirty="0"/>
              <a:t> </a:t>
            </a:r>
            <a:r>
              <a:rPr lang="tr-TR" dirty="0" err="1"/>
              <a:t>hairy</a:t>
            </a:r>
            <a:r>
              <a:rPr lang="tr-TR" dirty="0"/>
              <a:t> </a:t>
            </a:r>
            <a:r>
              <a:rPr lang="tr-TR" dirty="0" err="1"/>
              <a:t>beetles</a:t>
            </a:r>
            <a:r>
              <a:rPr lang="tr-TR" dirty="0"/>
              <a:t> 2</a:t>
            </a:r>
            <a:r>
              <a:rPr lang="en-US" dirty="0"/>
              <a:t>−</a:t>
            </a:r>
            <a:r>
              <a:rPr lang="tr-TR" dirty="0"/>
              <a:t>3 mm </a:t>
            </a:r>
            <a:r>
              <a:rPr lang="tr-TR" dirty="0" err="1"/>
              <a:t>long</a:t>
            </a:r>
            <a:r>
              <a:rPr lang="tr-TR" dirty="0"/>
              <a:t>, </a:t>
            </a:r>
            <a:r>
              <a:rPr lang="tr-TR" dirty="0" err="1"/>
              <a:t>females</a:t>
            </a:r>
            <a:r>
              <a:rPr lang="tr-TR" dirty="0"/>
              <a:t> </a:t>
            </a:r>
            <a:r>
              <a:rPr lang="tr-TR" dirty="0" err="1"/>
              <a:t>being</a:t>
            </a:r>
            <a:r>
              <a:rPr lang="tr-TR" dirty="0"/>
              <a:t> </a:t>
            </a:r>
            <a:r>
              <a:rPr lang="tr-TR" dirty="0" err="1"/>
              <a:t>somewhat</a:t>
            </a:r>
            <a:r>
              <a:rPr lang="tr-TR" dirty="0"/>
              <a:t> </a:t>
            </a:r>
            <a:r>
              <a:rPr lang="tr-TR" dirty="0" err="1"/>
              <a:t>larger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males</a:t>
            </a:r>
            <a:r>
              <a:rPr lang="tr-TR" dirty="0"/>
              <a:t>. </a:t>
            </a:r>
            <a:r>
              <a:rPr lang="tr-TR" dirty="0" err="1"/>
              <a:t>Adults</a:t>
            </a:r>
            <a:r>
              <a:rPr lang="tr-TR" dirty="0"/>
              <a:t> </a:t>
            </a:r>
            <a:r>
              <a:rPr lang="tr-TR" dirty="0" err="1"/>
              <a:t>rarely</a:t>
            </a:r>
            <a:r>
              <a:rPr lang="tr-TR" dirty="0"/>
              <a:t>, </a:t>
            </a:r>
            <a:r>
              <a:rPr lang="tr-TR" dirty="0" err="1"/>
              <a:t>if</a:t>
            </a:r>
            <a:r>
              <a:rPr lang="tr-TR" dirty="0"/>
              <a:t> ever, </a:t>
            </a:r>
            <a:r>
              <a:rPr lang="tr-TR" dirty="0" err="1"/>
              <a:t>feed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drink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, </a:t>
            </a:r>
            <a:r>
              <a:rPr lang="tr-TR" dirty="0" err="1"/>
              <a:t>although</a:t>
            </a:r>
            <a:r>
              <a:rPr lang="tr-TR" dirty="0"/>
              <a:t> </a:t>
            </a:r>
            <a:r>
              <a:rPr lang="tr-TR" dirty="0" err="1"/>
              <a:t>possessing</a:t>
            </a:r>
            <a:r>
              <a:rPr lang="tr-TR" dirty="0"/>
              <a:t> </a:t>
            </a:r>
            <a:r>
              <a:rPr lang="tr-TR" dirty="0" err="1"/>
              <a:t>flight</a:t>
            </a:r>
            <a:r>
              <a:rPr lang="tr-TR" dirty="0"/>
              <a:t> </a:t>
            </a:r>
            <a:r>
              <a:rPr lang="tr-TR" dirty="0" err="1"/>
              <a:t>wings</a:t>
            </a:r>
            <a:r>
              <a:rPr lang="tr-TR" dirty="0"/>
              <a:t>, </a:t>
            </a:r>
            <a:r>
              <a:rPr lang="tr-TR" dirty="0" err="1"/>
              <a:t>are</a:t>
            </a:r>
            <a:r>
              <a:rPr lang="tr-TR" dirty="0"/>
              <a:t> not </a:t>
            </a:r>
            <a:r>
              <a:rPr lang="tr-TR" dirty="0" err="1"/>
              <a:t>known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fly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larvae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hairy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grow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5 mm,</a:t>
            </a:r>
          </a:p>
          <a:p>
            <a:pPr algn="just"/>
            <a:r>
              <a:rPr lang="tr-TR" dirty="0" err="1"/>
              <a:t>Larval</a:t>
            </a:r>
            <a:r>
              <a:rPr lang="tr-TR" dirty="0"/>
              <a:t> </a:t>
            </a:r>
            <a:r>
              <a:rPr lang="tr-TR" dirty="0" err="1"/>
              <a:t>development</a:t>
            </a:r>
            <a:r>
              <a:rPr lang="tr-TR" dirty="0"/>
              <a:t> </a:t>
            </a:r>
            <a:r>
              <a:rPr lang="tr-TR" dirty="0" err="1"/>
              <a:t>does</a:t>
            </a:r>
            <a:r>
              <a:rPr lang="tr-TR" dirty="0"/>
              <a:t> not </a:t>
            </a:r>
            <a:r>
              <a:rPr lang="tr-TR" dirty="0" err="1"/>
              <a:t>occur</a:t>
            </a:r>
            <a:r>
              <a:rPr lang="tr-TR" dirty="0"/>
              <a:t> at </a:t>
            </a:r>
            <a:r>
              <a:rPr lang="tr-TR" dirty="0" err="1"/>
              <a:t>temperatures</a:t>
            </a:r>
            <a:r>
              <a:rPr lang="tr-TR" dirty="0"/>
              <a:t> </a:t>
            </a:r>
            <a:r>
              <a:rPr lang="tr-TR" dirty="0" err="1"/>
              <a:t>below</a:t>
            </a:r>
            <a:r>
              <a:rPr lang="tr-TR" dirty="0"/>
              <a:t> 21</a:t>
            </a:r>
            <a:r>
              <a:rPr lang="en-US" dirty="0"/>
              <a:t>°</a:t>
            </a:r>
            <a:r>
              <a:rPr lang="tr-TR" dirty="0"/>
              <a:t>C, but can </a:t>
            </a:r>
            <a:r>
              <a:rPr lang="tr-TR" dirty="0" err="1"/>
              <a:t>occur</a:t>
            </a:r>
            <a:r>
              <a:rPr lang="tr-TR" dirty="0"/>
              <a:t> at </a:t>
            </a:r>
            <a:r>
              <a:rPr lang="tr-TR" dirty="0" err="1"/>
              <a:t>humidities</a:t>
            </a:r>
            <a:r>
              <a:rPr lang="tr-TR" dirty="0"/>
              <a:t> as </a:t>
            </a:r>
            <a:r>
              <a:rPr lang="tr-TR" dirty="0" err="1"/>
              <a:t>low</a:t>
            </a:r>
            <a:r>
              <a:rPr lang="tr-TR" dirty="0"/>
              <a:t> as 2%. </a:t>
            </a:r>
            <a:r>
              <a:rPr lang="tr-TR" dirty="0" err="1"/>
              <a:t>However</a:t>
            </a:r>
            <a:r>
              <a:rPr lang="tr-TR" dirty="0"/>
              <a:t>, </a:t>
            </a:r>
            <a:r>
              <a:rPr lang="tr-TR" dirty="0" err="1"/>
              <a:t>development</a:t>
            </a:r>
            <a:r>
              <a:rPr lang="tr-TR" dirty="0"/>
              <a:t> is 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rapid</a:t>
            </a:r>
            <a:r>
              <a:rPr lang="tr-TR" dirty="0"/>
              <a:t> in hot </a:t>
            </a:r>
            <a:r>
              <a:rPr lang="tr-TR" dirty="0" err="1"/>
              <a:t>humid</a:t>
            </a:r>
            <a:r>
              <a:rPr lang="tr-TR" dirty="0"/>
              <a:t> </a:t>
            </a:r>
            <a:r>
              <a:rPr lang="tr-TR" dirty="0" err="1"/>
              <a:t>conditions</a:t>
            </a:r>
            <a:r>
              <a:rPr lang="tr-TR" dirty="0"/>
              <a:t>, </a:t>
            </a:r>
            <a:r>
              <a:rPr lang="tr-TR" dirty="0" err="1"/>
              <a:t>taking</a:t>
            </a:r>
            <a:r>
              <a:rPr lang="tr-TR" dirty="0"/>
              <a:t> 18 </a:t>
            </a:r>
            <a:r>
              <a:rPr lang="tr-TR" dirty="0" err="1"/>
              <a:t>days</a:t>
            </a:r>
            <a:r>
              <a:rPr lang="tr-TR" dirty="0"/>
              <a:t> at 35</a:t>
            </a:r>
            <a:r>
              <a:rPr lang="tr-TR" baseline="30000" dirty="0"/>
              <a:t>o</a:t>
            </a:r>
            <a:r>
              <a:rPr lang="tr-TR" dirty="0"/>
              <a:t>C, 73% RH. </a:t>
            </a:r>
            <a:r>
              <a:rPr lang="tr-TR" dirty="0" err="1"/>
              <a:t>These</a:t>
            </a:r>
            <a:r>
              <a:rPr lang="tr-TR" dirty="0"/>
              <a:t> optimal </a:t>
            </a:r>
            <a:r>
              <a:rPr lang="tr-TR" dirty="0" err="1"/>
              <a:t>conditions</a:t>
            </a:r>
            <a:r>
              <a:rPr lang="tr-TR" dirty="0"/>
              <a:t> do not </a:t>
            </a:r>
            <a:r>
              <a:rPr lang="tr-TR" dirty="0" err="1"/>
              <a:t>correspond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its</a:t>
            </a:r>
            <a:r>
              <a:rPr lang="tr-TR" dirty="0"/>
              <a:t> </a:t>
            </a:r>
            <a:r>
              <a:rPr lang="tr-TR" dirty="0" err="1"/>
              <a:t>known</a:t>
            </a:r>
            <a:r>
              <a:rPr lang="tr-TR" dirty="0"/>
              <a:t> </a:t>
            </a:r>
            <a:r>
              <a:rPr lang="tr-TR" dirty="0" err="1"/>
              <a:t>distribution</a:t>
            </a:r>
            <a:r>
              <a:rPr lang="tr-TR" dirty="0"/>
              <a:t>, </a:t>
            </a:r>
            <a:r>
              <a:rPr lang="tr-TR" dirty="0" err="1"/>
              <a:t>because</a:t>
            </a:r>
            <a:r>
              <a:rPr lang="tr-TR" dirty="0"/>
              <a:t> it is </a:t>
            </a:r>
            <a:r>
              <a:rPr lang="tr-TR" dirty="0" err="1"/>
              <a:t>mainly</a:t>
            </a:r>
            <a:r>
              <a:rPr lang="tr-TR" dirty="0"/>
              <a:t> </a:t>
            </a:r>
            <a:r>
              <a:rPr lang="tr-TR" dirty="0" err="1"/>
              <a:t>confined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hot </a:t>
            </a:r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areas</a:t>
            </a:r>
            <a:r>
              <a:rPr lang="tr-TR" dirty="0"/>
              <a:t>, since </a:t>
            </a:r>
            <a:r>
              <a:rPr lang="tr-TR" dirty="0" err="1"/>
              <a:t>under</a:t>
            </a:r>
            <a:r>
              <a:rPr lang="tr-TR" dirty="0"/>
              <a:t> </a:t>
            </a:r>
            <a:r>
              <a:rPr lang="tr-TR" dirty="0" err="1"/>
              <a:t>moister</a:t>
            </a:r>
            <a:r>
              <a:rPr lang="tr-TR" dirty="0"/>
              <a:t> </a:t>
            </a:r>
            <a:r>
              <a:rPr lang="tr-TR" dirty="0" err="1"/>
              <a:t>conditions</a:t>
            </a:r>
            <a:r>
              <a:rPr lang="tr-TR" dirty="0"/>
              <a:t>, </a:t>
            </a:r>
            <a:r>
              <a:rPr lang="tr-TR" i="1" dirty="0"/>
              <a:t>T.</a:t>
            </a:r>
            <a:r>
              <a:rPr lang="tr-TR" dirty="0"/>
              <a:t> </a:t>
            </a:r>
            <a:r>
              <a:rPr lang="tr-TR" i="1" dirty="0" err="1"/>
              <a:t>granarium</a:t>
            </a:r>
            <a:r>
              <a:rPr lang="tr-TR" i="1" dirty="0"/>
              <a:t> </a:t>
            </a:r>
            <a:r>
              <a:rPr lang="tr-TR" dirty="0" err="1"/>
              <a:t>appears</a:t>
            </a:r>
            <a:r>
              <a:rPr lang="tr-TR" dirty="0"/>
              <a:t> not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compete</a:t>
            </a:r>
            <a:r>
              <a:rPr lang="tr-TR" dirty="0"/>
              <a:t> </a:t>
            </a:r>
            <a:r>
              <a:rPr lang="tr-TR" dirty="0" err="1"/>
              <a:t>well</a:t>
            </a:r>
            <a:r>
              <a:rPr lang="tr-TR" dirty="0"/>
              <a:t> </a:t>
            </a:r>
            <a:r>
              <a:rPr lang="tr-TR" dirty="0" err="1"/>
              <a:t>against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, </a:t>
            </a:r>
            <a:r>
              <a:rPr lang="tr-TR" dirty="0" err="1"/>
              <a:t>faster</a:t>
            </a:r>
            <a:r>
              <a:rPr lang="tr-TR" dirty="0"/>
              <a:t> </a:t>
            </a:r>
            <a:r>
              <a:rPr lang="tr-TR" dirty="0" err="1"/>
              <a:t>breeding,species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i="1" dirty="0" err="1"/>
              <a:t>Sitophilus</a:t>
            </a:r>
            <a:r>
              <a:rPr lang="tr-TR" i="1" dirty="0"/>
              <a:t> </a:t>
            </a:r>
            <a:r>
              <a:rPr lang="tr-TR" dirty="0" err="1"/>
              <a:t>spp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i="1" dirty="0"/>
              <a:t>R. </a:t>
            </a:r>
            <a:r>
              <a:rPr lang="tr-TR" i="1" dirty="0" err="1"/>
              <a:t>dominica</a:t>
            </a:r>
            <a:r>
              <a:rPr lang="tr-TR" i="1" dirty="0"/>
              <a:t>.</a:t>
            </a:r>
            <a:endParaRPr lang="tr-TR" dirty="0"/>
          </a:p>
          <a:p>
            <a:pPr algn="just"/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larvae</a:t>
            </a:r>
            <a:r>
              <a:rPr lang="tr-TR" dirty="0"/>
              <a:t> can </a:t>
            </a:r>
            <a:r>
              <a:rPr lang="tr-TR" dirty="0" err="1"/>
              <a:t>undergo</a:t>
            </a:r>
            <a:r>
              <a:rPr lang="tr-TR" dirty="0"/>
              <a:t> a form of </a:t>
            </a:r>
            <a:r>
              <a:rPr lang="tr-TR" dirty="0" err="1"/>
              <a:t>suspended</a:t>
            </a:r>
            <a:r>
              <a:rPr lang="tr-TR" dirty="0"/>
              <a:t> </a:t>
            </a:r>
            <a:r>
              <a:rPr lang="tr-TR" dirty="0" err="1"/>
              <a:t>animation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facultative</a:t>
            </a:r>
            <a:r>
              <a:rPr lang="tr-TR" dirty="0"/>
              <a:t> </a:t>
            </a:r>
            <a:r>
              <a:rPr lang="tr-TR" dirty="0" err="1"/>
              <a:t>diapause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months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even</a:t>
            </a:r>
            <a:r>
              <a:rPr lang="tr-TR" dirty="0"/>
              <a:t> </a:t>
            </a:r>
            <a:r>
              <a:rPr lang="tr-TR" dirty="0" err="1"/>
              <a:t>years</a:t>
            </a:r>
            <a:r>
              <a:rPr lang="tr-TR" dirty="0"/>
              <a:t>, </a:t>
            </a:r>
            <a:r>
              <a:rPr lang="tr-TR" dirty="0" err="1"/>
              <a:t>usually</a:t>
            </a:r>
            <a:r>
              <a:rPr lang="tr-TR" dirty="0"/>
              <a:t> in </a:t>
            </a:r>
            <a:r>
              <a:rPr lang="tr-TR" dirty="0" err="1"/>
              <a:t>response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adverse</a:t>
            </a:r>
            <a:r>
              <a:rPr lang="tr-TR" dirty="0"/>
              <a:t> </a:t>
            </a:r>
            <a:r>
              <a:rPr lang="tr-TR" dirty="0" err="1"/>
              <a:t>conditions</a:t>
            </a:r>
            <a:r>
              <a:rPr lang="tr-TR" dirty="0"/>
              <a:t>, </a:t>
            </a:r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metabolism</a:t>
            </a:r>
            <a:r>
              <a:rPr lang="tr-TR" dirty="0"/>
              <a:t> </a:t>
            </a:r>
            <a:r>
              <a:rPr lang="tr-TR" dirty="0" err="1"/>
              <a:t>falls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level</a:t>
            </a:r>
            <a:r>
              <a:rPr lang="tr-TR" dirty="0"/>
              <a:t>, </a:t>
            </a:r>
            <a:r>
              <a:rPr lang="tr-TR" dirty="0" err="1"/>
              <a:t>making</a:t>
            </a:r>
            <a:r>
              <a:rPr lang="tr-TR" dirty="0"/>
              <a:t>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highly</a:t>
            </a:r>
            <a:r>
              <a:rPr lang="tr-TR" dirty="0"/>
              <a:t> </a:t>
            </a:r>
            <a:r>
              <a:rPr lang="tr-TR" dirty="0" err="1"/>
              <a:t>tolerant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fumigants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insecticides</a:t>
            </a:r>
            <a:r>
              <a:rPr lang="tr-TR" dirty="0"/>
              <a:t>.</a:t>
            </a:r>
          </a:p>
          <a:p>
            <a:pPr algn="just"/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055" y="1427813"/>
            <a:ext cx="2488366" cy="250335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51600" y="1713837"/>
            <a:ext cx="2507104" cy="19843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12" y="4095545"/>
            <a:ext cx="3619665" cy="191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5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6657-56CD-9548-B562-902B9161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Khapra</a:t>
            </a:r>
            <a:r>
              <a:rPr lang="en-US" sz="2400" dirty="0"/>
              <a:t> beetle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5E572-E0A5-6B40-B6FE-99EBFEFDEC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217987"/>
            <a:ext cx="7005638" cy="1051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86A15-C0EE-4B40-A826-C7F33F1276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67790"/>
            <a:ext cx="3546347" cy="2557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6815A-3290-D84D-9356-F85602D05D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377" y="1643062"/>
            <a:ext cx="2222501" cy="1428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24F10-C04D-D84D-974B-6F2FB844BF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062" y="3024187"/>
            <a:ext cx="1701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49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/>
              <a:t>T. </a:t>
            </a:r>
            <a:r>
              <a:rPr lang="en-US" sz="2400" i="1" dirty="0" err="1"/>
              <a:t>granarium</a:t>
            </a:r>
            <a:r>
              <a:rPr lang="tr-TR" sz="2400" i="1" dirty="0"/>
              <a:t>: </a:t>
            </a:r>
            <a:r>
              <a:rPr lang="tr-TR" sz="2400" i="1" dirty="0" err="1"/>
              <a:t>hosts</a:t>
            </a:r>
            <a:r>
              <a:rPr lang="tr-TR" sz="2400" i="1" dirty="0"/>
              <a:t> &amp; </a:t>
            </a:r>
            <a:r>
              <a:rPr lang="tr-TR" sz="2400" i="1" dirty="0" err="1"/>
              <a:t>distribution</a:t>
            </a:r>
            <a:r>
              <a:rPr lang="tr-TR" sz="2400" i="1" dirty="0"/>
              <a:t> 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78567" y="1394086"/>
            <a:ext cx="6646889" cy="503669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i="1" dirty="0"/>
              <a:t>T. </a:t>
            </a:r>
            <a:r>
              <a:rPr lang="en-US" i="1" dirty="0" err="1"/>
              <a:t>granarium</a:t>
            </a:r>
            <a:r>
              <a:rPr lang="en-US" dirty="0"/>
              <a:t> is an important pest of cereals and oilseeds but will also</a:t>
            </a:r>
            <a:r>
              <a:rPr lang="tr-TR" dirty="0"/>
              <a:t> </a:t>
            </a:r>
            <a:r>
              <a:rPr lang="en-US" dirty="0"/>
              <a:t>attack pulses. </a:t>
            </a:r>
            <a:endParaRPr lang="tr-TR" dirty="0"/>
          </a:p>
          <a:p>
            <a:pPr marL="0" indent="0" algn="just">
              <a:buNone/>
            </a:pPr>
            <a:r>
              <a:rPr lang="en-US" dirty="0"/>
              <a:t>It is most serious as a pest in hot dry regions, in particular</a:t>
            </a:r>
            <a:r>
              <a:rPr lang="tr-TR" dirty="0"/>
              <a:t> </a:t>
            </a:r>
            <a:r>
              <a:rPr lang="en-US" dirty="0"/>
              <a:t>in areas inside a broad band stretching from the Sahel in western Africa</a:t>
            </a:r>
            <a:r>
              <a:rPr lang="tr-TR" dirty="0"/>
              <a:t> </a:t>
            </a:r>
            <a:r>
              <a:rPr lang="en-US" dirty="0"/>
              <a:t>to northern regions of the Indian subcontinent. </a:t>
            </a:r>
            <a:endParaRPr lang="tr-TR" dirty="0"/>
          </a:p>
          <a:p>
            <a:pPr marL="0" indent="0" algn="just">
              <a:buNone/>
            </a:pPr>
            <a:r>
              <a:rPr lang="en-US" dirty="0"/>
              <a:t>It has also been found in</a:t>
            </a:r>
            <a:r>
              <a:rPr lang="tr-TR" dirty="0"/>
              <a:t> </a:t>
            </a:r>
            <a:r>
              <a:rPr lang="en-US" dirty="0"/>
              <a:t>certain specialized warm, dry habitats in temperate regions, for </a:t>
            </a:r>
            <a:r>
              <a:rPr lang="en-US" dirty="0" err="1"/>
              <a:t>example,in</a:t>
            </a:r>
            <a:r>
              <a:rPr lang="en-US" dirty="0"/>
              <a:t> </a:t>
            </a:r>
            <a:r>
              <a:rPr lang="en-US" dirty="0" err="1"/>
              <a:t>maltings</a:t>
            </a:r>
            <a:r>
              <a:rPr lang="en-US" dirty="0"/>
              <a:t> in Britain. </a:t>
            </a:r>
            <a:endParaRPr lang="tr-TR" dirty="0"/>
          </a:p>
          <a:p>
            <a:pPr marL="0" indent="0" algn="just">
              <a:buNone/>
            </a:pPr>
            <a:r>
              <a:rPr lang="en-US" i="1" dirty="0"/>
              <a:t>T</a:t>
            </a:r>
            <a:r>
              <a:rPr lang="tr-TR" i="1" dirty="0"/>
              <a:t>.</a:t>
            </a:r>
            <a:r>
              <a:rPr lang="en-US" i="1" dirty="0"/>
              <a:t> </a:t>
            </a:r>
            <a:r>
              <a:rPr lang="en-US" i="1" dirty="0" err="1"/>
              <a:t>granarium</a:t>
            </a:r>
            <a:r>
              <a:rPr lang="en-US" i="1" dirty="0"/>
              <a:t> </a:t>
            </a:r>
            <a:r>
              <a:rPr lang="en-US" dirty="0"/>
              <a:t>appears not to be established in the</a:t>
            </a:r>
            <a:r>
              <a:rPr lang="tr-TR" dirty="0"/>
              <a:t> </a:t>
            </a:r>
            <a:r>
              <a:rPr lang="en-US" dirty="0"/>
              <a:t>Americas, Australia, and parts of Southeast Asia. </a:t>
            </a:r>
            <a:endParaRPr lang="tr-TR" dirty="0"/>
          </a:p>
          <a:p>
            <a:pPr marL="0" indent="0" algn="just">
              <a:buNone/>
            </a:pPr>
            <a:r>
              <a:rPr lang="en-US" dirty="0"/>
              <a:t>It is the subject of strict</a:t>
            </a:r>
            <a:r>
              <a:rPr lang="tr-TR" dirty="0"/>
              <a:t> </a:t>
            </a:r>
            <a:r>
              <a:rPr lang="en-US" dirty="0"/>
              <a:t>quarantine regulations to prevent its entry to a number of countries, for</a:t>
            </a:r>
            <a:r>
              <a:rPr lang="tr-TR" dirty="0"/>
              <a:t> </a:t>
            </a:r>
            <a:r>
              <a:rPr lang="en-US" dirty="0"/>
              <a:t>example, the United States and Australia. </a:t>
            </a:r>
            <a:endParaRPr lang="tr-TR" dirty="0"/>
          </a:p>
          <a:p>
            <a:pPr marL="0" indent="0" algn="just">
              <a:buNone/>
            </a:pPr>
            <a:r>
              <a:rPr lang="en-US" dirty="0"/>
              <a:t>Its distribution, current and</a:t>
            </a:r>
            <a:r>
              <a:rPr lang="tr-TR" dirty="0"/>
              <a:t> </a:t>
            </a:r>
            <a:r>
              <a:rPr lang="en-US" dirty="0"/>
              <a:t>potential, is reviewed by Banks (1977).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40" y="1937219"/>
            <a:ext cx="4696918" cy="36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4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Other </a:t>
            </a:r>
            <a:r>
              <a:rPr lang="en-US" sz="2400" i="1" dirty="0" err="1"/>
              <a:t>Trogoderma</a:t>
            </a:r>
            <a:r>
              <a:rPr lang="en-US" sz="2400" i="1" dirty="0"/>
              <a:t> </a:t>
            </a:r>
            <a:r>
              <a:rPr lang="en-US" sz="2400" dirty="0"/>
              <a:t>Species</a:t>
            </a:r>
            <a:r>
              <a:rPr lang="tr-TR" sz="2400" dirty="0"/>
              <a:t>.-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3387" y="1930557"/>
            <a:ext cx="10800413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A number of other </a:t>
            </a:r>
            <a:r>
              <a:rPr lang="en-US" sz="2400" i="1" dirty="0" err="1"/>
              <a:t>Trogoderma</a:t>
            </a:r>
            <a:r>
              <a:rPr lang="en-US" sz="2400" i="1" dirty="0"/>
              <a:t> </a:t>
            </a:r>
            <a:r>
              <a:rPr lang="en-US" sz="2400" dirty="0"/>
              <a:t>species have</a:t>
            </a:r>
            <a:r>
              <a:rPr lang="tr-TR" sz="2400" dirty="0"/>
              <a:t> </a:t>
            </a:r>
            <a:r>
              <a:rPr lang="en-US" sz="2400" dirty="0"/>
              <a:t>been found in association with stored products, but none has the pest</a:t>
            </a:r>
            <a:r>
              <a:rPr lang="tr-TR" sz="2400" dirty="0"/>
              <a:t> </a:t>
            </a:r>
            <a:r>
              <a:rPr lang="en-US" sz="2400" dirty="0"/>
              <a:t>status of </a:t>
            </a:r>
            <a:r>
              <a:rPr lang="en-US" sz="2400" i="1" dirty="0"/>
              <a:t>T. </a:t>
            </a:r>
            <a:r>
              <a:rPr lang="en-US" sz="2400" i="1" dirty="0" err="1"/>
              <a:t>granarium</a:t>
            </a:r>
            <a:r>
              <a:rPr lang="en-US" sz="2400" i="1" dirty="0"/>
              <a:t>. </a:t>
            </a:r>
            <a:endParaRPr lang="tr-TR" sz="2400" i="1" dirty="0"/>
          </a:p>
          <a:p>
            <a:pPr algn="just"/>
            <a:r>
              <a:rPr lang="en-US" sz="2400" dirty="0"/>
              <a:t>The presence of these species often creates</a:t>
            </a:r>
            <a:r>
              <a:rPr lang="tr-TR" sz="2400" dirty="0"/>
              <a:t> </a:t>
            </a:r>
            <a:r>
              <a:rPr lang="en-US" sz="2400" dirty="0"/>
              <a:t>interest because of their similarity in appearance to </a:t>
            </a:r>
            <a:r>
              <a:rPr lang="en-US" sz="2400" i="1" dirty="0"/>
              <a:t>T. </a:t>
            </a:r>
            <a:r>
              <a:rPr lang="en-US" sz="2400" i="1" dirty="0" err="1"/>
              <a:t>granarium</a:t>
            </a:r>
            <a:r>
              <a:rPr lang="en-US" sz="2400" i="1" dirty="0"/>
              <a:t>.</a:t>
            </a:r>
            <a:r>
              <a:rPr lang="tr-TR" sz="2400" i="1" dirty="0"/>
              <a:t> </a:t>
            </a:r>
          </a:p>
          <a:p>
            <a:pPr algn="just"/>
            <a:r>
              <a:rPr lang="en-US" sz="2400" dirty="0"/>
              <a:t>Species that commonly occur in stores can mostly be identified by</a:t>
            </a:r>
            <a:r>
              <a:rPr lang="tr-TR" sz="2400" dirty="0"/>
              <a:t> </a:t>
            </a:r>
            <a:r>
              <a:rPr lang="en-US" sz="2400" dirty="0"/>
              <a:t>examination of a number of characteristics including mouthparts,</a:t>
            </a:r>
            <a:r>
              <a:rPr lang="tr-TR" sz="2400" dirty="0"/>
              <a:t> </a:t>
            </a:r>
            <a:r>
              <a:rPr lang="tr-TR" sz="2400" dirty="0" err="1"/>
              <a:t>antennae</a:t>
            </a:r>
            <a:r>
              <a:rPr lang="tr-TR" sz="2400" dirty="0"/>
              <a:t>, </a:t>
            </a:r>
            <a:r>
              <a:rPr lang="tr-TR" sz="2400" dirty="0" err="1"/>
              <a:t>antennal</a:t>
            </a:r>
            <a:r>
              <a:rPr lang="tr-TR" sz="2400" dirty="0"/>
              <a:t> </a:t>
            </a:r>
            <a:r>
              <a:rPr lang="tr-TR" sz="2400" dirty="0" err="1"/>
              <a:t>cavity</a:t>
            </a:r>
            <a:r>
              <a:rPr lang="tr-TR" sz="2400" dirty="0"/>
              <a:t>, </a:t>
            </a:r>
            <a:r>
              <a:rPr lang="tr-TR" sz="2400" dirty="0" err="1"/>
              <a:t>elytral</a:t>
            </a:r>
            <a:r>
              <a:rPr lang="tr-TR" sz="2400" dirty="0"/>
              <a:t> </a:t>
            </a:r>
            <a:r>
              <a:rPr lang="tr-TR" sz="2400" dirty="0" err="1"/>
              <a:t>pattern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genitalia</a:t>
            </a:r>
            <a:r>
              <a:rPr lang="tr-TR" sz="2400" dirty="0"/>
              <a:t> (</a:t>
            </a:r>
            <a:r>
              <a:rPr lang="tr-TR" sz="2400" dirty="0" err="1"/>
              <a:t>Banks</a:t>
            </a:r>
            <a:r>
              <a:rPr lang="tr-TR" sz="2400" dirty="0"/>
              <a:t> 1994; </a:t>
            </a:r>
            <a:r>
              <a:rPr lang="en-US" sz="2400" dirty="0"/>
              <a:t>Beal 1954, 1956; Kingsolver 1987b). </a:t>
            </a:r>
            <a:endParaRPr lang="tr-TR" sz="2400" dirty="0"/>
          </a:p>
          <a:p>
            <a:pPr algn="just"/>
            <a:r>
              <a:rPr lang="en-US" sz="2400" dirty="0"/>
              <a:t>Keys for larvae also exist (Banks</a:t>
            </a:r>
            <a:r>
              <a:rPr lang="tr-TR" sz="2400" dirty="0"/>
              <a:t> 1994; </a:t>
            </a:r>
            <a:r>
              <a:rPr lang="tr-TR" sz="2400" dirty="0" err="1"/>
              <a:t>Beal</a:t>
            </a:r>
            <a:r>
              <a:rPr lang="tr-TR" sz="2400" dirty="0"/>
              <a:t> 1960; </a:t>
            </a:r>
            <a:r>
              <a:rPr lang="tr-TR" sz="2400" dirty="0" err="1"/>
              <a:t>Spangler</a:t>
            </a:r>
            <a:r>
              <a:rPr lang="tr-TR" sz="2400" dirty="0"/>
              <a:t> 1961; </a:t>
            </a:r>
            <a:r>
              <a:rPr lang="tr-TR" sz="2400" dirty="0" err="1"/>
              <a:t>Kingsolver</a:t>
            </a:r>
            <a:r>
              <a:rPr lang="tr-TR" sz="2400" dirty="0"/>
              <a:t> 1987b).</a:t>
            </a:r>
          </a:p>
        </p:txBody>
      </p:sp>
    </p:spTree>
    <p:extLst>
      <p:ext uri="{BB962C8B-B14F-4D97-AF65-F5344CB8AC3E}">
        <p14:creationId xmlns:p14="http://schemas.microsoft.com/office/powerpoint/2010/main" val="336593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542926" y="1814514"/>
            <a:ext cx="4629150" cy="785811"/>
          </a:xfrm>
        </p:spPr>
        <p:txBody>
          <a:bodyPr>
            <a:normAutofit/>
          </a:bodyPr>
          <a:lstStyle/>
          <a:p>
            <a:r>
              <a:rPr lang="tr-TR" sz="2400" dirty="0" err="1"/>
              <a:t>Cucujiidae</a:t>
            </a:r>
            <a:r>
              <a:rPr lang="tr-TR" sz="2400" dirty="0"/>
              <a:t> «</a:t>
            </a:r>
            <a:r>
              <a:rPr lang="tr-TR" sz="2400" dirty="0" err="1"/>
              <a:t>flat</a:t>
            </a:r>
            <a:r>
              <a:rPr lang="tr-TR" sz="2400" dirty="0"/>
              <a:t> bark </a:t>
            </a:r>
            <a:r>
              <a:rPr lang="tr-TR" sz="2400" dirty="0" err="1"/>
              <a:t>beetles</a:t>
            </a:r>
            <a:r>
              <a:rPr lang="tr-TR" sz="2400" dirty="0"/>
              <a:t>» </a:t>
            </a:r>
            <a:br>
              <a:rPr lang="tr-TR" sz="2400" dirty="0"/>
            </a:br>
            <a:r>
              <a:rPr lang="tr-TR" sz="2400" dirty="0"/>
              <a:t>(</a:t>
            </a:r>
            <a:r>
              <a:rPr lang="tr-TR" sz="2400" dirty="0" err="1"/>
              <a:t>Coleoptera</a:t>
            </a:r>
            <a:r>
              <a:rPr lang="tr-TR" sz="2400" dirty="0"/>
              <a:t>)	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905382" y="2943104"/>
            <a:ext cx="4509581" cy="2425454"/>
          </a:xfrm>
        </p:spPr>
        <p:txBody>
          <a:bodyPr>
            <a:normAutofit/>
          </a:bodyPr>
          <a:lstStyle/>
          <a:p>
            <a:pPr algn="just"/>
            <a:r>
              <a:rPr lang="tr-TR" dirty="0" err="1"/>
              <a:t>Adults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:</a:t>
            </a:r>
          </a:p>
          <a:p>
            <a:pPr marL="407988" lvl="1" indent="-381000" algn="just">
              <a:buFont typeface="Wingdings" panose="05000000000000000000" pitchFamily="2" charset="2"/>
              <a:buChar char="§"/>
            </a:pPr>
            <a:r>
              <a:rPr lang="tr-TR" sz="2400" dirty="0" err="1"/>
              <a:t>Characteristically</a:t>
            </a:r>
            <a:r>
              <a:rPr lang="tr-TR" sz="2400" dirty="0"/>
              <a:t> </a:t>
            </a:r>
            <a:r>
              <a:rPr lang="tr-TR" sz="2400" dirty="0" err="1"/>
              <a:t>flattened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endParaRPr lang="tr-TR" sz="2400" dirty="0"/>
          </a:p>
          <a:p>
            <a:pPr marL="407988" lvl="1" indent="-381000" algn="just">
              <a:buFont typeface="Wingdings" panose="05000000000000000000" pitchFamily="2" charset="2"/>
              <a:buChar char="§"/>
            </a:pPr>
            <a:r>
              <a:rPr lang="tr-TR" sz="2400" dirty="0" err="1"/>
              <a:t>Generally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1.5</a:t>
            </a:r>
            <a:r>
              <a:rPr lang="en-US" sz="2400" dirty="0"/>
              <a:t>−</a:t>
            </a:r>
            <a:r>
              <a:rPr lang="tr-TR" sz="2400" dirty="0"/>
              <a:t>2 mm </a:t>
            </a:r>
            <a:r>
              <a:rPr lang="tr-TR" sz="2400" dirty="0" err="1"/>
              <a:t>long</a:t>
            </a:r>
            <a:r>
              <a:rPr lang="tr-TR" sz="2400" dirty="0"/>
              <a:t> </a:t>
            </a:r>
          </a:p>
          <a:p>
            <a:pPr marL="407988" lvl="1" indent="-381000" algn="just">
              <a:buFont typeface="Wingdings" panose="05000000000000000000" pitchFamily="2" charset="2"/>
              <a:buChar char="§"/>
            </a:pP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antennae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usually</a:t>
            </a:r>
            <a:r>
              <a:rPr lang="tr-TR" sz="2400" dirty="0"/>
              <a:t> </a:t>
            </a:r>
            <a:r>
              <a:rPr lang="tr-TR" sz="2400" dirty="0" err="1"/>
              <a:t>long</a:t>
            </a:r>
            <a:r>
              <a:rPr lang="tr-TR" sz="2400" dirty="0"/>
              <a:t>, </a:t>
            </a:r>
            <a:r>
              <a:rPr lang="tr-TR" sz="2400" dirty="0" err="1"/>
              <a:t>often</a:t>
            </a:r>
            <a:r>
              <a:rPr lang="tr-TR" sz="2400" dirty="0"/>
              <a:t> </a:t>
            </a:r>
            <a:r>
              <a:rPr lang="tr-TR" sz="2400" dirty="0" err="1"/>
              <a:t>half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more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body </a:t>
            </a:r>
            <a:r>
              <a:rPr lang="tr-TR" sz="2400" dirty="0" err="1"/>
              <a:t>length</a:t>
            </a:r>
            <a:r>
              <a:rPr lang="tr-TR" sz="2400" dirty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02929" y="2447776"/>
            <a:ext cx="2297722" cy="172107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63" y="2943104"/>
            <a:ext cx="3290490" cy="30373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963" y="1500188"/>
            <a:ext cx="3290490" cy="13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34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err="1"/>
              <a:t>Other</a:t>
            </a:r>
            <a:r>
              <a:rPr lang="tr-TR" sz="2400" i="1" dirty="0"/>
              <a:t> </a:t>
            </a:r>
            <a:r>
              <a:rPr lang="en-US" sz="2400" i="1" dirty="0"/>
              <a:t>T</a:t>
            </a:r>
            <a:r>
              <a:rPr lang="tr-TR" sz="2400" i="1" dirty="0" err="1"/>
              <a:t>rogoderma</a:t>
            </a:r>
            <a:r>
              <a:rPr lang="en-US" sz="2400" i="1" dirty="0"/>
              <a:t> </a:t>
            </a:r>
            <a:r>
              <a:rPr lang="tr-TR" sz="2400" dirty="0" err="1"/>
              <a:t>species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338" y="1690688"/>
            <a:ext cx="7211518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i="1" dirty="0"/>
              <a:t>T</a:t>
            </a:r>
            <a:r>
              <a:rPr lang="tr-TR" sz="2400" i="1" dirty="0" err="1"/>
              <a:t>rogoderma</a:t>
            </a:r>
            <a:r>
              <a:rPr lang="en-US" sz="2400" i="1" dirty="0"/>
              <a:t> </a:t>
            </a:r>
            <a:r>
              <a:rPr lang="en-US" sz="2400" i="1" dirty="0" err="1"/>
              <a:t>glabrum</a:t>
            </a:r>
            <a:r>
              <a:rPr lang="en-US" sz="2400" i="1" dirty="0"/>
              <a:t> </a:t>
            </a:r>
            <a:r>
              <a:rPr lang="en-US" sz="2400" dirty="0"/>
              <a:t>(Herbst)</a:t>
            </a:r>
            <a:r>
              <a:rPr lang="tr-TR" sz="2400" dirty="0"/>
              <a:t> (</a:t>
            </a:r>
            <a:r>
              <a:rPr lang="en-US" sz="2400" dirty="0"/>
              <a:t>glabrous cabinet beetle or colored cabinet beetle)</a:t>
            </a:r>
            <a:r>
              <a:rPr lang="tr-TR" sz="2400" dirty="0"/>
              <a:t> is</a:t>
            </a:r>
            <a:r>
              <a:rPr lang="en-US" sz="2400" dirty="0"/>
              <a:t> known from Europe and North America. It can</a:t>
            </a:r>
            <a:r>
              <a:rPr lang="tr-TR" sz="2400" dirty="0"/>
              <a:t> </a:t>
            </a:r>
            <a:r>
              <a:rPr lang="en-US" sz="2400" dirty="0"/>
              <a:t>breed on cereal and cereal products alone and heavy infestations have</a:t>
            </a:r>
            <a:r>
              <a:rPr lang="tr-TR" sz="2400" dirty="0"/>
              <a:t> </a:t>
            </a:r>
            <a:r>
              <a:rPr lang="en-US" sz="2400" dirty="0"/>
              <a:t>been reported in stored wheat and maize in the United States. </a:t>
            </a:r>
            <a:endParaRPr lang="tr-TR" sz="2400" dirty="0"/>
          </a:p>
          <a:p>
            <a:pPr algn="just"/>
            <a:r>
              <a:rPr lang="tr-TR" sz="2400" i="1" dirty="0" err="1"/>
              <a:t>Trogoderma</a:t>
            </a:r>
            <a:r>
              <a:rPr lang="tr-TR" sz="2400" i="1" dirty="0"/>
              <a:t> </a:t>
            </a:r>
            <a:r>
              <a:rPr lang="en-US" sz="2400" i="1" dirty="0" err="1"/>
              <a:t>variabile</a:t>
            </a:r>
            <a:r>
              <a:rPr lang="en-US" sz="2400" i="1" dirty="0"/>
              <a:t> </a:t>
            </a:r>
            <a:r>
              <a:rPr lang="en-US" sz="2400" dirty="0" err="1"/>
              <a:t>Ballion</a:t>
            </a:r>
            <a:r>
              <a:rPr lang="en-US" sz="2400" dirty="0"/>
              <a:t> </a:t>
            </a:r>
            <a:r>
              <a:rPr lang="tr-TR" sz="2400" dirty="0"/>
              <a:t>(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en-US" sz="2400" dirty="0"/>
              <a:t>warehouse beetle</a:t>
            </a:r>
            <a:r>
              <a:rPr lang="tr-TR" sz="2400" dirty="0"/>
              <a:t>) </a:t>
            </a:r>
            <a:r>
              <a:rPr lang="en-US" sz="2400" dirty="0"/>
              <a:t>has been reported on cereal grains and pulses in many</a:t>
            </a:r>
            <a:r>
              <a:rPr lang="tr-TR" sz="2400" dirty="0"/>
              <a:t> </a:t>
            </a:r>
            <a:r>
              <a:rPr lang="en-US" sz="2400" dirty="0"/>
              <a:t>parts of the United States. It is also established </a:t>
            </a:r>
            <a:r>
              <a:rPr lang="tr-TR" sz="2400" dirty="0"/>
              <a:t>in </a:t>
            </a:r>
            <a:r>
              <a:rPr lang="tr-TR" sz="2400" dirty="0" err="1"/>
              <a:t>Australia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Other</a:t>
            </a:r>
            <a:r>
              <a:rPr lang="tr-TR" sz="2400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stores</a:t>
            </a:r>
            <a:r>
              <a:rPr lang="tr-TR" sz="2400" dirty="0"/>
              <a:t> </a:t>
            </a:r>
            <a:r>
              <a:rPr lang="tr-TR" sz="2400" dirty="0" err="1"/>
              <a:t>include</a:t>
            </a:r>
            <a:r>
              <a:rPr lang="tr-TR" sz="2400" dirty="0"/>
              <a:t> </a:t>
            </a:r>
            <a:r>
              <a:rPr lang="tr-TR" sz="2400" i="1" dirty="0" err="1"/>
              <a:t>Trogoderma</a:t>
            </a:r>
            <a:r>
              <a:rPr lang="tr-TR" sz="2400" i="1" dirty="0"/>
              <a:t> </a:t>
            </a:r>
            <a:r>
              <a:rPr lang="tr-TR" sz="2400" i="1" dirty="0" err="1"/>
              <a:t>inclusum</a:t>
            </a:r>
            <a:r>
              <a:rPr lang="tr-TR" sz="2400" i="1" dirty="0"/>
              <a:t> </a:t>
            </a:r>
            <a:r>
              <a:rPr lang="tr-TR" sz="2400" dirty="0" err="1"/>
              <a:t>LeConte</a:t>
            </a:r>
            <a:r>
              <a:rPr lang="tr-TR" sz="2400" dirty="0"/>
              <a:t> (</a:t>
            </a:r>
            <a:r>
              <a:rPr lang="tr-TR" sz="2400" dirty="0" err="1"/>
              <a:t>larger</a:t>
            </a:r>
            <a:r>
              <a:rPr lang="tr-TR" sz="2400" dirty="0"/>
              <a:t> </a:t>
            </a:r>
            <a:r>
              <a:rPr lang="tr-TR" sz="2400" dirty="0" err="1"/>
              <a:t>cabinet</a:t>
            </a:r>
            <a:r>
              <a:rPr lang="tr-TR" sz="2400" dirty="0"/>
              <a:t> </a:t>
            </a:r>
            <a:r>
              <a:rPr lang="tr-TR" sz="2400" dirty="0" err="1"/>
              <a:t>beetle</a:t>
            </a:r>
            <a:r>
              <a:rPr lang="tr-TR" sz="2400" dirty="0"/>
              <a:t>)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i="1" dirty="0" err="1"/>
              <a:t>Trogoderma</a:t>
            </a:r>
            <a:r>
              <a:rPr lang="tr-TR" sz="2400" i="1" dirty="0"/>
              <a:t> </a:t>
            </a:r>
            <a:r>
              <a:rPr lang="tr-TR" sz="2400" i="1" dirty="0" err="1"/>
              <a:t>sternale</a:t>
            </a:r>
            <a:r>
              <a:rPr lang="tr-TR" sz="2400" i="1" dirty="0"/>
              <a:t> </a:t>
            </a:r>
            <a:r>
              <a:rPr lang="tr-TR" sz="2400" dirty="0" err="1"/>
              <a:t>Jayne</a:t>
            </a:r>
            <a:r>
              <a:rPr lang="tr-TR" sz="2400" dirty="0"/>
              <a:t>.</a:t>
            </a:r>
          </a:p>
          <a:p>
            <a:pPr marL="0" indent="0" algn="just">
              <a:buNone/>
            </a:pPr>
            <a:endParaRPr lang="tr-TR" sz="2400" dirty="0"/>
          </a:p>
          <a:p>
            <a:pPr algn="just"/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43776" y="881686"/>
            <a:ext cx="2160212" cy="16489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9423" y="3296731"/>
            <a:ext cx="2128604" cy="1875784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8499423" y="5417907"/>
            <a:ext cx="2241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 err="1"/>
              <a:t>Trogoderma</a:t>
            </a:r>
            <a:r>
              <a:rPr lang="en-US" i="1" dirty="0"/>
              <a:t> </a:t>
            </a:r>
            <a:r>
              <a:rPr lang="en-US" i="1" dirty="0" err="1"/>
              <a:t>variabile</a:t>
            </a:r>
            <a:r>
              <a:rPr lang="en-US" i="1" dirty="0"/>
              <a:t> 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8451785" y="2789713"/>
            <a:ext cx="2223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T</a:t>
            </a:r>
            <a:r>
              <a:rPr lang="tr-TR" i="1" dirty="0" err="1"/>
              <a:t>rogoderma</a:t>
            </a:r>
            <a:r>
              <a:rPr lang="en-US" i="1" dirty="0"/>
              <a:t> </a:t>
            </a:r>
            <a:r>
              <a:rPr lang="en-US" i="1" dirty="0" err="1"/>
              <a:t>glabrum</a:t>
            </a:r>
            <a:r>
              <a:rPr lang="en-US" i="1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610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dirty="0" err="1"/>
              <a:t>spp</a:t>
            </a:r>
            <a:r>
              <a:rPr lang="tr-TR" sz="2400" dirty="0"/>
              <a:t>.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3427" y="1570791"/>
            <a:ext cx="6581930" cy="4830007"/>
          </a:xfrm>
        </p:spPr>
        <p:txBody>
          <a:bodyPr>
            <a:normAutofit/>
          </a:bodyPr>
          <a:lstStyle/>
          <a:p>
            <a:pPr algn="just"/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elongate</a:t>
            </a:r>
            <a:r>
              <a:rPr lang="tr-TR" sz="2400" dirty="0"/>
              <a:t> oval </a:t>
            </a:r>
            <a:r>
              <a:rPr lang="tr-TR" sz="2400" dirty="0" err="1"/>
              <a:t>beetles</a:t>
            </a:r>
            <a:r>
              <a:rPr lang="tr-TR" sz="2400" dirty="0"/>
              <a:t>, 6</a:t>
            </a:r>
            <a:r>
              <a:rPr lang="en-US" sz="2400" dirty="0"/>
              <a:t>−</a:t>
            </a:r>
            <a:r>
              <a:rPr lang="tr-TR" sz="2400" dirty="0"/>
              <a:t>10 mm </a:t>
            </a:r>
            <a:r>
              <a:rPr lang="tr-TR" sz="2400" dirty="0" err="1"/>
              <a:t>long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Adults</a:t>
            </a:r>
            <a:r>
              <a:rPr lang="tr-TR" sz="2400" dirty="0"/>
              <a:t> do not </a:t>
            </a:r>
            <a:r>
              <a:rPr lang="tr-TR" sz="2400" dirty="0" err="1"/>
              <a:t>have</a:t>
            </a:r>
            <a:r>
              <a:rPr lang="tr-TR" sz="2400" dirty="0"/>
              <a:t> a </a:t>
            </a:r>
            <a:r>
              <a:rPr lang="tr-TR" sz="2400" dirty="0" err="1"/>
              <a:t>median</a:t>
            </a:r>
            <a:r>
              <a:rPr lang="tr-TR" sz="2400" dirty="0"/>
              <a:t> </a:t>
            </a:r>
            <a:r>
              <a:rPr lang="tr-TR" sz="2400" dirty="0" err="1"/>
              <a:t>ocellus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upper</a:t>
            </a:r>
            <a:r>
              <a:rPr lang="tr-TR" sz="2400" dirty="0"/>
              <a:t> </a:t>
            </a:r>
            <a:r>
              <a:rPr lang="tr-TR" sz="2400" dirty="0" err="1"/>
              <a:t>surface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adult</a:t>
            </a:r>
            <a:r>
              <a:rPr lang="tr-TR" sz="2400" dirty="0"/>
              <a:t> is </a:t>
            </a:r>
            <a:r>
              <a:rPr lang="tr-TR" sz="2400" dirty="0" err="1"/>
              <a:t>black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dark</a:t>
            </a:r>
            <a:r>
              <a:rPr lang="tr-TR" sz="2400" dirty="0"/>
              <a:t> </a:t>
            </a:r>
            <a:r>
              <a:rPr lang="tr-TR" sz="2400" dirty="0" err="1"/>
              <a:t>brown</a:t>
            </a:r>
            <a:r>
              <a:rPr lang="tr-TR" sz="2400" dirty="0"/>
              <a:t>, </a:t>
            </a:r>
            <a:r>
              <a:rPr lang="tr-TR" sz="2400" dirty="0" err="1"/>
              <a:t>covered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black</a:t>
            </a:r>
            <a:r>
              <a:rPr lang="tr-TR" sz="2400" dirty="0"/>
              <a:t>, </a:t>
            </a:r>
            <a:r>
              <a:rPr lang="tr-TR" sz="2400" dirty="0" err="1"/>
              <a:t>grey</a:t>
            </a:r>
            <a:r>
              <a:rPr lang="tr-TR" sz="2400" dirty="0"/>
              <a:t>, </a:t>
            </a:r>
            <a:r>
              <a:rPr lang="tr-TR" sz="2400" dirty="0" err="1"/>
              <a:t>brown</a:t>
            </a:r>
            <a:r>
              <a:rPr lang="tr-TR" sz="2400" dirty="0"/>
              <a:t>,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yellowish</a:t>
            </a:r>
            <a:r>
              <a:rPr lang="tr-TR" sz="2400" dirty="0"/>
              <a:t> </a:t>
            </a:r>
            <a:r>
              <a:rPr lang="tr-TR" sz="2400" dirty="0" err="1"/>
              <a:t>hairs</a:t>
            </a:r>
            <a:r>
              <a:rPr lang="tr-TR" sz="2400" dirty="0"/>
              <a:t> </a:t>
            </a:r>
          </a:p>
          <a:p>
            <a:pPr algn="just"/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underside</a:t>
            </a:r>
            <a:r>
              <a:rPr lang="tr-TR" sz="2400" dirty="0"/>
              <a:t> is </a:t>
            </a:r>
            <a:r>
              <a:rPr lang="tr-TR" sz="2400" dirty="0" err="1"/>
              <a:t>covered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either</a:t>
            </a:r>
            <a:r>
              <a:rPr lang="tr-TR" sz="2400" dirty="0"/>
              <a:t> </a:t>
            </a:r>
            <a:r>
              <a:rPr lang="tr-TR" sz="2400" dirty="0" err="1"/>
              <a:t>black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white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brown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golden </a:t>
            </a:r>
            <a:r>
              <a:rPr lang="tr-TR" sz="2400" dirty="0" err="1"/>
              <a:t>hairs</a:t>
            </a:r>
            <a:r>
              <a:rPr lang="tr-TR" sz="2400" dirty="0"/>
              <a:t>. </a:t>
            </a:r>
          </a:p>
          <a:p>
            <a:pPr algn="just"/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can be </a:t>
            </a:r>
            <a:r>
              <a:rPr lang="tr-TR" sz="2400" dirty="0" err="1"/>
              <a:t>identified</a:t>
            </a:r>
            <a:r>
              <a:rPr lang="tr-TR" sz="2400" dirty="0"/>
              <a:t> </a:t>
            </a:r>
            <a:r>
              <a:rPr lang="tr-TR" sz="2400" dirty="0" err="1"/>
              <a:t>using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keys</a:t>
            </a:r>
            <a:r>
              <a:rPr lang="tr-TR" sz="2400" dirty="0"/>
              <a:t> </a:t>
            </a:r>
            <a:r>
              <a:rPr lang="tr-TR" sz="2400" dirty="0" err="1"/>
              <a:t>referred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under</a:t>
            </a:r>
            <a:r>
              <a:rPr lang="tr-TR" sz="2400" dirty="0"/>
              <a:t> </a:t>
            </a:r>
            <a:r>
              <a:rPr lang="tr-TR" sz="2400" i="1" dirty="0" err="1"/>
              <a:t>Trogoderma</a:t>
            </a:r>
            <a:r>
              <a:rPr lang="tr-TR" sz="2400" dirty="0"/>
              <a:t>,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of </a:t>
            </a:r>
            <a:r>
              <a:rPr lang="tr-TR" sz="2400" dirty="0" err="1"/>
              <a:t>Haines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Rees</a:t>
            </a:r>
            <a:r>
              <a:rPr lang="tr-TR" sz="2400" dirty="0"/>
              <a:t> (1989)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Peacock</a:t>
            </a:r>
            <a:r>
              <a:rPr lang="tr-TR" sz="2400" dirty="0"/>
              <a:t> (1993).</a:t>
            </a:r>
          </a:p>
          <a:p>
            <a:pPr algn="just"/>
            <a:endParaRPr lang="tr-TR" sz="24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3511F02-8331-294F-88C8-C14A693693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634" y="750579"/>
            <a:ext cx="1642954" cy="123221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93C43B-8C02-8245-A57A-3E59001D91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9927" y="750579"/>
            <a:ext cx="1693873" cy="1268704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0B6CF282-ED5E-ED4E-BF39-674AEFBFF869}"/>
              </a:ext>
            </a:extLst>
          </p:cNvPr>
          <p:cNvSpPr/>
          <p:nvPr/>
        </p:nvSpPr>
        <p:spPr>
          <a:xfrm>
            <a:off x="7593322" y="1982794"/>
            <a:ext cx="16792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i="1" dirty="0" err="1"/>
              <a:t>Dermestes</a:t>
            </a:r>
            <a:r>
              <a:rPr lang="tr-TR" sz="1400" i="1" dirty="0"/>
              <a:t> </a:t>
            </a:r>
            <a:r>
              <a:rPr lang="tr-TR" sz="1400" i="1" dirty="0" err="1"/>
              <a:t>sp</a:t>
            </a:r>
            <a:r>
              <a:rPr lang="tr-TR" sz="1400" i="1" dirty="0"/>
              <a:t>, </a:t>
            </a:r>
            <a:r>
              <a:rPr lang="tr-TR" sz="1400" i="1" dirty="0" err="1"/>
              <a:t>without</a:t>
            </a:r>
            <a:r>
              <a:rPr lang="tr-TR" sz="1400" i="1" dirty="0"/>
              <a:t> </a:t>
            </a:r>
            <a:r>
              <a:rPr lang="tr-TR" sz="1400" i="1" dirty="0" err="1"/>
              <a:t>median</a:t>
            </a:r>
            <a:r>
              <a:rPr lang="tr-TR" sz="1400" i="1" dirty="0"/>
              <a:t> </a:t>
            </a:r>
            <a:r>
              <a:rPr lang="tr-TR" sz="1400" i="1" dirty="0" err="1"/>
              <a:t>ocellus</a:t>
            </a:r>
            <a:r>
              <a:rPr lang="tr-TR" sz="1400" i="1" dirty="0"/>
              <a:t> </a:t>
            </a:r>
          </a:p>
          <a:p>
            <a:r>
              <a:rPr lang="tr-TR" sz="1400" i="1" dirty="0"/>
              <a:t>(</a:t>
            </a:r>
            <a:r>
              <a:rPr lang="tr-TR" sz="1400" i="1" dirty="0" err="1"/>
              <a:t>head</a:t>
            </a:r>
            <a:r>
              <a:rPr lang="tr-TR" sz="1400" i="1" dirty="0"/>
              <a:t> </a:t>
            </a:r>
            <a:r>
              <a:rPr lang="tr-TR" sz="1400" i="1" dirty="0" err="1"/>
              <a:t>front</a:t>
            </a:r>
            <a:r>
              <a:rPr lang="tr-TR" sz="1400" i="1" dirty="0"/>
              <a:t>) </a:t>
            </a:r>
            <a:endParaRPr lang="tr-TR" sz="1400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2F149757-B1AF-EE48-A5B7-9C9D437B08DB}"/>
              </a:ext>
            </a:extLst>
          </p:cNvPr>
          <p:cNvSpPr/>
          <p:nvPr/>
        </p:nvSpPr>
        <p:spPr>
          <a:xfrm>
            <a:off x="9545627" y="2019283"/>
            <a:ext cx="16938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i="1" dirty="0" err="1"/>
              <a:t>Trogoderma</a:t>
            </a:r>
            <a:r>
              <a:rPr lang="tr-TR" sz="1400" i="1" dirty="0"/>
              <a:t> </a:t>
            </a:r>
            <a:r>
              <a:rPr lang="tr-TR" sz="1400" i="1" dirty="0" err="1"/>
              <a:t>sp</a:t>
            </a:r>
            <a:r>
              <a:rPr lang="tr-TR" sz="1400" i="1" dirty="0"/>
              <a:t>, </a:t>
            </a:r>
            <a:r>
              <a:rPr lang="tr-TR" sz="1400" i="1" dirty="0" err="1"/>
              <a:t>with</a:t>
            </a:r>
            <a:r>
              <a:rPr lang="tr-TR" sz="1400" i="1" dirty="0"/>
              <a:t> </a:t>
            </a:r>
            <a:r>
              <a:rPr lang="tr-TR" sz="1400" i="1" dirty="0" err="1"/>
              <a:t>median</a:t>
            </a:r>
            <a:r>
              <a:rPr lang="tr-TR" sz="1400" i="1" dirty="0"/>
              <a:t> </a:t>
            </a:r>
            <a:r>
              <a:rPr lang="tr-TR" sz="1400" i="1" dirty="0" err="1"/>
              <a:t>ocellus</a:t>
            </a:r>
            <a:r>
              <a:rPr lang="tr-TR" sz="1400" i="1" dirty="0"/>
              <a:t> </a:t>
            </a:r>
          </a:p>
          <a:p>
            <a:r>
              <a:rPr lang="tr-TR" sz="1400" i="1" dirty="0"/>
              <a:t>(</a:t>
            </a:r>
            <a:r>
              <a:rPr lang="tr-TR" sz="1400" i="1" dirty="0" err="1"/>
              <a:t>head</a:t>
            </a:r>
            <a:r>
              <a:rPr lang="tr-TR" sz="1400" i="1" dirty="0"/>
              <a:t> </a:t>
            </a:r>
            <a:r>
              <a:rPr lang="tr-TR" sz="1400" i="1" dirty="0" err="1"/>
              <a:t>front</a:t>
            </a:r>
            <a:r>
              <a:rPr lang="tr-TR" sz="1400" i="1" dirty="0"/>
              <a:t>) </a:t>
            </a:r>
            <a:endParaRPr lang="tr-TR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33278-16E5-E646-8085-3A66F330A8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633" y="3479670"/>
            <a:ext cx="2481621" cy="1709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0447B1-264B-9044-9571-78100EC3C3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01249" y="3638218"/>
            <a:ext cx="1709561" cy="1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34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i="1" dirty="0" err="1"/>
              <a:t>maculatus</a:t>
            </a:r>
            <a:r>
              <a:rPr lang="tr-TR" sz="2400" i="1" dirty="0"/>
              <a:t> </a:t>
            </a:r>
            <a:r>
              <a:rPr lang="tr-TR" sz="2400" dirty="0" err="1"/>
              <a:t>Degeer</a:t>
            </a:r>
            <a:r>
              <a:rPr lang="tr-TR" sz="2400" dirty="0"/>
              <a:t> (</a:t>
            </a:r>
            <a:r>
              <a:rPr lang="tr-TR" sz="2400" dirty="0" err="1"/>
              <a:t>Hide</a:t>
            </a:r>
            <a:r>
              <a:rPr lang="tr-TR" sz="2400" dirty="0"/>
              <a:t> </a:t>
            </a:r>
            <a:r>
              <a:rPr lang="tr-TR" sz="2400" dirty="0" err="1"/>
              <a:t>beetle</a:t>
            </a:r>
            <a:r>
              <a:rPr lang="tr-TR" sz="2400" dirty="0"/>
              <a:t>) </a:t>
            </a:r>
            <a:r>
              <a:rPr lang="tr-TR" sz="2400" dirty="0" err="1"/>
              <a:t>and</a:t>
            </a:r>
            <a:r>
              <a:rPr lang="tr-TR" sz="2400" dirty="0"/>
              <a:t> D. </a:t>
            </a:r>
            <a:r>
              <a:rPr lang="tr-TR" sz="2400" i="1" dirty="0" err="1"/>
              <a:t>frischi</a:t>
            </a:r>
            <a:r>
              <a:rPr lang="tr-TR" sz="2400" i="1" dirty="0"/>
              <a:t> </a:t>
            </a:r>
            <a:r>
              <a:rPr lang="tr-TR" sz="2400" dirty="0" err="1"/>
              <a:t>Kugelann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3389" y="1377053"/>
            <a:ext cx="7241498" cy="5109472"/>
          </a:xfrm>
        </p:spPr>
        <p:txBody>
          <a:bodyPr>
            <a:noAutofit/>
          </a:bodyPr>
          <a:lstStyle/>
          <a:p>
            <a:pPr algn="just"/>
            <a:r>
              <a:rPr lang="tr-TR" sz="2400" dirty="0" err="1"/>
              <a:t>These</a:t>
            </a:r>
            <a:r>
              <a:rPr lang="tr-TR" sz="2400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can be </a:t>
            </a:r>
            <a:r>
              <a:rPr lang="tr-TR" sz="2400" dirty="0" err="1"/>
              <a:t>differentiated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other</a:t>
            </a:r>
            <a:r>
              <a:rPr lang="tr-TR" sz="2400" dirty="0"/>
              <a:t> </a:t>
            </a:r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dirty="0" err="1"/>
              <a:t>spp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white</a:t>
            </a:r>
            <a:r>
              <a:rPr lang="tr-TR" sz="2400" dirty="0"/>
              <a:t> </a:t>
            </a:r>
            <a:r>
              <a:rPr lang="tr-TR" sz="2400" dirty="0" err="1"/>
              <a:t>underside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abdomen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black</a:t>
            </a:r>
            <a:r>
              <a:rPr lang="tr-TR" sz="2400" dirty="0"/>
              <a:t> </a:t>
            </a:r>
            <a:r>
              <a:rPr lang="tr-TR" sz="2400" dirty="0" err="1"/>
              <a:t>spots</a:t>
            </a:r>
            <a:r>
              <a:rPr lang="tr-TR" sz="2400" dirty="0"/>
              <a:t> 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sides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tip.</a:t>
            </a:r>
          </a:p>
          <a:p>
            <a:pPr algn="just"/>
            <a:r>
              <a:rPr lang="tr-TR" sz="2400" i="1" dirty="0"/>
              <a:t>D. </a:t>
            </a:r>
            <a:r>
              <a:rPr lang="tr-TR" sz="2400" i="1" dirty="0" err="1"/>
              <a:t>maculatus</a:t>
            </a:r>
            <a:r>
              <a:rPr lang="tr-TR" sz="2400" dirty="0"/>
              <a:t> has a </a:t>
            </a:r>
            <a:r>
              <a:rPr lang="tr-TR" sz="2400" dirty="0" err="1"/>
              <a:t>spine</a:t>
            </a:r>
            <a:r>
              <a:rPr lang="tr-TR" sz="2400" dirty="0"/>
              <a:t> 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end</a:t>
            </a:r>
            <a:r>
              <a:rPr lang="tr-TR" sz="2400" dirty="0"/>
              <a:t> of </a:t>
            </a:r>
            <a:r>
              <a:rPr lang="tr-TR" sz="2400" dirty="0" err="1"/>
              <a:t>each</a:t>
            </a:r>
            <a:r>
              <a:rPr lang="tr-TR" sz="2400" dirty="0"/>
              <a:t> </a:t>
            </a:r>
            <a:r>
              <a:rPr lang="tr-TR" sz="2400" dirty="0" err="1"/>
              <a:t>elytron</a:t>
            </a:r>
            <a:r>
              <a:rPr lang="tr-TR" sz="2400" dirty="0"/>
              <a:t>, </a:t>
            </a:r>
            <a:r>
              <a:rPr lang="tr-TR" sz="2400" dirty="0" err="1"/>
              <a:t>which</a:t>
            </a:r>
            <a:r>
              <a:rPr lang="tr-TR" sz="2400" dirty="0"/>
              <a:t> is </a:t>
            </a:r>
            <a:r>
              <a:rPr lang="tr-TR" sz="2400" dirty="0" err="1"/>
              <a:t>absent</a:t>
            </a:r>
            <a:r>
              <a:rPr lang="tr-TR" sz="2400" dirty="0"/>
              <a:t> in </a:t>
            </a:r>
            <a:r>
              <a:rPr lang="tr-TR" sz="2400" i="1" dirty="0"/>
              <a:t>D. </a:t>
            </a:r>
            <a:r>
              <a:rPr lang="tr-TR" sz="2400" i="1" dirty="0" err="1"/>
              <a:t>frischi</a:t>
            </a:r>
            <a:r>
              <a:rPr lang="tr-TR" sz="2400" i="1" dirty="0"/>
              <a:t>.</a:t>
            </a:r>
          </a:p>
          <a:p>
            <a:pPr algn="just"/>
            <a:r>
              <a:rPr lang="tr-TR" sz="2400" dirty="0" err="1"/>
              <a:t>Both</a:t>
            </a:r>
            <a:r>
              <a:rPr lang="tr-TR" sz="2400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important</a:t>
            </a:r>
            <a:r>
              <a:rPr lang="tr-TR" sz="2400" dirty="0"/>
              <a:t> </a:t>
            </a:r>
            <a:r>
              <a:rPr lang="tr-TR" sz="2400" dirty="0" err="1"/>
              <a:t>cosmopolitan</a:t>
            </a:r>
            <a:r>
              <a:rPr lang="tr-TR" sz="2400" dirty="0"/>
              <a:t> </a:t>
            </a:r>
            <a:r>
              <a:rPr lang="tr-TR" sz="2400" dirty="0" err="1"/>
              <a:t>pests</a:t>
            </a:r>
            <a:r>
              <a:rPr lang="tr-TR" sz="2400" dirty="0"/>
              <a:t> of </a:t>
            </a:r>
            <a:r>
              <a:rPr lang="tr-TR" sz="2400" dirty="0" err="1"/>
              <a:t>animal</a:t>
            </a:r>
            <a:r>
              <a:rPr lang="tr-TR" sz="2400" dirty="0"/>
              <a:t> </a:t>
            </a:r>
            <a:r>
              <a:rPr lang="tr-TR" sz="2400" dirty="0" err="1"/>
              <a:t>products</a:t>
            </a:r>
            <a:r>
              <a:rPr lang="tr-TR" sz="2400" dirty="0"/>
              <a:t>, </a:t>
            </a:r>
            <a:r>
              <a:rPr lang="tr-TR" sz="2400" dirty="0" err="1"/>
              <a:t>especially</a:t>
            </a:r>
            <a:r>
              <a:rPr lang="tr-TR" sz="2400" dirty="0"/>
              <a:t> of </a:t>
            </a:r>
            <a:r>
              <a:rPr lang="tr-TR" sz="2400" dirty="0" err="1"/>
              <a:t>hides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dried</a:t>
            </a:r>
            <a:r>
              <a:rPr lang="tr-TR" sz="2400" dirty="0"/>
              <a:t> </a:t>
            </a:r>
            <a:r>
              <a:rPr lang="tr-TR" sz="2400" dirty="0" err="1"/>
              <a:t>fish</a:t>
            </a:r>
            <a:r>
              <a:rPr lang="tr-TR" sz="2400" dirty="0"/>
              <a:t> in </a:t>
            </a:r>
            <a:r>
              <a:rPr lang="tr-TR" sz="2400" dirty="0" err="1"/>
              <a:t>both</a:t>
            </a:r>
            <a:r>
              <a:rPr lang="tr-TR" sz="2400" dirty="0"/>
              <a:t> </a:t>
            </a:r>
            <a:r>
              <a:rPr lang="tr-TR" sz="2400" dirty="0" err="1"/>
              <a:t>tropical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temperate</a:t>
            </a:r>
            <a:r>
              <a:rPr lang="tr-TR" sz="2400" dirty="0"/>
              <a:t> </a:t>
            </a:r>
            <a:r>
              <a:rPr lang="tr-TR" sz="2400" dirty="0" err="1"/>
              <a:t>regions</a:t>
            </a:r>
            <a:r>
              <a:rPr lang="tr-TR" sz="2400" dirty="0"/>
              <a:t>. </a:t>
            </a:r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have</a:t>
            </a:r>
            <a:r>
              <a:rPr lang="tr-TR" sz="2400" dirty="0"/>
              <a:t> </a:t>
            </a:r>
            <a:r>
              <a:rPr lang="tr-TR" sz="2400" dirty="0" err="1"/>
              <a:t>also</a:t>
            </a:r>
            <a:r>
              <a:rPr lang="tr-TR" sz="2400" dirty="0"/>
              <a:t> </a:t>
            </a:r>
            <a:r>
              <a:rPr lang="tr-TR" sz="2400" dirty="0" err="1"/>
              <a:t>been</a:t>
            </a:r>
            <a:r>
              <a:rPr lang="tr-TR" sz="2400" dirty="0"/>
              <a:t> </a:t>
            </a:r>
            <a:r>
              <a:rPr lang="tr-TR" sz="2400" dirty="0" err="1"/>
              <a:t>found</a:t>
            </a:r>
            <a:r>
              <a:rPr lang="tr-TR" sz="2400" dirty="0"/>
              <a:t> in </a:t>
            </a:r>
            <a:r>
              <a:rPr lang="tr-TR" sz="2400" dirty="0" err="1"/>
              <a:t>animal</a:t>
            </a:r>
            <a:r>
              <a:rPr lang="tr-TR" sz="2400" dirty="0"/>
              <a:t> </a:t>
            </a:r>
            <a:r>
              <a:rPr lang="tr-TR" sz="2400" dirty="0" err="1"/>
              <a:t>accommodation</a:t>
            </a:r>
            <a:r>
              <a:rPr lang="tr-TR" sz="2400" dirty="0"/>
              <a:t>,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example</a:t>
            </a:r>
            <a:r>
              <a:rPr lang="tr-TR" sz="2400" dirty="0"/>
              <a:t>, </a:t>
            </a:r>
            <a:r>
              <a:rPr lang="tr-TR" sz="2400" dirty="0" err="1"/>
              <a:t>chicken</a:t>
            </a:r>
            <a:r>
              <a:rPr lang="tr-TR" sz="2400" dirty="0"/>
              <a:t> </a:t>
            </a:r>
            <a:r>
              <a:rPr lang="tr-TR" sz="2400" dirty="0" err="1"/>
              <a:t>houses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Dried</a:t>
            </a:r>
            <a:r>
              <a:rPr lang="tr-TR" sz="2400" dirty="0"/>
              <a:t> </a:t>
            </a:r>
            <a:r>
              <a:rPr lang="tr-TR" sz="2400" dirty="0" err="1"/>
              <a:t>fish</a:t>
            </a:r>
            <a:r>
              <a:rPr lang="tr-TR" sz="2400" dirty="0"/>
              <a:t> of </a:t>
            </a:r>
            <a:r>
              <a:rPr lang="tr-TR" sz="2400" dirty="0" err="1"/>
              <a:t>freshwater</a:t>
            </a:r>
            <a:r>
              <a:rPr lang="tr-TR" sz="2400" dirty="0"/>
              <a:t> </a:t>
            </a:r>
            <a:r>
              <a:rPr lang="tr-TR" sz="2400" dirty="0" err="1"/>
              <a:t>origin</a:t>
            </a:r>
            <a:r>
              <a:rPr lang="tr-TR" sz="2400" dirty="0"/>
              <a:t> is </a:t>
            </a:r>
            <a:r>
              <a:rPr lang="tr-TR" sz="2400" dirty="0" err="1"/>
              <a:t>most</a:t>
            </a:r>
            <a:r>
              <a:rPr lang="tr-TR" sz="2400" dirty="0"/>
              <a:t> </a:t>
            </a:r>
            <a:r>
              <a:rPr lang="tr-TR" sz="2400" dirty="0" err="1"/>
              <a:t>frequently</a:t>
            </a:r>
            <a:r>
              <a:rPr lang="tr-TR" sz="2400" dirty="0"/>
              <a:t> </a:t>
            </a:r>
            <a:r>
              <a:rPr lang="tr-TR" sz="2400" dirty="0" err="1"/>
              <a:t>attacked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i="1" dirty="0"/>
              <a:t>D. </a:t>
            </a:r>
            <a:r>
              <a:rPr lang="tr-TR" sz="2400" i="1" dirty="0" err="1"/>
              <a:t>maculatus</a:t>
            </a:r>
            <a:r>
              <a:rPr lang="tr-TR" sz="2400" i="1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salt-</a:t>
            </a:r>
            <a:r>
              <a:rPr lang="tr-TR" sz="2400" dirty="0" err="1"/>
              <a:t>water</a:t>
            </a:r>
            <a:r>
              <a:rPr lang="tr-TR" sz="2400" dirty="0"/>
              <a:t> </a:t>
            </a:r>
            <a:r>
              <a:rPr lang="tr-TR" sz="2400" dirty="0" err="1"/>
              <a:t>fish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i="1" dirty="0"/>
              <a:t>D. </a:t>
            </a:r>
            <a:r>
              <a:rPr lang="tr-TR" sz="2400" i="1" dirty="0" err="1"/>
              <a:t>frischi</a:t>
            </a:r>
            <a:r>
              <a:rPr lang="tr-TR" sz="2400" i="1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latter</a:t>
            </a:r>
            <a:r>
              <a:rPr lang="tr-TR" sz="2400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</a:t>
            </a:r>
            <a:r>
              <a:rPr lang="tr-TR" sz="2400" dirty="0" err="1"/>
              <a:t>appears</a:t>
            </a:r>
            <a:r>
              <a:rPr lang="tr-TR" sz="2400" i="1" dirty="0"/>
              <a:t> </a:t>
            </a:r>
            <a:r>
              <a:rPr lang="tr-TR" sz="2400" dirty="0" err="1"/>
              <a:t>more</a:t>
            </a:r>
            <a:r>
              <a:rPr lang="tr-TR" sz="2400" dirty="0"/>
              <a:t> </a:t>
            </a:r>
            <a:r>
              <a:rPr lang="tr-TR" sz="2400" dirty="0" err="1"/>
              <a:t>tolerant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higher</a:t>
            </a:r>
            <a:r>
              <a:rPr lang="tr-TR" sz="2400" dirty="0"/>
              <a:t> salt </a:t>
            </a:r>
            <a:r>
              <a:rPr lang="tr-TR" sz="2400" dirty="0" err="1"/>
              <a:t>content</a:t>
            </a:r>
            <a:r>
              <a:rPr lang="tr-TR" sz="2400" dirty="0"/>
              <a:t>.</a:t>
            </a:r>
          </a:p>
          <a:p>
            <a:pPr algn="just"/>
            <a:endParaRPr lang="tr-T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FED42-13A4-674E-8A9B-2FDECF7FC3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73862" y="1544284"/>
            <a:ext cx="1525241" cy="123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54570-F88D-D04D-8A78-C91E19FBF4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34363" y="1501579"/>
            <a:ext cx="1525241" cy="1317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C21F4-D412-D34E-A2B5-C68D8A5D89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311928" y="1643520"/>
            <a:ext cx="1508941" cy="1050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2EF23-7FA2-D948-A4BC-5B3F463EA2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051" y="2951763"/>
            <a:ext cx="1680538" cy="12099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C217FA-7230-3D45-9512-B9477DF4E63A}"/>
              </a:ext>
            </a:extLst>
          </p:cNvPr>
          <p:cNvSpPr/>
          <p:nvPr/>
        </p:nvSpPr>
        <p:spPr>
          <a:xfrm>
            <a:off x="7586481" y="4184177"/>
            <a:ext cx="16861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Distal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end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elytra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tr-TR" sz="11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Dermestes</a:t>
            </a:r>
            <a:r>
              <a:rPr lang="tr-TR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maculatus</a:t>
            </a:r>
            <a:r>
              <a:rPr lang="tr-TR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adult</a:t>
            </a:r>
            <a:r>
              <a:rPr lang="tr-TR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ach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elytra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ending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in a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point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Photograph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by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Lyle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J.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Buss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and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Brianna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Shaver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tr-TR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Univ</a:t>
            </a:r>
            <a:r>
              <a:rPr lang="tr-T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. of Florida.</a:t>
            </a:r>
            <a:endParaRPr lang="en-US" sz="1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0C5C7-9DB3-334A-BC91-B853467218FB}"/>
              </a:ext>
            </a:extLst>
          </p:cNvPr>
          <p:cNvSpPr/>
          <p:nvPr/>
        </p:nvSpPr>
        <p:spPr>
          <a:xfrm>
            <a:off x="9298614" y="2959885"/>
            <a:ext cx="25282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00" i="1" dirty="0"/>
              <a:t>D. </a:t>
            </a:r>
            <a:r>
              <a:rPr lang="tr-TR" sz="1100" i="1" dirty="0" err="1"/>
              <a:t>maculatus</a:t>
            </a:r>
            <a:r>
              <a:rPr lang="tr-TR" sz="1100" i="1" dirty="0"/>
              <a:t>.- </a:t>
            </a:r>
            <a:r>
              <a:rPr lang="tr-TR" sz="1100" i="1" dirty="0" err="1"/>
              <a:t>dorsal</a:t>
            </a:r>
            <a:r>
              <a:rPr lang="tr-TR" sz="1100" i="1" dirty="0"/>
              <a:t>, </a:t>
            </a:r>
            <a:r>
              <a:rPr lang="tr-TR" sz="1100" i="1" dirty="0" err="1"/>
              <a:t>ventral</a:t>
            </a:r>
            <a:r>
              <a:rPr lang="tr-TR" sz="1100" i="1" dirty="0"/>
              <a:t> </a:t>
            </a:r>
            <a:r>
              <a:rPr lang="tr-TR" sz="1100" i="1" dirty="0" err="1"/>
              <a:t>and</a:t>
            </a:r>
            <a:r>
              <a:rPr lang="tr-TR" sz="1100" i="1" dirty="0"/>
              <a:t> larva</a:t>
            </a:r>
            <a:r>
              <a:rPr lang="tr-TR" sz="1100" dirty="0"/>
              <a:t> </a:t>
            </a:r>
            <a:endParaRPr lang="en-US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CA76CC-985F-5145-ACCD-EC9935AD1E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433" y="3371131"/>
            <a:ext cx="971563" cy="1460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01470-7796-D34C-B955-039F6E16F0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28" y="3371130"/>
            <a:ext cx="1108543" cy="14607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159633-3A8A-DC4F-80EB-A9D88E3C1A45}"/>
              </a:ext>
            </a:extLst>
          </p:cNvPr>
          <p:cNvSpPr/>
          <p:nvPr/>
        </p:nvSpPr>
        <p:spPr>
          <a:xfrm>
            <a:off x="9485226" y="4831920"/>
            <a:ext cx="2271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tr-TR" sz="1600" i="1" dirty="0"/>
              <a:t>D. </a:t>
            </a:r>
            <a:r>
              <a:rPr lang="tr-TR" sz="1600" i="1" dirty="0" err="1"/>
              <a:t>Frischi</a:t>
            </a:r>
            <a:r>
              <a:rPr lang="tr-TR" sz="1600" i="1" dirty="0"/>
              <a:t>, </a:t>
            </a:r>
            <a:r>
              <a:rPr lang="tr-TR" sz="1600" i="1" dirty="0" err="1"/>
              <a:t>dorsal</a:t>
            </a:r>
            <a:r>
              <a:rPr lang="tr-TR" sz="1600" i="1" dirty="0"/>
              <a:t>, </a:t>
            </a:r>
            <a:r>
              <a:rPr lang="tr-TR" sz="1600" i="1" dirty="0" err="1"/>
              <a:t>ventral</a:t>
            </a:r>
            <a:endParaRPr lang="tr-TR" sz="1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EDEA1E-3F92-EB44-AEB2-3FD351AF8F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948" y="5416591"/>
            <a:ext cx="1197978" cy="8984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5FB176-E40B-A842-B6C5-A3E2392A5F4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79" y="5416592"/>
            <a:ext cx="858941" cy="8761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38AD98-E06D-7543-A7E1-F92E265AC1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22" y="5355535"/>
            <a:ext cx="1246348" cy="9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21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i="1" dirty="0" err="1"/>
              <a:t>maculatus</a:t>
            </a:r>
            <a:r>
              <a:rPr lang="tr-TR" sz="2400" i="1" dirty="0"/>
              <a:t> </a:t>
            </a:r>
            <a:r>
              <a:rPr lang="tr-TR" sz="2400" dirty="0" err="1"/>
              <a:t>Degeer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D. </a:t>
            </a:r>
            <a:r>
              <a:rPr lang="tr-TR" sz="2400" i="1" dirty="0" err="1"/>
              <a:t>frischii</a:t>
            </a:r>
            <a:r>
              <a:rPr lang="tr-TR" sz="2400" i="1" dirty="0"/>
              <a:t> </a:t>
            </a:r>
            <a:r>
              <a:rPr lang="tr-TR" sz="2400" dirty="0" err="1"/>
              <a:t>Kugelann</a:t>
            </a:r>
            <a:r>
              <a:rPr lang="tr-TR" sz="2400" dirty="0"/>
              <a:t>; </a:t>
            </a:r>
            <a:r>
              <a:rPr lang="tr-TR" sz="2400" dirty="0" err="1"/>
              <a:t>Biology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8416" y="1690687"/>
            <a:ext cx="7916055" cy="493496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tr-TR" dirty="0" err="1"/>
              <a:t>About</a:t>
            </a:r>
            <a:r>
              <a:rPr lang="tr-TR" dirty="0"/>
              <a:t> 100</a:t>
            </a:r>
            <a:r>
              <a:rPr lang="en-US" dirty="0"/>
              <a:t>−</a:t>
            </a:r>
            <a:r>
              <a:rPr lang="tr-TR" dirty="0"/>
              <a:t>150 </a:t>
            </a:r>
            <a:r>
              <a:rPr lang="tr-TR" dirty="0" err="1"/>
              <a:t>eggs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laid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a </a:t>
            </a:r>
            <a:r>
              <a:rPr lang="tr-TR" dirty="0" err="1"/>
              <a:t>female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2 </a:t>
            </a:r>
            <a:r>
              <a:rPr lang="tr-TR" dirty="0" err="1"/>
              <a:t>months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Egg</a:t>
            </a:r>
            <a:r>
              <a:rPr lang="tr-TR" dirty="0"/>
              <a:t> </a:t>
            </a:r>
            <a:r>
              <a:rPr lang="tr-TR" dirty="0" err="1"/>
              <a:t>laying</a:t>
            </a:r>
            <a:r>
              <a:rPr lang="tr-TR" dirty="0"/>
              <a:t> is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female</a:t>
            </a:r>
            <a:r>
              <a:rPr lang="tr-TR" dirty="0"/>
              <a:t> has </a:t>
            </a: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drink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larvae</a:t>
            </a:r>
            <a:r>
              <a:rPr lang="tr-TR" dirty="0"/>
              <a:t> </a:t>
            </a:r>
            <a:r>
              <a:rPr lang="tr-TR" dirty="0" err="1"/>
              <a:t>burrow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foodstuff</a:t>
            </a:r>
            <a:r>
              <a:rPr lang="tr-TR" dirty="0"/>
              <a:t> as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feed</a:t>
            </a:r>
            <a:r>
              <a:rPr lang="tr-TR" dirty="0"/>
              <a:t>, </a:t>
            </a:r>
            <a:r>
              <a:rPr lang="tr-TR" dirty="0" err="1"/>
              <a:t>passing</a:t>
            </a:r>
            <a:r>
              <a:rPr lang="tr-TR" dirty="0"/>
              <a:t> </a:t>
            </a:r>
            <a:r>
              <a:rPr lang="tr-TR" dirty="0" err="1"/>
              <a:t>through</a:t>
            </a:r>
            <a:r>
              <a:rPr lang="tr-TR" dirty="0"/>
              <a:t> </a:t>
            </a:r>
            <a:r>
              <a:rPr lang="tr-TR" dirty="0" err="1"/>
              <a:t>five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instars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number</a:t>
            </a:r>
            <a:r>
              <a:rPr lang="tr-TR" dirty="0"/>
              <a:t> of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increases</a:t>
            </a:r>
            <a:r>
              <a:rPr lang="tr-TR" dirty="0"/>
              <a:t> as </a:t>
            </a:r>
            <a:r>
              <a:rPr lang="tr-TR" dirty="0" err="1"/>
              <a:t>conditions</a:t>
            </a:r>
            <a:r>
              <a:rPr lang="tr-TR" dirty="0"/>
              <a:t> </a:t>
            </a:r>
            <a:r>
              <a:rPr lang="tr-TR" dirty="0" err="1"/>
              <a:t>become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unfavorable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Before</a:t>
            </a:r>
            <a:r>
              <a:rPr lang="tr-TR" dirty="0"/>
              <a:t> </a:t>
            </a:r>
            <a:r>
              <a:rPr lang="tr-TR" dirty="0" err="1"/>
              <a:t>pupation</a:t>
            </a:r>
            <a:r>
              <a:rPr lang="tr-TR" dirty="0"/>
              <a:t>, </a:t>
            </a:r>
            <a:r>
              <a:rPr lang="tr-TR" dirty="0" err="1"/>
              <a:t>larvae</a:t>
            </a:r>
            <a:r>
              <a:rPr lang="tr-TR" dirty="0"/>
              <a:t> </a:t>
            </a:r>
            <a:r>
              <a:rPr lang="tr-TR" dirty="0" err="1"/>
              <a:t>burrow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a </a:t>
            </a:r>
            <a:r>
              <a:rPr lang="tr-TR" dirty="0" err="1"/>
              <a:t>solid</a:t>
            </a:r>
            <a:r>
              <a:rPr lang="tr-TR" dirty="0"/>
              <a:t> </a:t>
            </a:r>
            <a:r>
              <a:rPr lang="tr-TR" dirty="0" err="1"/>
              <a:t>material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make</a:t>
            </a:r>
            <a:r>
              <a:rPr lang="tr-TR" dirty="0"/>
              <a:t> a </a:t>
            </a:r>
            <a:r>
              <a:rPr lang="tr-TR" dirty="0" err="1"/>
              <a:t>pupal</a:t>
            </a:r>
            <a:r>
              <a:rPr lang="tr-TR" dirty="0"/>
              <a:t> </a:t>
            </a:r>
            <a:r>
              <a:rPr lang="tr-TR" dirty="0" err="1"/>
              <a:t>cell</a:t>
            </a:r>
            <a:r>
              <a:rPr lang="tr-TR" dirty="0"/>
              <a:t>.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be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infested</a:t>
            </a:r>
            <a:r>
              <a:rPr lang="tr-TR" dirty="0"/>
              <a:t> </a:t>
            </a:r>
            <a:r>
              <a:rPr lang="tr-TR" dirty="0" err="1"/>
              <a:t>commodity</a:t>
            </a:r>
            <a:r>
              <a:rPr lang="tr-TR" dirty="0"/>
              <a:t>, </a:t>
            </a:r>
            <a:r>
              <a:rPr lang="tr-TR" dirty="0" err="1"/>
              <a:t>another</a:t>
            </a:r>
            <a:r>
              <a:rPr lang="tr-TR" dirty="0"/>
              <a:t> </a:t>
            </a:r>
            <a:r>
              <a:rPr lang="tr-TR" dirty="0" err="1"/>
              <a:t>material</a:t>
            </a:r>
            <a:r>
              <a:rPr lang="tr-TR" dirty="0"/>
              <a:t> </a:t>
            </a:r>
            <a:r>
              <a:rPr lang="tr-TR" dirty="0" err="1"/>
              <a:t>stored</a:t>
            </a:r>
            <a:r>
              <a:rPr lang="tr-TR" dirty="0"/>
              <a:t> </a:t>
            </a:r>
            <a:r>
              <a:rPr lang="tr-TR" dirty="0" err="1"/>
              <a:t>nearby</a:t>
            </a:r>
            <a:r>
              <a:rPr lang="tr-TR" dirty="0"/>
              <a:t>,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wood</a:t>
            </a:r>
            <a:r>
              <a:rPr lang="tr-TR" dirty="0"/>
              <a:t> of a </a:t>
            </a:r>
            <a:r>
              <a:rPr lang="tr-TR" dirty="0" err="1"/>
              <a:t>drying</a:t>
            </a:r>
            <a:r>
              <a:rPr lang="tr-TR" dirty="0"/>
              <a:t> </a:t>
            </a:r>
            <a:r>
              <a:rPr lang="tr-TR" dirty="0" err="1"/>
              <a:t>rack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storage</a:t>
            </a:r>
            <a:r>
              <a:rPr lang="tr-TR" dirty="0"/>
              <a:t> </a:t>
            </a:r>
            <a:r>
              <a:rPr lang="tr-TR" dirty="0" err="1"/>
              <a:t>structure</a:t>
            </a:r>
            <a:r>
              <a:rPr lang="tr-TR" dirty="0"/>
              <a:t>. </a:t>
            </a:r>
            <a:r>
              <a:rPr lang="tr-TR" dirty="0" err="1"/>
              <a:t>Such</a:t>
            </a:r>
            <a:r>
              <a:rPr lang="tr-TR" dirty="0"/>
              <a:t> </a:t>
            </a:r>
            <a:r>
              <a:rPr lang="tr-TR" dirty="0" err="1"/>
              <a:t>tunnelling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, </a:t>
            </a:r>
            <a:r>
              <a:rPr lang="tr-TR" dirty="0" err="1"/>
              <a:t>over</a:t>
            </a:r>
            <a:r>
              <a:rPr lang="tr-TR" dirty="0"/>
              <a:t> time, </a:t>
            </a:r>
            <a:r>
              <a:rPr lang="tr-TR" dirty="0" err="1"/>
              <a:t>so</a:t>
            </a:r>
            <a:r>
              <a:rPr lang="tr-TR" dirty="0"/>
              <a:t> </a:t>
            </a:r>
            <a:r>
              <a:rPr lang="tr-TR" dirty="0" err="1"/>
              <a:t>weaken</a:t>
            </a:r>
            <a:r>
              <a:rPr lang="tr-TR" dirty="0"/>
              <a:t> </a:t>
            </a:r>
            <a:r>
              <a:rPr lang="tr-TR" dirty="0" err="1"/>
              <a:t>drying</a:t>
            </a:r>
            <a:r>
              <a:rPr lang="tr-TR" dirty="0"/>
              <a:t> </a:t>
            </a:r>
            <a:r>
              <a:rPr lang="tr-TR" dirty="0" err="1"/>
              <a:t>racks</a:t>
            </a:r>
            <a:r>
              <a:rPr lang="tr-TR" dirty="0"/>
              <a:t> as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necessitate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replacement</a:t>
            </a:r>
            <a:r>
              <a:rPr lang="tr-TR" dirty="0"/>
              <a:t>. </a:t>
            </a:r>
          </a:p>
          <a:p>
            <a:pPr algn="just"/>
            <a:r>
              <a:rPr lang="tr-TR" dirty="0"/>
              <a:t>Complete </a:t>
            </a:r>
            <a:r>
              <a:rPr lang="tr-TR" dirty="0" err="1"/>
              <a:t>development</a:t>
            </a:r>
            <a:r>
              <a:rPr lang="tr-TR" dirty="0"/>
              <a:t> </a:t>
            </a:r>
            <a:r>
              <a:rPr lang="tr-TR" dirty="0" err="1"/>
              <a:t>takes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in </a:t>
            </a:r>
            <a:r>
              <a:rPr lang="tr-TR" dirty="0" err="1"/>
              <a:t>about</a:t>
            </a:r>
            <a:r>
              <a:rPr lang="tr-TR" dirty="0"/>
              <a:t> 5</a:t>
            </a:r>
            <a:r>
              <a:rPr lang="en-US" dirty="0"/>
              <a:t>−</a:t>
            </a:r>
            <a:r>
              <a:rPr lang="tr-TR" dirty="0"/>
              <a:t>7 </a:t>
            </a:r>
            <a:r>
              <a:rPr lang="tr-TR" dirty="0" err="1"/>
              <a:t>weeks</a:t>
            </a:r>
            <a:r>
              <a:rPr lang="tr-TR" dirty="0"/>
              <a:t> </a:t>
            </a:r>
            <a:r>
              <a:rPr lang="tr-TR" dirty="0" err="1"/>
              <a:t>under</a:t>
            </a:r>
            <a:r>
              <a:rPr lang="tr-TR" dirty="0"/>
              <a:t> optimal </a:t>
            </a:r>
            <a:r>
              <a:rPr lang="tr-TR" dirty="0" err="1"/>
              <a:t>conditions</a:t>
            </a:r>
            <a:r>
              <a:rPr lang="tr-TR" dirty="0"/>
              <a:t> of 30</a:t>
            </a:r>
            <a:r>
              <a:rPr lang="en-US" dirty="0"/>
              <a:t>−</a:t>
            </a:r>
            <a:r>
              <a:rPr lang="tr-TR" dirty="0"/>
              <a:t>35</a:t>
            </a:r>
            <a:r>
              <a:rPr lang="en-US" dirty="0"/>
              <a:t>°</a:t>
            </a:r>
            <a:r>
              <a:rPr lang="tr-TR" dirty="0"/>
              <a:t>C, 75% RH. </a:t>
            </a:r>
            <a:r>
              <a:rPr lang="tr-TR" dirty="0" err="1"/>
              <a:t>Adults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strong</a:t>
            </a:r>
            <a:r>
              <a:rPr lang="tr-TR" dirty="0"/>
              <a:t> </a:t>
            </a:r>
            <a:r>
              <a:rPr lang="tr-TR" dirty="0" err="1"/>
              <a:t>fliers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can </a:t>
            </a:r>
            <a:r>
              <a:rPr lang="tr-TR" dirty="0" err="1"/>
              <a:t>quickly</a:t>
            </a:r>
            <a:r>
              <a:rPr lang="tr-TR" dirty="0"/>
              <a:t> </a:t>
            </a:r>
            <a:r>
              <a:rPr lang="tr-TR" dirty="0" err="1"/>
              <a:t>find</a:t>
            </a:r>
            <a:r>
              <a:rPr lang="tr-TR" dirty="0"/>
              <a:t>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sources</a:t>
            </a:r>
            <a:r>
              <a:rPr lang="tr-TR" dirty="0"/>
              <a:t> of </a:t>
            </a:r>
            <a:r>
              <a:rPr lang="tr-TR" dirty="0" err="1"/>
              <a:t>food</a:t>
            </a:r>
            <a:r>
              <a:rPr lang="tr-TR" dirty="0"/>
              <a:t>. </a:t>
            </a:r>
          </a:p>
          <a:p>
            <a:pPr algn="just"/>
            <a:endParaRPr lang="tr-TR" dirty="0"/>
          </a:p>
        </p:txBody>
      </p:sp>
      <p:pic>
        <p:nvPicPr>
          <p:cNvPr id="1031" name="Picture 7" descr="page23image840207776">
            <a:extLst>
              <a:ext uri="{FF2B5EF4-FFF2-40B4-BE49-F238E27FC236}">
                <a16:creationId xmlns:a16="http://schemas.microsoft.com/office/drawing/2014/main" id="{51E39068-14B6-FB4B-9B87-819F9908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3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3image840208496">
            <a:extLst>
              <a:ext uri="{FF2B5EF4-FFF2-40B4-BE49-F238E27FC236}">
                <a16:creationId xmlns:a16="http://schemas.microsoft.com/office/drawing/2014/main" id="{089F46F0-D27C-184A-B3B8-505BA4D3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508" y="3529695"/>
            <a:ext cx="1727245" cy="8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3image840208800">
            <a:extLst>
              <a:ext uri="{FF2B5EF4-FFF2-40B4-BE49-F238E27FC236}">
                <a16:creationId xmlns:a16="http://schemas.microsoft.com/office/drawing/2014/main" id="{1E1D0DA4-2145-9544-A4E2-3CE37BFA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5836" y="4632002"/>
            <a:ext cx="1738311" cy="13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3image840209104">
            <a:extLst>
              <a:ext uri="{FF2B5EF4-FFF2-40B4-BE49-F238E27FC236}">
                <a16:creationId xmlns:a16="http://schemas.microsoft.com/office/drawing/2014/main" id="{13671F80-4592-6244-8417-1F26B6A2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5512" y="4632002"/>
            <a:ext cx="1747046" cy="13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5DB4A-CE73-7D47-87E4-71BE54438F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319" y="885879"/>
            <a:ext cx="2831655" cy="214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99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8436" y="35365"/>
            <a:ext cx="10515600" cy="1325563"/>
          </a:xfrm>
        </p:spPr>
        <p:txBody>
          <a:bodyPr/>
          <a:lstStyle/>
          <a:p>
            <a:r>
              <a:rPr lang="tr-TR" sz="2400" dirty="0" err="1"/>
              <a:t>Other</a:t>
            </a:r>
            <a:r>
              <a:rPr lang="tr-TR" sz="2400" dirty="0"/>
              <a:t> </a:t>
            </a:r>
            <a:r>
              <a:rPr lang="tr-TR" sz="2400" i="1" dirty="0" err="1"/>
              <a:t>Dermestes</a:t>
            </a:r>
            <a:r>
              <a:rPr lang="tr-TR" sz="2400" i="1" dirty="0"/>
              <a:t> </a:t>
            </a:r>
            <a:r>
              <a:rPr lang="tr-TR" sz="2400" dirty="0" err="1"/>
              <a:t>spp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3604" y="1106095"/>
            <a:ext cx="7781144" cy="549707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third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widespread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/>
              <a:t>attacking</a:t>
            </a:r>
            <a:r>
              <a:rPr lang="tr-TR" dirty="0"/>
              <a:t> </a:t>
            </a:r>
            <a:r>
              <a:rPr lang="tr-TR" dirty="0" err="1"/>
              <a:t>dried</a:t>
            </a:r>
            <a:r>
              <a:rPr lang="tr-TR" dirty="0"/>
              <a:t> </a:t>
            </a:r>
            <a:r>
              <a:rPr lang="tr-TR" dirty="0" err="1"/>
              <a:t>fish</a:t>
            </a:r>
            <a:r>
              <a:rPr lang="tr-TR" dirty="0"/>
              <a:t> in </a:t>
            </a:r>
            <a:r>
              <a:rPr lang="tr-TR" dirty="0" err="1"/>
              <a:t>tropical</a:t>
            </a:r>
            <a:r>
              <a:rPr lang="tr-TR" dirty="0"/>
              <a:t> </a:t>
            </a:r>
            <a:r>
              <a:rPr lang="tr-TR" dirty="0" err="1"/>
              <a:t>climates</a:t>
            </a:r>
            <a:r>
              <a:rPr lang="tr-TR" dirty="0"/>
              <a:t> is </a:t>
            </a:r>
            <a:r>
              <a:rPr lang="tr-TR" i="1" dirty="0" err="1"/>
              <a:t>Dermestes</a:t>
            </a:r>
            <a:r>
              <a:rPr lang="tr-TR" i="1" dirty="0"/>
              <a:t> </a:t>
            </a:r>
            <a:r>
              <a:rPr lang="tr-TR" i="1" dirty="0" err="1"/>
              <a:t>ater</a:t>
            </a:r>
            <a:r>
              <a:rPr lang="tr-TR" i="1" dirty="0"/>
              <a:t> </a:t>
            </a:r>
            <a:r>
              <a:rPr lang="tr-TR" dirty="0" err="1"/>
              <a:t>Degeer</a:t>
            </a:r>
            <a:r>
              <a:rPr lang="tr-TR" dirty="0"/>
              <a:t> (</a:t>
            </a:r>
            <a:r>
              <a:rPr lang="tr-TR" dirty="0" err="1"/>
              <a:t>black</a:t>
            </a:r>
            <a:r>
              <a:rPr lang="tr-TR" dirty="0"/>
              <a:t> </a:t>
            </a:r>
            <a:r>
              <a:rPr lang="tr-TR" dirty="0" err="1"/>
              <a:t>larder</a:t>
            </a:r>
            <a:r>
              <a:rPr lang="tr-TR" dirty="0"/>
              <a:t> </a:t>
            </a:r>
            <a:r>
              <a:rPr lang="tr-TR" dirty="0" err="1"/>
              <a:t>beetle</a:t>
            </a:r>
            <a:r>
              <a:rPr lang="tr-TR" dirty="0"/>
              <a:t>). </a:t>
            </a: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also</a:t>
            </a:r>
            <a:r>
              <a:rPr lang="tr-TR" dirty="0"/>
              <a:t> an </a:t>
            </a:r>
            <a:r>
              <a:rPr lang="tr-TR" dirty="0" err="1"/>
              <a:t>important</a:t>
            </a:r>
            <a:r>
              <a:rPr lang="tr-TR" dirty="0"/>
              <a:t> </a:t>
            </a:r>
            <a:r>
              <a:rPr lang="tr-TR" dirty="0" err="1"/>
              <a:t>pest</a:t>
            </a:r>
            <a:r>
              <a:rPr lang="tr-TR" dirty="0"/>
              <a:t> of </a:t>
            </a:r>
            <a:r>
              <a:rPr lang="tr-TR" dirty="0" err="1"/>
              <a:t>copra</a:t>
            </a:r>
            <a:r>
              <a:rPr lang="tr-TR" dirty="0"/>
              <a:t>, as is </a:t>
            </a:r>
            <a:r>
              <a:rPr lang="tr-TR" i="1" dirty="0"/>
              <a:t>D. </a:t>
            </a:r>
            <a:r>
              <a:rPr lang="tr-TR" i="1" dirty="0" err="1"/>
              <a:t>maculatus</a:t>
            </a:r>
            <a:r>
              <a:rPr lang="tr-TR" i="1" dirty="0"/>
              <a:t>. </a:t>
            </a:r>
          </a:p>
          <a:p>
            <a:pPr algn="just"/>
            <a:r>
              <a:rPr lang="tr-TR" i="1" dirty="0"/>
              <a:t>D. </a:t>
            </a:r>
            <a:r>
              <a:rPr lang="tr-TR" i="1" dirty="0" err="1"/>
              <a:t>carnivorus</a:t>
            </a:r>
            <a:r>
              <a:rPr lang="tr-TR" i="1" dirty="0"/>
              <a:t> </a:t>
            </a:r>
            <a:r>
              <a:rPr lang="tr-TR" dirty="0"/>
              <a:t>F. is an </a:t>
            </a:r>
            <a:r>
              <a:rPr lang="tr-TR" dirty="0" err="1"/>
              <a:t>important</a:t>
            </a:r>
            <a:r>
              <a:rPr lang="tr-TR" dirty="0"/>
              <a:t> </a:t>
            </a:r>
            <a:r>
              <a:rPr lang="tr-TR" dirty="0" err="1"/>
              <a:t>pest</a:t>
            </a:r>
            <a:r>
              <a:rPr lang="tr-TR" dirty="0"/>
              <a:t> of </a:t>
            </a:r>
            <a:r>
              <a:rPr lang="tr-TR" dirty="0" err="1"/>
              <a:t>dried</a:t>
            </a:r>
            <a:r>
              <a:rPr lang="tr-TR" dirty="0"/>
              <a:t> </a:t>
            </a:r>
            <a:r>
              <a:rPr lang="tr-TR" dirty="0" err="1"/>
              <a:t>fish</a:t>
            </a:r>
            <a:r>
              <a:rPr lang="tr-TR" dirty="0"/>
              <a:t> in South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Southeast</a:t>
            </a:r>
            <a:r>
              <a:rPr lang="tr-TR" dirty="0"/>
              <a:t> </a:t>
            </a:r>
            <a:r>
              <a:rPr lang="tr-TR" dirty="0" err="1"/>
              <a:t>Asia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is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known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Europe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Americas</a:t>
            </a:r>
            <a:r>
              <a:rPr lang="tr-TR" dirty="0"/>
              <a:t>.</a:t>
            </a:r>
          </a:p>
          <a:p>
            <a:pPr algn="just"/>
            <a:r>
              <a:rPr lang="tr-TR" i="1" dirty="0"/>
              <a:t>D. </a:t>
            </a:r>
            <a:r>
              <a:rPr lang="tr-TR" i="1" dirty="0" err="1"/>
              <a:t>lardarius</a:t>
            </a:r>
            <a:r>
              <a:rPr lang="tr-TR" i="1" dirty="0"/>
              <a:t> </a:t>
            </a:r>
            <a:r>
              <a:rPr lang="tr-TR" dirty="0"/>
              <a:t>L. (</a:t>
            </a:r>
            <a:r>
              <a:rPr lang="tr-TR" dirty="0" err="1"/>
              <a:t>larder</a:t>
            </a:r>
            <a:r>
              <a:rPr lang="tr-TR" dirty="0"/>
              <a:t> </a:t>
            </a:r>
            <a:r>
              <a:rPr lang="tr-TR" dirty="0" err="1"/>
              <a:t>beetle</a:t>
            </a:r>
            <a:r>
              <a:rPr lang="tr-TR" dirty="0"/>
              <a:t>) is a </a:t>
            </a:r>
            <a:r>
              <a:rPr lang="tr-TR" dirty="0" err="1"/>
              <a:t>cosmopolitan</a:t>
            </a:r>
            <a:r>
              <a:rPr lang="tr-TR" dirty="0"/>
              <a:t> </a:t>
            </a:r>
            <a:r>
              <a:rPr lang="tr-TR" dirty="0" err="1"/>
              <a:t>pest</a:t>
            </a:r>
            <a:r>
              <a:rPr lang="tr-TR" dirty="0"/>
              <a:t> of a </a:t>
            </a:r>
            <a:r>
              <a:rPr lang="tr-TR" dirty="0" err="1"/>
              <a:t>wide</a:t>
            </a:r>
            <a:r>
              <a:rPr lang="tr-TR" dirty="0"/>
              <a:t> </a:t>
            </a:r>
            <a:r>
              <a:rPr lang="tr-TR" dirty="0" err="1"/>
              <a:t>range</a:t>
            </a:r>
            <a:r>
              <a:rPr lang="tr-TR" dirty="0"/>
              <a:t> of </a:t>
            </a:r>
            <a:r>
              <a:rPr lang="tr-TR" dirty="0" err="1"/>
              <a:t>animal</a:t>
            </a:r>
            <a:r>
              <a:rPr lang="tr-TR" dirty="0"/>
              <a:t> </a:t>
            </a:r>
            <a:r>
              <a:rPr lang="tr-TR" dirty="0" err="1"/>
              <a:t>products</a:t>
            </a:r>
            <a:r>
              <a:rPr lang="tr-TR" dirty="0"/>
              <a:t>. </a:t>
            </a: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also</a:t>
            </a:r>
            <a:r>
              <a:rPr lang="tr-TR" dirty="0"/>
              <a:t> a </a:t>
            </a:r>
            <a:r>
              <a:rPr lang="tr-TR" dirty="0" err="1"/>
              <a:t>scavenger</a:t>
            </a:r>
            <a:r>
              <a:rPr lang="tr-TR" dirty="0"/>
              <a:t>, </a:t>
            </a:r>
            <a:r>
              <a:rPr lang="tr-TR" dirty="0" err="1"/>
              <a:t>feeding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remains</a:t>
            </a:r>
            <a:r>
              <a:rPr lang="tr-TR" dirty="0"/>
              <a:t> of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insects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animals</a:t>
            </a:r>
            <a:r>
              <a:rPr lang="tr-TR" dirty="0"/>
              <a:t>, but can </a:t>
            </a:r>
            <a:r>
              <a:rPr lang="tr-TR" dirty="0" err="1"/>
              <a:t>breed</a:t>
            </a:r>
            <a:r>
              <a:rPr lang="tr-TR" dirty="0"/>
              <a:t> on </a:t>
            </a:r>
            <a:r>
              <a:rPr lang="tr-TR" dirty="0" err="1"/>
              <a:t>cereal</a:t>
            </a:r>
            <a:r>
              <a:rPr lang="tr-TR" dirty="0"/>
              <a:t> </a:t>
            </a:r>
            <a:r>
              <a:rPr lang="tr-TR" dirty="0" err="1"/>
              <a:t>products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wheat</a:t>
            </a:r>
            <a:r>
              <a:rPr lang="tr-TR" dirty="0"/>
              <a:t> </a:t>
            </a:r>
            <a:r>
              <a:rPr lang="tr-TR" dirty="0" err="1"/>
              <a:t>germ</a:t>
            </a:r>
            <a:r>
              <a:rPr lang="tr-TR" dirty="0"/>
              <a:t>. </a:t>
            </a: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often</a:t>
            </a:r>
            <a:r>
              <a:rPr lang="tr-TR" dirty="0"/>
              <a:t> an </a:t>
            </a:r>
            <a:r>
              <a:rPr lang="tr-TR" dirty="0" err="1"/>
              <a:t>inhabitant</a:t>
            </a:r>
            <a:r>
              <a:rPr lang="tr-TR" dirty="0"/>
              <a:t> of </a:t>
            </a:r>
            <a:r>
              <a:rPr lang="tr-TR" dirty="0" err="1"/>
              <a:t>domestic</a:t>
            </a:r>
            <a:r>
              <a:rPr lang="tr-TR" dirty="0"/>
              <a:t> </a:t>
            </a:r>
            <a:r>
              <a:rPr lang="tr-TR" dirty="0" err="1"/>
              <a:t>premises</a:t>
            </a:r>
            <a:r>
              <a:rPr lang="tr-TR" dirty="0"/>
              <a:t> in </a:t>
            </a:r>
            <a:r>
              <a:rPr lang="tr-TR" dirty="0" err="1"/>
              <a:t>temperate</a:t>
            </a:r>
            <a:r>
              <a:rPr lang="tr-TR" dirty="0"/>
              <a:t> </a:t>
            </a:r>
            <a:r>
              <a:rPr lang="tr-TR" dirty="0" err="1"/>
              <a:t>countries</a:t>
            </a:r>
            <a:r>
              <a:rPr lang="tr-TR" dirty="0"/>
              <a:t>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elytra</a:t>
            </a:r>
            <a:r>
              <a:rPr lang="tr-TR" dirty="0"/>
              <a:t> in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distinctive</a:t>
            </a:r>
            <a:r>
              <a:rPr lang="tr-TR" dirty="0"/>
              <a:t>: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basal</a:t>
            </a:r>
            <a:r>
              <a:rPr lang="tr-TR" dirty="0"/>
              <a:t> </a:t>
            </a:r>
            <a:r>
              <a:rPr lang="tr-TR" dirty="0" err="1"/>
              <a:t>half</a:t>
            </a:r>
            <a:r>
              <a:rPr lang="tr-TR" dirty="0"/>
              <a:t> of </a:t>
            </a:r>
            <a:r>
              <a:rPr lang="tr-TR" dirty="0" err="1"/>
              <a:t>each</a:t>
            </a:r>
            <a:r>
              <a:rPr lang="tr-TR" dirty="0"/>
              <a:t> </a:t>
            </a:r>
            <a:r>
              <a:rPr lang="tr-TR" dirty="0" err="1"/>
              <a:t>elytron</a:t>
            </a:r>
            <a:r>
              <a:rPr lang="tr-TR" dirty="0"/>
              <a:t> has a </a:t>
            </a:r>
            <a:r>
              <a:rPr lang="tr-TR" dirty="0" err="1"/>
              <a:t>large</a:t>
            </a:r>
            <a:r>
              <a:rPr lang="tr-TR" dirty="0"/>
              <a:t> </a:t>
            </a:r>
            <a:r>
              <a:rPr lang="tr-TR" dirty="0" err="1"/>
              <a:t>area</a:t>
            </a:r>
            <a:r>
              <a:rPr lang="tr-TR" dirty="0"/>
              <a:t> of </a:t>
            </a:r>
            <a:r>
              <a:rPr lang="tr-TR" dirty="0" err="1"/>
              <a:t>pale</a:t>
            </a:r>
            <a:r>
              <a:rPr lang="tr-TR" dirty="0"/>
              <a:t> </a:t>
            </a:r>
            <a:r>
              <a:rPr lang="tr-TR" dirty="0" err="1"/>
              <a:t>brown-grey</a:t>
            </a:r>
            <a:r>
              <a:rPr lang="tr-TR" dirty="0"/>
              <a:t> </a:t>
            </a:r>
            <a:r>
              <a:rPr lang="tr-TR" dirty="0" err="1"/>
              <a:t>hairs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is </a:t>
            </a:r>
            <a:r>
              <a:rPr lang="tr-TR" dirty="0" err="1"/>
              <a:t>absent</a:t>
            </a:r>
            <a:r>
              <a:rPr lang="tr-TR" dirty="0"/>
              <a:t> in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.</a:t>
            </a:r>
          </a:p>
          <a:p>
            <a:pPr algn="just"/>
            <a:r>
              <a:rPr lang="tr-TR" dirty="0" err="1"/>
              <a:t>Two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, </a:t>
            </a:r>
            <a:r>
              <a:rPr lang="tr-TR" i="1" dirty="0"/>
              <a:t>D. </a:t>
            </a:r>
            <a:r>
              <a:rPr lang="tr-TR" i="1" dirty="0" err="1"/>
              <a:t>haemorrhoidalis</a:t>
            </a:r>
            <a:r>
              <a:rPr lang="tr-TR" i="1" dirty="0"/>
              <a:t> </a:t>
            </a:r>
            <a:r>
              <a:rPr lang="tr-TR" dirty="0" err="1"/>
              <a:t>Kuster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i="1" dirty="0"/>
              <a:t>D. </a:t>
            </a:r>
            <a:r>
              <a:rPr lang="tr-TR" i="1" dirty="0" err="1"/>
              <a:t>peruvianus</a:t>
            </a:r>
            <a:r>
              <a:rPr lang="tr-TR" i="1" dirty="0"/>
              <a:t> </a:t>
            </a:r>
            <a:r>
              <a:rPr lang="tr-TR" dirty="0" err="1"/>
              <a:t>Laporte</a:t>
            </a:r>
            <a:r>
              <a:rPr lang="tr-TR" dirty="0"/>
              <a:t> de </a:t>
            </a:r>
            <a:r>
              <a:rPr lang="tr-TR" dirty="0" err="1"/>
              <a:t>Castelnau</a:t>
            </a:r>
            <a:r>
              <a:rPr lang="tr-TR" dirty="0"/>
              <a:t>, </a:t>
            </a:r>
            <a:r>
              <a:rPr lang="tr-TR" dirty="0" err="1"/>
              <a:t>believed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of South </a:t>
            </a:r>
            <a:r>
              <a:rPr lang="tr-TR" dirty="0" err="1"/>
              <a:t>American</a:t>
            </a:r>
            <a:r>
              <a:rPr lang="tr-TR" dirty="0"/>
              <a:t> </a:t>
            </a:r>
            <a:r>
              <a:rPr lang="tr-TR" dirty="0" err="1"/>
              <a:t>origin</a:t>
            </a:r>
            <a:r>
              <a:rPr lang="tr-TR" dirty="0"/>
              <a:t>, </a:t>
            </a:r>
            <a:r>
              <a:rPr lang="tr-TR" dirty="0" err="1"/>
              <a:t>have</a:t>
            </a:r>
            <a:r>
              <a:rPr lang="tr-TR" dirty="0"/>
              <a:t> spread </a:t>
            </a:r>
            <a:r>
              <a:rPr lang="tr-TR" dirty="0" err="1"/>
              <a:t>to</a:t>
            </a:r>
            <a:r>
              <a:rPr lang="tr-TR" dirty="0"/>
              <a:t> North </a:t>
            </a:r>
            <a:r>
              <a:rPr lang="tr-TR" dirty="0" err="1"/>
              <a:t>America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Europe.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United </a:t>
            </a:r>
            <a:r>
              <a:rPr lang="tr-TR" dirty="0" err="1"/>
              <a:t>Kingdom</a:t>
            </a:r>
            <a:r>
              <a:rPr lang="tr-TR" dirty="0"/>
              <a:t>,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example</a:t>
            </a:r>
            <a:r>
              <a:rPr lang="tr-TR" dirty="0"/>
              <a:t>,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become</a:t>
            </a:r>
            <a:r>
              <a:rPr lang="tr-TR" dirty="0"/>
              <a:t> </a:t>
            </a:r>
            <a:r>
              <a:rPr lang="tr-TR" dirty="0" err="1"/>
              <a:t>domestic</a:t>
            </a:r>
            <a:r>
              <a:rPr lang="tr-TR" dirty="0"/>
              <a:t> </a:t>
            </a:r>
            <a:r>
              <a:rPr lang="tr-TR" dirty="0" err="1"/>
              <a:t>pests</a:t>
            </a:r>
            <a:r>
              <a:rPr lang="tr-TR" dirty="0"/>
              <a:t>.</a:t>
            </a:r>
          </a:p>
          <a:p>
            <a:pPr algn="just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B21BE-819B-9C4F-965D-FED1AF30E3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46310" y="1534251"/>
            <a:ext cx="1879600" cy="1079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5B2C62-80DF-8F46-9532-0F94F46C0564}"/>
              </a:ext>
            </a:extLst>
          </p:cNvPr>
          <p:cNvSpPr/>
          <p:nvPr/>
        </p:nvSpPr>
        <p:spPr>
          <a:xfrm>
            <a:off x="8241557" y="3114878"/>
            <a:ext cx="866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D. </a:t>
            </a:r>
            <a:r>
              <a:rPr lang="tr-TR" i="1" dirty="0" err="1"/>
              <a:t>ater</a:t>
            </a:r>
            <a:r>
              <a:rPr lang="tr-TR" i="1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9DDA4-B8C0-AA4D-9024-A5FF2993A4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006" y="1134201"/>
            <a:ext cx="1174613" cy="20245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68256A-6C3D-B048-A1E6-C145EA7137AF}"/>
              </a:ext>
            </a:extLst>
          </p:cNvPr>
          <p:cNvSpPr/>
          <p:nvPr/>
        </p:nvSpPr>
        <p:spPr>
          <a:xfrm>
            <a:off x="9415824" y="3172961"/>
            <a:ext cx="13149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/>
              <a:t>D. </a:t>
            </a:r>
            <a:r>
              <a:rPr lang="tr-TR" sz="1600" i="1" dirty="0" err="1"/>
              <a:t>carnivorus</a:t>
            </a:r>
            <a:r>
              <a:rPr lang="tr-TR" sz="1600" i="1" dirty="0"/>
              <a:t> 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1245F8-BBDF-6648-B95C-CB1233F80C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765" y="1134201"/>
            <a:ext cx="1144523" cy="19276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8CD742-3127-F04F-8480-0295589F7766}"/>
              </a:ext>
            </a:extLst>
          </p:cNvPr>
          <p:cNvSpPr/>
          <p:nvPr/>
        </p:nvSpPr>
        <p:spPr>
          <a:xfrm>
            <a:off x="10837173" y="3172961"/>
            <a:ext cx="1187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/>
              <a:t>D. </a:t>
            </a:r>
            <a:r>
              <a:rPr lang="tr-TR" sz="1600" i="1" dirty="0" err="1"/>
              <a:t>lardarius</a:t>
            </a:r>
            <a:r>
              <a:rPr lang="tr-TR" sz="1600" i="1" dirty="0"/>
              <a:t> 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263C3D-80B1-F144-A5E5-05DF65698F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179" y="3854631"/>
            <a:ext cx="1310630" cy="16712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C0401D-33FF-3243-B8E7-AC7E1035DC9A}"/>
              </a:ext>
            </a:extLst>
          </p:cNvPr>
          <p:cNvSpPr/>
          <p:nvPr/>
        </p:nvSpPr>
        <p:spPr>
          <a:xfrm>
            <a:off x="8146360" y="5608581"/>
            <a:ext cx="1810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/>
              <a:t>D. </a:t>
            </a:r>
            <a:r>
              <a:rPr lang="tr-TR" sz="1600" i="1" dirty="0" err="1"/>
              <a:t>haemorrhoidalis</a:t>
            </a:r>
            <a:r>
              <a:rPr lang="tr-TR" sz="1600" i="1" dirty="0"/>
              <a:t> </a:t>
            </a:r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6A2756-8D4D-644E-BDA5-C22FDFF9FB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948" y="3854630"/>
            <a:ext cx="1001159" cy="16712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C9E749-1BA2-184E-8092-8182847B037D}"/>
              </a:ext>
            </a:extLst>
          </p:cNvPr>
          <p:cNvSpPr/>
          <p:nvPr/>
        </p:nvSpPr>
        <p:spPr>
          <a:xfrm>
            <a:off x="9931028" y="5555521"/>
            <a:ext cx="13187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/>
              <a:t>D. </a:t>
            </a:r>
            <a:r>
              <a:rPr lang="tr-TR" sz="1600" i="1" dirty="0" err="1"/>
              <a:t>peruvianus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0517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i="1" dirty="0" err="1"/>
              <a:t>Attagenus</a:t>
            </a:r>
            <a:r>
              <a:rPr lang="tr-TR" sz="2400" i="1" dirty="0"/>
              <a:t> </a:t>
            </a:r>
            <a:r>
              <a:rPr lang="tr-TR" sz="2400" dirty="0" err="1"/>
              <a:t>spp</a:t>
            </a:r>
            <a:r>
              <a:rPr lang="tr-TR" sz="2400" dirty="0"/>
              <a:t>.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8613" y="1405899"/>
            <a:ext cx="5763562" cy="5294703"/>
          </a:xfrm>
        </p:spPr>
        <p:txBody>
          <a:bodyPr>
            <a:normAutofit/>
          </a:bodyPr>
          <a:lstStyle/>
          <a:p>
            <a:pPr algn="just"/>
            <a:r>
              <a:rPr lang="tr-TR" sz="2400" dirty="0"/>
              <a:t>A </a:t>
            </a:r>
            <a:r>
              <a:rPr lang="tr-TR" sz="2400" dirty="0" err="1"/>
              <a:t>number</a:t>
            </a:r>
            <a:r>
              <a:rPr lang="tr-TR" sz="2400" dirty="0"/>
              <a:t> of </a:t>
            </a:r>
            <a:r>
              <a:rPr lang="tr-TR" sz="2400" dirty="0" err="1"/>
              <a:t>species</a:t>
            </a:r>
            <a:r>
              <a:rPr lang="tr-TR" sz="2400" dirty="0"/>
              <a:t> of </a:t>
            </a:r>
            <a:r>
              <a:rPr lang="tr-TR" sz="2400" i="1" dirty="0" err="1"/>
              <a:t>Attagenus</a:t>
            </a:r>
            <a:r>
              <a:rPr lang="tr-TR" sz="2400" i="1" dirty="0"/>
              <a:t> </a:t>
            </a:r>
            <a:r>
              <a:rPr lang="tr-TR" sz="2400" dirty="0"/>
              <a:t>(2</a:t>
            </a:r>
            <a:r>
              <a:rPr lang="en-US" sz="2400" dirty="0"/>
              <a:t>−</a:t>
            </a:r>
            <a:r>
              <a:rPr lang="tr-TR" sz="2400" dirty="0"/>
              <a:t>5 mm </a:t>
            </a:r>
            <a:r>
              <a:rPr lang="tr-TR" sz="2400" dirty="0" err="1"/>
              <a:t>long</a:t>
            </a:r>
            <a:r>
              <a:rPr lang="tr-TR" sz="2400" dirty="0"/>
              <a:t>)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common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destructive</a:t>
            </a:r>
            <a:r>
              <a:rPr lang="tr-TR" sz="2400" dirty="0"/>
              <a:t> </a:t>
            </a:r>
            <a:r>
              <a:rPr lang="tr-TR" sz="2400" dirty="0" err="1"/>
              <a:t>domestic</a:t>
            </a:r>
            <a:r>
              <a:rPr lang="tr-TR" sz="2400" dirty="0"/>
              <a:t> </a:t>
            </a:r>
            <a:r>
              <a:rPr lang="tr-TR" sz="2400" dirty="0" err="1"/>
              <a:t>pests</a:t>
            </a:r>
            <a:r>
              <a:rPr lang="tr-TR" sz="2400" dirty="0"/>
              <a:t> in </a:t>
            </a:r>
            <a:r>
              <a:rPr lang="tr-TR" sz="2400" dirty="0" err="1"/>
              <a:t>temperate</a:t>
            </a:r>
            <a:r>
              <a:rPr lang="tr-TR" sz="2400" dirty="0"/>
              <a:t> </a:t>
            </a:r>
            <a:r>
              <a:rPr lang="tr-TR" sz="2400" dirty="0" err="1"/>
              <a:t>regions</a:t>
            </a:r>
            <a:r>
              <a:rPr lang="tr-TR" sz="2400" dirty="0"/>
              <a:t>, </a:t>
            </a:r>
            <a:r>
              <a:rPr lang="tr-TR" sz="2400" dirty="0" err="1"/>
              <a:t>feeding</a:t>
            </a:r>
            <a:r>
              <a:rPr lang="tr-TR" sz="2400" dirty="0"/>
              <a:t> on </a:t>
            </a:r>
            <a:r>
              <a:rPr lang="tr-TR" sz="2400" dirty="0" err="1"/>
              <a:t>wool</a:t>
            </a:r>
            <a:r>
              <a:rPr lang="tr-TR" sz="2400" dirty="0"/>
              <a:t>, </a:t>
            </a:r>
            <a:r>
              <a:rPr lang="tr-TR" sz="2400" dirty="0" err="1"/>
              <a:t>fur</a:t>
            </a:r>
            <a:r>
              <a:rPr lang="tr-TR" sz="2400" dirty="0"/>
              <a:t>, </a:t>
            </a:r>
            <a:r>
              <a:rPr lang="tr-TR" sz="2400" dirty="0" err="1"/>
              <a:t>skins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other</a:t>
            </a:r>
            <a:r>
              <a:rPr lang="tr-TR" sz="2400" dirty="0"/>
              <a:t> </a:t>
            </a:r>
            <a:r>
              <a:rPr lang="tr-TR" sz="2400" dirty="0" err="1"/>
              <a:t>materials</a:t>
            </a:r>
            <a:r>
              <a:rPr lang="tr-TR" sz="2400" dirty="0"/>
              <a:t> (</a:t>
            </a:r>
            <a:r>
              <a:rPr lang="tr-TR" sz="2400" dirty="0" err="1"/>
              <a:t>Fig</a:t>
            </a:r>
            <a:r>
              <a:rPr lang="tr-TR" sz="2400" dirty="0"/>
              <a:t>. 7c). </a:t>
            </a:r>
          </a:p>
          <a:p>
            <a:pPr algn="just"/>
            <a:r>
              <a:rPr lang="tr-TR" sz="2400" dirty="0" err="1"/>
              <a:t>They</a:t>
            </a:r>
            <a:r>
              <a:rPr lang="tr-TR" sz="2400" dirty="0"/>
              <a:t> </a:t>
            </a:r>
            <a:r>
              <a:rPr lang="tr-TR" sz="2400" dirty="0" err="1"/>
              <a:t>also</a:t>
            </a:r>
            <a:r>
              <a:rPr lang="tr-TR" sz="2400" dirty="0"/>
              <a:t> </a:t>
            </a:r>
            <a:r>
              <a:rPr lang="tr-TR" sz="2400" dirty="0" err="1"/>
              <a:t>occur</a:t>
            </a:r>
            <a:r>
              <a:rPr lang="tr-TR" sz="2400" dirty="0"/>
              <a:t> in </a:t>
            </a:r>
            <a:r>
              <a:rPr lang="tr-TR" sz="2400" dirty="0" err="1"/>
              <a:t>stores</a:t>
            </a:r>
            <a:r>
              <a:rPr lang="tr-TR" sz="2400" dirty="0"/>
              <a:t>, </a:t>
            </a:r>
            <a:r>
              <a:rPr lang="tr-TR" sz="2400" dirty="0" err="1"/>
              <a:t>usually</a:t>
            </a:r>
            <a:r>
              <a:rPr lang="tr-TR" sz="2400" dirty="0"/>
              <a:t> as </a:t>
            </a:r>
            <a:r>
              <a:rPr lang="tr-TR" sz="2400" dirty="0" err="1"/>
              <a:t>scavengers</a:t>
            </a:r>
            <a:r>
              <a:rPr lang="tr-TR" sz="2400" dirty="0"/>
              <a:t> </a:t>
            </a:r>
            <a:r>
              <a:rPr lang="tr-TR" sz="2400" dirty="0" err="1"/>
              <a:t>feeding</a:t>
            </a:r>
            <a:r>
              <a:rPr lang="tr-TR" sz="2400" dirty="0"/>
              <a:t> on </a:t>
            </a:r>
            <a:r>
              <a:rPr lang="tr-TR" sz="2400" dirty="0" err="1"/>
              <a:t>dead</a:t>
            </a:r>
            <a:r>
              <a:rPr lang="tr-TR" sz="2400" dirty="0"/>
              <a:t> </a:t>
            </a:r>
            <a:r>
              <a:rPr lang="tr-TR" sz="2400" dirty="0" err="1"/>
              <a:t>insects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Species</a:t>
            </a:r>
            <a:r>
              <a:rPr lang="tr-TR" sz="2400" dirty="0"/>
              <a:t> </a:t>
            </a:r>
            <a:r>
              <a:rPr lang="tr-TR" sz="2400" dirty="0" err="1"/>
              <a:t>include</a:t>
            </a:r>
            <a:r>
              <a:rPr lang="tr-TR" sz="2400" dirty="0"/>
              <a:t> </a:t>
            </a:r>
            <a:r>
              <a:rPr lang="tr-TR" sz="2400" i="1" dirty="0"/>
              <a:t>A.</a:t>
            </a:r>
            <a:r>
              <a:rPr lang="tr-TR" sz="2400" dirty="0"/>
              <a:t> </a:t>
            </a:r>
            <a:r>
              <a:rPr lang="tr-TR" sz="2400" i="1" dirty="0" err="1"/>
              <a:t>unicolor</a:t>
            </a:r>
            <a:r>
              <a:rPr lang="tr-TR" sz="2400" i="1" dirty="0"/>
              <a:t> </a:t>
            </a:r>
            <a:r>
              <a:rPr lang="tr-TR" sz="2400" dirty="0"/>
              <a:t>(</a:t>
            </a:r>
            <a:r>
              <a:rPr lang="tr-TR" sz="2400" dirty="0" err="1"/>
              <a:t>Brahm</a:t>
            </a:r>
            <a:r>
              <a:rPr lang="tr-TR" sz="2400" dirty="0"/>
              <a:t>) (</a:t>
            </a:r>
            <a:r>
              <a:rPr lang="tr-TR" sz="2400" dirty="0" err="1"/>
              <a:t>black</a:t>
            </a:r>
            <a:r>
              <a:rPr lang="tr-TR" sz="2400" dirty="0"/>
              <a:t> </a:t>
            </a:r>
            <a:r>
              <a:rPr lang="tr-TR" sz="2400" dirty="0" err="1"/>
              <a:t>carpet</a:t>
            </a:r>
            <a:r>
              <a:rPr lang="tr-TR" sz="2400" dirty="0"/>
              <a:t> </a:t>
            </a:r>
            <a:r>
              <a:rPr lang="tr-TR" sz="2400" dirty="0" err="1"/>
              <a:t>beetle</a:t>
            </a:r>
            <a:r>
              <a:rPr lang="tr-TR" sz="2400" dirty="0"/>
              <a:t>)</a:t>
            </a:r>
            <a:r>
              <a:rPr lang="tr-TR" sz="2000" dirty="0"/>
              <a:t>, </a:t>
            </a:r>
            <a:r>
              <a:rPr lang="tr-TR" sz="2400" i="1" dirty="0"/>
              <a:t>A. </a:t>
            </a:r>
            <a:r>
              <a:rPr lang="tr-TR" sz="2400" i="1" dirty="0" err="1"/>
              <a:t>fasciatus</a:t>
            </a:r>
            <a:r>
              <a:rPr lang="tr-TR" sz="2400" i="1" dirty="0"/>
              <a:t> </a:t>
            </a:r>
            <a:r>
              <a:rPr lang="tr-TR" sz="2400" dirty="0"/>
              <a:t>(</a:t>
            </a:r>
            <a:r>
              <a:rPr lang="tr-TR" sz="2400" dirty="0" err="1"/>
              <a:t>Thunberg</a:t>
            </a:r>
            <a:r>
              <a:rPr lang="tr-TR" sz="2400" dirty="0"/>
              <a:t>) </a:t>
            </a:r>
            <a:r>
              <a:rPr lang="tr-TR" sz="2400" dirty="0" err="1"/>
              <a:t>banded</a:t>
            </a:r>
            <a:r>
              <a:rPr lang="tr-TR" sz="2400" dirty="0"/>
              <a:t> </a:t>
            </a:r>
            <a:r>
              <a:rPr lang="tr-TR" sz="2400" dirty="0" err="1"/>
              <a:t>black</a:t>
            </a:r>
            <a:r>
              <a:rPr lang="tr-TR" sz="2400" dirty="0"/>
              <a:t> </a:t>
            </a:r>
            <a:r>
              <a:rPr lang="tr-TR" sz="2400" dirty="0" err="1"/>
              <a:t>carpet</a:t>
            </a:r>
            <a:r>
              <a:rPr lang="tr-TR" sz="2400" dirty="0"/>
              <a:t> </a:t>
            </a:r>
            <a:r>
              <a:rPr lang="tr-TR" sz="2400" dirty="0" err="1"/>
              <a:t>beetle</a:t>
            </a:r>
            <a:r>
              <a:rPr lang="tr-TR" sz="2400" dirty="0"/>
              <a:t>), </a:t>
            </a:r>
            <a:r>
              <a:rPr lang="tr-TR" sz="2400" i="1" dirty="0"/>
              <a:t>A. </a:t>
            </a:r>
            <a:r>
              <a:rPr lang="tr-TR" sz="2400" i="1" dirty="0" err="1"/>
              <a:t>cyphonoides</a:t>
            </a:r>
            <a:r>
              <a:rPr lang="tr-TR" sz="2400" i="1" dirty="0"/>
              <a:t> </a:t>
            </a:r>
            <a:r>
              <a:rPr lang="tr-TR" sz="2400" dirty="0" err="1"/>
              <a:t>Wrestler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i="1" dirty="0"/>
              <a:t>A. </a:t>
            </a:r>
            <a:r>
              <a:rPr lang="tr-TR" sz="2400" i="1" dirty="0" err="1"/>
              <a:t>beali</a:t>
            </a:r>
            <a:r>
              <a:rPr lang="tr-TR" sz="2400" i="1" dirty="0"/>
              <a:t> </a:t>
            </a:r>
            <a:r>
              <a:rPr lang="tr-TR" sz="2400" dirty="0"/>
              <a:t>(L.). </a:t>
            </a:r>
          </a:p>
          <a:p>
            <a:pPr algn="just"/>
            <a:r>
              <a:rPr lang="tr-TR" sz="2400" i="1" dirty="0" err="1"/>
              <a:t>Attagenus</a:t>
            </a:r>
            <a:r>
              <a:rPr lang="tr-TR" sz="2400" i="1" dirty="0"/>
              <a:t> </a:t>
            </a:r>
            <a:r>
              <a:rPr lang="tr-TR" sz="2400" dirty="0" err="1"/>
              <a:t>species</a:t>
            </a:r>
            <a:r>
              <a:rPr lang="tr-TR" sz="2400" dirty="0"/>
              <a:t> can be </a:t>
            </a:r>
            <a:r>
              <a:rPr lang="tr-TR" sz="2400" dirty="0" err="1"/>
              <a:t>identified</a:t>
            </a:r>
            <a:r>
              <a:rPr lang="tr-TR" sz="2400" dirty="0"/>
              <a:t> </a:t>
            </a:r>
            <a:r>
              <a:rPr lang="tr-TR" sz="2400" dirty="0" err="1"/>
              <a:t>using</a:t>
            </a:r>
            <a:r>
              <a:rPr lang="tr-TR" sz="2400" dirty="0"/>
              <a:t> </a:t>
            </a:r>
            <a:r>
              <a:rPr lang="tr-TR" sz="2400" dirty="0" err="1"/>
              <a:t>keys</a:t>
            </a:r>
            <a:r>
              <a:rPr lang="tr-TR" sz="2400" dirty="0"/>
              <a:t> </a:t>
            </a:r>
            <a:r>
              <a:rPr lang="tr-TR" sz="2400" dirty="0" err="1"/>
              <a:t>provided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Beal</a:t>
            </a:r>
            <a:r>
              <a:rPr lang="tr-TR" sz="2400" dirty="0"/>
              <a:t> (1970)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Peacock</a:t>
            </a:r>
            <a:r>
              <a:rPr lang="tr-TR" sz="2400" dirty="0"/>
              <a:t> (1979 </a:t>
            </a:r>
            <a:r>
              <a:rPr lang="tr-TR" sz="2400" dirty="0" err="1"/>
              <a:t>and</a:t>
            </a:r>
            <a:r>
              <a:rPr lang="tr-TR" sz="2400" dirty="0"/>
              <a:t> 1993).</a:t>
            </a:r>
          </a:p>
          <a:p>
            <a:pPr algn="just"/>
            <a:endParaRPr lang="tr-T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68686-AD9B-2240-9F22-939D087856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404" y="1405899"/>
            <a:ext cx="1578492" cy="20530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B07A5-8B5C-C34D-92AC-95FFFCC30659}"/>
              </a:ext>
            </a:extLst>
          </p:cNvPr>
          <p:cNvSpPr/>
          <p:nvPr/>
        </p:nvSpPr>
        <p:spPr>
          <a:xfrm>
            <a:off x="7687857" y="3498802"/>
            <a:ext cx="1311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 </a:t>
            </a:r>
            <a:r>
              <a:rPr lang="tr-TR" i="1" dirty="0" err="1"/>
              <a:t>fasciatus</a:t>
            </a:r>
            <a:r>
              <a:rPr lang="tr-TR" i="1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FB734-5EC2-BA48-94CC-B1F20B8EC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763" y="1449123"/>
            <a:ext cx="1491366" cy="1951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F21871-01F6-F44D-888E-D61183B1C0AC}"/>
              </a:ext>
            </a:extLst>
          </p:cNvPr>
          <p:cNvSpPr/>
          <p:nvPr/>
        </p:nvSpPr>
        <p:spPr>
          <a:xfrm>
            <a:off x="6277616" y="3498802"/>
            <a:ext cx="1235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</a:t>
            </a:r>
            <a:r>
              <a:rPr lang="tr-TR" dirty="0"/>
              <a:t> </a:t>
            </a:r>
            <a:r>
              <a:rPr lang="tr-TR" i="1" dirty="0" err="1"/>
              <a:t>unicolor</a:t>
            </a:r>
            <a:r>
              <a:rPr lang="tr-TR" i="1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3C58B-7D4F-EA4C-962B-F67C14793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521" y="1395502"/>
            <a:ext cx="1459937" cy="20097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AF5767-1ACA-A143-A830-D29FD92F82C5}"/>
              </a:ext>
            </a:extLst>
          </p:cNvPr>
          <p:cNvSpPr/>
          <p:nvPr/>
        </p:nvSpPr>
        <p:spPr>
          <a:xfrm>
            <a:off x="9098283" y="3503081"/>
            <a:ext cx="1646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 </a:t>
            </a:r>
            <a:r>
              <a:rPr lang="tr-TR" i="1" dirty="0" err="1"/>
              <a:t>cyphonoides</a:t>
            </a:r>
            <a:r>
              <a:rPr lang="tr-TR" i="1" dirty="0"/>
              <a:t>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8E2BFD-985D-A742-BE47-2E0748AA6B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4989">
            <a:off x="10878263" y="1408205"/>
            <a:ext cx="930466" cy="21917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B89BA7-71AE-8C41-8E92-7673B2CA2FEB}"/>
              </a:ext>
            </a:extLst>
          </p:cNvPr>
          <p:cNvSpPr/>
          <p:nvPr/>
        </p:nvSpPr>
        <p:spPr>
          <a:xfrm>
            <a:off x="10885691" y="3498802"/>
            <a:ext cx="936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 </a:t>
            </a:r>
            <a:r>
              <a:rPr lang="tr-TR" i="1" dirty="0" err="1"/>
              <a:t>beali</a:t>
            </a:r>
            <a:r>
              <a:rPr lang="tr-TR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9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i="1" dirty="0" err="1"/>
              <a:t>Anthrenus</a:t>
            </a:r>
            <a:r>
              <a:rPr lang="tr-TR" sz="2400" i="1" dirty="0"/>
              <a:t> </a:t>
            </a:r>
            <a:r>
              <a:rPr lang="tr-TR" sz="2400" i="1" dirty="0" err="1"/>
              <a:t>spp</a:t>
            </a:r>
            <a:r>
              <a:rPr lang="tr-TR" sz="2400" i="1" dirty="0"/>
              <a:t>.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3564" y="1555801"/>
            <a:ext cx="7031636" cy="509983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tr-TR" i="1" dirty="0" err="1"/>
              <a:t>Anthrenus</a:t>
            </a:r>
            <a:r>
              <a:rPr lang="tr-TR" i="1" dirty="0"/>
              <a:t> </a:t>
            </a:r>
            <a:r>
              <a:rPr lang="tr-TR" i="1" dirty="0" err="1"/>
              <a:t>species</a:t>
            </a:r>
            <a:r>
              <a:rPr lang="tr-TR" i="1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small</a:t>
            </a:r>
            <a:r>
              <a:rPr lang="tr-TR" dirty="0"/>
              <a:t> (1.5 </a:t>
            </a:r>
            <a:r>
              <a:rPr lang="tr-TR" dirty="0" err="1"/>
              <a:t>to</a:t>
            </a:r>
            <a:r>
              <a:rPr lang="tr-TR" dirty="0"/>
              <a:t> 4 mm) oval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round</a:t>
            </a:r>
            <a:r>
              <a:rPr lang="tr-TR" dirty="0"/>
              <a:t> </a:t>
            </a:r>
            <a:r>
              <a:rPr lang="tr-TR" dirty="0" err="1"/>
              <a:t>beetles</a:t>
            </a:r>
            <a:r>
              <a:rPr lang="tr-TR" dirty="0"/>
              <a:t> </a:t>
            </a:r>
            <a:r>
              <a:rPr lang="tr-TR" dirty="0" err="1"/>
              <a:t>easily</a:t>
            </a:r>
            <a:r>
              <a:rPr lang="tr-TR" dirty="0"/>
              <a:t> </a:t>
            </a:r>
            <a:r>
              <a:rPr lang="tr-TR" dirty="0" err="1"/>
              <a:t>recognized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dorsal</a:t>
            </a:r>
            <a:r>
              <a:rPr lang="tr-TR" dirty="0"/>
              <a:t> </a:t>
            </a:r>
            <a:r>
              <a:rPr lang="tr-TR" dirty="0" err="1"/>
              <a:t>surfaces</a:t>
            </a:r>
            <a:r>
              <a:rPr lang="tr-TR" dirty="0"/>
              <a:t> </a:t>
            </a:r>
            <a:r>
              <a:rPr lang="tr-TR" dirty="0" err="1"/>
              <a:t>covered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colorful</a:t>
            </a:r>
            <a:r>
              <a:rPr lang="tr-TR" dirty="0"/>
              <a:t> </a:t>
            </a:r>
            <a:r>
              <a:rPr lang="tr-TR" dirty="0" err="1"/>
              <a:t>scales</a:t>
            </a:r>
            <a:r>
              <a:rPr lang="tr-TR" dirty="0"/>
              <a:t> </a:t>
            </a:r>
            <a:r>
              <a:rPr lang="tr-TR" dirty="0" err="1"/>
              <a:t>arranged</a:t>
            </a:r>
            <a:r>
              <a:rPr lang="tr-TR" dirty="0"/>
              <a:t> in </a:t>
            </a:r>
            <a:r>
              <a:rPr lang="tr-TR" dirty="0" err="1"/>
              <a:t>distinct</a:t>
            </a:r>
            <a:r>
              <a:rPr lang="tr-TR" dirty="0"/>
              <a:t> </a:t>
            </a:r>
            <a:r>
              <a:rPr lang="tr-TR" dirty="0" err="1"/>
              <a:t>patterns</a:t>
            </a:r>
            <a:r>
              <a:rPr lang="tr-TR" dirty="0"/>
              <a:t> (</a:t>
            </a:r>
            <a:r>
              <a:rPr lang="tr-TR" dirty="0" err="1"/>
              <a:t>Fig</a:t>
            </a:r>
            <a:r>
              <a:rPr lang="tr-TR" dirty="0"/>
              <a:t>. 7d). </a:t>
            </a:r>
          </a:p>
          <a:p>
            <a:pPr algn="just"/>
            <a:r>
              <a:rPr lang="tr-TR" dirty="0" err="1"/>
              <a:t>Many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widely</a:t>
            </a:r>
            <a:r>
              <a:rPr lang="tr-TR" dirty="0"/>
              <a:t> </a:t>
            </a:r>
            <a:r>
              <a:rPr lang="tr-TR" dirty="0" err="1"/>
              <a:t>distributed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cosmopolitan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well</a:t>
            </a:r>
            <a:r>
              <a:rPr lang="tr-TR" dirty="0"/>
              <a:t> </a:t>
            </a:r>
            <a:r>
              <a:rPr lang="tr-TR" dirty="0" err="1"/>
              <a:t>known</a:t>
            </a:r>
            <a:r>
              <a:rPr lang="tr-TR" dirty="0"/>
              <a:t> as </a:t>
            </a:r>
            <a:r>
              <a:rPr lang="tr-TR" dirty="0" err="1"/>
              <a:t>domestic</a:t>
            </a:r>
            <a:r>
              <a:rPr lang="tr-TR" dirty="0"/>
              <a:t> </a:t>
            </a:r>
            <a:r>
              <a:rPr lang="tr-TR" dirty="0" err="1"/>
              <a:t>pests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often</a:t>
            </a:r>
            <a:r>
              <a:rPr lang="tr-TR" dirty="0"/>
              <a:t> </a:t>
            </a:r>
            <a:r>
              <a:rPr lang="tr-TR" dirty="0" err="1"/>
              <a:t>encountered</a:t>
            </a:r>
            <a:r>
              <a:rPr lang="tr-TR" dirty="0"/>
              <a:t> in </a:t>
            </a:r>
            <a:r>
              <a:rPr lang="tr-TR" dirty="0" err="1"/>
              <a:t>stores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/>
              <a:t>include</a:t>
            </a:r>
            <a:r>
              <a:rPr lang="tr-TR" dirty="0"/>
              <a:t> </a:t>
            </a:r>
            <a:r>
              <a:rPr lang="tr-TR" i="1" dirty="0"/>
              <a:t>A. </a:t>
            </a:r>
            <a:r>
              <a:rPr lang="tr-TR" i="1" dirty="0" err="1"/>
              <a:t>verbasci</a:t>
            </a:r>
            <a:r>
              <a:rPr lang="tr-TR" i="1" dirty="0"/>
              <a:t> </a:t>
            </a:r>
            <a:r>
              <a:rPr lang="tr-TR" dirty="0"/>
              <a:t>(L.) (</a:t>
            </a:r>
            <a:r>
              <a:rPr lang="tr-TR" dirty="0" err="1"/>
              <a:t>varied</a:t>
            </a:r>
            <a:r>
              <a:rPr lang="tr-TR" dirty="0"/>
              <a:t> </a:t>
            </a:r>
            <a:r>
              <a:rPr lang="tr-TR" dirty="0" err="1"/>
              <a:t>carpet</a:t>
            </a:r>
            <a:r>
              <a:rPr lang="tr-TR" dirty="0"/>
              <a:t> </a:t>
            </a:r>
            <a:r>
              <a:rPr lang="tr-TR" dirty="0" err="1"/>
              <a:t>beetle</a:t>
            </a:r>
            <a:r>
              <a:rPr lang="tr-TR" dirty="0"/>
              <a:t>), </a:t>
            </a:r>
            <a:r>
              <a:rPr lang="tr-TR" i="1" dirty="0"/>
              <a:t>A. </a:t>
            </a:r>
            <a:r>
              <a:rPr lang="tr-TR" i="1" dirty="0" err="1"/>
              <a:t>flavipes</a:t>
            </a:r>
            <a:r>
              <a:rPr lang="tr-TR" dirty="0"/>
              <a:t> </a:t>
            </a:r>
            <a:r>
              <a:rPr lang="tr-TR" dirty="0" err="1"/>
              <a:t>LeConte</a:t>
            </a:r>
            <a:r>
              <a:rPr lang="tr-TR" dirty="0"/>
              <a:t> (</a:t>
            </a:r>
            <a:r>
              <a:rPr lang="tr-TR" dirty="0" err="1"/>
              <a:t>furniture</a:t>
            </a:r>
            <a:r>
              <a:rPr lang="tr-TR" dirty="0"/>
              <a:t> </a:t>
            </a:r>
            <a:r>
              <a:rPr lang="tr-TR" dirty="0" err="1"/>
              <a:t>carpet</a:t>
            </a:r>
            <a:r>
              <a:rPr lang="tr-TR" dirty="0"/>
              <a:t> </a:t>
            </a:r>
            <a:r>
              <a:rPr lang="tr-TR" dirty="0" err="1"/>
              <a:t>beetle</a:t>
            </a:r>
            <a:r>
              <a:rPr lang="tr-TR" dirty="0"/>
              <a:t>), </a:t>
            </a:r>
            <a:r>
              <a:rPr lang="tr-TR" i="1" dirty="0"/>
              <a:t>A. </a:t>
            </a:r>
            <a:r>
              <a:rPr lang="tr-TR" i="1" dirty="0" err="1"/>
              <a:t>coloratus</a:t>
            </a:r>
            <a:r>
              <a:rPr lang="tr-TR" i="1" dirty="0"/>
              <a:t> </a:t>
            </a:r>
            <a:r>
              <a:rPr lang="tr-TR" dirty="0" err="1"/>
              <a:t>Wrestler</a:t>
            </a:r>
            <a:r>
              <a:rPr lang="tr-TR" dirty="0"/>
              <a:t> (</a:t>
            </a:r>
            <a:r>
              <a:rPr lang="tr-TR" dirty="0" err="1"/>
              <a:t>Asian</a:t>
            </a:r>
            <a:r>
              <a:rPr lang="tr-TR" dirty="0"/>
              <a:t> </a:t>
            </a:r>
            <a:r>
              <a:rPr lang="tr-TR" dirty="0" err="1"/>
              <a:t>carpet</a:t>
            </a:r>
            <a:r>
              <a:rPr lang="tr-TR" dirty="0"/>
              <a:t> </a:t>
            </a:r>
            <a:r>
              <a:rPr lang="tr-TR" dirty="0" err="1"/>
              <a:t>beetle</a:t>
            </a:r>
            <a:r>
              <a:rPr lang="tr-TR" dirty="0"/>
              <a:t>),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i="1" dirty="0"/>
              <a:t>A. </a:t>
            </a:r>
            <a:r>
              <a:rPr lang="tr-TR" i="1" dirty="0" err="1"/>
              <a:t>museorum</a:t>
            </a:r>
            <a:r>
              <a:rPr lang="tr-TR" i="1" dirty="0"/>
              <a:t> </a:t>
            </a:r>
            <a:r>
              <a:rPr lang="tr-TR" dirty="0"/>
              <a:t>(L.) (</a:t>
            </a:r>
            <a:r>
              <a:rPr lang="tr-TR" dirty="0" err="1"/>
              <a:t>museum</a:t>
            </a:r>
            <a:r>
              <a:rPr lang="tr-TR" dirty="0"/>
              <a:t> </a:t>
            </a:r>
            <a:r>
              <a:rPr lang="tr-TR" dirty="0" err="1"/>
              <a:t>beetle</a:t>
            </a:r>
            <a:r>
              <a:rPr lang="tr-TR" dirty="0"/>
              <a:t>). </a:t>
            </a:r>
          </a:p>
          <a:p>
            <a:pPr algn="just"/>
            <a:r>
              <a:rPr lang="tr-TR" dirty="0" err="1"/>
              <a:t>Many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can be </a:t>
            </a:r>
            <a:r>
              <a:rPr lang="tr-TR" dirty="0" err="1"/>
              <a:t>identified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keys</a:t>
            </a:r>
            <a:r>
              <a:rPr lang="tr-TR" dirty="0"/>
              <a:t> of </a:t>
            </a:r>
            <a:r>
              <a:rPr lang="tr-TR" dirty="0" err="1"/>
              <a:t>Hinton</a:t>
            </a:r>
            <a:r>
              <a:rPr lang="tr-TR" dirty="0"/>
              <a:t> (1945a)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Peacock</a:t>
            </a:r>
            <a:r>
              <a:rPr lang="tr-TR" dirty="0"/>
              <a:t> (1993).</a:t>
            </a:r>
          </a:p>
          <a:p>
            <a:pPr algn="just"/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larvae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common</a:t>
            </a:r>
            <a:r>
              <a:rPr lang="tr-TR" dirty="0"/>
              <a:t> </a:t>
            </a:r>
            <a:r>
              <a:rPr lang="tr-TR" dirty="0" err="1"/>
              <a:t>household</a:t>
            </a:r>
            <a:r>
              <a:rPr lang="tr-TR" dirty="0"/>
              <a:t> </a:t>
            </a:r>
            <a:r>
              <a:rPr lang="tr-TR" dirty="0" err="1"/>
              <a:t>pests</a:t>
            </a:r>
            <a:r>
              <a:rPr lang="tr-TR" dirty="0"/>
              <a:t> on </a:t>
            </a:r>
            <a:r>
              <a:rPr lang="tr-TR" dirty="0" err="1"/>
              <a:t>wool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a </a:t>
            </a:r>
            <a:r>
              <a:rPr lang="tr-TR" dirty="0" err="1"/>
              <a:t>serious</a:t>
            </a:r>
            <a:r>
              <a:rPr lang="tr-TR" dirty="0"/>
              <a:t> problem in </a:t>
            </a:r>
            <a:r>
              <a:rPr lang="tr-TR" dirty="0" err="1"/>
              <a:t>museums</a:t>
            </a:r>
            <a:r>
              <a:rPr lang="tr-TR" dirty="0"/>
              <a:t> </a:t>
            </a:r>
            <a:r>
              <a:rPr lang="tr-TR" dirty="0" err="1"/>
              <a:t>housing</a:t>
            </a:r>
            <a:r>
              <a:rPr lang="tr-TR" dirty="0"/>
              <a:t> </a:t>
            </a:r>
            <a:r>
              <a:rPr lang="tr-TR" dirty="0" err="1"/>
              <a:t>dried</a:t>
            </a:r>
            <a:r>
              <a:rPr lang="tr-TR" dirty="0"/>
              <a:t> </a:t>
            </a:r>
            <a:r>
              <a:rPr lang="tr-TR" dirty="0" err="1"/>
              <a:t>biological</a:t>
            </a:r>
            <a:r>
              <a:rPr lang="tr-TR" dirty="0"/>
              <a:t> </a:t>
            </a:r>
            <a:r>
              <a:rPr lang="tr-TR" dirty="0" err="1"/>
              <a:t>specimens</a:t>
            </a:r>
            <a:r>
              <a:rPr lang="tr-TR" dirty="0"/>
              <a:t>.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common</a:t>
            </a:r>
            <a:r>
              <a:rPr lang="tr-TR" dirty="0"/>
              <a:t> </a:t>
            </a:r>
            <a:r>
              <a:rPr lang="tr-TR" dirty="0" err="1"/>
              <a:t>inhabitants</a:t>
            </a:r>
            <a:r>
              <a:rPr lang="tr-TR" dirty="0"/>
              <a:t> of </a:t>
            </a:r>
            <a:r>
              <a:rPr lang="tr-TR" dirty="0" err="1"/>
              <a:t>bird</a:t>
            </a:r>
            <a:r>
              <a:rPr lang="tr-TR" dirty="0"/>
              <a:t> </a:t>
            </a:r>
            <a:r>
              <a:rPr lang="tr-TR" dirty="0" err="1"/>
              <a:t>nests</a:t>
            </a:r>
            <a:r>
              <a:rPr lang="tr-TR" dirty="0"/>
              <a:t>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adults</a:t>
            </a:r>
            <a:r>
              <a:rPr lang="tr-TR" dirty="0"/>
              <a:t> </a:t>
            </a:r>
            <a:r>
              <a:rPr lang="tr-TR" dirty="0" err="1"/>
              <a:t>feed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nectar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pollen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flowers</a:t>
            </a:r>
            <a:r>
              <a:rPr lang="tr-TR" dirty="0"/>
              <a:t>.</a:t>
            </a:r>
          </a:p>
          <a:p>
            <a:pPr algn="just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119EE-21F1-A349-8D81-618A42A0F6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761" y="1275973"/>
            <a:ext cx="2142526" cy="1974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3A92F0-4DD7-1F49-BAF0-FC167292878F}"/>
              </a:ext>
            </a:extLst>
          </p:cNvPr>
          <p:cNvSpPr/>
          <p:nvPr/>
        </p:nvSpPr>
        <p:spPr>
          <a:xfrm>
            <a:off x="7996209" y="3228975"/>
            <a:ext cx="1250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 </a:t>
            </a:r>
            <a:r>
              <a:rPr lang="tr-TR" i="1" dirty="0" err="1"/>
              <a:t>verbasci</a:t>
            </a:r>
            <a:r>
              <a:rPr lang="tr-TR" i="1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D87C2-AA08-C049-800C-4E0CDF3905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848" y="1209754"/>
            <a:ext cx="1793513" cy="2124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E08178-26C4-B140-BFA2-88F19586B5B2}"/>
              </a:ext>
            </a:extLst>
          </p:cNvPr>
          <p:cNvSpPr/>
          <p:nvPr/>
        </p:nvSpPr>
        <p:spPr>
          <a:xfrm>
            <a:off x="10022362" y="3181058"/>
            <a:ext cx="119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 </a:t>
            </a:r>
            <a:r>
              <a:rPr lang="tr-TR" i="1" dirty="0" err="1"/>
              <a:t>flavipes</a:t>
            </a:r>
            <a:r>
              <a:rPr lang="tr-TR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64F7F-CACA-194C-BE78-E616B11640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209" y="3657652"/>
            <a:ext cx="1353566" cy="22192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64E6D-D855-E74E-AAB3-4FE9899F5AD2}"/>
              </a:ext>
            </a:extLst>
          </p:cNvPr>
          <p:cNvSpPr/>
          <p:nvPr/>
        </p:nvSpPr>
        <p:spPr>
          <a:xfrm>
            <a:off x="7996209" y="5936216"/>
            <a:ext cx="134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 </a:t>
            </a:r>
            <a:r>
              <a:rPr lang="tr-TR" i="1" dirty="0" err="1"/>
              <a:t>coloratus</a:t>
            </a:r>
            <a:r>
              <a:rPr lang="tr-TR" i="1" dirty="0"/>
              <a:t>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9F3FC-30FE-0E4C-8309-CD855E7375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458" y="3598307"/>
            <a:ext cx="1834921" cy="21732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EAB6F7-1CC4-794D-9F61-F34ACC3128A6}"/>
              </a:ext>
            </a:extLst>
          </p:cNvPr>
          <p:cNvSpPr/>
          <p:nvPr/>
        </p:nvSpPr>
        <p:spPr>
          <a:xfrm>
            <a:off x="9818183" y="5867344"/>
            <a:ext cx="148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A. </a:t>
            </a:r>
            <a:r>
              <a:rPr lang="tr-TR" i="1" dirty="0" err="1"/>
              <a:t>museorum</a:t>
            </a:r>
            <a:r>
              <a:rPr lang="tr-TR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3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68180" y="1504378"/>
            <a:ext cx="10515600" cy="579255"/>
          </a:xfrm>
        </p:spPr>
        <p:txBody>
          <a:bodyPr>
            <a:normAutofit/>
          </a:bodyPr>
          <a:lstStyle/>
          <a:p>
            <a:r>
              <a:rPr lang="tr-TR" sz="2800" i="1" dirty="0" err="1"/>
              <a:t>Cryptolestes</a:t>
            </a:r>
            <a:r>
              <a:rPr lang="tr-TR" sz="2800" i="1" dirty="0"/>
              <a:t> </a:t>
            </a:r>
            <a:r>
              <a:rPr lang="tr-TR" sz="2800" i="1" dirty="0" err="1"/>
              <a:t>spp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2775" y="2365271"/>
            <a:ext cx="6686862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 err="1"/>
              <a:t>Members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genus</a:t>
            </a:r>
            <a:r>
              <a:rPr lang="tr-TR" sz="2400" dirty="0"/>
              <a:t> </a:t>
            </a:r>
            <a:r>
              <a:rPr lang="tr-TR" sz="2400" i="1" dirty="0" err="1"/>
              <a:t>Cryptolestes</a:t>
            </a:r>
            <a:r>
              <a:rPr lang="tr-TR" sz="2400" i="1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common</a:t>
            </a:r>
            <a:r>
              <a:rPr lang="tr-TR" sz="2400" dirty="0"/>
              <a:t> </a:t>
            </a:r>
            <a:r>
              <a:rPr lang="tr-TR" sz="2400" dirty="0" err="1"/>
              <a:t>secondary</a:t>
            </a:r>
            <a:r>
              <a:rPr lang="tr-TR" sz="2400" dirty="0"/>
              <a:t> </a:t>
            </a:r>
            <a:r>
              <a:rPr lang="tr-TR" sz="2400" dirty="0" err="1"/>
              <a:t>pests</a:t>
            </a:r>
            <a:r>
              <a:rPr lang="tr-TR" sz="2400" dirty="0"/>
              <a:t> of </a:t>
            </a:r>
            <a:r>
              <a:rPr lang="tr-TR" sz="2400" dirty="0" err="1"/>
              <a:t>cereals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cereal</a:t>
            </a:r>
            <a:r>
              <a:rPr lang="tr-TR" sz="2400" dirty="0"/>
              <a:t> </a:t>
            </a:r>
            <a:r>
              <a:rPr lang="tr-TR" sz="2400" dirty="0" err="1"/>
              <a:t>products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Adults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small</a:t>
            </a:r>
            <a:r>
              <a:rPr lang="tr-TR" sz="2400" dirty="0"/>
              <a:t> (1.5</a:t>
            </a:r>
            <a:r>
              <a:rPr lang="en-US" sz="2400" dirty="0"/>
              <a:t>−</a:t>
            </a:r>
            <a:r>
              <a:rPr lang="tr-TR" sz="2400" dirty="0"/>
              <a:t>2 mm </a:t>
            </a:r>
            <a:r>
              <a:rPr lang="tr-TR" sz="2400" dirty="0" err="1"/>
              <a:t>long</a:t>
            </a:r>
            <a:r>
              <a:rPr lang="tr-TR" sz="2400" dirty="0"/>
              <a:t>), </a:t>
            </a:r>
            <a:r>
              <a:rPr lang="tr-TR" sz="2400" dirty="0" err="1"/>
              <a:t>oblong</a:t>
            </a:r>
            <a:r>
              <a:rPr lang="tr-TR" sz="2400" dirty="0"/>
              <a:t>, </a:t>
            </a:r>
            <a:r>
              <a:rPr lang="tr-TR" sz="2400" dirty="0" err="1"/>
              <a:t>flattened</a:t>
            </a:r>
            <a:r>
              <a:rPr lang="tr-TR" sz="2400" dirty="0"/>
              <a:t>, </a:t>
            </a:r>
            <a:r>
              <a:rPr lang="tr-TR" sz="2400" dirty="0" err="1"/>
              <a:t>light-brown</a:t>
            </a:r>
            <a:r>
              <a:rPr lang="tr-TR" sz="2400" dirty="0"/>
              <a:t> </a:t>
            </a:r>
            <a:r>
              <a:rPr lang="tr-TR" sz="2400" dirty="0" err="1"/>
              <a:t>beetles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head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prothorax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comparatively</a:t>
            </a:r>
            <a:r>
              <a:rPr lang="tr-TR" sz="2400" dirty="0"/>
              <a:t> </a:t>
            </a:r>
            <a:r>
              <a:rPr lang="tr-TR" sz="2400" dirty="0" err="1"/>
              <a:t>large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account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nearly</a:t>
            </a:r>
            <a:r>
              <a:rPr lang="tr-TR" sz="2400" dirty="0"/>
              <a:t> </a:t>
            </a:r>
            <a:r>
              <a:rPr lang="tr-TR" sz="2400" dirty="0" err="1"/>
              <a:t>half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body </a:t>
            </a:r>
            <a:r>
              <a:rPr lang="tr-TR" sz="2400" dirty="0" err="1"/>
              <a:t>length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/>
              <a:t>A </a:t>
            </a:r>
            <a:r>
              <a:rPr lang="tr-TR" sz="2400" dirty="0" err="1"/>
              <a:t>ridge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carina</a:t>
            </a:r>
            <a:r>
              <a:rPr lang="tr-TR" sz="2400" dirty="0"/>
              <a:t> </a:t>
            </a:r>
            <a:r>
              <a:rPr lang="tr-TR" sz="2400" dirty="0" err="1"/>
              <a:t>runs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behind</a:t>
            </a:r>
            <a:r>
              <a:rPr lang="tr-TR" sz="2400" dirty="0"/>
              <a:t> </a:t>
            </a:r>
            <a:r>
              <a:rPr lang="tr-TR" sz="2400" dirty="0" err="1"/>
              <a:t>each</a:t>
            </a:r>
            <a:r>
              <a:rPr lang="tr-TR" sz="2400" dirty="0"/>
              <a:t> </a:t>
            </a:r>
            <a:r>
              <a:rPr lang="tr-TR" sz="2400" dirty="0" err="1"/>
              <a:t>eye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then</a:t>
            </a:r>
            <a:r>
              <a:rPr lang="tr-TR" sz="2400" dirty="0"/>
              <a:t> in </a:t>
            </a:r>
            <a:r>
              <a:rPr lang="tr-TR" sz="2400" dirty="0" err="1"/>
              <a:t>parallel</a:t>
            </a:r>
            <a:r>
              <a:rPr lang="tr-TR" sz="2400" dirty="0"/>
              <a:t> </a:t>
            </a:r>
            <a:r>
              <a:rPr lang="tr-TR" sz="2400" dirty="0" err="1"/>
              <a:t>down</a:t>
            </a:r>
            <a:r>
              <a:rPr lang="tr-TR" sz="2400" dirty="0"/>
              <a:t> </a:t>
            </a:r>
            <a:r>
              <a:rPr lang="tr-TR" sz="2400" dirty="0" err="1"/>
              <a:t>each</a:t>
            </a:r>
            <a:r>
              <a:rPr lang="tr-TR" sz="2400" dirty="0"/>
              <a:t> </a:t>
            </a:r>
            <a:r>
              <a:rPr lang="tr-TR" sz="2400" dirty="0" err="1"/>
              <a:t>side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pronotum</a:t>
            </a:r>
            <a:endParaRPr lang="en-US" sz="2400" dirty="0"/>
          </a:p>
        </p:txBody>
      </p:sp>
      <p:sp>
        <p:nvSpPr>
          <p:cNvPr id="4" name="AutoShape 2" descr="Examples showing the diversity of the Cucujidae s.l., all dorsal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Examples showing the diversity of the Cucujidae s.l., all dorsal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118" y="713373"/>
            <a:ext cx="1610841" cy="253333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216843" y="1070561"/>
            <a:ext cx="2524125" cy="18097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153" y="3314128"/>
            <a:ext cx="3750294" cy="28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err="1"/>
              <a:t>Cryptolestes</a:t>
            </a:r>
            <a:r>
              <a:rPr lang="tr-TR" sz="2800" dirty="0"/>
              <a:t> </a:t>
            </a:r>
            <a:r>
              <a:rPr lang="tr-TR" sz="2800" dirty="0" err="1"/>
              <a:t>spp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3506" y="1495322"/>
            <a:ext cx="5907374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Eight species of the genus </a:t>
            </a:r>
            <a:r>
              <a:rPr lang="en-US" sz="2400" i="1" dirty="0" err="1"/>
              <a:t>Cryptolestes</a:t>
            </a:r>
            <a:r>
              <a:rPr lang="en-US" sz="2400" dirty="0"/>
              <a:t> are known to infest stored products. </a:t>
            </a:r>
            <a:endParaRPr lang="tr-TR" sz="2400" dirty="0"/>
          </a:p>
          <a:p>
            <a:pPr algn="just"/>
            <a:r>
              <a:rPr lang="en-US" sz="2400" dirty="0"/>
              <a:t>All are externally very similar and microscopic examination of genitalia of cleared mounted specimens is the most reliable means to</a:t>
            </a:r>
            <a:r>
              <a:rPr lang="tr-TR" sz="2400" dirty="0"/>
              <a:t> </a:t>
            </a:r>
            <a:r>
              <a:rPr lang="en-US" sz="2400" dirty="0"/>
              <a:t>identify species. </a:t>
            </a:r>
            <a:endParaRPr lang="tr-TR" sz="2400" dirty="0"/>
          </a:p>
          <a:p>
            <a:pPr algn="just"/>
            <a:r>
              <a:rPr lang="en-US" sz="2400" dirty="0"/>
              <a:t>Banks (1979) describes how this may be done for the six</a:t>
            </a:r>
            <a:r>
              <a:rPr lang="tr-TR" sz="2400" dirty="0"/>
              <a:t> </a:t>
            </a:r>
            <a:r>
              <a:rPr lang="en-US" sz="2400" dirty="0"/>
              <a:t>most common species</a:t>
            </a:r>
            <a:r>
              <a:rPr lang="en-US" sz="2400" i="1" dirty="0"/>
              <a:t>. </a:t>
            </a:r>
            <a:endParaRPr lang="tr-TR" sz="2400" i="1" dirty="0"/>
          </a:p>
          <a:p>
            <a:pPr algn="just"/>
            <a:r>
              <a:rPr lang="en-US" sz="2400" dirty="0"/>
              <a:t>All species can be identified by the keys of Halstead (1993).</a:t>
            </a:r>
          </a:p>
          <a:p>
            <a:pPr algn="just"/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926" y="2879128"/>
            <a:ext cx="3830231" cy="220612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23020" y="6093121"/>
            <a:ext cx="11668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Banks, H.J. 1979. Identification of stored product </a:t>
            </a:r>
            <a:r>
              <a:rPr lang="en-US" i="1" dirty="0" err="1"/>
              <a:t>Cryptolestes</a:t>
            </a:r>
            <a:r>
              <a:rPr lang="en-US" dirty="0"/>
              <a:t> spp. (</a:t>
            </a:r>
            <a:r>
              <a:rPr lang="en-US" dirty="0" err="1"/>
              <a:t>Coleoptera:Cucujidae</a:t>
            </a:r>
            <a:r>
              <a:rPr lang="en-US" dirty="0"/>
              <a:t>): A rapid technique for preparation of suitable mounts. J. Australian Ent. Soc. 18:217-222.</a:t>
            </a:r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A8927-4951-A946-9D54-495F0778D2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042" y="1369577"/>
            <a:ext cx="2007546" cy="1509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43659-A979-1747-BAE0-65321DB479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510" y="1369577"/>
            <a:ext cx="1932517" cy="14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1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/>
          </a:bodyPr>
          <a:lstStyle/>
          <a:p>
            <a:r>
              <a:rPr lang="en-US" sz="2400" i="1" dirty="0" err="1"/>
              <a:t>Cryptolestes</a:t>
            </a:r>
            <a:r>
              <a:rPr lang="tr-TR" sz="2400" i="1" dirty="0"/>
              <a:t> </a:t>
            </a:r>
            <a:r>
              <a:rPr lang="tr-TR" sz="2400" dirty="0" err="1"/>
              <a:t>spp</a:t>
            </a:r>
            <a:r>
              <a:rPr lang="tr-TR" sz="2400" dirty="0"/>
              <a:t>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9711" y="944380"/>
            <a:ext cx="10914089" cy="5661962"/>
          </a:xfrm>
        </p:spPr>
        <p:txBody>
          <a:bodyPr>
            <a:noAutofit/>
          </a:bodyPr>
          <a:lstStyle/>
          <a:p>
            <a:r>
              <a:rPr lang="en-US" sz="2400" dirty="0"/>
              <a:t>Four species of </a:t>
            </a:r>
            <a:r>
              <a:rPr lang="en-US" sz="2400" i="1" dirty="0" err="1"/>
              <a:t>Cryptolestes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en-US" sz="2400" dirty="0"/>
              <a:t>important stored products pests of</a:t>
            </a:r>
            <a:r>
              <a:rPr lang="tr-TR" sz="2400" dirty="0"/>
              <a:t> </a:t>
            </a:r>
            <a:r>
              <a:rPr lang="en-US" sz="2400" dirty="0"/>
              <a:t>nearly worldwide distribution</a:t>
            </a:r>
            <a:r>
              <a:rPr lang="tr-TR" sz="2400" dirty="0"/>
              <a:t>:</a:t>
            </a:r>
          </a:p>
          <a:p>
            <a:pPr lvl="1"/>
            <a:r>
              <a:rPr lang="en-US" i="1" dirty="0" err="1"/>
              <a:t>Cryptolestes</a:t>
            </a:r>
            <a:r>
              <a:rPr lang="en-US" i="1" dirty="0"/>
              <a:t> </a:t>
            </a:r>
            <a:r>
              <a:rPr lang="en-US" i="1" dirty="0" err="1"/>
              <a:t>ferrugineus</a:t>
            </a:r>
            <a:r>
              <a:rPr lang="en-US" i="1" dirty="0"/>
              <a:t> </a:t>
            </a:r>
            <a:r>
              <a:rPr lang="en-US" dirty="0"/>
              <a:t>(Stephens)</a:t>
            </a:r>
            <a:endParaRPr lang="tr-TR" dirty="0"/>
          </a:p>
          <a:p>
            <a:pPr lvl="1"/>
            <a:r>
              <a:rPr lang="en-US" i="1" dirty="0" err="1"/>
              <a:t>Cryptolestes</a:t>
            </a:r>
            <a:r>
              <a:rPr lang="en-US" i="1" dirty="0"/>
              <a:t> </a:t>
            </a:r>
            <a:r>
              <a:rPr lang="en-US" i="1" dirty="0" err="1"/>
              <a:t>turcicus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Grouvelle</a:t>
            </a:r>
            <a:r>
              <a:rPr lang="en-US" dirty="0"/>
              <a:t>)</a:t>
            </a:r>
            <a:endParaRPr lang="tr-TR" dirty="0"/>
          </a:p>
          <a:p>
            <a:pPr lvl="1"/>
            <a:r>
              <a:rPr lang="en-US" i="1" dirty="0" err="1"/>
              <a:t>Cryptolestes</a:t>
            </a:r>
            <a:r>
              <a:rPr lang="en-US" i="1" dirty="0"/>
              <a:t> </a:t>
            </a:r>
            <a:r>
              <a:rPr lang="en-US" i="1" dirty="0" err="1"/>
              <a:t>pusillus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Schonherr</a:t>
            </a:r>
            <a:r>
              <a:rPr lang="en-US" dirty="0"/>
              <a:t>), and </a:t>
            </a:r>
            <a:endParaRPr lang="tr-TR" dirty="0"/>
          </a:p>
          <a:p>
            <a:pPr lvl="1"/>
            <a:r>
              <a:rPr lang="en-US" i="1" dirty="0" err="1"/>
              <a:t>Cryptolestes</a:t>
            </a:r>
            <a:r>
              <a:rPr lang="tr-TR" i="1" dirty="0"/>
              <a:t> </a:t>
            </a:r>
            <a:r>
              <a:rPr lang="en-US" i="1" dirty="0"/>
              <a:t>p</a:t>
            </a:r>
            <a:r>
              <a:rPr lang="tr-TR" i="1" dirty="0"/>
              <a:t>u</a:t>
            </a:r>
            <a:r>
              <a:rPr lang="en-US" i="1" dirty="0" err="1"/>
              <a:t>silloides</a:t>
            </a:r>
            <a:r>
              <a:rPr lang="tr-TR" i="1" dirty="0"/>
              <a:t> </a:t>
            </a:r>
            <a:r>
              <a:rPr lang="en-US" dirty="0"/>
              <a:t>(Steel and Howe)</a:t>
            </a:r>
            <a:endParaRPr lang="tr-TR" dirty="0"/>
          </a:p>
          <a:p>
            <a:r>
              <a:rPr lang="en-US" sz="2400" dirty="0"/>
              <a:t>Three others</a:t>
            </a:r>
            <a:r>
              <a:rPr lang="tr-TR" sz="2400" dirty="0"/>
              <a:t> </a:t>
            </a:r>
            <a:r>
              <a:rPr lang="en-US" sz="2400" dirty="0"/>
              <a:t>are also known from</a:t>
            </a:r>
            <a:r>
              <a:rPr lang="tr-TR" sz="2400" dirty="0"/>
              <a:t> </a:t>
            </a:r>
            <a:r>
              <a:rPr lang="en-US" sz="2400" dirty="0"/>
              <a:t>stored products but are of more limited distribution.</a:t>
            </a:r>
            <a:endParaRPr lang="tr-TR" sz="2400" dirty="0"/>
          </a:p>
          <a:p>
            <a:pPr lvl="1"/>
            <a:r>
              <a:rPr lang="en-US" i="1" dirty="0" err="1"/>
              <a:t>Cryptolestes</a:t>
            </a:r>
            <a:r>
              <a:rPr lang="en-US" i="1" dirty="0"/>
              <a:t> </a:t>
            </a:r>
            <a:r>
              <a:rPr lang="en-US" i="1" dirty="0" err="1"/>
              <a:t>capensis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Waltl</a:t>
            </a:r>
            <a:r>
              <a:rPr lang="en-US" dirty="0"/>
              <a:t>)</a:t>
            </a:r>
            <a:r>
              <a:rPr lang="tr-TR" dirty="0"/>
              <a:t> </a:t>
            </a:r>
            <a:r>
              <a:rPr lang="tr-TR" dirty="0" err="1"/>
              <a:t>occurs</a:t>
            </a:r>
            <a:r>
              <a:rPr lang="tr-TR" dirty="0"/>
              <a:t> in </a:t>
            </a:r>
            <a:r>
              <a:rPr lang="en-US" dirty="0"/>
              <a:t>Mediterranean</a:t>
            </a:r>
            <a:r>
              <a:rPr lang="tr-TR" dirty="0"/>
              <a:t> </a:t>
            </a:r>
            <a:r>
              <a:rPr lang="tr-TR" dirty="0" err="1"/>
              <a:t>bordering</a:t>
            </a:r>
            <a:r>
              <a:rPr lang="tr-TR" dirty="0"/>
              <a:t> </a:t>
            </a:r>
            <a:r>
              <a:rPr lang="tr-TR" dirty="0" err="1"/>
              <a:t>countries</a:t>
            </a:r>
            <a:endParaRPr lang="tr-TR" dirty="0"/>
          </a:p>
          <a:p>
            <a:pPr lvl="1"/>
            <a:r>
              <a:rPr lang="en-US" i="1" dirty="0" err="1"/>
              <a:t>Cryptolestes</a:t>
            </a:r>
            <a:r>
              <a:rPr lang="en-US" i="1" dirty="0"/>
              <a:t> </a:t>
            </a:r>
            <a:r>
              <a:rPr lang="en-US" i="1" dirty="0" err="1"/>
              <a:t>ugandae</a:t>
            </a:r>
            <a:r>
              <a:rPr lang="en-US" i="1" dirty="0"/>
              <a:t> </a:t>
            </a:r>
            <a:r>
              <a:rPr lang="en-US" dirty="0"/>
              <a:t>Steel and</a:t>
            </a:r>
            <a:r>
              <a:rPr lang="tr-TR" dirty="0"/>
              <a:t> </a:t>
            </a:r>
            <a:r>
              <a:rPr lang="en-US" dirty="0"/>
              <a:t>Howe is restricted to Central Africa</a:t>
            </a:r>
            <a:r>
              <a:rPr lang="tr-TR" dirty="0"/>
              <a:t>,</a:t>
            </a:r>
            <a:r>
              <a:rPr lang="en-US" dirty="0"/>
              <a:t> and </a:t>
            </a:r>
            <a:endParaRPr lang="tr-TR" dirty="0"/>
          </a:p>
          <a:p>
            <a:pPr lvl="1"/>
            <a:r>
              <a:rPr lang="en-US" i="1" dirty="0" err="1"/>
              <a:t>Cryptolestes</a:t>
            </a:r>
            <a:r>
              <a:rPr lang="en-US" i="1" dirty="0"/>
              <a:t> </a:t>
            </a:r>
            <a:r>
              <a:rPr lang="en-US" i="1" dirty="0" err="1"/>
              <a:t>klapperichi</a:t>
            </a:r>
            <a:r>
              <a:rPr lang="en-US" i="1" dirty="0"/>
              <a:t> </a:t>
            </a:r>
            <a:r>
              <a:rPr lang="en-US" dirty="0" err="1"/>
              <a:t>Lefkovitch</a:t>
            </a:r>
            <a:r>
              <a:rPr lang="en-US" dirty="0"/>
              <a:t> </a:t>
            </a:r>
            <a:r>
              <a:rPr lang="tr-TR" dirty="0" err="1"/>
              <a:t>occurs</a:t>
            </a:r>
            <a:r>
              <a:rPr lang="tr-TR" dirty="0"/>
              <a:t> in </a:t>
            </a:r>
            <a:r>
              <a:rPr lang="tr-TR" dirty="0" err="1"/>
              <a:t>Asia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America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1007739" y="6237010"/>
            <a:ext cx="4750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http://coleonet.de/coleo/texte/cryptolestes.htm</a:t>
            </a:r>
          </a:p>
        </p:txBody>
      </p:sp>
    </p:spTree>
    <p:extLst>
      <p:ext uri="{BB962C8B-B14F-4D97-AF65-F5344CB8AC3E}">
        <p14:creationId xmlns:p14="http://schemas.microsoft.com/office/powerpoint/2010/main" val="257075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82054" y="452246"/>
            <a:ext cx="2742559" cy="893693"/>
          </a:xfrm>
        </p:spPr>
        <p:txBody>
          <a:bodyPr>
            <a:normAutofit/>
          </a:bodyPr>
          <a:lstStyle/>
          <a:p>
            <a:r>
              <a:rPr lang="en-US" sz="2800" i="1" kern="1200" dirty="0" err="1">
                <a:solidFill>
                  <a:schemeClr val="tx1"/>
                </a:solidFill>
                <a:effectLst/>
              </a:rPr>
              <a:t>Cryptolestes</a:t>
            </a:r>
            <a:r>
              <a:rPr lang="tr-TR" sz="2800" i="1" kern="1200" dirty="0">
                <a:solidFill>
                  <a:schemeClr val="tx1"/>
                </a:solidFill>
                <a:effectLst/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  <a:effectLst/>
              </a:rPr>
              <a:t>spp</a:t>
            </a:r>
            <a:r>
              <a:rPr lang="tr-TR" sz="2800" kern="1200" dirty="0">
                <a:solidFill>
                  <a:schemeClr val="tx1"/>
                </a:solidFill>
                <a:effectLst/>
              </a:rPr>
              <a:t>.</a:t>
            </a: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10" y="1724828"/>
            <a:ext cx="3542845" cy="391344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30" y="866251"/>
            <a:ext cx="4121971" cy="47720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218" y="3058683"/>
            <a:ext cx="2086894" cy="2593929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111805" y="5917035"/>
            <a:ext cx="10241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Cryptolestes</a:t>
            </a:r>
            <a:r>
              <a:rPr lang="en-US" i="1" dirty="0"/>
              <a:t> </a:t>
            </a:r>
            <a:r>
              <a:rPr lang="en-US" i="1" dirty="0" err="1"/>
              <a:t>ferrugineus</a:t>
            </a:r>
            <a:r>
              <a:rPr lang="en-US" dirty="0"/>
              <a:t>, has developed a strong resistance to phosphine at a number of sites in eastern Australia. Correct identification of this pest will facilitate appropriate management practices.</a:t>
            </a:r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8513E-E24F-B64F-8D9D-C4D567B03E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218" y="1345939"/>
            <a:ext cx="16383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2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93230" y="1096829"/>
            <a:ext cx="2219793" cy="669196"/>
          </a:xfrm>
        </p:spPr>
        <p:txBody>
          <a:bodyPr>
            <a:normAutofit/>
          </a:bodyPr>
          <a:lstStyle/>
          <a:p>
            <a:r>
              <a:rPr lang="tr-TR" sz="2400" i="1" dirty="0"/>
              <a:t>C. </a:t>
            </a:r>
            <a:r>
              <a:rPr lang="tr-TR" sz="2400" i="1" dirty="0" err="1"/>
              <a:t>ferrugineus</a:t>
            </a:r>
            <a:endParaRPr lang="tr-TR" sz="2400" i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30" y="4900290"/>
            <a:ext cx="1898606" cy="14239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769" y="4383139"/>
            <a:ext cx="3299815" cy="24748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89" y="2188906"/>
            <a:ext cx="3020420" cy="226531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151" y="153827"/>
            <a:ext cx="7061967" cy="407015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009" y="2118327"/>
            <a:ext cx="2615483" cy="226654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085" y="4815974"/>
            <a:ext cx="2011028" cy="150827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151" y="4384872"/>
            <a:ext cx="2371043" cy="17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41328" y="823947"/>
            <a:ext cx="2804410" cy="1448685"/>
          </a:xfrm>
        </p:spPr>
        <p:txBody>
          <a:bodyPr>
            <a:normAutofit/>
          </a:bodyPr>
          <a:lstStyle/>
          <a:p>
            <a:r>
              <a:rPr lang="tr-TR" sz="2400" i="1" dirty="0"/>
              <a:t>C. </a:t>
            </a:r>
            <a:r>
              <a:rPr lang="tr-TR" sz="2400" i="1" dirty="0" err="1"/>
              <a:t>pusillus</a:t>
            </a:r>
            <a:endParaRPr lang="tr-TR" sz="2400" i="1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292" y="4428082"/>
            <a:ext cx="2776445" cy="208233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02" y="2333831"/>
            <a:ext cx="2278505" cy="170887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51" y="4298011"/>
            <a:ext cx="2949873" cy="221240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51" y="1102383"/>
            <a:ext cx="4745562" cy="27351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32" y="4428082"/>
            <a:ext cx="2776446" cy="20823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88" y="2033529"/>
            <a:ext cx="2405272" cy="18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2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3308" y="654621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i="1" dirty="0"/>
              <a:t>C. </a:t>
            </a:r>
            <a:r>
              <a:rPr lang="tr-TR" sz="2400" i="1" dirty="0" err="1"/>
              <a:t>pusilloides</a:t>
            </a:r>
            <a:endParaRPr lang="tr-TR" sz="2400" i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370" y="1317403"/>
            <a:ext cx="5832423" cy="43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17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2633</Words>
  <Application>Microsoft Office PowerPoint</Application>
  <PresentationFormat>Geniş ekran</PresentationFormat>
  <Paragraphs>168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Office Teması</vt:lpstr>
      <vt:lpstr>Main insect pests of stored grain, pulses &amp; products</vt:lpstr>
      <vt:lpstr>Cucujiidae «flat bark beetles»  (Coleoptera) </vt:lpstr>
      <vt:lpstr>Cryptolestes spp</vt:lpstr>
      <vt:lpstr>Cryptolestes spp</vt:lpstr>
      <vt:lpstr>Cryptolestes spp.</vt:lpstr>
      <vt:lpstr>Cryptolestes spp.</vt:lpstr>
      <vt:lpstr>C. ferrugineus</vt:lpstr>
      <vt:lpstr>C. pusillus</vt:lpstr>
      <vt:lpstr>C. pusilloides</vt:lpstr>
      <vt:lpstr>Life History and Behavior </vt:lpstr>
      <vt:lpstr>Distribution</vt:lpstr>
      <vt:lpstr>Dermestiadae Family  (skin beetles, larder beetle, hide or leather beetles, carpet beetles, khapra beetles)</vt:lpstr>
      <vt:lpstr>General features</vt:lpstr>
      <vt:lpstr>PowerPoint Sunusu</vt:lpstr>
      <vt:lpstr>Trogoderma Species</vt:lpstr>
      <vt:lpstr>Trogoderma granarium Everts, (khapra beetle)</vt:lpstr>
      <vt:lpstr>Khapra beetle</vt:lpstr>
      <vt:lpstr>T. granarium: hosts &amp; distribution </vt:lpstr>
      <vt:lpstr>Other Trogoderma Species.-</vt:lpstr>
      <vt:lpstr>Other Trogoderma species</vt:lpstr>
      <vt:lpstr>Dermestes spp. </vt:lpstr>
      <vt:lpstr>Dermestes maculatus Degeer (Hide beetle) and D. frischi Kugelann</vt:lpstr>
      <vt:lpstr>Dermestes maculatus Degeer and D. frischii Kugelann; Biology</vt:lpstr>
      <vt:lpstr>Other Dermestes spp</vt:lpstr>
      <vt:lpstr>Attagenus spp. </vt:lpstr>
      <vt:lpstr>Anthrenus spp.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Mevlüt Emekci</dc:creator>
  <cp:keywords/>
  <dc:description/>
  <cp:lastModifiedBy>pc</cp:lastModifiedBy>
  <cp:revision>63</cp:revision>
  <dcterms:created xsi:type="dcterms:W3CDTF">2020-11-29T09:40:13Z</dcterms:created>
  <dcterms:modified xsi:type="dcterms:W3CDTF">2024-05-13T15:13:26Z</dcterms:modified>
  <cp:category/>
</cp:coreProperties>
</file>