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71" r:id="rId7"/>
    <p:sldId id="270" r:id="rId8"/>
    <p:sldId id="272" r:id="rId9"/>
    <p:sldId id="268" r:id="rId10"/>
    <p:sldId id="264" r:id="rId11"/>
    <p:sldId id="260" r:id="rId12"/>
    <p:sldId id="265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6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4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4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2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3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2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E60F-7CE4-4070-8AD0-62B0568C298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8B2-B56F-4724-9FF0-8C6CF891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4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Emre-Elba%C5%9F%C4%B1/11315144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manticscholar.org/author/H.-%C3%96zdemir/14380971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Meriç Havzası (01) </a:t>
            </a:r>
            <a:b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Marmara Suları Havzası (02)   </a:t>
            </a:r>
            <a:b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Susurluk Havzası (03)</a:t>
            </a:r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98427"/>
            <a:ext cx="9144000" cy="1655762"/>
          </a:xfrm>
        </p:spPr>
        <p:txBody>
          <a:bodyPr/>
          <a:lstStyle/>
          <a:p>
            <a:r>
              <a:rPr lang="tr-TR" altLang="tr-TR" dirty="0"/>
              <a:t>TÜRKİYE TOPRAKLARI VE SULARI</a:t>
            </a:r>
            <a:br>
              <a:rPr lang="tr-TR" altLang="tr-TR" dirty="0"/>
            </a:br>
            <a:r>
              <a:rPr lang="en-GB" altLang="en-US" dirty="0"/>
              <a:t>THUS1006</a:t>
            </a:r>
            <a:endParaRPr lang="tr-TR" altLang="en-US" dirty="0"/>
          </a:p>
          <a:p>
            <a:br>
              <a:rPr lang="tr-TR" altLang="en-US" dirty="0"/>
            </a:br>
            <a:endParaRPr lang="en-GB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1524000" y="5373688"/>
            <a:ext cx="9143999" cy="136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err="1"/>
              <a:t>Prof.Dr</a:t>
            </a:r>
            <a:r>
              <a:rPr lang="tr-TR" altLang="tr-TR" dirty="0"/>
              <a:t>. Hasan Sabri Öztürk</a:t>
            </a:r>
          </a:p>
          <a:p>
            <a:r>
              <a:rPr lang="tr-TR" altLang="tr-TR" dirty="0"/>
              <a:t>hozturk@agri.ankara.edu.tr</a:t>
            </a:r>
          </a:p>
          <a:p>
            <a:r>
              <a:rPr lang="tr-TR" altLang="tr-TR" dirty="0"/>
              <a:t>2023-2024</a:t>
            </a:r>
          </a:p>
          <a:p>
            <a:endParaRPr lang="tr-TR" altLang="tr-TR" dirty="0"/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8347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Marmara Suları Havzası (02)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26" y="1740456"/>
            <a:ext cx="8096250" cy="40671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8200" y="580763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rgbClr val="777777"/>
                </a:solidFill>
                <a:latin typeface="Roboto"/>
              </a:rPr>
              <a:t>Uluğtekin</a:t>
            </a:r>
            <a:r>
              <a:rPr lang="tr-TR" dirty="0">
                <a:solidFill>
                  <a:srgbClr val="777777"/>
                </a:solidFill>
                <a:latin typeface="Roboto"/>
              </a:rPr>
              <a:t> ve ark. , </a:t>
            </a:r>
            <a:r>
              <a:rPr lang="en-GB" dirty="0">
                <a:solidFill>
                  <a:srgbClr val="777777"/>
                </a:solidFill>
                <a:latin typeface="Roboto"/>
              </a:rPr>
              <a:t>2009</a:t>
            </a:r>
            <a:endParaRPr lang="en-GB" b="0" i="0" dirty="0">
              <a:solidFill>
                <a:srgbClr val="77777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8733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özellikleri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Marmara </a:t>
            </a:r>
            <a:r>
              <a:rPr lang="en-GB" dirty="0" err="1"/>
              <a:t>Denizi’nin</a:t>
            </a:r>
            <a:r>
              <a:rPr lang="en-GB" dirty="0"/>
              <a:t> </a:t>
            </a:r>
            <a:r>
              <a:rPr lang="en-GB" dirty="0" err="1"/>
              <a:t>kuzeyinde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havzaların</a:t>
            </a:r>
            <a:r>
              <a:rPr lang="en-GB" dirty="0"/>
              <a:t> </a:t>
            </a:r>
            <a:r>
              <a:rPr lang="en-GB" dirty="0" err="1"/>
              <a:t>güney</a:t>
            </a:r>
            <a:r>
              <a:rPr lang="en-GB" dirty="0"/>
              <a:t> </a:t>
            </a:r>
            <a:r>
              <a:rPr lang="en-GB" dirty="0" err="1"/>
              <a:t>havzalarına</a:t>
            </a:r>
            <a:r>
              <a:rPr lang="en-GB" dirty="0"/>
              <a:t> </a:t>
            </a:r>
            <a:r>
              <a:rPr lang="en-GB" dirty="0" err="1"/>
              <a:t>kıyasla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kısa</a:t>
            </a:r>
            <a:r>
              <a:rPr lang="en-GB" dirty="0"/>
              <a:t> </a:t>
            </a:r>
            <a:r>
              <a:rPr lang="en-GB" dirty="0" err="1"/>
              <a:t>boylu</a:t>
            </a:r>
            <a:r>
              <a:rPr lang="en-GB" dirty="0"/>
              <a:t>, </a:t>
            </a:r>
            <a:r>
              <a:rPr lang="en-GB" dirty="0" err="1"/>
              <a:t>uzunlamasına</a:t>
            </a:r>
            <a:r>
              <a:rPr lang="en-GB" dirty="0"/>
              <a:t>,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drenaj</a:t>
            </a:r>
            <a:r>
              <a:rPr lang="en-GB" dirty="0"/>
              <a:t> </a:t>
            </a:r>
            <a:r>
              <a:rPr lang="en-GB" dirty="0" err="1"/>
              <a:t>yoğunluğuna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yükseklik</a:t>
            </a:r>
            <a:r>
              <a:rPr lang="en-GB" dirty="0"/>
              <a:t>/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dağılımın</a:t>
            </a:r>
            <a:r>
              <a:rPr lang="tr-TR" dirty="0"/>
              <a:t>a</a:t>
            </a:r>
            <a:r>
              <a:rPr lang="en-GB" dirty="0"/>
              <a:t>  </a:t>
            </a:r>
            <a:r>
              <a:rPr lang="en-GB" dirty="0" err="1"/>
              <a:t>sahip</a:t>
            </a:r>
            <a:r>
              <a:rPr lang="en-GB" dirty="0"/>
              <a:t>, </a:t>
            </a:r>
            <a:r>
              <a:rPr lang="en-GB" dirty="0" err="1"/>
              <a:t>tektonik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genç</a:t>
            </a:r>
            <a:r>
              <a:rPr lang="en-GB" dirty="0"/>
              <a:t> </a:t>
            </a:r>
            <a:r>
              <a:rPr lang="en-GB" dirty="0" err="1"/>
              <a:t>havzalar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ortaya</a:t>
            </a:r>
            <a:r>
              <a:rPr lang="en-GB" dirty="0"/>
              <a:t> </a:t>
            </a:r>
            <a:r>
              <a:rPr lang="en-GB" dirty="0" err="1"/>
              <a:t>konmuştur</a:t>
            </a:r>
            <a:r>
              <a:rPr lang="tr-TR" dirty="0"/>
              <a:t> (Elbaşı ve  Özdemir, 2018).</a:t>
            </a:r>
          </a:p>
          <a:p>
            <a:endParaRPr lang="tr-TR" dirty="0"/>
          </a:p>
          <a:p>
            <a:r>
              <a:rPr lang="tr-TR" dirty="0"/>
              <a:t> Yaygın toprak tipleri</a:t>
            </a:r>
          </a:p>
          <a:p>
            <a:pPr lvl="1"/>
            <a:r>
              <a:rPr lang="en-GB" dirty="0" err="1"/>
              <a:t>Kireçsiz</a:t>
            </a:r>
            <a:r>
              <a:rPr lang="en-GB" dirty="0"/>
              <a:t> </a:t>
            </a:r>
            <a:r>
              <a:rPr lang="en-GB" dirty="0" err="1"/>
              <a:t>kahverengi</a:t>
            </a:r>
            <a:r>
              <a:rPr lang="en-GB" dirty="0"/>
              <a:t> </a:t>
            </a:r>
            <a:r>
              <a:rPr lang="en-GB" dirty="0" err="1"/>
              <a:t>orman</a:t>
            </a:r>
            <a:endParaRPr lang="tr-TR" dirty="0"/>
          </a:p>
          <a:p>
            <a:pPr lvl="1"/>
            <a:r>
              <a:rPr lang="en-GB" dirty="0" err="1"/>
              <a:t>Alüviyal</a:t>
            </a:r>
            <a:r>
              <a:rPr lang="en-GB" dirty="0"/>
              <a:t> </a:t>
            </a:r>
            <a:endParaRPr lang="tr-TR" dirty="0"/>
          </a:p>
          <a:p>
            <a:pPr lvl="1"/>
            <a:r>
              <a:rPr lang="en-GB" dirty="0" err="1"/>
              <a:t>Kırmızı-kahverengi</a:t>
            </a:r>
            <a:r>
              <a:rPr lang="en-GB" dirty="0"/>
              <a:t> </a:t>
            </a:r>
            <a:r>
              <a:rPr lang="en-GB" dirty="0" err="1"/>
              <a:t>akdeniz</a:t>
            </a:r>
            <a:endParaRPr lang="tr-TR" dirty="0"/>
          </a:p>
          <a:p>
            <a:pPr lvl="1"/>
            <a:r>
              <a:rPr lang="en-GB" dirty="0" err="1"/>
              <a:t>Vertisol</a:t>
            </a:r>
            <a:endParaRPr lang="tr-TR" dirty="0"/>
          </a:p>
          <a:p>
            <a:r>
              <a:rPr lang="tr-T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7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286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Susurluk Havzası (03)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48498"/>
            <a:ext cx="8289096" cy="570559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38200" y="5807631"/>
            <a:ext cx="284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err="1">
                <a:solidFill>
                  <a:srgbClr val="536479"/>
                </a:solidFill>
                <a:latin typeface="Roboto"/>
                <a:hlinkClick r:id="rId3"/>
              </a:rPr>
              <a:t>Elbaşı</a:t>
            </a:r>
            <a:r>
              <a:rPr lang="tr-TR" u="sng" dirty="0">
                <a:solidFill>
                  <a:srgbClr val="536479"/>
                </a:solidFill>
                <a:latin typeface="Roboto"/>
              </a:rPr>
              <a:t> ve</a:t>
            </a:r>
            <a:r>
              <a:rPr lang="en-GB" u="sng" dirty="0">
                <a:solidFill>
                  <a:srgbClr val="536479"/>
                </a:solidFill>
                <a:latin typeface="Roboto"/>
                <a:hlinkClick r:id="rId4"/>
              </a:rPr>
              <a:t> </a:t>
            </a:r>
            <a:r>
              <a:rPr lang="en-GB" u="sng" dirty="0" err="1">
                <a:solidFill>
                  <a:srgbClr val="536479"/>
                </a:solidFill>
                <a:latin typeface="Roboto"/>
                <a:hlinkClick r:id="rId4"/>
              </a:rPr>
              <a:t>Özdemir</a:t>
            </a:r>
            <a:r>
              <a:rPr lang="tr-TR" u="sng" dirty="0">
                <a:solidFill>
                  <a:srgbClr val="536479"/>
                </a:solidFill>
                <a:latin typeface="Roboto"/>
              </a:rPr>
              <a:t>, 2014 </a:t>
            </a:r>
            <a:endParaRPr lang="en-GB" b="0" i="0" dirty="0">
              <a:solidFill>
                <a:srgbClr val="53647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5796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41700" cy="132556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Susurluk Havzası (03)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85871"/>
            <a:ext cx="7004164" cy="643559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20471" y="625213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77777"/>
                </a:solidFill>
                <a:latin typeface="Roboto"/>
              </a:rPr>
              <a:t>Kazancı, </a:t>
            </a:r>
            <a:r>
              <a:rPr lang="en-GB" dirty="0">
                <a:solidFill>
                  <a:srgbClr val="777777"/>
                </a:solidFill>
                <a:latin typeface="Roboto"/>
              </a:rPr>
              <a:t>2014</a:t>
            </a:r>
            <a:endParaRPr lang="en-GB" b="0" i="0" dirty="0">
              <a:solidFill>
                <a:srgbClr val="77777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3516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Susurluk Havzası (03)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48" y="1283972"/>
            <a:ext cx="5354520" cy="4583293"/>
          </a:xfrm>
          <a:prstGeom prst="rect">
            <a:avLst/>
          </a:prstGeom>
        </p:spPr>
      </p:pic>
      <p:sp>
        <p:nvSpPr>
          <p:cNvPr id="6" name="AutoShape 4" descr="Susurluk Nehir Havzası Yönetim Planı"/>
          <p:cNvSpPr>
            <a:spLocks noChangeAspect="1" noChangeArrowheads="1"/>
          </p:cNvSpPr>
          <p:nvPr/>
        </p:nvSpPr>
        <p:spPr bwMode="auto">
          <a:xfrm>
            <a:off x="305072" y="5867265"/>
            <a:ext cx="5372577" cy="6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/>
              <a:t>Tarım ve Orman Bakanlığı </a:t>
            </a:r>
            <a:r>
              <a:rPr lang="en-GB" dirty="0"/>
              <a:t>T.C. ORMAN VE SU İŞLERİ BAKANLIĞI SU YÖNETİMİ GENEL MÜDÜRLÜĞÜ</a:t>
            </a:r>
            <a:r>
              <a:rPr lang="tr-TR" dirty="0"/>
              <a:t>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59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Meriç Havzası (01)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47" y="1575981"/>
            <a:ext cx="8833652" cy="45934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87031" y="6176963"/>
            <a:ext cx="245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Turoğlu</a:t>
            </a:r>
            <a:r>
              <a:rPr lang="tr-TR" dirty="0"/>
              <a:t> ve </a:t>
            </a:r>
            <a:r>
              <a:rPr lang="en-GB" dirty="0" err="1"/>
              <a:t>Uludağ</a:t>
            </a:r>
            <a:r>
              <a:rPr lang="tr-TR" dirty="0"/>
              <a:t>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66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4" y="469670"/>
            <a:ext cx="8428693" cy="568862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149532" y="6108564"/>
            <a:ext cx="306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777777"/>
                </a:solidFill>
                <a:latin typeface="Roboto"/>
              </a:rPr>
              <a:t>Özşahin ve ark, </a:t>
            </a:r>
            <a:r>
              <a:rPr lang="en-GB" dirty="0">
                <a:solidFill>
                  <a:srgbClr val="777777"/>
                </a:solidFill>
                <a:latin typeface="Roboto"/>
              </a:rPr>
              <a:t>2018</a:t>
            </a:r>
            <a:endParaRPr lang="en-GB" b="0" i="0" dirty="0">
              <a:solidFill>
                <a:srgbClr val="77777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055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347651" y="6292334"/>
            <a:ext cx="149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77777"/>
                </a:solidFill>
                <a:latin typeface="Roboto"/>
              </a:rPr>
              <a:t>Tokatlı, </a:t>
            </a:r>
            <a:r>
              <a:rPr lang="en-GB" dirty="0">
                <a:solidFill>
                  <a:srgbClr val="777777"/>
                </a:solidFill>
                <a:latin typeface="Roboto"/>
              </a:rPr>
              <a:t>2019</a:t>
            </a:r>
            <a:endParaRPr lang="en-GB" b="0" i="0" dirty="0">
              <a:solidFill>
                <a:srgbClr val="77777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101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Meriç-Ergene</a:t>
            </a:r>
            <a:r>
              <a:rPr lang="en-GB" dirty="0"/>
              <a:t> </a:t>
            </a:r>
            <a:r>
              <a:rPr lang="en-GB" dirty="0" err="1"/>
              <a:t>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Türkiye’nin</a:t>
            </a:r>
            <a:r>
              <a:rPr lang="en-GB" dirty="0"/>
              <a:t> </a:t>
            </a:r>
            <a:r>
              <a:rPr lang="en-GB" dirty="0" err="1"/>
              <a:t>Trakya</a:t>
            </a:r>
            <a:r>
              <a:rPr lang="en-GB" dirty="0"/>
              <a:t> </a:t>
            </a:r>
            <a:r>
              <a:rPr lang="en-GB" dirty="0" err="1"/>
              <a:t>bölgesinde</a:t>
            </a:r>
            <a:r>
              <a:rPr lang="en-GB" dirty="0"/>
              <a:t> </a:t>
            </a:r>
            <a:r>
              <a:rPr lang="en-GB" dirty="0" err="1"/>
              <a:t>bulunmaktadır</a:t>
            </a:r>
            <a:r>
              <a:rPr lang="en-GB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GB" dirty="0" err="1"/>
              <a:t>Kuzeyde</a:t>
            </a:r>
            <a:r>
              <a:rPr lang="en-GB" dirty="0"/>
              <a:t> </a:t>
            </a:r>
            <a:r>
              <a:rPr lang="en-GB" dirty="0" err="1"/>
              <a:t>Bulgaristan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Istranca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bölüm</a:t>
            </a:r>
            <a:r>
              <a:rPr lang="en-GB" dirty="0"/>
              <a:t> </a:t>
            </a:r>
            <a:r>
              <a:rPr lang="en-GB" dirty="0" err="1"/>
              <a:t>çizgisine</a:t>
            </a:r>
            <a:r>
              <a:rPr lang="en-GB" dirty="0"/>
              <a:t> </a:t>
            </a:r>
            <a:r>
              <a:rPr lang="en-GB" dirty="0" err="1"/>
              <a:t>dayanmakta</a:t>
            </a:r>
            <a:r>
              <a:rPr lang="en-GB" dirty="0"/>
              <a:t>; </a:t>
            </a:r>
            <a:r>
              <a:rPr lang="en-GB" dirty="0" err="1"/>
              <a:t>doğuda</a:t>
            </a:r>
            <a:r>
              <a:rPr lang="en-GB" dirty="0"/>
              <a:t> </a:t>
            </a:r>
            <a:r>
              <a:rPr lang="en-GB" dirty="0" err="1"/>
              <a:t>Vize</a:t>
            </a:r>
            <a:r>
              <a:rPr lang="en-GB" dirty="0"/>
              <a:t>, </a:t>
            </a:r>
            <a:r>
              <a:rPr lang="en-GB" dirty="0" err="1"/>
              <a:t>Saray</a:t>
            </a:r>
            <a:r>
              <a:rPr lang="en-GB" dirty="0"/>
              <a:t>, </a:t>
            </a:r>
            <a:r>
              <a:rPr lang="en-GB" dirty="0" err="1"/>
              <a:t>Çerkezköy</a:t>
            </a:r>
            <a:r>
              <a:rPr lang="en-GB" dirty="0"/>
              <a:t> </a:t>
            </a:r>
            <a:r>
              <a:rPr lang="en-GB" dirty="0" err="1"/>
              <a:t>ilçelerini</a:t>
            </a:r>
            <a:r>
              <a:rPr lang="en-GB" dirty="0"/>
              <a:t> </a:t>
            </a:r>
            <a:r>
              <a:rPr lang="en-GB" dirty="0" err="1"/>
              <a:t>içine</a:t>
            </a:r>
            <a:r>
              <a:rPr lang="en-GB" dirty="0"/>
              <a:t> </a:t>
            </a:r>
            <a:r>
              <a:rPr lang="en-GB" dirty="0" err="1"/>
              <a:t>almakta</a:t>
            </a:r>
            <a:r>
              <a:rPr lang="en-GB" dirty="0"/>
              <a:t>; </a:t>
            </a:r>
            <a:r>
              <a:rPr lang="en-GB" dirty="0" err="1"/>
              <a:t>Tekirdağ</a:t>
            </a:r>
            <a:r>
              <a:rPr lang="en-GB" dirty="0"/>
              <a:t> </a:t>
            </a:r>
            <a:r>
              <a:rPr lang="en-GB" dirty="0" err="1"/>
              <a:t>ilinin</a:t>
            </a:r>
            <a:r>
              <a:rPr lang="en-GB" dirty="0"/>
              <a:t> </a:t>
            </a:r>
            <a:r>
              <a:rPr lang="en-GB" dirty="0" err="1"/>
              <a:t>Çorlu</a:t>
            </a:r>
            <a:r>
              <a:rPr lang="en-GB" dirty="0"/>
              <a:t> </a:t>
            </a:r>
            <a:r>
              <a:rPr lang="en-GB" dirty="0" err="1"/>
              <a:t>ilçesinin</a:t>
            </a:r>
            <a:r>
              <a:rPr lang="en-GB" dirty="0"/>
              <a:t> </a:t>
            </a:r>
            <a:r>
              <a:rPr lang="en-GB" dirty="0" err="1"/>
              <a:t>kuzeyinden</a:t>
            </a:r>
            <a:r>
              <a:rPr lang="en-GB" dirty="0"/>
              <a:t> </a:t>
            </a:r>
            <a:r>
              <a:rPr lang="en-GB" dirty="0" err="1"/>
              <a:t>güneyine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uzanmakta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batıda</a:t>
            </a:r>
            <a:r>
              <a:rPr lang="en-GB" dirty="0"/>
              <a:t> </a:t>
            </a:r>
            <a:r>
              <a:rPr lang="en-GB" dirty="0" err="1"/>
              <a:t>Yunanistan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Bulgaristan</a:t>
            </a:r>
            <a:r>
              <a:rPr lang="en-GB" dirty="0"/>
              <a:t> </a:t>
            </a:r>
            <a:r>
              <a:rPr lang="en-GB" dirty="0" err="1"/>
              <a:t>sınırında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etmektedir</a:t>
            </a:r>
            <a:r>
              <a:rPr lang="en-GB" dirty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Meriç Nehri Edirne’de yine </a:t>
            </a:r>
            <a:r>
              <a:rPr lang="tr-TR" dirty="0" err="1"/>
              <a:t>Bulgaristandan</a:t>
            </a:r>
            <a:r>
              <a:rPr lang="tr-TR" dirty="0"/>
              <a:t> gelen Tuna ve Tunca Nehirleri ile birleşerek Güneye doğru Yunanistan ile sınır oluşturarak akar.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Istranca</a:t>
            </a:r>
            <a:r>
              <a:rPr lang="en-GB" dirty="0"/>
              <a:t> </a:t>
            </a:r>
            <a:r>
              <a:rPr lang="en-GB" dirty="0" err="1"/>
              <a:t>Dağlarından</a:t>
            </a:r>
            <a:r>
              <a:rPr lang="en-GB" dirty="0"/>
              <a:t> </a:t>
            </a:r>
            <a:r>
              <a:rPr lang="en-GB" dirty="0" err="1"/>
              <a:t>doğan</a:t>
            </a:r>
            <a:r>
              <a:rPr lang="en-GB" dirty="0"/>
              <a:t> </a:t>
            </a:r>
            <a:r>
              <a:rPr lang="en-GB" dirty="0" err="1"/>
              <a:t>Ergene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, </a:t>
            </a:r>
            <a:r>
              <a:rPr lang="en-GB" dirty="0" err="1"/>
              <a:t>Meriç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tr-TR" dirty="0" err="1"/>
              <a:t>İpsalanın</a:t>
            </a:r>
            <a:r>
              <a:rPr lang="tr-TR" dirty="0"/>
              <a:t> kuzeyinde </a:t>
            </a:r>
            <a:r>
              <a:rPr lang="en-GB" dirty="0" err="1"/>
              <a:t>birleşir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Saroz</a:t>
            </a:r>
            <a:r>
              <a:rPr lang="en-GB" dirty="0"/>
              <a:t> </a:t>
            </a:r>
            <a:r>
              <a:rPr lang="en-GB" dirty="0" err="1"/>
              <a:t>Körfezi’nden</a:t>
            </a:r>
            <a:r>
              <a:rPr lang="en-GB" dirty="0"/>
              <a:t> </a:t>
            </a:r>
            <a:r>
              <a:rPr lang="en-GB" dirty="0" err="1"/>
              <a:t>denize</a:t>
            </a:r>
            <a:r>
              <a:rPr lang="en-GB" dirty="0"/>
              <a:t> </a:t>
            </a:r>
            <a:r>
              <a:rPr lang="en-GB" dirty="0" err="1"/>
              <a:t>dökülür</a:t>
            </a:r>
            <a:r>
              <a:rPr lang="en-GB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GB" dirty="0" err="1"/>
              <a:t>Türkiye’nin</a:t>
            </a:r>
            <a:r>
              <a:rPr lang="en-GB" dirty="0"/>
              <a:t> </a:t>
            </a:r>
            <a:r>
              <a:rPr lang="en-GB" dirty="0" err="1"/>
              <a:t>yüzölçümünün</a:t>
            </a:r>
            <a:r>
              <a:rPr lang="en-GB" dirty="0"/>
              <a:t> %1,8’ni </a:t>
            </a:r>
            <a:r>
              <a:rPr lang="en-GB" dirty="0" err="1"/>
              <a:t>kaplayan</a:t>
            </a:r>
            <a:r>
              <a:rPr lang="en-GB" dirty="0"/>
              <a:t> </a:t>
            </a:r>
            <a:r>
              <a:rPr lang="en-GB" dirty="0" err="1"/>
              <a:t>nehir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14.510 km2 ’</a:t>
            </a:r>
            <a:r>
              <a:rPr lang="en-GB" dirty="0" err="1"/>
              <a:t>dir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43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Meriç Havzası Toprak Kaynakları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634" y="1690688"/>
            <a:ext cx="10515600" cy="4351338"/>
          </a:xfrm>
        </p:spPr>
        <p:txBody>
          <a:bodyPr/>
          <a:lstStyle/>
          <a:p>
            <a:r>
              <a:rPr lang="tr-TR" dirty="0" err="1"/>
              <a:t>B</a:t>
            </a:r>
            <a:r>
              <a:rPr lang="en-GB" dirty="0" err="1"/>
              <a:t>ünye</a:t>
            </a:r>
            <a:r>
              <a:rPr lang="en-GB" dirty="0"/>
              <a:t> </a:t>
            </a:r>
            <a:r>
              <a:rPr lang="en-GB" dirty="0" err="1"/>
              <a:t>bakımından</a:t>
            </a:r>
            <a:r>
              <a:rPr lang="en-GB" dirty="0"/>
              <a:t> </a:t>
            </a:r>
            <a:r>
              <a:rPr lang="en-GB" dirty="0" err="1"/>
              <a:t>toprakların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, 1/3’ü </a:t>
            </a:r>
            <a:r>
              <a:rPr lang="en-GB" dirty="0" err="1"/>
              <a:t>hafif</a:t>
            </a:r>
            <a:r>
              <a:rPr lang="en-GB" dirty="0"/>
              <a:t>, 1/5’i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2/5’i </a:t>
            </a:r>
            <a:r>
              <a:rPr lang="en-GB" dirty="0" err="1"/>
              <a:t>ağır</a:t>
            </a:r>
            <a:r>
              <a:rPr lang="en-GB" dirty="0"/>
              <a:t> </a:t>
            </a:r>
            <a:r>
              <a:rPr lang="en-GB" dirty="0" err="1"/>
              <a:t>bünyeli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söylenebilir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 err="1"/>
              <a:t>Toprak</a:t>
            </a:r>
            <a:r>
              <a:rPr lang="en-GB" dirty="0"/>
              <a:t> </a:t>
            </a:r>
            <a:r>
              <a:rPr lang="en-GB" dirty="0" err="1"/>
              <a:t>reaksiyonu</a:t>
            </a:r>
            <a:r>
              <a:rPr lang="en-GB" dirty="0"/>
              <a:t> </a:t>
            </a:r>
            <a:r>
              <a:rPr lang="tr-TR" dirty="0"/>
              <a:t>(</a:t>
            </a:r>
            <a:r>
              <a:rPr lang="tr-TR" dirty="0" err="1"/>
              <a:t>pH</a:t>
            </a:r>
            <a:r>
              <a:rPr lang="tr-TR" dirty="0"/>
              <a:t>) </a:t>
            </a:r>
            <a:r>
              <a:rPr lang="en-GB" dirty="0" err="1"/>
              <a:t>bakımından</a:t>
            </a:r>
            <a:r>
              <a:rPr lang="en-GB" dirty="0"/>
              <a:t>, </a:t>
            </a:r>
            <a:r>
              <a:rPr lang="en-GB" dirty="0" err="1"/>
              <a:t>yaklaşık</a:t>
            </a:r>
            <a:r>
              <a:rPr lang="en-GB" dirty="0"/>
              <a:t> 2/5’i </a:t>
            </a:r>
            <a:r>
              <a:rPr lang="en-GB" dirty="0" err="1"/>
              <a:t>asit</a:t>
            </a:r>
            <a:r>
              <a:rPr lang="en-GB" dirty="0"/>
              <a:t>, 1/5’i </a:t>
            </a:r>
            <a:r>
              <a:rPr lang="en-GB" dirty="0" err="1"/>
              <a:t>nötr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2/5’i </a:t>
            </a:r>
            <a:r>
              <a:rPr lang="en-GB" dirty="0" err="1"/>
              <a:t>alkalin</a:t>
            </a:r>
            <a:r>
              <a:rPr lang="en-GB" dirty="0"/>
              <a:t> </a:t>
            </a:r>
            <a:r>
              <a:rPr lang="en-GB" dirty="0" err="1"/>
              <a:t>reaksiyonlu</a:t>
            </a:r>
            <a:r>
              <a:rPr lang="en-GB" dirty="0"/>
              <a:t>, </a:t>
            </a:r>
            <a:endParaRPr lang="tr-TR" dirty="0"/>
          </a:p>
          <a:p>
            <a:r>
              <a:rPr lang="en-GB" dirty="0" err="1"/>
              <a:t>tuz</a:t>
            </a:r>
            <a:r>
              <a:rPr lang="en-GB" dirty="0"/>
              <a:t> </a:t>
            </a:r>
            <a:r>
              <a:rPr lang="en-GB" dirty="0" err="1"/>
              <a:t>bakımından</a:t>
            </a:r>
            <a:r>
              <a:rPr lang="en-GB" dirty="0"/>
              <a:t> 3/4’ü </a:t>
            </a:r>
            <a:r>
              <a:rPr lang="en-GB" dirty="0" err="1"/>
              <a:t>tuzsuz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kısmı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hafif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hafif</a:t>
            </a:r>
            <a:r>
              <a:rPr lang="en-GB" dirty="0"/>
              <a:t> </a:t>
            </a:r>
            <a:r>
              <a:rPr lang="en-GB" dirty="0" err="1"/>
              <a:t>tuzlu</a:t>
            </a:r>
            <a:endParaRPr lang="tr-TR" dirty="0"/>
          </a:p>
          <a:p>
            <a:r>
              <a:rPr lang="en-GB" dirty="0" err="1"/>
              <a:t>kireç</a:t>
            </a:r>
            <a:r>
              <a:rPr lang="en-GB" dirty="0"/>
              <a:t> </a:t>
            </a:r>
            <a:r>
              <a:rPr lang="en-GB" dirty="0" err="1"/>
              <a:t>bakımından</a:t>
            </a:r>
            <a:r>
              <a:rPr lang="en-GB" dirty="0"/>
              <a:t> 1/2’si </a:t>
            </a:r>
            <a:r>
              <a:rPr lang="en-GB" dirty="0" err="1"/>
              <a:t>kireçsiz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kireçli</a:t>
            </a:r>
            <a:r>
              <a:rPr lang="en-GB" dirty="0"/>
              <a:t>, 1/7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kireçli</a:t>
            </a:r>
            <a:r>
              <a:rPr lang="en-GB" dirty="0"/>
              <a:t>, 1/5’i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kireçli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kireçli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1/10’u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kireçli</a:t>
            </a:r>
            <a:r>
              <a:rPr lang="en-GB" dirty="0"/>
              <a:t> </a:t>
            </a:r>
            <a:endParaRPr lang="tr-TR" dirty="0"/>
          </a:p>
          <a:p>
            <a:r>
              <a:rPr lang="en-GB" dirty="0" err="1"/>
              <a:t>Organik</a:t>
            </a:r>
            <a:r>
              <a:rPr lang="en-GB" dirty="0"/>
              <a:t> </a:t>
            </a:r>
            <a:r>
              <a:rPr lang="en-GB" dirty="0" err="1"/>
              <a:t>madde</a:t>
            </a:r>
            <a:r>
              <a:rPr lang="en-GB" dirty="0"/>
              <a:t> </a:t>
            </a:r>
            <a:r>
              <a:rPr lang="en-GB" dirty="0" err="1"/>
              <a:t>bakımından</a:t>
            </a:r>
            <a:r>
              <a:rPr lang="en-GB" dirty="0"/>
              <a:t> 1/5’i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, 3/5’i </a:t>
            </a:r>
            <a:r>
              <a:rPr lang="en-GB" dirty="0" err="1"/>
              <a:t>az</a:t>
            </a:r>
            <a:r>
              <a:rPr lang="en-GB" dirty="0"/>
              <a:t>, 1/5’i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zengin</a:t>
            </a:r>
            <a:r>
              <a:rPr lang="tr-TR" dirty="0"/>
              <a:t> (Gürbüz ve ark, 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 Havzalar</a:t>
            </a:r>
            <a:endParaRPr lang="en-GB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74623"/>
              </p:ext>
            </p:extLst>
          </p:nvPr>
        </p:nvGraphicFramePr>
        <p:xfrm>
          <a:off x="838200" y="1394550"/>
          <a:ext cx="10515600" cy="50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780566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332600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77812442"/>
                    </a:ext>
                  </a:extLst>
                </a:gridCol>
              </a:tblGrid>
              <a:tr h="499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Alt </a:t>
                      </a:r>
                      <a:r>
                        <a:rPr lang="en-GB" sz="2400" dirty="0" err="1"/>
                        <a:t>Havza</a:t>
                      </a:r>
                      <a:r>
                        <a:rPr lang="en-GB" sz="2400" dirty="0"/>
                        <a:t> Kodu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Alt </a:t>
                      </a:r>
                      <a:r>
                        <a:rPr lang="en-GB" sz="2400" dirty="0" err="1"/>
                        <a:t>havzanın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adı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Yüzölçümü</a:t>
                      </a:r>
                      <a:r>
                        <a:rPr lang="en-GB" sz="2400" dirty="0"/>
                        <a:t> (km2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7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Çorlu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1.459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1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Vize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81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Lüleburgaz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1.291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3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Hayrabolu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2.374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9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Babaeski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1.507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9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Havsa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04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Uzunköprü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1.462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91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İpsala</a:t>
                      </a:r>
                      <a:r>
                        <a:rPr lang="en-GB" sz="2400" dirty="0"/>
                        <a:t> - </a:t>
                      </a:r>
                      <a:r>
                        <a:rPr lang="en-GB" sz="2400" dirty="0" err="1"/>
                        <a:t>Keşan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1.736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3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01-9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Meriç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1.519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26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Toplam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09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Vertisoller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85861"/>
            <a:ext cx="5472122" cy="4840303"/>
          </a:xfrm>
        </p:spPr>
        <p:txBody>
          <a:bodyPr>
            <a:normAutofit/>
          </a:bodyPr>
          <a:lstStyle/>
          <a:p>
            <a:r>
              <a:rPr lang="tr-TR" dirty="0"/>
              <a:t>Tüm </a:t>
            </a:r>
            <a:r>
              <a:rPr lang="tr-TR" dirty="0" err="1"/>
              <a:t>horizonları</a:t>
            </a:r>
            <a:r>
              <a:rPr lang="tr-TR" dirty="0"/>
              <a:t> killidir</a:t>
            </a:r>
          </a:p>
          <a:p>
            <a:r>
              <a:rPr lang="tr-TR" dirty="0"/>
              <a:t>Yıkanma ve birikme </a:t>
            </a:r>
            <a:r>
              <a:rPr lang="tr-TR" dirty="0" err="1"/>
              <a:t>horizonları</a:t>
            </a:r>
            <a:r>
              <a:rPr lang="tr-TR" dirty="0"/>
              <a:t> yoktur</a:t>
            </a:r>
          </a:p>
          <a:p>
            <a:r>
              <a:rPr lang="tr-TR" dirty="0"/>
              <a:t>Blok strüktür başattır</a:t>
            </a:r>
          </a:p>
          <a:p>
            <a:r>
              <a:rPr lang="tr-TR" dirty="0" err="1"/>
              <a:t>Montrorillonit</a:t>
            </a:r>
            <a:r>
              <a:rPr lang="tr-TR" dirty="0"/>
              <a:t> tipi (2:1) şişebilen kil hakimdir</a:t>
            </a:r>
          </a:p>
          <a:p>
            <a:r>
              <a:rPr lang="tr-TR" dirty="0"/>
              <a:t>Siyah, koyu gri renklidir</a:t>
            </a:r>
          </a:p>
          <a:p>
            <a:r>
              <a:rPr lang="tr-TR" dirty="0"/>
              <a:t>Genç topraklardır</a:t>
            </a:r>
          </a:p>
        </p:txBody>
      </p:sp>
      <p:pic>
        <p:nvPicPr>
          <p:cNvPr id="30724" name="Picture 4" descr="http://soils.usda.gov/technical/classification/orders/images/verti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99" y="1000109"/>
            <a:ext cx="2784085" cy="542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53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Marmara Suları Havzası (02)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tr-TR" dirty="0"/>
              <a:t>Elbaşı ve Özdemir, 2018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82454"/>
            <a:ext cx="6814868" cy="3429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2" y="2209018"/>
            <a:ext cx="4868848" cy="36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446</Words>
  <Application>Microsoft Office PowerPoint</Application>
  <PresentationFormat>Geniş ekran</PresentationFormat>
  <Paragraphs>81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Office Teması</vt:lpstr>
      <vt:lpstr>Meriç Havzası (01)       Marmara Suları Havzası (02)         Susurluk Havzası (03)</vt:lpstr>
      <vt:lpstr>Meriç Havzası (01)</vt:lpstr>
      <vt:lpstr>PowerPoint Sunusu</vt:lpstr>
      <vt:lpstr>PowerPoint Sunusu</vt:lpstr>
      <vt:lpstr>Meriç-Ergene Havzası</vt:lpstr>
      <vt:lpstr>Meriç Havzası Toprak Kaynakları</vt:lpstr>
      <vt:lpstr>Alt Havzalar</vt:lpstr>
      <vt:lpstr>Vertisoller</vt:lpstr>
      <vt:lpstr>Marmara Suları Havzası (02)</vt:lpstr>
      <vt:lpstr>Marmara Suları Havzası (02)</vt:lpstr>
      <vt:lpstr>Genel özellikleri</vt:lpstr>
      <vt:lpstr>Susurluk Havzası (03)</vt:lpstr>
      <vt:lpstr>Susurluk Havzası (03)</vt:lpstr>
      <vt:lpstr>Susurluk Havzası (03)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Meriç Havzası (01)       Marmara Suları Havzası (02)         Susurluk Havzası (03)</dc:title>
  <dc:creator>H.Sabri.Ozturk</dc:creator>
  <cp:lastModifiedBy>H.Sabri.Ozturk</cp:lastModifiedBy>
  <cp:revision>29</cp:revision>
  <dcterms:created xsi:type="dcterms:W3CDTF">2022-03-09T05:47:47Z</dcterms:created>
  <dcterms:modified xsi:type="dcterms:W3CDTF">2024-04-29T11:16:59Z</dcterms:modified>
</cp:coreProperties>
</file>