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2" r:id="rId28"/>
    <p:sldId id="293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98" autoAdjust="0"/>
  </p:normalViewPr>
  <p:slideViewPr>
    <p:cSldViewPr snapToGrid="0" showGuides="1">
      <p:cViewPr>
        <p:scale>
          <a:sx n="100" d="100"/>
          <a:sy n="100" d="100"/>
        </p:scale>
        <p:origin x="-678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263FF-177B-4E69-887D-16B87182FCC0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24021-7BBE-4E6A-A9A0-63E577ACBE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89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24021-7BBE-4E6A-A9A0-63E577ACBE6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81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32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7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26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996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792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99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33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19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23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69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0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12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35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75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72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25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ACFED-5479-4A2A-A32E-2F0A0A49E587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95BC47-E71C-4462-B8FE-53C21DEBF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1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7460"/>
            <a:ext cx="9144000" cy="2387600"/>
          </a:xfrm>
        </p:spPr>
        <p:txBody>
          <a:bodyPr/>
          <a:lstStyle/>
          <a:p>
            <a:r>
              <a:rPr lang="tr-TR" dirty="0" smtClean="0"/>
              <a:t>Dilin Adlandırıcı Kısımları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dirty="0" smtClean="0"/>
              <a:t>İsimler -1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7390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51935" y="1157181"/>
            <a:ext cx="97978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tr-TR" sz="2400" b="1" dirty="0" smtClean="0"/>
              <a:t>Zarflardan </a:t>
            </a:r>
            <a:r>
              <a:rPr lang="tr-TR" sz="2400" b="1" dirty="0"/>
              <a:t>duygu ve anlam farkı yaratan </a:t>
            </a:r>
            <a:r>
              <a:rPr lang="tr-TR" sz="2400" b="1" dirty="0" err="1"/>
              <a:t>kiplik</a:t>
            </a:r>
            <a:r>
              <a:rPr lang="tr-TR" sz="2400" b="1" dirty="0"/>
              <a:t> parçacıklarına dönüşen kelimeler: </a:t>
            </a:r>
            <a:r>
              <a:rPr lang="ru-RU" sz="2400" i="1" dirty="0">
                <a:solidFill>
                  <a:srgbClr val="FF0000"/>
                </a:solidFill>
              </a:rPr>
              <a:t>ёще</a:t>
            </a:r>
            <a:r>
              <a:rPr lang="ru-RU" sz="2400" i="1" dirty="0"/>
              <a:t>, уже, точно, прямо </a:t>
            </a:r>
            <a:r>
              <a:rPr lang="tr-TR" sz="2400" dirty="0"/>
              <a:t>gibi zarfların anlamı, ancak cümle içerisinde kullanıldığında belirlenen edatlar olarak kullanıldıkları görülebilir: </a:t>
            </a:r>
            <a:endParaRPr lang="ru-RU" sz="2400" dirty="0" smtClean="0"/>
          </a:p>
          <a:p>
            <a:pPr marL="342900" indent="-342900" algn="just">
              <a:buFontTx/>
              <a:buChar char="-"/>
            </a:pPr>
            <a:endParaRPr lang="tr-TR" sz="2400" dirty="0"/>
          </a:p>
          <a:p>
            <a:pPr marL="457200" indent="-457200" algn="just">
              <a:buAutoNum type="alphaLcParenR"/>
            </a:pPr>
            <a:r>
              <a:rPr lang="ru-RU" sz="2400" dirty="0"/>
              <a:t>Сам документ был принят </a:t>
            </a:r>
            <a:r>
              <a:rPr lang="ru-RU" sz="2400" b="1" i="1" dirty="0"/>
              <a:t>ещё</a:t>
            </a:r>
            <a:r>
              <a:rPr lang="ru-RU" sz="2400" dirty="0"/>
              <a:t> в 2019 году. [На газоанализаторы и датчики температуры нанесут буквенно-цифровые обозначения // Парламентская газета, 2021.12] (ёще = </a:t>
            </a:r>
            <a:r>
              <a:rPr lang="tr-TR" sz="2400" dirty="0"/>
              <a:t>zarf); </a:t>
            </a:r>
            <a:endParaRPr lang="ru-RU" sz="2400" dirty="0" smtClean="0"/>
          </a:p>
          <a:p>
            <a:pPr marL="457200" indent="-457200" algn="just">
              <a:buAutoNum type="alphaLcParenR"/>
            </a:pPr>
            <a:endParaRPr lang="tr-TR" sz="2400" dirty="0"/>
          </a:p>
          <a:p>
            <a:pPr algn="just"/>
            <a:r>
              <a:rPr lang="tr-TR" sz="2400" dirty="0"/>
              <a:t>b)	</a:t>
            </a:r>
            <a:r>
              <a:rPr lang="ru-RU" sz="2400" dirty="0"/>
              <a:t>Она </a:t>
            </a:r>
            <a:r>
              <a:rPr lang="ru-RU" sz="2400" b="1" i="1" dirty="0">
                <a:solidFill>
                  <a:srgbClr val="FF0000"/>
                </a:solidFill>
              </a:rPr>
              <a:t>ёще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u="sng" dirty="0"/>
              <a:t>удивляется</a:t>
            </a:r>
            <a:r>
              <a:rPr lang="ru-RU" sz="2400" dirty="0"/>
              <a:t>, почему я не хочу их в дом звать. [Маша Трауб. Нам выходить на следующей (2011)]  (ёще = </a:t>
            </a:r>
            <a:r>
              <a:rPr lang="tr-TR" sz="2400" dirty="0" err="1"/>
              <a:t>kiplik</a:t>
            </a:r>
            <a:r>
              <a:rPr lang="tr-TR" sz="2400" dirty="0"/>
              <a:t> parçacığı).</a:t>
            </a:r>
          </a:p>
        </p:txBody>
      </p:sp>
    </p:spTree>
    <p:extLst>
      <p:ext uri="{BB962C8B-B14F-4D97-AF65-F5344CB8AC3E}">
        <p14:creationId xmlns:p14="http://schemas.microsoft.com/office/powerpoint/2010/main" val="11673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30709" y="1617601"/>
            <a:ext cx="98863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b="1" dirty="0" smtClean="0"/>
              <a:t>Zarflardan </a:t>
            </a:r>
            <a:r>
              <a:rPr lang="ru-RU" sz="2400" b="1" dirty="0"/>
              <a:t>hal eki edatlarına dönüşen kelimeler</a:t>
            </a:r>
            <a:r>
              <a:rPr lang="ru-RU" sz="2400" dirty="0"/>
              <a:t>: Bunlar genel olarak ismin –in hali ile kullanılan ilgeçlerdir: </a:t>
            </a:r>
            <a:r>
              <a:rPr lang="ru-RU" sz="2400" i="1" dirty="0"/>
              <a:t>вдоль, вокруг, мимо, впереди, позади, кругом, вокруг, напротив, после </a:t>
            </a:r>
            <a:r>
              <a:rPr lang="ru-RU" sz="2400" dirty="0"/>
              <a:t>vs</a:t>
            </a:r>
            <a:r>
              <a:rPr lang="ru-RU" sz="2400" dirty="0" smtClean="0"/>
              <a:t>.</a:t>
            </a:r>
          </a:p>
          <a:p>
            <a:pPr marL="342900" indent="-342900" algn="just">
              <a:buFontTx/>
              <a:buChar char="-"/>
            </a:pPr>
            <a:endParaRPr lang="ru-RU" sz="2400" dirty="0"/>
          </a:p>
          <a:p>
            <a:pPr marL="457200" indent="-457200" algn="just">
              <a:buAutoNum type="alphaLcParenR"/>
            </a:pPr>
            <a:r>
              <a:rPr lang="ru-RU" sz="2400" i="1" dirty="0" smtClean="0"/>
              <a:t>Он </a:t>
            </a:r>
            <a:r>
              <a:rPr lang="ru-RU" sz="2400" i="1" dirty="0"/>
              <a:t>плясал </a:t>
            </a:r>
            <a:r>
              <a:rPr lang="ru-RU" sz="2400" b="1" i="1" dirty="0">
                <a:solidFill>
                  <a:srgbClr val="FF0000"/>
                </a:solidFill>
              </a:rPr>
              <a:t>вокруг</a:t>
            </a:r>
            <a:r>
              <a:rPr lang="ru-RU" sz="2400" i="1" dirty="0">
                <a:solidFill>
                  <a:srgbClr val="FF0000"/>
                </a:solidFill>
              </a:rPr>
              <a:t> него</a:t>
            </a:r>
            <a:r>
              <a:rPr lang="ru-RU" sz="2400" i="1" dirty="0"/>
              <a:t>, вопил и кричал, обнимал и целовал его, потом бросался обниматься к нам</a:t>
            </a:r>
            <a:r>
              <a:rPr lang="ru-RU" sz="2400" dirty="0"/>
              <a:t>… [Елена Павлова. Вместе мы эту пропасть одолеем! // «Даша», 2004] (вокруг =  edat</a:t>
            </a:r>
            <a:r>
              <a:rPr lang="ru-RU" sz="2400" dirty="0" smtClean="0"/>
              <a:t>);</a:t>
            </a:r>
          </a:p>
          <a:p>
            <a:pPr marL="457200" indent="-457200" algn="just">
              <a:buAutoNum type="alphaLcParenR"/>
            </a:pPr>
            <a:endParaRPr lang="ru-RU" sz="2400" dirty="0"/>
          </a:p>
          <a:p>
            <a:pPr algn="just"/>
            <a:r>
              <a:rPr lang="ru-RU" sz="2400" dirty="0"/>
              <a:t>b)	</a:t>
            </a:r>
            <a:r>
              <a:rPr lang="ru-RU" sz="2400" i="1" dirty="0"/>
              <a:t>Какого свойства была бы эта награда, я, понятное дело, не понимал. А </a:t>
            </a:r>
            <a:r>
              <a:rPr lang="ru-RU" sz="2400" b="1" i="1" dirty="0">
                <a:solidFill>
                  <a:srgbClr val="FF0000"/>
                </a:solidFill>
              </a:rPr>
              <a:t>вокруг</a:t>
            </a:r>
            <a:r>
              <a:rPr lang="ru-RU" sz="2400" i="1" dirty="0"/>
              <a:t> было много прекрасных женщин. Взрослых женщин</a:t>
            </a:r>
            <a:r>
              <a:rPr lang="ru-RU" sz="2400" dirty="0"/>
              <a:t>. [Евгений Гришковец. ОдноврЕмЕнно (2004)  (вокруг = zarf).</a:t>
            </a:r>
          </a:p>
        </p:txBody>
      </p:sp>
    </p:spTree>
    <p:extLst>
      <p:ext uri="{BB962C8B-B14F-4D97-AF65-F5344CB8AC3E}">
        <p14:creationId xmlns:p14="http://schemas.microsoft.com/office/powerpoint/2010/main" val="11221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2446" y="1662066"/>
            <a:ext cx="97536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«Российский футбольный союз благодарит Марио за </a:t>
            </a:r>
            <a:r>
              <a:rPr lang="ru-RU" sz="2400" b="1" dirty="0" smtClean="0">
                <a:solidFill>
                  <a:srgbClr val="FF0000"/>
                </a:solidFill>
              </a:rPr>
              <a:t>блестящие</a:t>
            </a:r>
            <a:r>
              <a:rPr lang="ru-RU" sz="2400" dirty="0" smtClean="0"/>
              <a:t> </a:t>
            </a:r>
            <a:r>
              <a:rPr lang="ru-RU" sz="2400" b="1" dirty="0" smtClean="0"/>
              <a:t>выступления</a:t>
            </a:r>
            <a:r>
              <a:rPr lang="ru-RU" sz="2400" dirty="0" smtClean="0"/>
              <a:t> </a:t>
            </a:r>
            <a:r>
              <a:rPr lang="ru-RU" sz="2400" dirty="0"/>
              <a:t>в составе сборной и желает </a:t>
            </a:r>
            <a:r>
              <a:rPr lang="ru-RU" sz="2400" dirty="0" smtClean="0"/>
              <a:t>успехов </a:t>
            </a:r>
            <a:r>
              <a:rPr lang="ru-RU" sz="2400" dirty="0"/>
              <a:t>в дальнейшей карьере!» [Марио Фернандес завершил карьеру в сборной России по футболу // Парламентская газета, 2021.09</a:t>
            </a:r>
            <a:r>
              <a:rPr lang="ru-RU" sz="2400" dirty="0" smtClean="0"/>
              <a:t>]</a:t>
            </a:r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/>
              <a:t>Распущенные волосы, </a:t>
            </a:r>
            <a:r>
              <a:rPr lang="ru-RU" sz="2400" b="1" dirty="0"/>
              <a:t>блестящие</a:t>
            </a:r>
            <a:r>
              <a:rPr lang="ru-RU" sz="2400" dirty="0"/>
              <a:t> на </a:t>
            </a:r>
            <a:r>
              <a:rPr lang="ru-RU" sz="2400" dirty="0" smtClean="0"/>
              <a:t>солнце = распущенные волосы, </a:t>
            </a:r>
            <a:r>
              <a:rPr lang="ru-RU" sz="2400" b="1" dirty="0" smtClean="0">
                <a:solidFill>
                  <a:srgbClr val="FF0000"/>
                </a:solidFill>
              </a:rPr>
              <a:t>которые</a:t>
            </a:r>
            <a:r>
              <a:rPr lang="ru-RU" sz="2400" b="1" dirty="0" smtClean="0"/>
              <a:t> блестят </a:t>
            </a:r>
            <a:r>
              <a:rPr lang="ru-RU" sz="2400" dirty="0" smtClean="0"/>
              <a:t>на солнце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4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78426" y="132589"/>
            <a:ext cx="1063358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a typeface="Times New Roman" panose="02020603050405020304" pitchFamily="18" charset="0"/>
              </a:rPr>
              <a:t>5) </a:t>
            </a:r>
            <a:r>
              <a:rPr lang="tr-TR" sz="2400" b="1" dirty="0" smtClean="0">
                <a:ea typeface="Times New Roman" panose="02020603050405020304" pitchFamily="18" charset="0"/>
              </a:rPr>
              <a:t>İsim</a:t>
            </a:r>
            <a:r>
              <a:rPr lang="tr-TR" sz="2400" b="1" dirty="0">
                <a:ea typeface="Times New Roman" panose="02020603050405020304" pitchFamily="18" charset="0"/>
              </a:rPr>
              <a:t>, sıfat ve sıfat-fiillerin zamire dönüşmesi: </a:t>
            </a:r>
            <a:r>
              <a:rPr lang="tr-TR" sz="2400" dirty="0">
                <a:ea typeface="Times New Roman" panose="02020603050405020304" pitchFamily="18" charset="0"/>
              </a:rPr>
              <a:t>Dilde sözcüklerin zamire geçiş olayı Rusçada “</a:t>
            </a:r>
            <a:r>
              <a:rPr lang="tr-TR" sz="2400" dirty="0" err="1">
                <a:ea typeface="Times New Roman" panose="02020603050405020304" pitchFamily="18" charset="0"/>
              </a:rPr>
              <a:t>прономинализация</a:t>
            </a:r>
            <a:r>
              <a:rPr lang="tr-TR" sz="2400" dirty="0">
                <a:ea typeface="Times New Roman" panose="02020603050405020304" pitchFamily="18" charset="0"/>
              </a:rPr>
              <a:t>”  olarak adlandırılır. Latincede “</a:t>
            </a:r>
            <a:r>
              <a:rPr lang="tr-TR" sz="2400" dirty="0" err="1">
                <a:ea typeface="Times New Roman" panose="02020603050405020304" pitchFamily="18" charset="0"/>
              </a:rPr>
              <a:t>pronomen</a:t>
            </a:r>
            <a:r>
              <a:rPr lang="tr-TR" sz="2400" dirty="0">
                <a:ea typeface="Times New Roman" panose="02020603050405020304" pitchFamily="18" charset="0"/>
              </a:rPr>
              <a:t>” kelimesinden gelen bu sözcük  “</a:t>
            </a:r>
            <a:r>
              <a:rPr lang="tr-TR" sz="2400" dirty="0" err="1">
                <a:ea typeface="Times New Roman" panose="02020603050405020304" pitchFamily="18" charset="0"/>
              </a:rPr>
              <a:t>zamirleşme</a:t>
            </a:r>
            <a:r>
              <a:rPr lang="tr-TR" sz="2400" dirty="0">
                <a:ea typeface="Times New Roman" panose="02020603050405020304" pitchFamily="18" charset="0"/>
              </a:rPr>
              <a:t>” anlamına gelir.</a:t>
            </a:r>
            <a:endParaRPr lang="tr-TR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tr-TR" sz="2400" u="sng" dirty="0">
                <a:ea typeface="Times New Roman" panose="02020603050405020304" pitchFamily="18" charset="0"/>
              </a:rPr>
              <a:t>İsimlerden zamire dönüşen kelimeler:</a:t>
            </a:r>
            <a:r>
              <a:rPr lang="tr-TR" sz="2400" dirty="0">
                <a:ea typeface="Times New Roman" panose="02020603050405020304" pitchFamily="18" charset="0"/>
              </a:rPr>
              <a:t> Sözcük  birincil özelliği olan nesneleri niteleme özelliğini kaybedip yalnızca onlara işaret ederse sözcük o zaman zamir halini alır.  </a:t>
            </a:r>
            <a:r>
              <a:rPr lang="tr-TR" sz="2400" i="1" dirty="0">
                <a:ea typeface="Times New Roman" panose="02020603050405020304" pitchFamily="18" charset="0"/>
              </a:rPr>
              <a:t>Дело, </a:t>
            </a:r>
            <a:r>
              <a:rPr lang="tr-TR" sz="2400" i="1" dirty="0" err="1">
                <a:ea typeface="Times New Roman" panose="02020603050405020304" pitchFamily="18" charset="0"/>
              </a:rPr>
              <a:t>факт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ru-RU" sz="2400" i="1" dirty="0" smtClean="0">
                <a:ea typeface="Times New Roman" panose="02020603050405020304" pitchFamily="18" charset="0"/>
              </a:rPr>
              <a:t>вещь, </a:t>
            </a:r>
            <a:r>
              <a:rPr lang="tr-TR" sz="2400" i="1" dirty="0" smtClean="0">
                <a:ea typeface="Times New Roman" panose="02020603050405020304" pitchFamily="18" charset="0"/>
              </a:rPr>
              <a:t>народ</a:t>
            </a:r>
            <a:r>
              <a:rPr lang="tr-TR" sz="2400" i="1" dirty="0">
                <a:ea typeface="Times New Roman" panose="02020603050405020304" pitchFamily="18" charset="0"/>
              </a:rPr>
              <a:t>, человек</a:t>
            </a:r>
            <a:r>
              <a:rPr lang="tr-TR" sz="2400" dirty="0">
                <a:ea typeface="Times New Roman" panose="02020603050405020304" pitchFamily="18" charset="0"/>
              </a:rPr>
              <a:t> topluluk ve genelleme anlamına sahip isimler bu durumun oluşmasına uygun sözcüklerdir. Örneğin: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marL="678180" indent="2209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>
                <a:ea typeface="Times New Roman" panose="02020603050405020304" pitchFamily="18" charset="0"/>
              </a:rPr>
              <a:t>	</a:t>
            </a:r>
            <a:r>
              <a:rPr lang="tr-TR" sz="2400" b="1" i="1" dirty="0">
                <a:ea typeface="Times New Roman" panose="02020603050405020304" pitchFamily="18" charset="0"/>
              </a:rPr>
              <a:t>дело</a:t>
            </a:r>
            <a:r>
              <a:rPr lang="tr-TR" sz="2400" i="1" dirty="0">
                <a:ea typeface="Times New Roman" panose="02020603050405020304" pitchFamily="18" charset="0"/>
              </a:rPr>
              <a:t> было в прошлом году = </a:t>
            </a:r>
            <a:r>
              <a:rPr lang="tr-TR" sz="2400" b="1" i="1" dirty="0">
                <a:ea typeface="Times New Roman" panose="02020603050405020304" pitchFamily="18" charset="0"/>
              </a:rPr>
              <a:t>это</a:t>
            </a:r>
            <a:r>
              <a:rPr lang="tr-TR" sz="2400" i="1" dirty="0">
                <a:ea typeface="Times New Roman" panose="02020603050405020304" pitchFamily="18" charset="0"/>
              </a:rPr>
              <a:t> было в прошлом году</a:t>
            </a:r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89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52167" y="750695"/>
            <a:ext cx="110022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tr-TR" sz="2400" u="sng" dirty="0">
                <a:ea typeface="Times New Roman" panose="02020603050405020304" pitchFamily="18" charset="0"/>
              </a:rPr>
              <a:t>Zamirden isme dönüşen kelimeler:</a:t>
            </a:r>
            <a:r>
              <a:rPr lang="tr-TR" sz="2400" dirty="0">
                <a:ea typeface="Times New Roman" panose="02020603050405020304" pitchFamily="18" charset="0"/>
              </a:rPr>
              <a:t> Bazı işaret zamirleri işaret etme işlevlerini kaybederek isme dönüşebilirler. Bu durumu özellikle de </a:t>
            </a:r>
            <a:r>
              <a:rPr lang="tr-TR" sz="2400" i="1" dirty="0">
                <a:ea typeface="Times New Roman" panose="02020603050405020304" pitchFamily="18" charset="0"/>
              </a:rPr>
              <a:t>наши, </a:t>
            </a:r>
            <a:r>
              <a:rPr lang="tr-TR" sz="2400" i="1" dirty="0" err="1">
                <a:ea typeface="Times New Roman" panose="02020603050405020304" pitchFamily="18" charset="0"/>
              </a:rPr>
              <a:t>мои</a:t>
            </a:r>
            <a:r>
              <a:rPr lang="tr-TR" sz="2400" i="1" dirty="0">
                <a:ea typeface="Times New Roman" panose="02020603050405020304" pitchFamily="18" charset="0"/>
              </a:rPr>
              <a:t>, сам, </a:t>
            </a:r>
            <a:r>
              <a:rPr lang="tr-TR" sz="2400" i="1" dirty="0" err="1">
                <a:ea typeface="Times New Roman" panose="02020603050405020304" pitchFamily="18" charset="0"/>
              </a:rPr>
              <a:t>ничья</a:t>
            </a:r>
            <a:r>
              <a:rPr lang="tr-TR" sz="2400" i="1" dirty="0">
                <a:ea typeface="Times New Roman" panose="02020603050405020304" pitchFamily="18" charset="0"/>
              </a:rPr>
              <a:t>, тот, этот</a:t>
            </a:r>
            <a:r>
              <a:rPr lang="tr-TR" sz="2400" dirty="0">
                <a:ea typeface="Times New Roman" panose="02020603050405020304" pitchFamily="18" charset="0"/>
              </a:rPr>
              <a:t> zamirlerinde görebiliriz: </a:t>
            </a:r>
            <a:endParaRPr lang="tr-TR" sz="2400" dirty="0"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2400" i="1" dirty="0" err="1">
                <a:ea typeface="Times New Roman" panose="02020603050405020304" pitchFamily="18" charset="0"/>
              </a:rPr>
              <a:t>Помощи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ждать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неоткуда</a:t>
            </a:r>
            <a:r>
              <a:rPr lang="tr-TR" sz="2400" i="1" dirty="0">
                <a:ea typeface="Times New Roman" panose="02020603050405020304" pitchFamily="18" charset="0"/>
              </a:rPr>
              <a:t>, как </a:t>
            </a:r>
            <a:r>
              <a:rPr lang="tr-TR" sz="2400" i="1" dirty="0" err="1">
                <a:ea typeface="Times New Roman" panose="02020603050405020304" pitchFamily="18" charset="0"/>
              </a:rPr>
              <a:t>всегда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взвалили</a:t>
            </a:r>
            <a:r>
              <a:rPr lang="tr-TR" sz="2400" i="1" dirty="0">
                <a:ea typeface="Times New Roman" panose="02020603050405020304" pitchFamily="18" charset="0"/>
              </a:rPr>
              <a:t> всё на </a:t>
            </a:r>
            <a:r>
              <a:rPr lang="tr-TR" sz="2400" b="1" i="1" dirty="0" err="1">
                <a:ea typeface="Times New Roman" panose="02020603050405020304" pitchFamily="18" charset="0"/>
              </a:rPr>
              <a:t>мои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плечи</a:t>
            </a:r>
            <a:r>
              <a:rPr lang="tr-TR" sz="2400" i="1" dirty="0">
                <a:ea typeface="Times New Roman" panose="02020603050405020304" pitchFamily="18" charset="0"/>
              </a:rPr>
              <a:t>. [</a:t>
            </a:r>
            <a:r>
              <a:rPr lang="tr-TR" sz="2400" i="1" dirty="0" err="1">
                <a:ea typeface="Times New Roman" panose="02020603050405020304" pitchFamily="18" charset="0"/>
              </a:rPr>
              <a:t>Олег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Павлов</a:t>
            </a:r>
            <a:r>
              <a:rPr lang="tr-TR" sz="2400" i="1" dirty="0">
                <a:ea typeface="Times New Roman" panose="02020603050405020304" pitchFamily="18" charset="0"/>
              </a:rPr>
              <a:t>. </a:t>
            </a:r>
            <a:r>
              <a:rPr lang="tr-TR" sz="2400" i="1" dirty="0" err="1">
                <a:ea typeface="Times New Roman" panose="02020603050405020304" pitchFamily="18" charset="0"/>
              </a:rPr>
              <a:t>Карагандинские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девятины</a:t>
            </a:r>
            <a:r>
              <a:rPr lang="tr-TR" sz="2400" i="1" dirty="0">
                <a:ea typeface="Times New Roman" panose="02020603050405020304" pitchFamily="18" charset="0"/>
              </a:rPr>
              <a:t>, или </a:t>
            </a:r>
            <a:r>
              <a:rPr lang="tr-TR" sz="2400" i="1" dirty="0" err="1">
                <a:ea typeface="Times New Roman" panose="02020603050405020304" pitchFamily="18" charset="0"/>
              </a:rPr>
              <a:t>Повесть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последних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дней</a:t>
            </a:r>
            <a:r>
              <a:rPr lang="tr-TR" sz="2400" i="1" dirty="0">
                <a:ea typeface="Times New Roman" panose="02020603050405020304" pitchFamily="18" charset="0"/>
              </a:rPr>
              <a:t> // «</a:t>
            </a:r>
            <a:r>
              <a:rPr lang="tr-TR" sz="2400" i="1" dirty="0" err="1">
                <a:ea typeface="Times New Roman" panose="02020603050405020304" pitchFamily="18" charset="0"/>
              </a:rPr>
              <a:t>Октябрь</a:t>
            </a:r>
            <a:r>
              <a:rPr lang="tr-TR" sz="2400" i="1" dirty="0">
                <a:ea typeface="Times New Roman" panose="02020603050405020304" pitchFamily="18" charset="0"/>
              </a:rPr>
              <a:t>», 2001] </a:t>
            </a:r>
            <a:r>
              <a:rPr lang="ru-RU" sz="2400" dirty="0">
                <a:ea typeface="Times New Roman" panose="02020603050405020304" pitchFamily="18" charset="0"/>
              </a:rPr>
              <a:t>(мои = </a:t>
            </a:r>
            <a:r>
              <a:rPr lang="tr-TR" sz="2400" dirty="0">
                <a:ea typeface="Times New Roman" panose="02020603050405020304" pitchFamily="18" charset="0"/>
              </a:rPr>
              <a:t>zamir</a:t>
            </a:r>
            <a:r>
              <a:rPr lang="ru-RU" sz="2400" dirty="0">
                <a:ea typeface="Times New Roman" panose="02020603050405020304" pitchFamily="18" charset="0"/>
              </a:rPr>
              <a:t>)</a:t>
            </a:r>
            <a:r>
              <a:rPr lang="ru-RU" sz="2400" i="1" dirty="0">
                <a:ea typeface="Times New Roman" panose="02020603050405020304" pitchFamily="18" charset="0"/>
              </a:rPr>
              <a:t>;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ru-RU" sz="2400" dirty="0"/>
              <a:t> </a:t>
            </a:r>
            <a:r>
              <a:rPr lang="ru-RU" sz="2400" i="1" dirty="0"/>
              <a:t>Послезавтра </a:t>
            </a:r>
            <a:r>
              <a:rPr lang="ru-RU" sz="2400" b="1" i="1" dirty="0"/>
              <a:t>мои</a:t>
            </a:r>
            <a:r>
              <a:rPr lang="ru-RU" sz="2400" i="1" dirty="0"/>
              <a:t> приедут, и тогда мы составим маленький литературный вечер и будем просить господина Калиновича прочесть свой роман</a:t>
            </a:r>
            <a:r>
              <a:rPr lang="ru-RU" sz="2400" dirty="0"/>
              <a:t>. [А. Ф. Писемский. Тысяча душ (1858)] (мои </a:t>
            </a:r>
            <a:r>
              <a:rPr lang="ru-RU" sz="2400" dirty="0" smtClean="0"/>
              <a:t>=</a:t>
            </a:r>
            <a:r>
              <a:rPr lang="tr-TR" sz="2400" dirty="0" smtClean="0"/>
              <a:t>isim); </a:t>
            </a:r>
            <a:endParaRPr lang="tr-TR" sz="2400" dirty="0"/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182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0992" y="889167"/>
            <a:ext cx="99158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dirty="0" smtClean="0"/>
              <a:t>İsimden </a:t>
            </a:r>
            <a:r>
              <a:rPr lang="ru-RU" sz="2400" dirty="0"/>
              <a:t>bağlaca dönüşen kelimeler: Bazı isimler diğer kelimelerle bir araya gelerek (</a:t>
            </a:r>
            <a:r>
              <a:rPr lang="ru-RU" sz="2400" dirty="0">
                <a:solidFill>
                  <a:srgbClr val="FF0000"/>
                </a:solidFill>
              </a:rPr>
              <a:t>в связи с тем, что; в то время как; с тех пор как </a:t>
            </a:r>
            <a:r>
              <a:rPr lang="ru-RU" sz="2400" dirty="0"/>
              <a:t>vb.) bağlaç görevini alabilir: </a:t>
            </a:r>
            <a:endParaRPr lang="ru-RU" sz="2400" dirty="0" smtClean="0"/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связь</a:t>
            </a:r>
            <a:endParaRPr lang="ru-RU" sz="2400" dirty="0"/>
          </a:p>
          <a:p>
            <a:pPr algn="just"/>
            <a:endParaRPr lang="ru-RU" sz="2400" dirty="0"/>
          </a:p>
          <a:p>
            <a:pPr marL="457200" indent="-457200" algn="just">
              <a:buAutoNum type="alphaLcParenR"/>
            </a:pPr>
            <a:r>
              <a:rPr lang="ru-RU" sz="2400" i="1" dirty="0" smtClean="0"/>
              <a:t>Ирина </a:t>
            </a:r>
            <a:r>
              <a:rPr lang="ru-RU" sz="2400" i="1" dirty="0"/>
              <a:t>ждала, что Людка возьмёт карандаш и всё запишет: </a:t>
            </a:r>
            <a:r>
              <a:rPr lang="ru-RU" sz="2400" b="1" i="1" dirty="0"/>
              <a:t>время</a:t>
            </a:r>
            <a:r>
              <a:rPr lang="ru-RU" sz="2400" i="1" dirty="0"/>
              <a:t> прибытия, номер вагона. </a:t>
            </a:r>
            <a:r>
              <a:rPr lang="ru-RU" sz="2400" dirty="0"/>
              <a:t>[Токарева Виктория. Своя правда // «Новый Мир», 2002]; (время = isim</a:t>
            </a:r>
            <a:r>
              <a:rPr lang="ru-RU" sz="2400" dirty="0" smtClean="0"/>
              <a:t>)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b)	Обычно </a:t>
            </a:r>
            <a:r>
              <a:rPr lang="ru-RU" sz="2400" i="1" dirty="0"/>
              <a:t>в то </a:t>
            </a:r>
            <a:r>
              <a:rPr lang="ru-RU" sz="2400" b="1" i="1" dirty="0"/>
              <a:t>время</a:t>
            </a:r>
            <a:r>
              <a:rPr lang="ru-RU" sz="2400" i="1" dirty="0"/>
              <a:t>, как </a:t>
            </a:r>
            <a:r>
              <a:rPr lang="ru-RU" sz="2400" dirty="0"/>
              <a:t>наверху происходила церемония награждения победителей, внизу совершалась казнь </a:t>
            </a:r>
            <a:r>
              <a:rPr lang="ru-RU" sz="2400" dirty="0" smtClean="0"/>
              <a:t>изменников.... </a:t>
            </a:r>
            <a:r>
              <a:rPr lang="ru-RU" sz="2400" dirty="0"/>
              <a:t>[Василь Быков. Главный кригсман (2002)] (время = bağlaç)</a:t>
            </a:r>
          </a:p>
        </p:txBody>
      </p:sp>
    </p:spTree>
    <p:extLst>
      <p:ext uri="{BB962C8B-B14F-4D97-AF65-F5344CB8AC3E}">
        <p14:creationId xmlns:p14="http://schemas.microsoft.com/office/powerpoint/2010/main" val="28402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99071" y="1593191"/>
            <a:ext cx="82197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dirty="0" smtClean="0"/>
              <a:t>Zamirden </a:t>
            </a:r>
            <a:r>
              <a:rPr lang="ru-RU" sz="2400" dirty="0"/>
              <a:t>bağlaca dönüşen kelimeler: </a:t>
            </a:r>
            <a:endParaRPr lang="tr-TR" sz="2400" dirty="0" smtClean="0"/>
          </a:p>
          <a:p>
            <a:pPr marL="342900" indent="-342900" algn="just">
              <a:buFontTx/>
              <a:buChar char="-"/>
            </a:pPr>
            <a:endParaRPr lang="ru-RU" sz="2400" dirty="0"/>
          </a:p>
          <a:p>
            <a:pPr marL="457200" indent="-457200" algn="just">
              <a:buAutoNum type="alphaLcParenR"/>
            </a:pPr>
            <a:r>
              <a:rPr lang="ru-RU" sz="2400" dirty="0" smtClean="0"/>
              <a:t>- </a:t>
            </a:r>
            <a:r>
              <a:rPr lang="ru-RU" sz="2400" b="1" i="1" dirty="0"/>
              <a:t>Что</a:t>
            </a:r>
            <a:r>
              <a:rPr lang="ru-RU" sz="2400" i="1" dirty="0"/>
              <a:t> это ты делаешь, Заяц?</a:t>
            </a:r>
            <a:r>
              <a:rPr lang="ru-RU" sz="2400" dirty="0"/>
              <a:t> - спросила Белка. [Сергей Козлов. Кит // «Мурзилка», 2003] (что = zamir); </a:t>
            </a:r>
            <a:endParaRPr lang="tr-TR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b)	</a:t>
            </a:r>
            <a:r>
              <a:rPr lang="ru-RU" sz="2400" i="1" dirty="0"/>
              <a:t>Это не значило, </a:t>
            </a:r>
            <a:r>
              <a:rPr lang="ru-RU" sz="2400" b="1" i="1" dirty="0"/>
              <a:t>что</a:t>
            </a:r>
            <a:r>
              <a:rPr lang="ru-RU" sz="2400" i="1" dirty="0"/>
              <a:t> много в своей жизни читал или повидал. </a:t>
            </a:r>
            <a:r>
              <a:rPr lang="ru-RU" sz="2400" dirty="0"/>
              <a:t>[Олег Павлов. Карагандинские девятины, или Повесть последних дней // «Октябрь», 2001]  (что = bağlaç)</a:t>
            </a:r>
          </a:p>
        </p:txBody>
      </p:sp>
    </p:spTree>
    <p:extLst>
      <p:ext uri="{BB962C8B-B14F-4D97-AF65-F5344CB8AC3E}">
        <p14:creationId xmlns:p14="http://schemas.microsoft.com/office/powerpoint/2010/main" val="37998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86348" y="494181"/>
            <a:ext cx="918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Dilin Kısımları (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 Речи</a:t>
            </a: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Dilin adlandırıcı türleri (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знаменательные части речи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İsim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имя существительное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Sıfat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имя прилагательное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Sayı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имя числительное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Fiil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глагол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Zarf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наречие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Zamir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местоимение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Sıfat-Fiil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причастие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Ulaç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Zarf-Fiil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деепричастие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- Ortaç</a:t>
            </a:r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14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53379" y="404419"/>
            <a:ext cx="857373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Dilin yardımcı türleri (</a:t>
            </a:r>
            <a:r>
              <a:rPr lang="tr-T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служебные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части речи)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Bağlaçlar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союзы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Hal eki edatları (предлоги)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Kiplik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parçacıkları (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частицы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 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пусть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ведь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уж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vb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24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Duygu belirten ünlem öğeleri (</a:t>
            </a:r>
            <a:r>
              <a:rPr lang="tr-T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междометия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ай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ах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боже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vb.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sz="2400" dirty="0"/>
          </a:p>
          <a:p>
            <a:pPr marL="678180"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24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tr-T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Kiplik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belirteçleri (</a:t>
            </a:r>
            <a:r>
              <a:rPr lang="tr-T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модальные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слова):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безусловно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счастью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сожалению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наоборот, итак, однако, видимо 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vb.</a:t>
            </a:r>
            <a:r>
              <a:rPr lang="tr-T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27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86697" y="0"/>
            <a:ext cx="1134151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449580" algn="ctr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İSİM (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Имя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существительное)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ctr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֍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İsimler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veya adlar, tüm varlık, kavram ve olayları karşılayan sözcük türleridir. 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֎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Söz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dizimi açısından cümle içerisinde başta özne (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подлежащее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ve nesne (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дополнение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görevini görmektedirler. 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֎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Ancak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bunun dışında cümlenin diğer üyeleri olan yüklem (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сказуемое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belirleyici (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ve durum (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обстоятельство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görevlerini de yerine getirirken karşımıza çıkabilirler. 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֎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Bunun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dışında, sıfat ve fiiller cins ve sayı açısından birlikle kullanıldıkları isimlere uyum gösterirler. 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֎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İsimler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kendilerine özgü sözcük türetme (ekler ve bileşik sözcükler) araçlarına sahiptir ve ismin halleri ve cinslere göre değişime uğrarlar.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477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50490" y="0"/>
            <a:ext cx="1134151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/>
              <a:t>Dilin Kısımları</a:t>
            </a:r>
          </a:p>
          <a:p>
            <a:endParaRPr lang="tr-TR" sz="2400" dirty="0" smtClean="0"/>
          </a:p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Rusçada sözcükler gramer özelliklerine göre dilin kısımları “</a:t>
            </a:r>
            <a:r>
              <a:rPr lang="ru-RU" sz="2400" dirty="0" smtClean="0"/>
              <a:t>части речи” </a:t>
            </a:r>
            <a:r>
              <a:rPr lang="tr-TR" sz="2400" dirty="0" smtClean="0"/>
              <a:t>olarak adlandırılan sınıflara ayrılırlar. Dilin kısımları bir anlamda dilin sahip olduğu gramer kategorileridir. Gramer kategorileri olarak dilin kısımları sahip oldukları gramer anlamları ve bu gramer anlamını yansıtan göstergelerle ifade edilirler. </a:t>
            </a:r>
          </a:p>
          <a:p>
            <a:pPr algn="just"/>
            <a:endParaRPr lang="tr-TR" sz="2400" dirty="0"/>
          </a:p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Her bir gramer anlamı dilin kısmına göre kendi içerisinde kendine özgü anlamlar barındırmaktadır. </a:t>
            </a:r>
            <a:r>
              <a:rPr lang="tr-TR" sz="2400" b="1" dirty="0"/>
              <a:t>İ</a:t>
            </a:r>
            <a:r>
              <a:rPr lang="tr-TR" sz="2400" b="1" dirty="0" smtClean="0"/>
              <a:t>sim</a:t>
            </a:r>
            <a:r>
              <a:rPr lang="tr-TR" sz="2400" dirty="0" smtClean="0"/>
              <a:t> nesnelere, </a:t>
            </a:r>
            <a:r>
              <a:rPr lang="tr-TR" sz="2400" b="1" dirty="0" smtClean="0"/>
              <a:t>fiil</a:t>
            </a:r>
            <a:r>
              <a:rPr lang="tr-TR" sz="2400" dirty="0" smtClean="0"/>
              <a:t> sürece, eyleme, duruma, </a:t>
            </a:r>
            <a:r>
              <a:rPr lang="tr-TR" sz="2400" b="1" dirty="0" smtClean="0"/>
              <a:t>sıfat</a:t>
            </a:r>
            <a:r>
              <a:rPr lang="tr-TR" sz="2400" dirty="0" smtClean="0"/>
              <a:t> ise nesnenin özelliğine işaret eder. </a:t>
            </a:r>
          </a:p>
          <a:p>
            <a:pPr algn="just"/>
            <a:endParaRPr lang="tr-TR" sz="2400" dirty="0"/>
          </a:p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Ancak isim, eylem ve sıfatın bahsi geçen anlamları dilin kısımlarının sahip olduğu gramer anlamlarıdır. </a:t>
            </a:r>
          </a:p>
          <a:p>
            <a:pPr algn="just"/>
            <a:endParaRPr lang="tr-TR" sz="2400" dirty="0"/>
          </a:p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Örneğin, isimler nesneye işaret edebildikleri, nesneyi adlandırabildikleri gibi </a:t>
            </a:r>
            <a:r>
              <a:rPr lang="ru-RU" sz="2400" dirty="0" smtClean="0"/>
              <a:t>стол, книга, </a:t>
            </a:r>
            <a:r>
              <a:rPr lang="tr-TR" sz="2400" dirty="0" smtClean="0"/>
              <a:t>sıfatlar gibi nesnenin özelliğine işaret edebilir (</a:t>
            </a:r>
            <a:r>
              <a:rPr lang="ru-RU" sz="2400" dirty="0" smtClean="0"/>
              <a:t>широта, темнота) </a:t>
            </a:r>
            <a:r>
              <a:rPr lang="tr-TR" sz="2400" dirty="0" smtClean="0"/>
              <a:t>ya da süreç (</a:t>
            </a:r>
            <a:r>
              <a:rPr lang="ru-RU" sz="2400" dirty="0" smtClean="0"/>
              <a:t>хождение, расселение, уборка, чистка) </a:t>
            </a:r>
            <a:r>
              <a:rPr lang="tr-TR" sz="2400" dirty="0" smtClean="0"/>
              <a:t>anlamına da sahip olabilirler. 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4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43547" y="1472661"/>
            <a:ext cx="88047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Özne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лежит на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столе.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Nesne 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купила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книгу.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Yüklem –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книга.                            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Belirleyici –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читала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интересную книгу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Durum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книге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описываются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последние дни Императора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34959"/>
              </p:ext>
            </p:extLst>
          </p:nvPr>
        </p:nvGraphicFramePr>
        <p:xfrm>
          <a:off x="973395" y="230075"/>
          <a:ext cx="9748682" cy="5448940"/>
        </p:xfrm>
        <a:graphic>
          <a:graphicData uri="http://schemas.openxmlformats.org/drawingml/2006/table">
            <a:tbl>
              <a:tblPr firstRow="1" firstCol="1" bandRow="1"/>
              <a:tblGrid>
                <a:gridCol w="4896448">
                  <a:extLst>
                    <a:ext uri="{9D8B030D-6E8A-4147-A177-3AD203B41FA5}">
                      <a16:colId xmlns:a16="http://schemas.microsoft.com/office/drawing/2014/main" val="1416183909"/>
                    </a:ext>
                  </a:extLst>
                </a:gridCol>
                <a:gridCol w="4852234">
                  <a:extLst>
                    <a:ext uri="{9D8B030D-6E8A-4147-A177-3AD203B41FA5}">
                      <a16:colId xmlns:a16="http://schemas.microsoft.com/office/drawing/2014/main" val="30952495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İsimler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Существительные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763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Cinsiyet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Категория рода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19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İsmin halleri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Категория падежей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37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Sayı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числа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158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Somutluk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4.Категория конкретности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976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Maddesellik kategorisi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Категория вещественности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660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Topluluk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Категория собират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ельности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943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Soyutluk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отвлеченности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719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Canlı varlıklar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Категория одущевленности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6613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Cansız varlıklar kategorisi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9.Категория неодуществленности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291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8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32503" y="539614"/>
            <a:ext cx="1031403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/>
              <a:t>4. </a:t>
            </a:r>
            <a:r>
              <a:rPr lang="ru-RU" sz="2400" b="1" dirty="0" smtClean="0"/>
              <a:t>İsimlerde </a:t>
            </a:r>
            <a:r>
              <a:rPr lang="ru-RU" sz="2400" b="1" dirty="0"/>
              <a:t>Somutluk Kategorisi </a:t>
            </a:r>
            <a:r>
              <a:rPr lang="ru-RU" sz="2400" b="1" dirty="0" smtClean="0"/>
              <a:t>(</a:t>
            </a:r>
            <a:r>
              <a:rPr lang="ru-RU" sz="2400" b="1" dirty="0"/>
              <a:t>Категория Контретности</a:t>
            </a:r>
            <a:r>
              <a:rPr lang="ru-RU" sz="2400" b="1" dirty="0" smtClean="0"/>
              <a:t>)</a:t>
            </a:r>
            <a:r>
              <a:rPr lang="tr-TR" sz="2400" b="1" dirty="0" smtClean="0"/>
              <a:t>: </a:t>
            </a:r>
          </a:p>
          <a:p>
            <a:pPr algn="just"/>
            <a:endParaRPr lang="tr-TR" sz="2400" b="1" dirty="0"/>
          </a:p>
          <a:p>
            <a:pPr algn="just"/>
            <a:endParaRPr lang="tr-TR" sz="2400" b="1" dirty="0" smtClean="0"/>
          </a:p>
          <a:p>
            <a:pPr algn="just"/>
            <a:r>
              <a:rPr lang="tr-TR" sz="2400" dirty="0" smtClean="0"/>
              <a:t>Dilde </a:t>
            </a:r>
            <a:r>
              <a:rPr lang="ru-RU" sz="2400" i="1" dirty="0"/>
              <a:t>журнал, книга, стол, камень, бутылка, лампа, карандаш</a:t>
            </a:r>
            <a:r>
              <a:rPr lang="ru-RU" sz="2400" dirty="0"/>
              <a:t> </a:t>
            </a:r>
            <a:r>
              <a:rPr lang="tr-TR" sz="2400" dirty="0"/>
              <a:t>gibi </a:t>
            </a:r>
            <a:r>
              <a:rPr lang="tr-TR" sz="2400" b="1" dirty="0"/>
              <a:t>somut</a:t>
            </a:r>
            <a:r>
              <a:rPr lang="tr-TR" sz="2400" dirty="0"/>
              <a:t> varlıklara işaret eden isimler somutluk kategorisi içerisinde yer almaktadır.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Somut </a:t>
            </a:r>
            <a:r>
              <a:rPr lang="tr-TR" sz="2400" dirty="0"/>
              <a:t>isimler genel olarak zihnimizde canlanan ve daha çok görme ve dokunma duyularıyla algılanan eşyalar (</a:t>
            </a:r>
            <a:r>
              <a:rPr lang="ru-RU" sz="2400" b="1" dirty="0"/>
              <a:t>табурет</a:t>
            </a:r>
            <a:r>
              <a:rPr lang="ru-RU" sz="2400" dirty="0"/>
              <a:t>) </a:t>
            </a:r>
            <a:r>
              <a:rPr lang="tr-TR" sz="2400" dirty="0"/>
              <a:t>ya da kişilerdir (</a:t>
            </a:r>
            <a:r>
              <a:rPr lang="ru-RU" sz="2400" b="1" dirty="0"/>
              <a:t>Анна</a:t>
            </a:r>
            <a:r>
              <a:rPr lang="ru-RU" sz="2400" dirty="0"/>
              <a:t>).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isimler tekil ya da çoğul kullanımda ifade edilebildikleri için </a:t>
            </a:r>
            <a:r>
              <a:rPr lang="tr-TR" sz="2400" b="1" i="1" dirty="0"/>
              <a:t>sayılabilir</a:t>
            </a:r>
            <a:r>
              <a:rPr lang="tr-TR" sz="2400" dirty="0"/>
              <a:t> özelliğe sahiptirler: </a:t>
            </a:r>
            <a:r>
              <a:rPr lang="ru-RU" sz="2400" i="1" dirty="0"/>
              <a:t>одна книга, две книги, пять книг </a:t>
            </a:r>
            <a:r>
              <a:rPr lang="tr-TR" sz="2400" dirty="0"/>
              <a:t>vd.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isimlerin gramer özellikleri sayılara göre değişebiliyor olmasında yatmaktadır: </a:t>
            </a:r>
            <a:r>
              <a:rPr lang="ru-RU" sz="2400" i="1" dirty="0"/>
              <a:t>журнал-журналы, стол-столы, книга-книги, лампа-лампы </a:t>
            </a:r>
            <a:r>
              <a:rPr lang="tr-TR" sz="2400" dirty="0" smtClean="0"/>
              <a:t>vd.</a:t>
            </a:r>
            <a:endParaRPr lang="tr-TR" sz="2400" dirty="0"/>
          </a:p>
          <a:p>
            <a:endParaRPr lang="tr-TR" dirty="0" smtClean="0"/>
          </a:p>
          <a:p>
            <a:endParaRPr lang="tr-TR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55405" y="339541"/>
            <a:ext cx="1045660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 smtClean="0">
                <a:ea typeface="Times New Roman" panose="02020603050405020304" pitchFamily="18" charset="0"/>
              </a:rPr>
              <a:t>5. İsimlerde </a:t>
            </a:r>
            <a:r>
              <a:rPr lang="tr-TR" sz="2400" b="1" dirty="0">
                <a:ea typeface="Times New Roman" panose="02020603050405020304" pitchFamily="18" charset="0"/>
              </a:rPr>
              <a:t>Maddesellik Kategorisi (</a:t>
            </a:r>
            <a:r>
              <a:rPr lang="tr-TR" sz="2400" b="1" dirty="0" err="1">
                <a:ea typeface="Times New Roman" panose="02020603050405020304" pitchFamily="18" charset="0"/>
              </a:rPr>
              <a:t>Категория</a:t>
            </a:r>
            <a:r>
              <a:rPr lang="tr-TR" sz="2400" b="1" dirty="0">
                <a:ea typeface="Times New Roman" panose="02020603050405020304" pitchFamily="18" charset="0"/>
              </a:rPr>
              <a:t> </a:t>
            </a:r>
            <a:r>
              <a:rPr lang="tr-TR" sz="2400" b="1" dirty="0" err="1">
                <a:ea typeface="Times New Roman" panose="02020603050405020304" pitchFamily="18" charset="0"/>
              </a:rPr>
              <a:t>вещественности</a:t>
            </a:r>
            <a:r>
              <a:rPr lang="tr-TR" sz="2400" b="1" dirty="0">
                <a:ea typeface="Times New Roman" panose="02020603050405020304" pitchFamily="18" charset="0"/>
              </a:rPr>
              <a:t>)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 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>
                <a:ea typeface="Times New Roman" panose="02020603050405020304" pitchFamily="18" charset="0"/>
              </a:rPr>
              <a:t>Bu gruba ait isimler, somut bir varlıktan bahsetmelerinin yanında daha çok varlığın maddeselliğine işaret ettikleri için maddesellik kategorisi içerisinde incelenmektedir.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 smtClean="0">
                <a:ea typeface="Times New Roman" panose="02020603050405020304" pitchFamily="18" charset="0"/>
              </a:rPr>
              <a:t>Bu </a:t>
            </a:r>
            <a:r>
              <a:rPr lang="tr-TR" sz="2400" dirty="0">
                <a:ea typeface="Times New Roman" panose="02020603050405020304" pitchFamily="18" charset="0"/>
              </a:rPr>
              <a:t>gruba ait isimler bir bütün olarak ele alınan, ayrı ürünlere ayrılmayan maddelerden oluşmaktadır: </a:t>
            </a:r>
            <a:r>
              <a:rPr lang="tr-TR" sz="2400" b="1" i="1" dirty="0" err="1">
                <a:ea typeface="Times New Roman" panose="02020603050405020304" pitchFamily="18" charset="0"/>
              </a:rPr>
              <a:t>глина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серебро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золото</a:t>
            </a:r>
            <a:r>
              <a:rPr lang="tr-TR" sz="2400" i="1" dirty="0" smtClean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молоко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сметана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масло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мёд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сталь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вода</a:t>
            </a:r>
            <a:r>
              <a:rPr lang="ru-RU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smtClean="0">
                <a:ea typeface="Times New Roman" panose="02020603050405020304" pitchFamily="18" charset="0"/>
              </a:rPr>
              <a:t>vb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 smtClean="0">
                <a:ea typeface="Times New Roman" panose="02020603050405020304" pitchFamily="18" charset="0"/>
              </a:rPr>
              <a:t>Çoğul </a:t>
            </a:r>
            <a:r>
              <a:rPr lang="tr-TR" sz="2400" dirty="0">
                <a:ea typeface="Times New Roman" panose="02020603050405020304" pitchFamily="18" charset="0"/>
              </a:rPr>
              <a:t>sayılarda kullanılmadıkları için sayılarına göre değişmezler fakat bu gruba ait bazı isimlerin çoğulda kullanımları gözlenebilir ki bunlar özel anlamlara sahip kullanımlara işaret etmektedir.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 smtClean="0">
                <a:ea typeface="Times New Roman" panose="02020603050405020304" pitchFamily="18" charset="0"/>
              </a:rPr>
              <a:t>Örneğin</a:t>
            </a:r>
            <a:r>
              <a:rPr lang="tr-TR" sz="2400" dirty="0">
                <a:ea typeface="Times New Roman" panose="02020603050405020304" pitchFamily="18" charset="0"/>
              </a:rPr>
              <a:t>, “su” kelimesi </a:t>
            </a:r>
            <a:r>
              <a:rPr lang="tr-TR" sz="2400" i="1" dirty="0" err="1">
                <a:ea typeface="Times New Roman" panose="02020603050405020304" pitchFamily="18" charset="0"/>
              </a:rPr>
              <a:t>вод</a:t>
            </a:r>
            <a:r>
              <a:rPr lang="tr-TR" sz="2400" b="1" i="1" dirty="0" err="1">
                <a:ea typeface="Times New Roman" panose="02020603050405020304" pitchFamily="18" charset="0"/>
              </a:rPr>
              <a:t>а</a:t>
            </a:r>
            <a:r>
              <a:rPr lang="tr-TR" sz="2400" dirty="0">
                <a:ea typeface="Times New Roman" panose="02020603050405020304" pitchFamily="18" charset="0"/>
              </a:rPr>
              <a:t> sıvı anlamında kullanıldığında tekil durumda, herhangi bir kaynağın, nehrin vs. suyu anlamında kullanıldığında çoğul durumda ifade edilebilir: </a:t>
            </a:r>
            <a:r>
              <a:rPr lang="tr-TR" sz="2400" i="1" dirty="0" err="1">
                <a:ea typeface="Times New Roman" panose="02020603050405020304" pitchFamily="18" charset="0"/>
              </a:rPr>
              <a:t>минеральные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в</a:t>
            </a:r>
            <a:r>
              <a:rPr lang="tr-TR" sz="2400" b="1" i="1" dirty="0" err="1">
                <a:ea typeface="Times New Roman" panose="02020603050405020304" pitchFamily="18" charset="0"/>
              </a:rPr>
              <a:t>о</a:t>
            </a:r>
            <a:r>
              <a:rPr lang="tr-TR" sz="2400" i="1" dirty="0" err="1">
                <a:ea typeface="Times New Roman" panose="02020603050405020304" pitchFamily="18" charset="0"/>
              </a:rPr>
              <a:t>ды</a:t>
            </a:r>
            <a:r>
              <a:rPr lang="tr-TR" sz="2400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в</a:t>
            </a:r>
            <a:r>
              <a:rPr lang="tr-TR" sz="2400" b="1" i="1" dirty="0" err="1">
                <a:ea typeface="Times New Roman" panose="02020603050405020304" pitchFamily="18" charset="0"/>
              </a:rPr>
              <a:t>о</a:t>
            </a:r>
            <a:r>
              <a:rPr lang="tr-TR" sz="2400" i="1" dirty="0" err="1">
                <a:ea typeface="Times New Roman" panose="02020603050405020304" pitchFamily="18" charset="0"/>
              </a:rPr>
              <a:t>ды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Нила</a:t>
            </a:r>
            <a:r>
              <a:rPr lang="tr-TR" sz="2400" dirty="0">
                <a:ea typeface="Times New Roman" panose="02020603050405020304" pitchFamily="18" charset="0"/>
              </a:rPr>
              <a:t> vs. </a:t>
            </a:r>
          </a:p>
        </p:txBody>
      </p:sp>
    </p:spTree>
    <p:extLst>
      <p:ext uri="{BB962C8B-B14F-4D97-AF65-F5344CB8AC3E}">
        <p14:creationId xmlns:p14="http://schemas.microsoft.com/office/powerpoint/2010/main" val="96659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53728" y="1186677"/>
            <a:ext cx="1032878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>
                <a:ea typeface="Times New Roman" panose="02020603050405020304" pitchFamily="18" charset="0"/>
              </a:rPr>
              <a:t>Tek tek sayılması mümkün olmayan, küçük ve dağılabilir parçalardan oluşan </a:t>
            </a:r>
            <a:r>
              <a:rPr lang="tr-TR" sz="2400" b="1" i="1" dirty="0" err="1">
                <a:ea typeface="Times New Roman" panose="02020603050405020304" pitchFamily="18" charset="0"/>
              </a:rPr>
              <a:t>сахар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мука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рис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рожь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ов</a:t>
            </a:r>
            <a:r>
              <a:rPr lang="ru-RU" sz="2400" b="1" i="1" dirty="0" smtClean="0">
                <a:ea typeface="Times New Roman" panose="02020603050405020304" pitchFamily="18" charset="0"/>
              </a:rPr>
              <a:t>ё</a:t>
            </a:r>
            <a:r>
              <a:rPr lang="tr-TR" sz="2400" b="1" i="1" dirty="0" smtClean="0">
                <a:ea typeface="Times New Roman" panose="02020603050405020304" pitchFamily="18" charset="0"/>
              </a:rPr>
              <a:t>с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крупа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гравий</a:t>
            </a:r>
            <a:r>
              <a:rPr lang="tr-TR" sz="2400" dirty="0">
                <a:ea typeface="Times New Roman" panose="02020603050405020304" pitchFamily="18" charset="0"/>
              </a:rPr>
              <a:t> gibi isimler de bu gruba dahildir ve sayılarla kullanılmazlar.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ru-R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 smtClean="0">
                <a:ea typeface="Times New Roman" panose="02020603050405020304" pitchFamily="18" charset="0"/>
              </a:rPr>
              <a:t>Örneğin</a:t>
            </a:r>
            <a:r>
              <a:rPr lang="tr-TR" sz="2400" dirty="0">
                <a:ea typeface="Times New Roman" panose="02020603050405020304" pitchFamily="18" charset="0"/>
              </a:rPr>
              <a:t>, “</a:t>
            </a:r>
            <a:r>
              <a:rPr lang="tr-TR" sz="2400" strike="sngStrike" dirty="0" err="1">
                <a:ea typeface="Times New Roman" panose="02020603050405020304" pitchFamily="18" charset="0"/>
              </a:rPr>
              <a:t>два</a:t>
            </a:r>
            <a:r>
              <a:rPr lang="tr-TR" sz="2400" strike="sngStrike" dirty="0">
                <a:ea typeface="Times New Roman" panose="02020603050405020304" pitchFamily="18" charset="0"/>
              </a:rPr>
              <a:t> </a:t>
            </a:r>
            <a:r>
              <a:rPr lang="tr-TR" sz="2400" strike="sngStrike" dirty="0" err="1">
                <a:ea typeface="Times New Roman" panose="02020603050405020304" pitchFamily="18" charset="0"/>
              </a:rPr>
              <a:t>молока</a:t>
            </a:r>
            <a:r>
              <a:rPr lang="tr-TR" sz="2400" strike="sngStrike" dirty="0">
                <a:ea typeface="Times New Roman" panose="02020603050405020304" pitchFamily="18" charset="0"/>
              </a:rPr>
              <a:t>, </a:t>
            </a:r>
            <a:r>
              <a:rPr lang="tr-TR" sz="2400" strike="sngStrike" dirty="0" err="1">
                <a:ea typeface="Times New Roman" panose="02020603050405020304" pitchFamily="18" charset="0"/>
              </a:rPr>
              <a:t>три</a:t>
            </a:r>
            <a:r>
              <a:rPr lang="tr-TR" sz="2400" strike="sngStrike" dirty="0">
                <a:ea typeface="Times New Roman" panose="02020603050405020304" pitchFamily="18" charset="0"/>
              </a:rPr>
              <a:t> </a:t>
            </a:r>
            <a:r>
              <a:rPr lang="tr-TR" sz="2400" strike="sngStrike" dirty="0" err="1">
                <a:ea typeface="Times New Roman" panose="02020603050405020304" pitchFamily="18" charset="0"/>
              </a:rPr>
              <a:t>масла</a:t>
            </a:r>
            <a:r>
              <a:rPr lang="tr-TR" sz="2400" dirty="0">
                <a:ea typeface="Times New Roman" panose="02020603050405020304" pitchFamily="18" charset="0"/>
              </a:rPr>
              <a:t>” ifadeleri yanlıştır. Bu isimlere ait ölçü anlamını verebilmek için kelimeler ismin –in halinde (</a:t>
            </a:r>
            <a:r>
              <a:rPr lang="tr-TR" sz="2400" dirty="0" err="1">
                <a:ea typeface="Times New Roman" panose="02020603050405020304" pitchFamily="18" charset="0"/>
              </a:rPr>
              <a:t>родительный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падеж</a:t>
            </a:r>
            <a:r>
              <a:rPr lang="tr-TR" sz="2400" dirty="0">
                <a:ea typeface="Times New Roman" panose="02020603050405020304" pitchFamily="18" charset="0"/>
              </a:rPr>
              <a:t>) ölçü anlamı veren sözcüklerle kullanılarak tekil durumda </a:t>
            </a:r>
            <a:r>
              <a:rPr lang="tr-TR" sz="2400" dirty="0" err="1">
                <a:ea typeface="Times New Roman" panose="02020603050405020304" pitchFamily="18" charset="0"/>
              </a:rPr>
              <a:t>çekimlenirler</a:t>
            </a:r>
            <a:r>
              <a:rPr lang="tr-TR" sz="2400" dirty="0">
                <a:ea typeface="Times New Roman" panose="02020603050405020304" pitchFamily="18" charset="0"/>
              </a:rPr>
              <a:t>: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ru-RU" sz="2400" i="1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i="1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килограмм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масла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литр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молока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много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железа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мало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мёда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столько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воды</a:t>
            </a:r>
            <a:r>
              <a:rPr lang="tr-TR" sz="2400" dirty="0">
                <a:ea typeface="Times New Roman" panose="02020603050405020304" pitchFamily="18" charset="0"/>
              </a:rPr>
              <a:t>. Ya da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бутылка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пачка</a:t>
            </a:r>
            <a:r>
              <a:rPr lang="tr-TR" sz="2400" dirty="0">
                <a:ea typeface="Times New Roman" panose="02020603050405020304" pitchFamily="18" charset="0"/>
              </a:rPr>
              <a:t> gibi ifadelerle kullanılırlar: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две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бутылки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молока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три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пачки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масла</a:t>
            </a:r>
            <a:r>
              <a:rPr lang="tr-TR" sz="2400" b="1" dirty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vs. </a:t>
            </a:r>
          </a:p>
        </p:txBody>
      </p:sp>
    </p:spTree>
    <p:extLst>
      <p:ext uri="{BB962C8B-B14F-4D97-AF65-F5344CB8AC3E}">
        <p14:creationId xmlns:p14="http://schemas.microsoft.com/office/powerpoint/2010/main" val="17284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9292" y="321098"/>
            <a:ext cx="108816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İsimlerde Topluluk Kategorisi (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Категория собирательности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Topluluk kategorisine ait isimler bir gruba işaret eden varlıkların bir bütün olarak ele alındığı anlamını taşımaktadır. </a:t>
            </a: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tr-T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 </a:t>
            </a:r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anlamda topluluk belirten isimler topluluk anlamı sağlamayan ve varlıkları sayılarına göre çoğulluk anlamlarına göre belirli kılan çoğul sayılardan ayırılmaktadır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tr-TR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студенчество-студенты</a:t>
            </a:r>
            <a:endParaRPr lang="ru-RU" sz="2400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tr-TR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tr-TR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студенчество</a:t>
            </a:r>
            <a:r>
              <a:rPr lang="tr-T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крестьянство</a:t>
            </a:r>
            <a:r>
              <a:rPr lang="tr-T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человечество</a:t>
            </a:r>
            <a:r>
              <a:rPr lang="tr-T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детвора</a:t>
            </a:r>
            <a:r>
              <a:rPr lang="tr-T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народ, </a:t>
            </a:r>
            <a:endParaRPr lang="tr-TR" sz="2400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tr-TR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публика</a:t>
            </a:r>
            <a:r>
              <a:rPr lang="tr-T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молод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ё</a:t>
            </a:r>
            <a:r>
              <a:rPr lang="tr-TR" sz="24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жь</a:t>
            </a: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9900" y="647158"/>
            <a:ext cx="93578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ea typeface="Times New Roman" panose="02020603050405020304" pitchFamily="18" charset="0"/>
              </a:rPr>
              <a:t>cansız varlıklardan </a:t>
            </a:r>
            <a:r>
              <a:rPr lang="tr-TR" sz="2400" b="1" i="1" dirty="0" err="1">
                <a:ea typeface="Times New Roman" panose="02020603050405020304" pitchFamily="18" charset="0"/>
              </a:rPr>
              <a:t>кустарник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обувь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мебель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виноград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бельё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посуда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листва</a:t>
            </a:r>
            <a:r>
              <a:rPr lang="tr-TR" sz="2400" i="1" dirty="0" smtClean="0">
                <a:ea typeface="Times New Roman" panose="02020603050405020304" pitchFamily="18" charset="0"/>
              </a:rPr>
              <a:t>,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жемч</a:t>
            </a:r>
            <a:r>
              <a:rPr lang="ru-RU" sz="2400" b="1" i="1" dirty="0" smtClean="0">
                <a:ea typeface="Times New Roman" panose="02020603050405020304" pitchFamily="18" charset="0"/>
              </a:rPr>
              <a:t>ужина</a:t>
            </a:r>
            <a:r>
              <a:rPr lang="tr-TR" sz="2400" dirty="0" smtClean="0">
                <a:ea typeface="Times New Roman" panose="02020603050405020304" pitchFamily="18" charset="0"/>
              </a:rPr>
              <a:t> kelimeleri </a:t>
            </a:r>
            <a:r>
              <a:rPr lang="tr-TR" sz="2400" dirty="0">
                <a:ea typeface="Times New Roman" panose="02020603050405020304" pitchFamily="18" charset="0"/>
              </a:rPr>
              <a:t>verilebilir.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algn="just"/>
            <a:endParaRPr lang="tr-TR" sz="2400" dirty="0">
              <a:ea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ea typeface="Times New Roman" panose="02020603050405020304" pitchFamily="18" charset="0"/>
              </a:rPr>
              <a:t>Topluluk </a:t>
            </a:r>
            <a:r>
              <a:rPr lang="tr-TR" sz="2400" dirty="0">
                <a:ea typeface="Times New Roman" panose="02020603050405020304" pitchFamily="18" charset="0"/>
              </a:rPr>
              <a:t>isimleri, tekil durumda kullanılan ve sayı olarak tek bir varlığa işaret eden bazı kelimelerle anlam açısından ilişkiye sahiptir: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algn="just"/>
            <a:endParaRPr lang="tr-TR" sz="2400" i="1" dirty="0">
              <a:ea typeface="Times New Roman" panose="02020603050405020304" pitchFamily="18" charset="0"/>
            </a:endParaRPr>
          </a:p>
          <a:p>
            <a:pPr algn="just"/>
            <a:endParaRPr lang="tr-TR" sz="2400" i="1" dirty="0" smtClean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err="1" smtClean="0">
                <a:ea typeface="Times New Roman" panose="02020603050405020304" pitchFamily="18" charset="0"/>
              </a:rPr>
              <a:t>cтуденчество-студент</a:t>
            </a:r>
            <a:r>
              <a:rPr lang="ru-RU" sz="2400" i="1" dirty="0"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ea typeface="Times New Roman" panose="02020603050405020304" pitchFamily="18" charset="0"/>
              </a:rPr>
              <a:t>             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крестьянство-крестьянин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algn="just"/>
            <a:endParaRPr lang="ru-RU" sz="2400" i="1" dirty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err="1" smtClean="0">
                <a:ea typeface="Times New Roman" panose="02020603050405020304" pitchFamily="18" charset="0"/>
              </a:rPr>
              <a:t>кустарник-куст</a:t>
            </a:r>
            <a:r>
              <a:rPr lang="ru-RU" sz="2400" i="1" dirty="0" smtClean="0">
                <a:ea typeface="Times New Roman" panose="02020603050405020304" pitchFamily="18" charset="0"/>
              </a:rPr>
              <a:t>			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жемчуг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>
                <a:ea typeface="Times New Roman" panose="02020603050405020304" pitchFamily="18" charset="0"/>
              </a:rPr>
              <a:t>– </a:t>
            </a:r>
            <a:r>
              <a:rPr lang="tr-TR" sz="2400" i="1" dirty="0" err="1">
                <a:ea typeface="Times New Roman" panose="02020603050405020304" pitchFamily="18" charset="0"/>
              </a:rPr>
              <a:t>жемчужина</a:t>
            </a:r>
            <a:r>
              <a:rPr lang="tr-TR" sz="2400" i="1" dirty="0" smtClean="0">
                <a:ea typeface="Times New Roman" panose="02020603050405020304" pitchFamily="18" charset="0"/>
              </a:rPr>
              <a:t>,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err="1" smtClean="0">
                <a:ea typeface="Times New Roman" panose="02020603050405020304" pitchFamily="18" charset="0"/>
              </a:rPr>
              <a:t>буржуазия-буржуа</a:t>
            </a:r>
            <a:r>
              <a:rPr lang="ru-RU" sz="2400" i="1" dirty="0">
                <a:ea typeface="Times New Roman" panose="02020603050405020304" pitchFamily="18" charset="0"/>
              </a:rPr>
              <a:t>	</a:t>
            </a:r>
            <a:r>
              <a:rPr lang="ru-RU" sz="2400" i="1" dirty="0" smtClean="0">
                <a:ea typeface="Times New Roman" panose="02020603050405020304" pitchFamily="18" charset="0"/>
              </a:rPr>
              <a:t>	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листва-лист</a:t>
            </a:r>
            <a:r>
              <a:rPr lang="tr-TR" sz="2400" i="1" dirty="0">
                <a:ea typeface="Times New Roman" panose="02020603050405020304" pitchFamily="18" charset="0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378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528997" y="2133600"/>
            <a:ext cx="5374079" cy="3777622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Зале </a:t>
            </a:r>
            <a:r>
              <a:rPr lang="ru-RU" sz="2400" b="1" dirty="0" smtClean="0"/>
              <a:t>собралось</a:t>
            </a:r>
            <a:r>
              <a:rPr lang="ru-RU" sz="2400" dirty="0" smtClean="0"/>
              <a:t> </a:t>
            </a:r>
            <a:r>
              <a:rPr lang="ru-RU" sz="2400" b="1" dirty="0" smtClean="0"/>
              <a:t>интересное студенчество</a:t>
            </a:r>
          </a:p>
          <a:p>
            <a:r>
              <a:rPr lang="ru-RU" sz="2400" b="1" dirty="0" smtClean="0"/>
              <a:t>Студенчество узнало</a:t>
            </a:r>
            <a:r>
              <a:rPr lang="ru-RU" sz="2400" dirty="0" smtClean="0"/>
              <a:t>, что со следующего года программа изменится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При виде </a:t>
            </a:r>
            <a:r>
              <a:rPr lang="ru-RU" sz="2400" dirty="0" smtClean="0"/>
              <a:t>своего бывшего </a:t>
            </a:r>
            <a:r>
              <a:rPr lang="ru-RU" sz="2400" dirty="0" smtClean="0"/>
              <a:t>преподователя </a:t>
            </a:r>
            <a:r>
              <a:rPr lang="ru-RU" sz="2400" dirty="0" smtClean="0"/>
              <a:t>он вспомнил </a:t>
            </a:r>
            <a:r>
              <a:rPr lang="ru-RU" sz="2400" b="1" dirty="0" smtClean="0"/>
              <a:t>свое студенчество</a:t>
            </a:r>
            <a:endParaRPr lang="tr-TR" sz="2400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970426" y="2126222"/>
            <a:ext cx="4766872" cy="3777622"/>
          </a:xfrm>
        </p:spPr>
        <p:txBody>
          <a:bodyPr/>
          <a:lstStyle/>
          <a:p>
            <a:r>
              <a:rPr lang="ru-RU" sz="2400" dirty="0"/>
              <a:t>В Зале </a:t>
            </a:r>
            <a:r>
              <a:rPr lang="ru-RU" sz="2400" b="1" dirty="0" smtClean="0"/>
              <a:t>собрались интересные студенты</a:t>
            </a:r>
          </a:p>
          <a:p>
            <a:r>
              <a:rPr lang="ru-RU" sz="2400" b="1" dirty="0" smtClean="0"/>
              <a:t>Студенты узнали</a:t>
            </a:r>
            <a:r>
              <a:rPr lang="ru-RU" sz="2400" dirty="0" smtClean="0"/>
              <a:t>, </a:t>
            </a:r>
            <a:r>
              <a:rPr lang="ru-RU" sz="2400" dirty="0"/>
              <a:t>что со следующего года программа изменится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Когда он видел </a:t>
            </a:r>
            <a:r>
              <a:rPr lang="ru-RU" sz="2400" dirty="0" smtClean="0"/>
              <a:t>своего бывшего преподавателя он вспомнил </a:t>
            </a:r>
            <a:r>
              <a:rPr lang="ru-RU" sz="2400" b="1" dirty="0" smtClean="0"/>
              <a:t>свои студенческие годы</a:t>
            </a:r>
            <a:endParaRPr lang="ru-RU" sz="24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7232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514007" y="1773836"/>
            <a:ext cx="5299128" cy="3777622"/>
          </a:xfrm>
        </p:spPr>
        <p:txBody>
          <a:bodyPr>
            <a:normAutofit fontScale="92500"/>
          </a:bodyPr>
          <a:lstStyle/>
          <a:p>
            <a:r>
              <a:rPr lang="ru-RU" sz="3000" dirty="0"/>
              <a:t>• На экскурсии туристам подробно рассказывали о добыче </a:t>
            </a:r>
            <a:r>
              <a:rPr lang="ru-RU" sz="3000" b="1" dirty="0" smtClean="0"/>
              <a:t>жемчуг</a:t>
            </a:r>
            <a:r>
              <a:rPr lang="ru-RU" sz="3000" dirty="0" smtClean="0"/>
              <a:t>а.</a:t>
            </a:r>
          </a:p>
          <a:p>
            <a:r>
              <a:rPr lang="ru-RU" sz="3000" b="1" dirty="0" smtClean="0"/>
              <a:t>Жемчуг</a:t>
            </a:r>
            <a:r>
              <a:rPr lang="ru-RU" sz="3000" dirty="0" smtClean="0"/>
              <a:t> </a:t>
            </a:r>
            <a:r>
              <a:rPr lang="ru-RU" sz="3000" dirty="0"/>
              <a:t>любят носить женщины постарше.</a:t>
            </a:r>
          </a:p>
          <a:p>
            <a:r>
              <a:rPr lang="ru-RU" sz="3000" dirty="0"/>
              <a:t>Она предпочитала морской </a:t>
            </a:r>
            <a:r>
              <a:rPr lang="ru-RU" sz="3000" b="1" dirty="0"/>
              <a:t>жемчуг </a:t>
            </a:r>
            <a:r>
              <a:rPr lang="ru-RU" sz="3000" dirty="0"/>
              <a:t>речному</a:t>
            </a:r>
            <a:r>
              <a:rPr lang="ru-RU" sz="3000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90943" y="1721488"/>
            <a:ext cx="5116177" cy="3777622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• Самым дорогим в салоне было кольцо, украшенное </a:t>
            </a:r>
            <a:r>
              <a:rPr lang="ru-RU" sz="2800" b="1" dirty="0"/>
              <a:t>жемчужин</a:t>
            </a:r>
            <a:r>
              <a:rPr lang="ru-RU" sz="2800" dirty="0"/>
              <a:t>ой.</a:t>
            </a:r>
          </a:p>
          <a:p>
            <a:r>
              <a:rPr lang="ru-RU" sz="2800" dirty="0"/>
              <a:t>В раковине нашли </a:t>
            </a:r>
            <a:r>
              <a:rPr lang="ru-RU" sz="2800" b="1" dirty="0"/>
              <a:t>жемчужин</a:t>
            </a:r>
            <a:r>
              <a:rPr lang="ru-RU" sz="2800" dirty="0"/>
              <a:t>у.</a:t>
            </a:r>
          </a:p>
          <a:p>
            <a:r>
              <a:rPr lang="ru-RU" sz="2800" dirty="0"/>
              <a:t>Это платье стало </a:t>
            </a:r>
            <a:r>
              <a:rPr lang="ru-RU" sz="2800" b="1" dirty="0"/>
              <a:t>жемчужин</a:t>
            </a:r>
            <a:r>
              <a:rPr lang="ru-RU" sz="2800" dirty="0"/>
              <a:t>ой коллекции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endParaRPr lang="ru-RU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7338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79095" y="664518"/>
            <a:ext cx="1063914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>
                <a:ea typeface="Times New Roman" panose="02020603050405020304" pitchFamily="18" charset="0"/>
              </a:rPr>
              <a:t>Kişi ya da havyan belirten topluluk adları, canlı varlıklara işaret eden somut isimlerden farklı olarak hem ismin yalın haliyle hem de ismin –i haliyle karşılaştırmalı olarak kullanılabilme özelliğine sahiptir: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endParaRPr lang="tr-TR" sz="2400" i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i="1" dirty="0" err="1" smtClean="0">
                <a:ea typeface="Times New Roman" panose="02020603050405020304" pitchFamily="18" charset="0"/>
              </a:rPr>
              <a:t>жители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>
                <a:ea typeface="Times New Roman" panose="02020603050405020304" pitchFamily="18" charset="0"/>
              </a:rPr>
              <a:t>города </a:t>
            </a:r>
            <a:r>
              <a:rPr lang="tr-TR" sz="2400" i="1" dirty="0" err="1">
                <a:ea typeface="Times New Roman" panose="02020603050405020304" pitchFamily="18" charset="0"/>
              </a:rPr>
              <a:t>провожали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полк</a:t>
            </a:r>
            <a:r>
              <a:rPr lang="tr-TR" sz="2400" i="1" dirty="0">
                <a:ea typeface="Times New Roman" panose="02020603050405020304" pitchFamily="18" charset="0"/>
              </a:rPr>
              <a:t> (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бойцов</a:t>
            </a:r>
            <a:r>
              <a:rPr lang="ru-RU" sz="2400" b="1" i="1" dirty="0" smtClean="0">
                <a:ea typeface="Times New Roman" panose="02020603050405020304" pitchFamily="18" charset="0"/>
              </a:rPr>
              <a:t>/солдат</a:t>
            </a:r>
            <a:r>
              <a:rPr lang="tr-TR" sz="2400" i="1" dirty="0" smtClean="0">
                <a:ea typeface="Times New Roman" panose="02020603050405020304" pitchFamily="18" charset="0"/>
              </a:rPr>
              <a:t>) </a:t>
            </a:r>
            <a:r>
              <a:rPr lang="tr-TR" sz="2400" i="1" dirty="0">
                <a:ea typeface="Times New Roman" panose="02020603050405020304" pitchFamily="18" charset="0"/>
              </a:rPr>
              <a:t>на </a:t>
            </a:r>
            <a:r>
              <a:rPr lang="tr-TR" sz="2400" i="1" dirty="0" smtClean="0">
                <a:ea typeface="Times New Roman" panose="02020603050405020304" pitchFamily="18" charset="0"/>
              </a:rPr>
              <a:t>ф</a:t>
            </a:r>
            <a:r>
              <a:rPr lang="ru-RU" sz="2400" i="1" dirty="0" smtClean="0">
                <a:ea typeface="Times New Roman" panose="02020603050405020304" pitchFamily="18" charset="0"/>
              </a:rPr>
              <a:t>рон</a:t>
            </a:r>
            <a:r>
              <a:rPr lang="tr-TR" sz="2400" i="1" dirty="0" smtClean="0">
                <a:ea typeface="Times New Roman" panose="02020603050405020304" pitchFamily="18" charset="0"/>
              </a:rPr>
              <a:t>т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ru-RU" sz="2400" i="1" dirty="0" smtClean="0">
                <a:ea typeface="Times New Roman" panose="02020603050405020304" pitchFamily="18" charset="0"/>
              </a:rPr>
              <a:t>они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пригласили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оркестр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(</a:t>
            </a:r>
            <a:r>
              <a:rPr lang="tr-TR" sz="2400" b="1" i="1" dirty="0" err="1">
                <a:ea typeface="Times New Roman" panose="02020603050405020304" pitchFamily="18" charset="0"/>
              </a:rPr>
              <a:t>музыкантов</a:t>
            </a:r>
            <a:r>
              <a:rPr lang="tr-TR" sz="2400" b="1" i="1" dirty="0">
                <a:ea typeface="Times New Roman" panose="02020603050405020304" pitchFamily="18" charset="0"/>
              </a:rPr>
              <a:t>)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ru-RU" sz="2400" i="1" dirty="0" smtClean="0">
                <a:ea typeface="Times New Roman" panose="02020603050405020304" pitchFamily="18" charset="0"/>
              </a:rPr>
              <a:t>Люди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охраняли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табуны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(</a:t>
            </a:r>
            <a:r>
              <a:rPr lang="tr-TR" sz="2400" b="1" i="1" dirty="0" err="1">
                <a:ea typeface="Times New Roman" panose="02020603050405020304" pitchFamily="18" charset="0"/>
              </a:rPr>
              <a:t>лощадей</a:t>
            </a:r>
            <a:r>
              <a:rPr lang="tr-TR" sz="2400" b="1" i="1" dirty="0">
                <a:ea typeface="Times New Roman" panose="02020603050405020304" pitchFamily="18" charset="0"/>
              </a:rPr>
              <a:t>)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экипаж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>
                <a:ea typeface="Times New Roman" panose="02020603050405020304" pitchFamily="18" charset="0"/>
              </a:rPr>
              <a:t>(</a:t>
            </a:r>
            <a:r>
              <a:rPr lang="tr-TR" sz="2400" b="1" i="1" dirty="0" err="1">
                <a:ea typeface="Times New Roman" panose="02020603050405020304" pitchFamily="18" charset="0"/>
              </a:rPr>
              <a:t>моряки</a:t>
            </a:r>
            <a:r>
              <a:rPr lang="tr-TR" sz="2400" i="1" dirty="0">
                <a:ea typeface="Times New Roman" panose="02020603050405020304" pitchFamily="18" charset="0"/>
              </a:rPr>
              <a:t>) </a:t>
            </a:r>
            <a:r>
              <a:rPr lang="tr-TR" sz="2400" i="1" dirty="0" err="1">
                <a:ea typeface="Times New Roman" panose="02020603050405020304" pitchFamily="18" charset="0"/>
              </a:rPr>
              <a:t>корабля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отправился</a:t>
            </a:r>
            <a:r>
              <a:rPr lang="tr-TR" sz="2400" i="1" dirty="0">
                <a:ea typeface="Times New Roman" panose="02020603050405020304" pitchFamily="18" charset="0"/>
              </a:rPr>
              <a:t> в  </a:t>
            </a:r>
            <a:r>
              <a:rPr lang="tr-TR" sz="2400" i="1" dirty="0" err="1">
                <a:ea typeface="Times New Roman" panose="02020603050405020304" pitchFamily="18" charset="0"/>
              </a:rPr>
              <a:t>Северный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морской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путь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i="1" dirty="0" smtClean="0">
                <a:ea typeface="Times New Roman" panose="02020603050405020304" pitchFamily="18" charset="0"/>
              </a:rPr>
              <a:t>у </a:t>
            </a:r>
            <a:r>
              <a:rPr lang="tr-TR" sz="2400" i="1" dirty="0" err="1">
                <a:ea typeface="Times New Roman" panose="02020603050405020304" pitchFamily="18" charset="0"/>
              </a:rPr>
              <a:t>нас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замечательная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труппа</a:t>
            </a:r>
            <a:r>
              <a:rPr lang="tr-TR" sz="2400" i="1" dirty="0">
                <a:ea typeface="Times New Roman" panose="02020603050405020304" pitchFamily="18" charset="0"/>
              </a:rPr>
              <a:t> (</a:t>
            </a:r>
            <a:r>
              <a:rPr lang="tr-TR" sz="2400" b="1" i="1" dirty="0" err="1">
                <a:ea typeface="Times New Roman" panose="02020603050405020304" pitchFamily="18" charset="0"/>
              </a:rPr>
              <a:t>актёры</a:t>
            </a:r>
            <a:r>
              <a:rPr lang="tr-TR" sz="2400" i="1" dirty="0">
                <a:ea typeface="Times New Roman" panose="02020603050405020304" pitchFamily="18" charset="0"/>
              </a:rPr>
              <a:t>). </a:t>
            </a:r>
            <a:endParaRPr lang="tr-TR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endParaRPr lang="tr-TR" sz="2400" i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endParaRPr lang="tr-TR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1104900" algn="l"/>
              </a:tabLst>
            </a:pPr>
            <a:r>
              <a:rPr lang="ru-RU" sz="4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!</a:t>
            </a:r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Bu </a:t>
            </a:r>
            <a:r>
              <a:rPr lang="tr-TR" sz="2400" dirty="0">
                <a:ea typeface="Times New Roman" panose="02020603050405020304" pitchFamily="18" charset="0"/>
              </a:rPr>
              <a:t>gruptaki kelimelerin bir diğer özelliği de </a:t>
            </a:r>
            <a:r>
              <a:rPr lang="tr-TR" sz="2400" i="1" dirty="0" err="1">
                <a:ea typeface="Times New Roman" panose="02020603050405020304" pitchFamily="18" charset="0"/>
              </a:rPr>
              <a:t>много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мало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сколько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несколько</a:t>
            </a:r>
            <a:r>
              <a:rPr lang="tr-TR" sz="2400" dirty="0">
                <a:ea typeface="Times New Roman" panose="02020603050405020304" pitchFamily="18" charset="0"/>
              </a:rPr>
              <a:t>  kelimeleriyle  ve sayılarla çoğulda kullanılabilmeleridir: </a:t>
            </a:r>
            <a:r>
              <a:rPr lang="tr-TR" sz="2400" i="1" dirty="0" err="1">
                <a:ea typeface="Times New Roman" panose="02020603050405020304" pitchFamily="18" charset="0"/>
              </a:rPr>
              <a:t>много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коллективов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три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табуна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несколько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полков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159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01212" y="830173"/>
            <a:ext cx="100338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/>
          </a:p>
          <a:p>
            <a:pPr algn="just"/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946353" y="1225525"/>
            <a:ext cx="1034353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Kelimeler dilde özellikle de yalın durumda kullanıldıklarında sözcük anlamlarının belirlenmesinde herhangi bir sıkıntı yoktur.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hy-AM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֍</a:t>
            </a:r>
            <a:r>
              <a:rPr lang="tr-TR" sz="2400" dirty="0" smtClean="0"/>
              <a:t> Kelimenin sözcük anlamının önemi ve cümle içerisindeki görevi, bir kelimenin dilin diğer bir kısmına geçiş yaptığı durumlarda ortaya çıkar. Örneğin, nesneye işaret eden isim görevindeki “</a:t>
            </a:r>
            <a:r>
              <a:rPr lang="ru-RU" sz="2400" b="1" dirty="0" smtClean="0"/>
              <a:t>дом</a:t>
            </a:r>
            <a:r>
              <a:rPr lang="ru-RU" sz="2400" dirty="0" smtClean="0"/>
              <a:t>” </a:t>
            </a:r>
            <a:r>
              <a:rPr lang="tr-TR" sz="2400" dirty="0" smtClean="0"/>
              <a:t>kelimesi, ismin –in hali olan </a:t>
            </a:r>
            <a:r>
              <a:rPr lang="ru-RU" sz="2400" dirty="0" smtClean="0"/>
              <a:t>родительный падеж’</a:t>
            </a:r>
            <a:r>
              <a:rPr lang="tr-TR" sz="2400" dirty="0" smtClean="0"/>
              <a:t>in tekil çekim halinde </a:t>
            </a:r>
            <a:r>
              <a:rPr lang="ru-RU" sz="2400" dirty="0" smtClean="0"/>
              <a:t>дома </a:t>
            </a:r>
            <a:r>
              <a:rPr lang="tr-TR" sz="2400" dirty="0" smtClean="0"/>
              <a:t>şeklinde ifade edilir ve tamlamalarda kullanılır: </a:t>
            </a:r>
          </a:p>
          <a:p>
            <a:pPr algn="just"/>
            <a:endParaRPr lang="tr-TR" sz="2400" dirty="0" smtClean="0"/>
          </a:p>
          <a:p>
            <a:pPr algn="just"/>
            <a:r>
              <a:rPr lang="ru-RU" sz="2400" dirty="0" smtClean="0"/>
              <a:t>фасад дома</a:t>
            </a:r>
            <a:r>
              <a:rPr lang="tr-TR" sz="2400" dirty="0" smtClean="0"/>
              <a:t>, </a:t>
            </a:r>
            <a:r>
              <a:rPr lang="ru-RU" sz="2400" dirty="0" smtClean="0"/>
              <a:t>история </a:t>
            </a:r>
            <a:r>
              <a:rPr lang="ru-RU" sz="2400" dirty="0" smtClean="0">
                <a:solidFill>
                  <a:srgbClr val="FF0000"/>
                </a:solidFill>
              </a:rPr>
              <a:t>дома</a:t>
            </a:r>
            <a:r>
              <a:rPr lang="ru-RU" sz="2400" dirty="0" smtClean="0"/>
              <a:t> </a:t>
            </a:r>
            <a:r>
              <a:rPr lang="tr-TR" sz="2400" dirty="0" smtClean="0"/>
              <a:t>vs.  </a:t>
            </a:r>
          </a:p>
          <a:p>
            <a:pPr algn="just"/>
            <a:endParaRPr lang="tr-TR" sz="2400" dirty="0"/>
          </a:p>
          <a:p>
            <a:pPr algn="just"/>
            <a:r>
              <a:rPr lang="ru-RU" sz="2400" dirty="0" smtClean="0"/>
              <a:t>Сегодня его не было </a:t>
            </a:r>
            <a:r>
              <a:rPr lang="ru-RU" sz="2400" dirty="0" smtClean="0">
                <a:solidFill>
                  <a:srgbClr val="FF0000"/>
                </a:solidFill>
              </a:rPr>
              <a:t>дома</a:t>
            </a:r>
            <a:r>
              <a:rPr lang="ru-RU" sz="2400" dirty="0" smtClean="0"/>
              <a:t>.</a:t>
            </a:r>
            <a:endParaRPr lang="tr-TR" sz="2400" dirty="0" smtClean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589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96181" y="1009697"/>
            <a:ext cx="96061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İsimlerde Soyutluk Kategorisi (</a:t>
            </a:r>
            <a:r>
              <a:rPr lang="tr-TR" sz="2400" b="1" dirty="0" err="1">
                <a:ea typeface="Times New Roman" panose="02020603050405020304" pitchFamily="18" charset="0"/>
              </a:rPr>
              <a:t>Категория</a:t>
            </a:r>
            <a:r>
              <a:rPr lang="tr-TR" sz="2400" b="1" dirty="0">
                <a:ea typeface="Times New Roman" panose="02020603050405020304" pitchFamily="18" charset="0"/>
              </a:rPr>
              <a:t> </a:t>
            </a:r>
            <a:r>
              <a:rPr lang="tr-TR" sz="2400" b="1" dirty="0" err="1">
                <a:ea typeface="Times New Roman" panose="02020603050405020304" pitchFamily="18" charset="0"/>
              </a:rPr>
              <a:t>отвлеченности</a:t>
            </a:r>
            <a:r>
              <a:rPr lang="tr-TR" sz="2400" b="1" dirty="0">
                <a:ea typeface="Times New Roman" panose="02020603050405020304" pitchFamily="18" charset="0"/>
              </a:rPr>
              <a:t>)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 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 smtClean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 smtClean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r>
              <a:rPr lang="tr-TR" sz="2400" dirty="0" smtClean="0">
                <a:ea typeface="Times New Roman" panose="02020603050405020304" pitchFamily="18" charset="0"/>
              </a:rPr>
              <a:t>Soyut </a:t>
            </a:r>
            <a:r>
              <a:rPr lang="tr-TR" sz="2400" dirty="0">
                <a:ea typeface="Times New Roman" panose="02020603050405020304" pitchFamily="18" charset="0"/>
              </a:rPr>
              <a:t>adlar somut adların tersine doğada belirli olmayan, varlığı duyularla algılanamayan, elle tutulamayan isimlerdir. Rusçada soyut isimler sayılara göre değişmez ve tekil durumda kullanılırlar. Dildeki soyut adlara örnek olarak </a:t>
            </a:r>
            <a:r>
              <a:rPr lang="tr-TR" sz="2400" b="1" i="1" dirty="0" err="1">
                <a:ea typeface="Times New Roman" panose="02020603050405020304" pitchFamily="18" charset="0"/>
              </a:rPr>
              <a:t>смелость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тяжесть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чистота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прямота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удивление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боязнь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гнев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смех</a:t>
            </a:r>
            <a:r>
              <a:rPr lang="tr-TR" sz="2400" dirty="0">
                <a:ea typeface="Times New Roman" panose="02020603050405020304" pitchFamily="18" charset="0"/>
              </a:rPr>
              <a:t> gibi kelimelerini verebiliriz. Ancak bazı soyut adlar çoğulda kullanılabilir.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104900" algn="l"/>
              </a:tabLst>
            </a:pPr>
            <a:endParaRPr lang="tr-TR" sz="2400" dirty="0">
              <a:solidFill>
                <a:srgbClr val="FF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3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38043" y="165006"/>
            <a:ext cx="983717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İsimlerde Canlı ve Cansız Varlıklar Kategorisi 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(</a:t>
            </a:r>
            <a:r>
              <a:rPr lang="tr-TR" sz="2400" b="1" dirty="0" err="1">
                <a:ea typeface="Times New Roman" panose="02020603050405020304" pitchFamily="18" charset="0"/>
              </a:rPr>
              <a:t>категория</a:t>
            </a:r>
            <a:r>
              <a:rPr lang="tr-TR" sz="2400" b="1" dirty="0">
                <a:ea typeface="Times New Roman" panose="02020603050405020304" pitchFamily="18" charset="0"/>
              </a:rPr>
              <a:t> </a:t>
            </a:r>
            <a:r>
              <a:rPr lang="tr-TR" sz="2400" b="1" dirty="0" err="1">
                <a:ea typeface="Times New Roman" panose="02020603050405020304" pitchFamily="18" charset="0"/>
              </a:rPr>
              <a:t>одушевленности</a:t>
            </a:r>
            <a:r>
              <a:rPr lang="tr-TR" sz="2400" b="1" dirty="0">
                <a:ea typeface="Times New Roman" panose="02020603050405020304" pitchFamily="18" charset="0"/>
              </a:rPr>
              <a:t> и </a:t>
            </a:r>
            <a:r>
              <a:rPr lang="tr-TR" sz="2400" b="1" dirty="0" err="1">
                <a:ea typeface="Times New Roman" panose="02020603050405020304" pitchFamily="18" charset="0"/>
              </a:rPr>
              <a:t>неодушевленности</a:t>
            </a:r>
            <a:r>
              <a:rPr lang="tr-TR" sz="2400" b="1" dirty="0">
                <a:ea typeface="Times New Roman" panose="02020603050405020304" pitchFamily="18" charset="0"/>
              </a:rPr>
              <a:t>)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 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/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֍</a:t>
            </a:r>
            <a:r>
              <a:rPr lang="tr-TR" sz="2400" dirty="0" smtClean="0">
                <a:ea typeface="Times New Roman" panose="02020603050405020304" pitchFamily="18" charset="0"/>
              </a:rPr>
              <a:t>Rus </a:t>
            </a:r>
            <a:r>
              <a:rPr lang="tr-TR" sz="2400" dirty="0">
                <a:ea typeface="Times New Roman" panose="02020603050405020304" pitchFamily="18" charset="0"/>
              </a:rPr>
              <a:t>dilinde isimler varlıkların oluşlarına göre canlı ve cansız olmak üzere ayrılırlar ve durum canlı-cansız kategorisi altında incelenir. Kişi ve hayvan adları canlı varlıklara </a:t>
            </a:r>
            <a:r>
              <a:rPr lang="tr-TR" sz="2400" b="1" i="1" dirty="0" err="1">
                <a:ea typeface="Times New Roman" panose="02020603050405020304" pitchFamily="18" charset="0"/>
              </a:rPr>
              <a:t>человек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отец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студент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собака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кот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тёща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рабочий</a:t>
            </a:r>
            <a:r>
              <a:rPr lang="tr-TR" sz="2400" dirty="0">
                <a:ea typeface="Times New Roman" panose="02020603050405020304" pitchFamily="18" charset="0"/>
              </a:rPr>
              <a:t> vs.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ea typeface="Times New Roman" panose="02020603050405020304" pitchFamily="18" charset="0"/>
            </a:endParaRPr>
          </a:p>
          <a:p>
            <a:pPr algn="just"/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֍</a:t>
            </a:r>
            <a:r>
              <a:rPr lang="tr-TR" sz="2400" dirty="0">
                <a:ea typeface="Times New Roman" panose="02020603050405020304" pitchFamily="18" charset="0"/>
              </a:rPr>
              <a:t>B</a:t>
            </a:r>
            <a:r>
              <a:rPr lang="tr-TR" sz="2400" dirty="0" smtClean="0">
                <a:ea typeface="Times New Roman" panose="02020603050405020304" pitchFamily="18" charset="0"/>
              </a:rPr>
              <a:t>unun </a:t>
            </a:r>
            <a:r>
              <a:rPr lang="tr-TR" sz="2400" dirty="0">
                <a:ea typeface="Times New Roman" panose="02020603050405020304" pitchFamily="18" charset="0"/>
              </a:rPr>
              <a:t>dışında kalan tüm isimler cansız varlıklara işaret etmektedir: </a:t>
            </a:r>
            <a:r>
              <a:rPr lang="tr-TR" sz="2400" b="1" i="1" dirty="0" err="1">
                <a:ea typeface="Times New Roman" panose="02020603050405020304" pitchFamily="18" charset="0"/>
              </a:rPr>
              <a:t>дерево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стол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радио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голова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платье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огонь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глаз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рука</a:t>
            </a:r>
            <a:r>
              <a:rPr lang="tr-TR" sz="2400" dirty="0">
                <a:ea typeface="Times New Roman" panose="02020603050405020304" pitchFamily="18" charset="0"/>
              </a:rPr>
              <a:t> vs.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ea typeface="Times New Roman" panose="02020603050405020304" pitchFamily="18" charset="0"/>
            </a:endParaRPr>
          </a:p>
          <a:p>
            <a:pPr algn="just"/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֍</a:t>
            </a:r>
            <a:r>
              <a:rPr lang="tr-TR" sz="2400" dirty="0" smtClean="0">
                <a:ea typeface="Times New Roman" panose="02020603050405020304" pitchFamily="18" charset="0"/>
              </a:rPr>
              <a:t>Canlı-cansız </a:t>
            </a:r>
            <a:r>
              <a:rPr lang="tr-TR" sz="2400" dirty="0">
                <a:ea typeface="Times New Roman" panose="02020603050405020304" pitchFamily="18" charset="0"/>
              </a:rPr>
              <a:t>kategorisine ilişkin dikkat edilmesi gereken birkaç nokta vardır.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ea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ea typeface="Times New Roman" panose="02020603050405020304" pitchFamily="18" charset="0"/>
              </a:rPr>
              <a:t>● Bunlardan </a:t>
            </a:r>
            <a:r>
              <a:rPr lang="tr-TR" sz="2400" b="1" dirty="0">
                <a:ea typeface="Times New Roman" panose="02020603050405020304" pitchFamily="18" charset="0"/>
              </a:rPr>
              <a:t>ilki</a:t>
            </a:r>
            <a:r>
              <a:rPr lang="tr-TR" sz="2400" dirty="0">
                <a:ea typeface="Times New Roman" panose="02020603050405020304" pitchFamily="18" charset="0"/>
              </a:rPr>
              <a:t> varlıkların canlı-cansız ayrımının 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ismin hallerindeki kullanımıdır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443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7135" y="1166843"/>
            <a:ext cx="100878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hy-AM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Buna </a:t>
            </a:r>
            <a:r>
              <a:rPr lang="tr-TR" sz="2400" dirty="0">
                <a:ea typeface="Times New Roman" panose="02020603050405020304" pitchFamily="18" charset="0"/>
              </a:rPr>
              <a:t>göre</a:t>
            </a:r>
            <a:r>
              <a:rPr lang="tr-TR" sz="2400" dirty="0" smtClean="0">
                <a:ea typeface="Times New Roman" panose="02020603050405020304" pitchFamily="18" charset="0"/>
              </a:rPr>
              <a:t>,</a:t>
            </a:r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varlıkların </a:t>
            </a:r>
            <a:r>
              <a:rPr lang="tr-TR" sz="2400" dirty="0">
                <a:ea typeface="Times New Roman" panose="02020603050405020304" pitchFamily="18" charset="0"/>
              </a:rPr>
              <a:t>canlı-cansız ayrımı, adların ismin belirtme durumunda (</a:t>
            </a:r>
            <a:r>
              <a:rPr lang="tr-TR" sz="2400" dirty="0" err="1">
                <a:ea typeface="Times New Roman" panose="02020603050405020304" pitchFamily="18" charset="0"/>
              </a:rPr>
              <a:t>винительный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падеж</a:t>
            </a:r>
            <a:r>
              <a:rPr lang="tr-TR" sz="2400" dirty="0">
                <a:ea typeface="Times New Roman" panose="02020603050405020304" pitchFamily="18" charset="0"/>
              </a:rPr>
              <a:t>) kullanılmasıyla ortaya çıkar.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İsmin </a:t>
            </a:r>
            <a:r>
              <a:rPr lang="tr-TR" sz="2400" dirty="0">
                <a:ea typeface="Times New Roman" panose="02020603050405020304" pitchFamily="18" charset="0"/>
              </a:rPr>
              <a:t>belirtme durumunda </a:t>
            </a:r>
            <a:r>
              <a:rPr lang="tr-TR" sz="2400" dirty="0" err="1">
                <a:ea typeface="Times New Roman" panose="02020603050405020304" pitchFamily="18" charset="0"/>
              </a:rPr>
              <a:t>çekimlenen</a:t>
            </a:r>
            <a:r>
              <a:rPr lang="tr-TR" sz="2400" dirty="0">
                <a:ea typeface="Times New Roman" panose="02020603050405020304" pitchFamily="18" charset="0"/>
              </a:rPr>
              <a:t> eril cinse ait canlı varlıkların çekim ekleri ismin tamlama durumu çekimiyle </a:t>
            </a:r>
            <a:endParaRPr lang="ru-R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i="1" dirty="0" err="1" smtClean="0">
                <a:ea typeface="Times New Roman" panose="02020603050405020304" pitchFamily="18" charset="0"/>
              </a:rPr>
              <a:t>привёз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ребёнк</a:t>
            </a:r>
            <a:r>
              <a:rPr lang="tr-TR" sz="2400" b="1" i="1" dirty="0" err="1">
                <a:ea typeface="Times New Roman" panose="02020603050405020304" pitchFamily="18" charset="0"/>
              </a:rPr>
              <a:t>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принёс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голуб</a:t>
            </a:r>
            <a:r>
              <a:rPr lang="tr-TR" sz="2400" b="1" i="1" dirty="0" err="1">
                <a:ea typeface="Times New Roman" panose="02020603050405020304" pitchFamily="18" charset="0"/>
              </a:rPr>
              <a:t>я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i="1" dirty="0">
                <a:ea typeface="Times New Roman" panose="02020603050405020304" pitchFamily="18" charset="0"/>
              </a:rPr>
              <a:t>-</a:t>
            </a:r>
            <a:r>
              <a:rPr lang="tr-TR" sz="2400" dirty="0">
                <a:ea typeface="Times New Roman" panose="02020603050405020304" pitchFamily="18" charset="0"/>
              </a:rPr>
              <a:t>;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● Yine </a:t>
            </a:r>
            <a:r>
              <a:rPr lang="tr-TR" sz="2400" dirty="0">
                <a:ea typeface="Times New Roman" panose="02020603050405020304" pitchFamily="18" charset="0"/>
              </a:rPr>
              <a:t>ismin yalın durumunda kullanılan eril cinse ait cansız varlıkların çekim ekleri, ismin belirtme durumuyla örtüşmektedir: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sz="2400" i="1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i="1" dirty="0" err="1" smtClean="0">
                <a:ea typeface="Times New Roman" panose="02020603050405020304" pitchFamily="18" charset="0"/>
              </a:rPr>
              <a:t>привёз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стол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принёс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карандаш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97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81432" y="1316193"/>
            <a:ext cx="9296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● Bu </a:t>
            </a:r>
            <a:r>
              <a:rPr lang="tr-TR" sz="2400" dirty="0"/>
              <a:t>ayrım benzeri kullanımlar için mecburi olmakla birlikte, sözcükler arasındaki ayrım, ismin morfolojik yapısından çok anlamdan yola çıkılarak elde edilmektedir.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● Örnek </a:t>
            </a:r>
            <a:r>
              <a:rPr lang="tr-TR" sz="2400" dirty="0"/>
              <a:t>olarak görünüş açısından aynı fakat anlam açısından farklı anlamlara sahip “</a:t>
            </a:r>
            <a:r>
              <a:rPr lang="ru-RU" sz="2400" dirty="0">
                <a:solidFill>
                  <a:srgbClr val="FF0000"/>
                </a:solidFill>
              </a:rPr>
              <a:t>орёл</a:t>
            </a:r>
            <a:r>
              <a:rPr lang="ru-RU" sz="2400" dirty="0"/>
              <a:t>” </a:t>
            </a:r>
            <a:r>
              <a:rPr lang="tr-TR" sz="2400" dirty="0"/>
              <a:t>kelimesine bakalım: </a:t>
            </a:r>
            <a:r>
              <a:rPr lang="ru-RU" sz="2400" dirty="0">
                <a:solidFill>
                  <a:srgbClr val="FF0000"/>
                </a:solidFill>
              </a:rPr>
              <a:t>взглянуть на орла</a:t>
            </a:r>
            <a:r>
              <a:rPr lang="ru-RU" sz="2400" dirty="0"/>
              <a:t> – вгзлянуть на </a:t>
            </a:r>
            <a:r>
              <a:rPr lang="ru-RU" sz="2400" u="sng" dirty="0">
                <a:solidFill>
                  <a:srgbClr val="FF0000"/>
                </a:solidFill>
              </a:rPr>
              <a:t>О</a:t>
            </a:r>
            <a:r>
              <a:rPr lang="ru-RU" sz="2400" dirty="0">
                <a:solidFill>
                  <a:srgbClr val="FF0000"/>
                </a:solidFill>
              </a:rPr>
              <a:t>рёл</a:t>
            </a:r>
            <a:r>
              <a:rPr lang="ru-RU" sz="2400" dirty="0"/>
              <a:t>. </a:t>
            </a:r>
            <a:r>
              <a:rPr lang="tr-TR" sz="2400" dirty="0"/>
              <a:t>Birinci kullanımda belirtilen kelime canlı bir varlığa ‘kartala’ işaret etmekte iken, ikinci kullanımda sözcük cansız bir varlığa, Rusya’da bir şehir adına işaret etmektedir. </a:t>
            </a:r>
          </a:p>
        </p:txBody>
      </p:sp>
    </p:spTree>
    <p:extLst>
      <p:ext uri="{BB962C8B-B14F-4D97-AF65-F5344CB8AC3E}">
        <p14:creationId xmlns:p14="http://schemas.microsoft.com/office/powerpoint/2010/main" val="6381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06129" y="526220"/>
            <a:ext cx="1038286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Diğer bir durum ise </a:t>
            </a:r>
            <a:r>
              <a:rPr lang="tr-TR" sz="2400" b="1" dirty="0">
                <a:ea typeface="Times New Roman" panose="02020603050405020304" pitchFamily="18" charset="0"/>
              </a:rPr>
              <a:t>canlı</a:t>
            </a:r>
            <a:r>
              <a:rPr lang="tr-TR" sz="2400" dirty="0">
                <a:ea typeface="Times New Roman" panose="02020603050405020304" pitchFamily="18" charset="0"/>
              </a:rPr>
              <a:t> olarak düşünebileceğimiz varlıkların </a:t>
            </a:r>
            <a:r>
              <a:rPr lang="tr-TR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cansız</a:t>
            </a:r>
            <a:r>
              <a:rPr lang="tr-TR" sz="2400" dirty="0">
                <a:ea typeface="Times New Roman" panose="02020603050405020304" pitchFamily="18" charset="0"/>
              </a:rPr>
              <a:t>, </a:t>
            </a:r>
            <a:r>
              <a:rPr lang="tr-TR" sz="2400" b="1" dirty="0">
                <a:ea typeface="Times New Roman" panose="02020603050405020304" pitchFamily="18" charset="0"/>
              </a:rPr>
              <a:t>cansız</a:t>
            </a:r>
            <a:r>
              <a:rPr lang="tr-TR" sz="2400" dirty="0">
                <a:ea typeface="Times New Roman" panose="02020603050405020304" pitchFamily="18" charset="0"/>
              </a:rPr>
              <a:t> olarak kabul edeceğimiz varlıkların ise, </a:t>
            </a:r>
            <a:r>
              <a:rPr lang="tr-TR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canlı</a:t>
            </a:r>
            <a:r>
              <a:rPr lang="tr-TR" sz="2400" dirty="0">
                <a:ea typeface="Times New Roman" panose="02020603050405020304" pitchFamily="18" charset="0"/>
              </a:rPr>
              <a:t> çekim ekine sahip isimler gibi </a:t>
            </a:r>
            <a:r>
              <a:rPr lang="tr-TR" sz="2400" dirty="0" err="1">
                <a:ea typeface="Times New Roman" panose="02020603050405020304" pitchFamily="18" charset="0"/>
              </a:rPr>
              <a:t>çekimlenmeleridir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●</a:t>
            </a:r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Ölü </a:t>
            </a:r>
            <a:r>
              <a:rPr lang="tr-TR" sz="2400" dirty="0">
                <a:ea typeface="Times New Roman" panose="02020603050405020304" pitchFamily="18" charset="0"/>
              </a:rPr>
              <a:t>kişiyi belirmek için kullanılan “</a:t>
            </a:r>
            <a:r>
              <a:rPr lang="tr-TR" sz="2400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мертвец</a:t>
            </a:r>
            <a:r>
              <a:rPr lang="tr-TR" sz="2400" dirty="0">
                <a:ea typeface="Times New Roman" panose="02020603050405020304" pitchFamily="18" charset="0"/>
              </a:rPr>
              <a:t>” (</a:t>
            </a:r>
            <a:r>
              <a:rPr lang="tr-TR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ölü</a:t>
            </a:r>
            <a:r>
              <a:rPr lang="tr-TR" sz="2400" dirty="0">
                <a:ea typeface="Times New Roman" panose="02020603050405020304" pitchFamily="18" charset="0"/>
              </a:rPr>
              <a:t>), “</a:t>
            </a:r>
            <a:r>
              <a:rPr lang="tr-TR" sz="2400" b="1" i="1" dirty="0" err="1">
                <a:solidFill>
                  <a:srgbClr val="7030A0"/>
                </a:solidFill>
                <a:ea typeface="Times New Roman" panose="02020603050405020304" pitchFamily="18" charset="0"/>
              </a:rPr>
              <a:t>покойник</a:t>
            </a:r>
            <a:r>
              <a:rPr lang="tr-TR" sz="2400" dirty="0">
                <a:ea typeface="Times New Roman" panose="02020603050405020304" pitchFamily="18" charset="0"/>
              </a:rPr>
              <a:t>” (</a:t>
            </a:r>
            <a:r>
              <a:rPr lang="tr-TR" sz="2400" dirty="0">
                <a:solidFill>
                  <a:srgbClr val="7030A0"/>
                </a:solidFill>
                <a:ea typeface="Times New Roman" panose="02020603050405020304" pitchFamily="18" charset="0"/>
              </a:rPr>
              <a:t>merhum</a:t>
            </a:r>
            <a:r>
              <a:rPr lang="tr-TR" sz="2400" dirty="0">
                <a:ea typeface="Times New Roman" panose="02020603050405020304" pitchFamily="18" charset="0"/>
              </a:rPr>
              <a:t>) kelimeleri 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canlı</a:t>
            </a:r>
            <a:r>
              <a:rPr lang="tr-TR" sz="2400" dirty="0">
                <a:ea typeface="Times New Roman" panose="02020603050405020304" pitchFamily="18" charset="0"/>
              </a:rPr>
              <a:t> varlıklar gibi </a:t>
            </a:r>
            <a:r>
              <a:rPr lang="tr-TR" sz="2400" dirty="0" err="1">
                <a:ea typeface="Times New Roman" panose="02020603050405020304" pitchFamily="18" charset="0"/>
              </a:rPr>
              <a:t>çekimlenirken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увидеть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покойник</a:t>
            </a:r>
            <a:r>
              <a:rPr lang="tr-TR" sz="2400" b="1" i="1" dirty="0" err="1">
                <a:ea typeface="Times New Roman" panose="02020603050405020304" pitchFamily="18" charset="0"/>
              </a:rPr>
              <a:t>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 smtClean="0">
                <a:ea typeface="Times New Roman" panose="02020603050405020304" pitchFamily="18" charset="0"/>
              </a:rPr>
              <a:t>мертвец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а</a:t>
            </a:r>
            <a:r>
              <a:rPr lang="ru-RU" sz="2400" dirty="0">
                <a:ea typeface="Times New Roman" panose="02020603050405020304" pitchFamily="18" charset="0"/>
              </a:rPr>
              <a:t>;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“</a:t>
            </a:r>
            <a:r>
              <a:rPr lang="tr-TR" sz="2400" b="1" i="1" dirty="0" err="1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труп</a:t>
            </a:r>
            <a:r>
              <a:rPr lang="tr-TR" sz="2400" dirty="0" smtClean="0">
                <a:ea typeface="Times New Roman" panose="02020603050405020304" pitchFamily="18" charset="0"/>
              </a:rPr>
              <a:t>”(</a:t>
            </a:r>
            <a:r>
              <a:rPr lang="tr-TR" sz="2400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ceset</a:t>
            </a:r>
            <a:r>
              <a:rPr lang="tr-TR" sz="2400" dirty="0">
                <a:ea typeface="Times New Roman" panose="02020603050405020304" pitchFamily="18" charset="0"/>
              </a:rPr>
              <a:t>) kelimesi 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cansız</a:t>
            </a:r>
            <a:r>
              <a:rPr lang="tr-TR" sz="2400" dirty="0">
                <a:ea typeface="Times New Roman" panose="02020603050405020304" pitchFamily="18" charset="0"/>
              </a:rPr>
              <a:t> olarak kabul edilir: </a:t>
            </a:r>
            <a:r>
              <a:rPr lang="tr-TR" sz="2400" dirty="0" err="1">
                <a:ea typeface="Times New Roman" panose="02020603050405020304" pitchFamily="18" charset="0"/>
              </a:rPr>
              <a:t>увидеть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u="sng" dirty="0" err="1">
                <a:ea typeface="Times New Roman" panose="02020603050405020304" pitchFamily="18" charset="0"/>
              </a:rPr>
              <a:t>труп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 </a:t>
            </a:r>
          </a:p>
          <a:p>
            <a:pPr lvl="0" algn="just"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● </a:t>
            </a:r>
            <a:r>
              <a:rPr lang="tr-TR" sz="2400" dirty="0" smtClean="0">
                <a:ea typeface="Times New Roman" panose="02020603050405020304" pitchFamily="18" charset="0"/>
              </a:rPr>
              <a:t>Dişi </a:t>
            </a:r>
            <a:r>
              <a:rPr lang="tr-TR" sz="2400" dirty="0">
                <a:ea typeface="Times New Roman" panose="02020603050405020304" pitchFamily="18" charset="0"/>
              </a:rPr>
              <a:t>cinse ait ve cansız bir varlık olan “</a:t>
            </a:r>
            <a:r>
              <a:rPr lang="tr-TR" sz="24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кукла</a:t>
            </a:r>
            <a:r>
              <a:rPr lang="tr-TR" sz="2400" dirty="0">
                <a:ea typeface="Times New Roman" panose="02020603050405020304" pitchFamily="18" charset="0"/>
              </a:rPr>
              <a:t>” </a:t>
            </a:r>
            <a:r>
              <a:rPr lang="tr-TR" sz="2400" dirty="0" smtClean="0">
                <a:ea typeface="Times New Roman" panose="02020603050405020304" pitchFamily="18" charset="0"/>
              </a:rPr>
              <a:t>(oyuncak bebek</a:t>
            </a:r>
            <a:r>
              <a:rPr lang="tr-TR" sz="2400" dirty="0">
                <a:ea typeface="Times New Roman" panose="02020603050405020304" pitchFamily="18" charset="0"/>
              </a:rPr>
              <a:t>) kelimesi ismin belirtme durumu çoğul çekiminde canlı varlıklar gibi </a:t>
            </a:r>
            <a:r>
              <a:rPr lang="tr-TR" sz="2400" dirty="0" err="1">
                <a:ea typeface="Times New Roman" panose="02020603050405020304" pitchFamily="18" charset="0"/>
              </a:rPr>
              <a:t>çekimlenir</a:t>
            </a:r>
            <a:r>
              <a:rPr lang="tr-TR" sz="2400" i="1" dirty="0">
                <a:ea typeface="Times New Roman" panose="02020603050405020304" pitchFamily="18" charset="0"/>
              </a:rPr>
              <a:t>: </a:t>
            </a: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400" i="1" dirty="0" smtClean="0">
                <a:ea typeface="Times New Roman" panose="02020603050405020304" pitchFamily="18" charset="0"/>
              </a:rPr>
              <a:t>Девочка на витрине магазина увидела </a:t>
            </a:r>
            <a:r>
              <a:rPr lang="ru-RU" sz="2400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красивую куклу </a:t>
            </a: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400" i="1" dirty="0" smtClean="0">
                <a:ea typeface="Times New Roman" panose="02020603050405020304" pitchFamily="18" charset="0"/>
              </a:rPr>
              <a:t>Туристы стали </a:t>
            </a:r>
            <a:r>
              <a:rPr lang="tr-TR" sz="2400" i="1" dirty="0" err="1" smtClean="0">
                <a:ea typeface="Times New Roman" panose="02020603050405020304" pitchFamily="18" charset="0"/>
              </a:rPr>
              <a:t>рассматривать</a:t>
            </a:r>
            <a:r>
              <a:rPr lang="ru-RU" sz="2400" i="1" dirty="0" smtClean="0"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разных</a:t>
            </a:r>
            <a:r>
              <a:rPr lang="tr-TR" sz="2400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i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кукол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98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74838" y="201756"/>
            <a:ext cx="105008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●</a:t>
            </a:r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Kağıt </a:t>
            </a:r>
            <a:r>
              <a:rPr lang="tr-TR" sz="2400" dirty="0">
                <a:ea typeface="Times New Roman" panose="02020603050405020304" pitchFamily="18" charset="0"/>
              </a:rPr>
              <a:t>oyunlarında “</a:t>
            </a:r>
            <a:r>
              <a:rPr lang="tr-TR" sz="2400" b="1" i="1" dirty="0" err="1">
                <a:ea typeface="Times New Roman" panose="02020603050405020304" pitchFamily="18" charset="0"/>
              </a:rPr>
              <a:t>туз</a:t>
            </a:r>
            <a:r>
              <a:rPr lang="tr-TR" sz="2400" dirty="0">
                <a:ea typeface="Times New Roman" panose="02020603050405020304" pitchFamily="18" charset="0"/>
              </a:rPr>
              <a:t>” (as), “</a:t>
            </a:r>
            <a:r>
              <a:rPr lang="tr-TR" sz="2400" b="1" i="1" dirty="0" err="1">
                <a:ea typeface="Times New Roman" panose="02020603050405020304" pitchFamily="18" charset="0"/>
              </a:rPr>
              <a:t>король</a:t>
            </a:r>
            <a:r>
              <a:rPr lang="tr-TR" sz="2400" dirty="0">
                <a:ea typeface="Times New Roman" panose="02020603050405020304" pitchFamily="18" charset="0"/>
              </a:rPr>
              <a:t>” (papaz), “</a:t>
            </a:r>
            <a:r>
              <a:rPr lang="tr-TR" sz="2400" b="1" i="1" dirty="0" err="1">
                <a:ea typeface="Times New Roman" panose="02020603050405020304" pitchFamily="18" charset="0"/>
              </a:rPr>
              <a:t>валет</a:t>
            </a:r>
            <a:r>
              <a:rPr lang="tr-TR" sz="2400" dirty="0">
                <a:ea typeface="Times New Roman" panose="02020603050405020304" pitchFamily="18" charset="0"/>
              </a:rPr>
              <a:t>” (vale) kelimeleri tekilde canlı gibi </a:t>
            </a:r>
            <a:r>
              <a:rPr lang="tr-TR" sz="2400" dirty="0" err="1">
                <a:ea typeface="Times New Roman" panose="02020603050405020304" pitchFamily="18" charset="0"/>
              </a:rPr>
              <a:t>çekimlenir</a:t>
            </a:r>
            <a:r>
              <a:rPr lang="tr-TR" sz="2400" dirty="0">
                <a:ea typeface="Times New Roman" panose="02020603050405020304" pitchFamily="18" charset="0"/>
              </a:rPr>
              <a:t>: </a:t>
            </a:r>
            <a:r>
              <a:rPr lang="tr-TR" sz="2400" i="1" dirty="0" err="1">
                <a:ea typeface="Times New Roman" panose="02020603050405020304" pitchFamily="18" charset="0"/>
              </a:rPr>
              <a:t>дать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туз</a:t>
            </a:r>
            <a:r>
              <a:rPr lang="tr-TR" sz="2400" b="1" i="1" dirty="0" err="1">
                <a:ea typeface="Times New Roman" panose="02020603050405020304" pitchFamily="18" charset="0"/>
              </a:rPr>
              <a:t>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корол</a:t>
            </a:r>
            <a:r>
              <a:rPr lang="tr-TR" sz="2400" b="1" i="1" dirty="0" err="1">
                <a:ea typeface="Times New Roman" panose="02020603050405020304" pitchFamily="18" charset="0"/>
              </a:rPr>
              <a:t>я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валет</a:t>
            </a:r>
            <a:r>
              <a:rPr lang="tr-TR" sz="2400" b="1" i="1" dirty="0" err="1">
                <a:ea typeface="Times New Roman" panose="02020603050405020304" pitchFamily="18" charset="0"/>
              </a:rPr>
              <a:t>а</a:t>
            </a:r>
            <a:r>
              <a:rPr lang="tr-TR" sz="2400" dirty="0">
                <a:ea typeface="Times New Roman" panose="02020603050405020304" pitchFamily="18" charset="0"/>
              </a:rPr>
              <a:t>;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ea typeface="Times New Roman" panose="02020603050405020304" pitchFamily="18" charset="0"/>
              </a:rPr>
              <a:t>●</a:t>
            </a:r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Bir </a:t>
            </a:r>
            <a:r>
              <a:rPr lang="tr-TR" sz="2400" dirty="0">
                <a:ea typeface="Times New Roman" panose="02020603050405020304" pitchFamily="18" charset="0"/>
              </a:rPr>
              <a:t>film, eser veya gösteride yer alan kahramanlardan bahsederken, sanat kahramanlarını belirtebileceğimiz kelimeleri: “</a:t>
            </a:r>
            <a:r>
              <a:rPr lang="tr-TR" sz="2400" b="1" i="1" dirty="0">
                <a:ea typeface="Times New Roman" panose="02020603050405020304" pitchFamily="18" charset="0"/>
              </a:rPr>
              <a:t>лица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герои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</a:rPr>
              <a:t>персонажи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произведения</a:t>
            </a:r>
            <a:r>
              <a:rPr lang="tr-TR" sz="2400" dirty="0">
                <a:ea typeface="Times New Roman" panose="02020603050405020304" pitchFamily="18" charset="0"/>
              </a:rPr>
              <a:t>” ismin belirtme durumu çoğul halde kullanabiliriz: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endParaRPr lang="ru-RU" sz="2400" i="1" dirty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err="1" smtClean="0">
                <a:ea typeface="Times New Roman" panose="02020603050405020304" pitchFamily="18" charset="0"/>
              </a:rPr>
              <a:t>описать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действующих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лиц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геро</a:t>
            </a:r>
            <a:r>
              <a:rPr lang="tr-TR" sz="2400" b="1" i="1" dirty="0" err="1">
                <a:ea typeface="Times New Roman" panose="02020603050405020304" pitchFamily="18" charset="0"/>
              </a:rPr>
              <a:t>ев</a:t>
            </a:r>
            <a:r>
              <a:rPr lang="tr-TR" sz="2400" i="1" dirty="0"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ea typeface="Times New Roman" panose="02020603050405020304" pitchFamily="18" charset="0"/>
              </a:rPr>
              <a:t>персонаж</a:t>
            </a:r>
            <a:r>
              <a:rPr lang="tr-TR" sz="2400" b="1" i="1" dirty="0" err="1">
                <a:ea typeface="Times New Roman" panose="02020603050405020304" pitchFamily="18" charset="0"/>
              </a:rPr>
              <a:t>ей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произведения</a:t>
            </a:r>
            <a:r>
              <a:rPr lang="tr-TR" sz="2400" dirty="0">
                <a:ea typeface="Times New Roman" panose="02020603050405020304" pitchFamily="18" charset="0"/>
              </a:rPr>
              <a:t>;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r>
              <a:rPr lang="tr-TR" sz="2400" i="1" dirty="0" err="1" smtClean="0">
                <a:ea typeface="Times New Roman" panose="02020603050405020304" pitchFamily="18" charset="0"/>
              </a:rPr>
              <a:t>роль</a:t>
            </a:r>
            <a:r>
              <a:rPr lang="tr-TR" sz="2400" i="1" dirty="0" smtClean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главн</a:t>
            </a:r>
            <a:r>
              <a:rPr lang="tr-TR" sz="2400" b="1" i="1" dirty="0" err="1">
                <a:ea typeface="Times New Roman" panose="02020603050405020304" pitchFamily="18" charset="0"/>
              </a:rPr>
              <a:t>ого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</a:rPr>
              <a:t>геро</a:t>
            </a:r>
            <a:r>
              <a:rPr lang="tr-TR" sz="2400" b="1" i="1" dirty="0" err="1">
                <a:ea typeface="Times New Roman" panose="02020603050405020304" pitchFamily="18" charset="0"/>
              </a:rPr>
              <a:t>я</a:t>
            </a:r>
            <a:r>
              <a:rPr lang="tr-TR" sz="2400" i="1" dirty="0">
                <a:ea typeface="Times New Roman" panose="02020603050405020304" pitchFamily="18" charset="0"/>
              </a:rPr>
              <a:t> в </a:t>
            </a:r>
            <a:r>
              <a:rPr lang="tr-TR" sz="2400" i="1" dirty="0" err="1">
                <a:ea typeface="Times New Roman" panose="02020603050405020304" pitchFamily="18" charset="0"/>
              </a:rPr>
              <a:t>произведении</a:t>
            </a:r>
            <a:r>
              <a:rPr lang="tr-TR" sz="2400" i="1" dirty="0">
                <a:ea typeface="Times New Roman" panose="02020603050405020304" pitchFamily="18" charset="0"/>
              </a:rPr>
              <a:t> А.С. </a:t>
            </a:r>
            <a:r>
              <a:rPr lang="tr-TR" sz="2400" i="1" dirty="0" err="1">
                <a:ea typeface="Times New Roman" panose="02020603050405020304" pitchFamily="18" charset="0"/>
              </a:rPr>
              <a:t>Пушкина</a:t>
            </a:r>
            <a:r>
              <a:rPr lang="tr-TR" sz="2400" dirty="0">
                <a:ea typeface="Times New Roman" panose="02020603050405020304" pitchFamily="18" charset="0"/>
              </a:rPr>
              <a:t> vb.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ea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ea typeface="Times New Roman" panose="02020603050405020304" pitchFamily="18" charset="0"/>
              </a:rPr>
              <a:t>Ancak </a:t>
            </a:r>
            <a:r>
              <a:rPr lang="tr-TR" sz="2400" dirty="0">
                <a:ea typeface="Times New Roman" panose="02020603050405020304" pitchFamily="18" charset="0"/>
              </a:rPr>
              <a:t>sanat, eser, film vs. kahramanları yerine kullanacağımız </a:t>
            </a:r>
            <a:r>
              <a:rPr lang="tr-TR" sz="2400" i="1" dirty="0" err="1">
                <a:ea typeface="Times New Roman" panose="02020603050405020304" pitchFamily="18" charset="0"/>
              </a:rPr>
              <a:t>образы</a:t>
            </a:r>
            <a:r>
              <a:rPr lang="tr-TR" sz="2400" dirty="0">
                <a:ea typeface="Times New Roman" panose="02020603050405020304" pitchFamily="18" charset="0"/>
              </a:rPr>
              <a:t> (imge, karakter), </a:t>
            </a:r>
            <a:r>
              <a:rPr lang="tr-TR" sz="2400" i="1" dirty="0" err="1">
                <a:ea typeface="Times New Roman" panose="02020603050405020304" pitchFamily="18" charset="0"/>
              </a:rPr>
              <a:t>типы</a:t>
            </a:r>
            <a:r>
              <a:rPr lang="tr-TR" sz="2400" dirty="0">
                <a:ea typeface="Times New Roman" panose="02020603050405020304" pitchFamily="18" charset="0"/>
              </a:rPr>
              <a:t> (tipler, kişiler) kelimeleri cansız varlıklar gibi kullanılacaktır.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306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055033" y="112271"/>
            <a:ext cx="1101704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●Hayvan </a:t>
            </a:r>
            <a:r>
              <a:rPr lang="tr-TR" sz="2400" dirty="0">
                <a:ea typeface="Times New Roman" panose="02020603050405020304" pitchFamily="18" charset="0"/>
                <a:cs typeface="Calibri" panose="020F0502020204030204" pitchFamily="34" charset="0"/>
              </a:rPr>
              <a:t>ve kuş etinden yapılan yemekler de canlı varlık gibi düşünülerek </a:t>
            </a:r>
            <a:r>
              <a:rPr lang="tr-TR" sz="2400" dirty="0" err="1">
                <a:ea typeface="Times New Roman" panose="02020603050405020304" pitchFamily="18" charset="0"/>
                <a:cs typeface="Calibri" panose="020F0502020204030204" pitchFamily="34" charset="0"/>
              </a:rPr>
              <a:t>çekimlenir</a:t>
            </a:r>
            <a:r>
              <a:rPr lang="tr-TR" sz="2400" dirty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есть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курицу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зайца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рябчика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г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у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я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ru-RU" sz="24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●</a:t>
            </a:r>
            <a:r>
              <a:rPr lang="tr-TR" sz="2400" b="1" i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микробы-микробов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бактерии-бактерий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вирусы-вирусов</a:t>
            </a:r>
            <a:r>
              <a:rPr lang="tr-TR" sz="2400" dirty="0">
                <a:ea typeface="Times New Roman" panose="02020603050405020304" pitchFamily="18" charset="0"/>
                <a:cs typeface="Calibri" panose="020F0502020204030204" pitchFamily="34" charset="0"/>
              </a:rPr>
              <a:t> gibi canlı bazı mikroorganizmaların çekimlerinde de farklılıklar gözlenebilmektedir</a:t>
            </a:r>
            <a:r>
              <a:rPr lang="tr-TR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sz="24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Спит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только с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открытым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окном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считая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, что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мороз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убивает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все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бактерии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и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сохраняет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свежий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цвет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лица. 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[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Маша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Трауб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Замочная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скважина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(2012)];</a:t>
            </a:r>
            <a:endParaRPr lang="tr-TR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705100" indent="44196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705100" indent="441960" algn="just">
              <a:spcAft>
                <a:spcPts val="0"/>
              </a:spcAft>
            </a:pPr>
            <a:r>
              <a:rPr lang="tr-TR" sz="2400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Veya</a:t>
            </a:r>
            <a:endParaRPr lang="ru-RU" sz="2400" i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705100" indent="441960" algn="just"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Он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поставил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лампу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между нами на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стол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и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включил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шнур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в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розетку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. ― </a:t>
            </a:r>
            <a:r>
              <a:rPr lang="tr-TR" sz="2400" b="1" i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Убь</a:t>
            </a:r>
            <a:r>
              <a:rPr lang="ru-RU" sz="2400" b="1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ё</a:t>
            </a:r>
            <a:r>
              <a:rPr lang="tr-TR" sz="2400" b="1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 </a:t>
            </a:r>
            <a:r>
              <a:rPr lang="tr-TR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всех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бактерий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. Только не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забудь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мне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напомнить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―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надо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выключить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</a:t>
            </a:r>
            <a:r>
              <a:rPr lang="ru-RU" sz="2400" b="1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ё</a:t>
            </a:r>
            <a:r>
              <a:rPr lang="tr-TR" sz="2400" b="1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через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десять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минут</a:t>
            </a:r>
            <a:r>
              <a:rPr lang="tr-TR" sz="2400" b="1" i="1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sz="2400" i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2004) // «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Октябрь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», 2003] [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Андрей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Геласимов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sz="2400" i="1" dirty="0" err="1">
                <a:ea typeface="Times New Roman" panose="02020603050405020304" pitchFamily="18" charset="0"/>
                <a:cs typeface="Calibri" panose="020F0502020204030204" pitchFamily="34" charset="0"/>
              </a:rPr>
              <a:t>Рахиль</a:t>
            </a:r>
            <a:r>
              <a:rPr lang="tr-TR" sz="2400" i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99418" y="487025"/>
            <a:ext cx="110957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Dilde ismin belirtme durumuna ait </a:t>
            </a:r>
            <a:r>
              <a:rPr lang="tr-TR" sz="2400" b="1" i="1" dirty="0">
                <a:ea typeface="Times New Roman" panose="02020603050405020304" pitchFamily="18" charset="0"/>
              </a:rPr>
              <a:t>в</a:t>
            </a:r>
            <a:r>
              <a:rPr lang="tr-TR" sz="2400" i="1" dirty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edatı ile yapılan ve içerisinde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canlı </a:t>
            </a:r>
            <a:r>
              <a:rPr lang="tr-TR" sz="2400" dirty="0">
                <a:ea typeface="Times New Roman" panose="02020603050405020304" pitchFamily="18" charset="0"/>
              </a:rPr>
              <a:t>varlıklara ait isimler bulunduran ancak kullanım </a:t>
            </a:r>
            <a:r>
              <a:rPr lang="tr-TR" sz="2400" dirty="0" smtClean="0">
                <a:ea typeface="Times New Roman" panose="02020603050405020304" pitchFamily="18" charset="0"/>
              </a:rPr>
              <a:t>özelliğinden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ötürü yalın halde  kullanılan ve çekime uğramayan sözcük öbekleri: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выйти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люди</a:t>
            </a:r>
            <a:endParaRPr lang="ru-RU" sz="2400" b="1" i="1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наняться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err="1" smtClean="0">
                <a:ea typeface="Times New Roman" panose="02020603050405020304" pitchFamily="18" charset="0"/>
              </a:rPr>
              <a:t>няньки</a:t>
            </a:r>
            <a:r>
              <a:rPr lang="ru-RU" sz="2400" i="1" dirty="0" smtClean="0">
                <a:ea typeface="Times New Roman" panose="02020603050405020304" pitchFamily="18" charset="0"/>
              </a:rPr>
              <a:t>, </a:t>
            </a:r>
            <a:r>
              <a:rPr lang="ru-RU" sz="2400" b="1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работники</a:t>
            </a:r>
            <a:r>
              <a:rPr lang="ru-RU" sz="2400" i="1" dirty="0" smtClean="0">
                <a:ea typeface="Times New Roman" panose="02020603050405020304" pitchFamily="18" charset="0"/>
              </a:rPr>
              <a:t>, </a:t>
            </a: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годиться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матери</a:t>
            </a:r>
            <a:r>
              <a:rPr lang="ru-RU" sz="2400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ru-RU" sz="2400" b="1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отцы</a:t>
            </a:r>
            <a:r>
              <a:rPr lang="ru-RU" sz="2400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ru-RU" sz="2400" b="1" i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сыновья</a:t>
            </a: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b="1" i="1" dirty="0" smtClean="0">
                <a:ea typeface="Times New Roman" panose="02020603050405020304" pitchFamily="18" charset="0"/>
              </a:rPr>
              <a:t>принять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члены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err="1">
                <a:ea typeface="Times New Roman" panose="02020603050405020304" pitchFamily="18" charset="0"/>
              </a:rPr>
              <a:t>научного</a:t>
            </a:r>
            <a:r>
              <a:rPr lang="tr-TR" sz="2400" b="1" i="1" dirty="0">
                <a:ea typeface="Times New Roman" panose="02020603050405020304" pitchFamily="18" charset="0"/>
              </a:rPr>
              <a:t> </a:t>
            </a:r>
            <a:r>
              <a:rPr lang="tr-TR" sz="2400" b="1" i="1" dirty="0" smtClean="0">
                <a:ea typeface="Times New Roman" panose="02020603050405020304" pitchFamily="18" charset="0"/>
              </a:rPr>
              <a:t>общества</a:t>
            </a:r>
            <a:endParaRPr lang="ru-RU" sz="2400" b="1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tr-TR" sz="2400" b="1" i="1" dirty="0" err="1" smtClean="0">
                <a:ea typeface="Times New Roman" panose="02020603050405020304" pitchFamily="18" charset="0"/>
              </a:rPr>
              <a:t>избрать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депутаты</a:t>
            </a:r>
            <a:endParaRPr lang="ru-RU" sz="2400" b="1" i="1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400" b="1" i="1" dirty="0">
                <a:ea typeface="Times New Roman" panose="02020603050405020304" pitchFamily="18" charset="0"/>
              </a:rPr>
              <a:t>и</a:t>
            </a:r>
            <a:r>
              <a:rPr lang="ru-RU" sz="2400" b="1" i="1" dirty="0" smtClean="0">
                <a:ea typeface="Times New Roman" panose="02020603050405020304" pitchFamily="18" charset="0"/>
              </a:rPr>
              <a:t>збирать </a:t>
            </a:r>
            <a:r>
              <a:rPr lang="tr-TR" sz="2400" b="1" i="1" dirty="0" smtClean="0">
                <a:ea typeface="Times New Roman" panose="02020603050405020304" pitchFamily="18" charset="0"/>
              </a:rPr>
              <a:t> </a:t>
            </a:r>
            <a:r>
              <a:rPr lang="tr-TR" sz="2400" b="1" i="1" dirty="0">
                <a:ea typeface="Times New Roman" panose="02020603050405020304" pitchFamily="18" charset="0"/>
              </a:rPr>
              <a:t>в </a:t>
            </a:r>
            <a:r>
              <a:rPr lang="tr-TR" sz="2400" b="1" i="1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президенты</a:t>
            </a:r>
            <a:endParaRPr lang="tr-TR" sz="24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6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86463" y="834583"/>
            <a:ext cx="101665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Ancak “</a:t>
            </a:r>
            <a:r>
              <a:rPr lang="ru-RU" sz="2400" i="1" dirty="0" smtClean="0"/>
              <a:t>вчера меня не было </a:t>
            </a:r>
            <a:r>
              <a:rPr lang="ru-RU" sz="2400" b="1" i="1" dirty="0" smtClean="0"/>
              <a:t>дома</a:t>
            </a:r>
            <a:r>
              <a:rPr lang="ru-RU" sz="2400" dirty="0" smtClean="0"/>
              <a:t>”, “</a:t>
            </a:r>
            <a:r>
              <a:rPr lang="ru-RU" sz="2400" i="1" dirty="0" smtClean="0"/>
              <a:t>сегодня он весь день сидел </a:t>
            </a:r>
            <a:r>
              <a:rPr lang="ru-RU" sz="2400" b="1" i="1" dirty="0" smtClean="0"/>
              <a:t>дома</a:t>
            </a:r>
            <a:r>
              <a:rPr lang="ru-RU" sz="2400" dirty="0" smtClean="0"/>
              <a:t>” </a:t>
            </a:r>
            <a:r>
              <a:rPr lang="tr-TR" sz="2400" dirty="0" smtClean="0"/>
              <a:t>gibi kullanımlarda ismin bu halinden çıkarak durum belirttiği için yer zarfı haline bürünür.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Aynı şekilde </a:t>
            </a:r>
            <a:r>
              <a:rPr lang="ru-RU" sz="2400" dirty="0" smtClean="0"/>
              <a:t>рабочий </a:t>
            </a:r>
            <a:r>
              <a:rPr lang="tr-TR" sz="2400" dirty="0" smtClean="0"/>
              <a:t>sıfatı (</a:t>
            </a:r>
            <a:r>
              <a:rPr lang="ru-RU" sz="2400" dirty="0" smtClean="0"/>
              <a:t>рабочий стол, рабочий календарь, рабочий день) </a:t>
            </a:r>
            <a:r>
              <a:rPr lang="tr-TR" sz="2400" dirty="0" smtClean="0"/>
              <a:t>kişi belirttiği zaman sıfat görünümlü bir kelime olmasına rağmen sıfat görevinden çıkarak cümlede isim görevi görür: </a:t>
            </a:r>
          </a:p>
          <a:p>
            <a:pPr algn="just"/>
            <a:endParaRPr lang="tr-TR" sz="2400" dirty="0"/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рабочие </a:t>
            </a:r>
            <a:r>
              <a:rPr lang="ru-RU" sz="2400" dirty="0" smtClean="0"/>
              <a:t>закончили работу и разошлись по домам.</a:t>
            </a:r>
          </a:p>
          <a:p>
            <a:pPr marL="457200" indent="-457200" algn="just">
              <a:buAutoNum type="arabicParenR"/>
            </a:pPr>
            <a:endParaRPr lang="tr-TR" sz="2400" dirty="0"/>
          </a:p>
          <a:p>
            <a:pPr marL="457200" indent="-457200" algn="just">
              <a:buAutoNum type="arabicParenR"/>
            </a:pPr>
            <a:endParaRPr lang="tr-TR" sz="2400" dirty="0" smtClean="0"/>
          </a:p>
          <a:p>
            <a:pPr marL="457200" indent="-457200" algn="just">
              <a:buAutoNum type="arabicParenR"/>
            </a:pPr>
            <a:endParaRPr lang="tr-TR" sz="2400" dirty="0"/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rgbClr val="FF0000"/>
                </a:solidFill>
              </a:rPr>
              <a:t>Большая </a:t>
            </a:r>
            <a:r>
              <a:rPr lang="ru-RU" sz="2400" u="sng" dirty="0" smtClean="0">
                <a:solidFill>
                  <a:srgbClr val="FF0000"/>
                </a:solidFill>
              </a:rPr>
              <a:t>гостиная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порадовала глаза </a:t>
            </a:r>
            <a:endParaRPr lang="tr-TR" sz="2400" dirty="0" smtClean="0"/>
          </a:p>
          <a:p>
            <a:pPr algn="just"/>
            <a:r>
              <a:rPr lang="ru-RU" sz="2400" dirty="0" smtClean="0"/>
              <a:t>2) После прогулки все гости прошли </a:t>
            </a:r>
            <a:r>
              <a:rPr lang="ru-RU" sz="2400" u="sng" dirty="0" smtClean="0"/>
              <a:t>в гостиную. </a:t>
            </a:r>
            <a:endParaRPr lang="tr-TR" sz="2400" u="sng" dirty="0"/>
          </a:p>
        </p:txBody>
      </p:sp>
    </p:spTree>
    <p:extLst>
      <p:ext uri="{BB962C8B-B14F-4D97-AF65-F5344CB8AC3E}">
        <p14:creationId xmlns:p14="http://schemas.microsoft.com/office/powerpoint/2010/main" val="42033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8205" y="487025"/>
            <a:ext cx="113857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Yalın haldeki kelime cümle içerisindeki görevlerine bağlı olarak şekil açısından da değişime uğramaktadır. </a:t>
            </a:r>
          </a:p>
          <a:p>
            <a:pPr algn="just"/>
            <a:endParaRPr lang="tr-TR" sz="2400" dirty="0"/>
          </a:p>
          <a:p>
            <a:pPr marL="457200" indent="-457200" algn="just">
              <a:buAutoNum type="arabicParenR"/>
            </a:pPr>
            <a:r>
              <a:rPr lang="tr-TR" sz="2400" b="1" dirty="0" smtClean="0"/>
              <a:t>Sıfatların isimlere dönüşmesi: </a:t>
            </a:r>
            <a:r>
              <a:rPr lang="tr-TR" sz="2400" dirty="0" smtClean="0"/>
              <a:t>Sıfatların isimlere dönüşmesi olayı Latince bir kelime olan ve isim anlamına gelen “</a:t>
            </a:r>
            <a:r>
              <a:rPr lang="tr-TR" sz="2400" dirty="0" err="1" smtClean="0"/>
              <a:t>substantivum</a:t>
            </a:r>
            <a:r>
              <a:rPr lang="tr-TR" sz="2400" dirty="0" smtClean="0"/>
              <a:t>” isimleşme Rusça“</a:t>
            </a:r>
            <a:r>
              <a:rPr lang="ru-RU" sz="2400" dirty="0" smtClean="0"/>
              <a:t>субстантивация” </a:t>
            </a:r>
            <a:r>
              <a:rPr lang="tr-TR" sz="2400" dirty="0" smtClean="0"/>
              <a:t>olarak adlandırılır. Rus dilinde isimleşme olayı en çok aşağıdaki adlarda görülmektedir:</a:t>
            </a:r>
            <a:endParaRPr lang="ru-RU" sz="2400" dirty="0" smtClean="0"/>
          </a:p>
          <a:p>
            <a:pPr marL="457200" indent="-457200" algn="just">
              <a:buAutoNum type="arabicParenR"/>
            </a:pPr>
            <a:endParaRPr lang="tr-TR" sz="2400" dirty="0" smtClean="0"/>
          </a:p>
          <a:p>
            <a:pPr marL="342900" indent="-342900" algn="just">
              <a:buFontTx/>
              <a:buChar char="-"/>
            </a:pPr>
            <a:r>
              <a:rPr lang="tr-TR" sz="2400" dirty="0" smtClean="0"/>
              <a:t>Yaşama alanları ve oda adları:</a:t>
            </a:r>
            <a:r>
              <a:rPr lang="ru-RU" sz="2400" dirty="0" smtClean="0"/>
              <a:t> прихожая, гостиная, столовая, ванная,;</a:t>
            </a:r>
          </a:p>
          <a:p>
            <a:pPr marL="342900" indent="-342900" algn="just">
              <a:buFontTx/>
              <a:buChar char="-"/>
            </a:pPr>
            <a:endParaRPr lang="ru-RU" sz="2400" dirty="0" smtClean="0"/>
          </a:p>
          <a:p>
            <a:pPr marL="342900" indent="-342900" algn="just">
              <a:buFontTx/>
              <a:buChar char="-"/>
            </a:pPr>
            <a:r>
              <a:rPr lang="tr-TR" sz="2400" dirty="0" smtClean="0"/>
              <a:t>Yer adları: </a:t>
            </a:r>
            <a:r>
              <a:rPr lang="ru-RU" sz="2400" dirty="0" smtClean="0"/>
              <a:t>прачечная, парикмахерская, бильярдная</a:t>
            </a:r>
            <a:r>
              <a:rPr lang="ru-RU" sz="2400" dirty="0"/>
              <a:t>;</a:t>
            </a:r>
            <a:endParaRPr lang="ru-RU" sz="2400" dirty="0" smtClean="0"/>
          </a:p>
          <a:p>
            <a:pPr algn="just"/>
            <a:endParaRPr lang="ru-RU" sz="2400" dirty="0" smtClean="0"/>
          </a:p>
          <a:p>
            <a:pPr marL="342900" indent="-342900" algn="just">
              <a:buFontTx/>
              <a:buChar char="-"/>
            </a:pPr>
            <a:r>
              <a:rPr lang="tr-TR" sz="2400" dirty="0" smtClean="0"/>
              <a:t>Ticari iş yerleri ve halka açık yemek alanları: </a:t>
            </a:r>
            <a:r>
              <a:rPr lang="ru-RU" sz="2400" dirty="0" smtClean="0"/>
              <a:t>кондитерская, булочная;</a:t>
            </a:r>
          </a:p>
          <a:p>
            <a:pPr marL="342900" indent="-342900" algn="just">
              <a:buFontTx/>
              <a:buChar char="-"/>
            </a:pPr>
            <a:endParaRPr lang="ru-RU" sz="2400" dirty="0" smtClean="0"/>
          </a:p>
          <a:p>
            <a:pPr algn="just"/>
            <a:r>
              <a:rPr lang="ru-RU" sz="2400" dirty="0" smtClean="0"/>
              <a:t>- </a:t>
            </a:r>
            <a:r>
              <a:rPr lang="tr-TR" sz="2400" dirty="0" smtClean="0"/>
              <a:t>Siyasi grup isimleri, belirli bir siyasi akımın temsilcileri: </a:t>
            </a:r>
            <a:r>
              <a:rPr lang="ru-RU" sz="2400" dirty="0" smtClean="0"/>
              <a:t>левые, правые, зелёные, белые, красные;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30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58760" y="625561"/>
            <a:ext cx="110662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pPr marL="342900" indent="-342900" algn="just">
              <a:buAutoNum type="arabicParenR" startAt="2"/>
            </a:pPr>
            <a:r>
              <a:rPr lang="tr-TR" sz="2400" b="1" dirty="0" smtClean="0"/>
              <a:t>İsim, sıfat, sayı, fiil ve sıfat-fiillerin zarfa dönüşmesi: </a:t>
            </a:r>
            <a:r>
              <a:rPr lang="tr-TR" sz="2400" dirty="0" smtClean="0"/>
              <a:t>Dilde sözcüklerin zarfa geçiş olayı Latinceden gelen “</a:t>
            </a:r>
            <a:r>
              <a:rPr lang="tr-TR" sz="2400" dirty="0" err="1" smtClean="0"/>
              <a:t>adverbium</a:t>
            </a:r>
            <a:r>
              <a:rPr lang="tr-TR" sz="2400" dirty="0" smtClean="0"/>
              <a:t>” </a:t>
            </a:r>
            <a:r>
              <a:rPr lang="tr-TR" sz="2400" dirty="0" err="1" smtClean="0"/>
              <a:t>zarflaşma</a:t>
            </a:r>
            <a:r>
              <a:rPr lang="tr-TR" sz="2400" dirty="0" smtClean="0"/>
              <a:t> Rusça “</a:t>
            </a:r>
            <a:r>
              <a:rPr lang="ru-RU" sz="2400" dirty="0" smtClean="0"/>
              <a:t>адвербиализация” </a:t>
            </a:r>
            <a:r>
              <a:rPr lang="tr-TR" sz="2400" dirty="0" smtClean="0"/>
              <a:t>olarak adlandırılır.</a:t>
            </a:r>
            <a:endParaRPr lang="ru-RU" sz="2400" dirty="0" smtClean="0"/>
          </a:p>
          <a:p>
            <a:pPr algn="just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tr-TR" sz="2400" b="1" dirty="0" smtClean="0"/>
              <a:t>İsimden zarfa dönüşen kelimeler: </a:t>
            </a:r>
            <a:r>
              <a:rPr lang="tr-TR" sz="2400" dirty="0" smtClean="0"/>
              <a:t>İsimden zarfa dönüşen kelimeler iki türlü meydana gelmiştir. Bunlar ismin araç durumu olan </a:t>
            </a:r>
            <a:r>
              <a:rPr lang="ru-RU" sz="2400" dirty="0" smtClean="0"/>
              <a:t>творительный падеж’</a:t>
            </a:r>
            <a:r>
              <a:rPr lang="tr-TR" sz="2400" dirty="0" smtClean="0"/>
              <a:t>in tekil çekim şeklinde karşımıza çıkabilmektedir: </a:t>
            </a:r>
            <a:r>
              <a:rPr lang="ru-RU" sz="2400" dirty="0" smtClean="0"/>
              <a:t>летом, зимой, вечером, утром;</a:t>
            </a:r>
          </a:p>
          <a:p>
            <a:pPr marL="285750" indent="-285750" algn="just">
              <a:buFontTx/>
              <a:buChar char="-"/>
            </a:pPr>
            <a:endParaRPr lang="ru-RU" sz="2400" dirty="0"/>
          </a:p>
          <a:p>
            <a:pPr marL="285750" indent="-285750" algn="just">
              <a:buFontTx/>
              <a:buChar char="-"/>
            </a:pPr>
            <a:r>
              <a:rPr lang="tr-TR" sz="2400" b="1" dirty="0" smtClean="0"/>
              <a:t>Sıfattan zarfa dönüşen kelimeler: </a:t>
            </a:r>
            <a:r>
              <a:rPr lang="tr-TR" sz="2400" dirty="0" smtClean="0"/>
              <a:t>Sıfattan zarfa dönüşen kelimelerin meydana geliş şekilleri de çok çeşitlidir. Herhangi bir ilgeç kullanmadan –o ya da –e son eki yardımıyla nitelik belirten sıfatlardan zarflar meydana getirilebilir: </a:t>
            </a:r>
            <a:r>
              <a:rPr lang="ru-RU" sz="2400" dirty="0" smtClean="0"/>
              <a:t>плохо, холодно, быстро, весело, легко, смело, умело, высоко;</a:t>
            </a:r>
          </a:p>
          <a:p>
            <a:pPr marL="285750" indent="-285750" algn="just">
              <a:buFontTx/>
              <a:buChar char="-"/>
            </a:pPr>
            <a:endParaRPr lang="ru-RU" sz="2400" dirty="0"/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marL="285750" indent="-285750" algn="just"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9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1715" y="1362982"/>
            <a:ext cx="100338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/>
          </a:p>
          <a:p>
            <a:pPr algn="just"/>
            <a:r>
              <a:rPr lang="tr-TR" sz="2400" b="1" dirty="0" smtClean="0"/>
              <a:t>Sayıdan zarfa dönüşen kelimeler</a:t>
            </a:r>
            <a:r>
              <a:rPr lang="tr-TR" sz="2400" dirty="0" smtClean="0"/>
              <a:t>: </a:t>
            </a:r>
            <a:r>
              <a:rPr lang="ru-RU" sz="2400" dirty="0" smtClean="0"/>
              <a:t>однажды, наедине</a:t>
            </a:r>
            <a:endParaRPr lang="ru-RU" sz="2400" dirty="0"/>
          </a:p>
          <a:p>
            <a:pPr algn="just"/>
            <a:endParaRPr lang="tr-TR" sz="2400" dirty="0" smtClean="0"/>
          </a:p>
          <a:p>
            <a:pPr algn="just"/>
            <a:endParaRPr lang="ru-RU" sz="2400" dirty="0" smtClean="0"/>
          </a:p>
          <a:p>
            <a:pPr algn="just"/>
            <a:r>
              <a:rPr lang="tr-TR" sz="2400" b="1" dirty="0" smtClean="0"/>
              <a:t>Fiilden zarfa dönüşen kelimeler: </a:t>
            </a:r>
            <a:r>
              <a:rPr lang="ru-RU" sz="2400" dirty="0" smtClean="0"/>
              <a:t>нехотя, лёжа, сидя, молча;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r>
              <a:rPr lang="tr-TR" sz="2400" b="1" dirty="0" smtClean="0"/>
              <a:t>Sıfat</a:t>
            </a:r>
            <a:r>
              <a:rPr lang="ru-RU" sz="2400" b="1" dirty="0"/>
              <a:t>-</a:t>
            </a:r>
            <a:r>
              <a:rPr lang="tr-TR" sz="2400" b="1" dirty="0" smtClean="0"/>
              <a:t>fiillerden zarfa dönüşen kelimeler: </a:t>
            </a:r>
            <a:r>
              <a:rPr lang="tr-TR" sz="2400" dirty="0" smtClean="0"/>
              <a:t>Aktif yapıdaki sıfat fiillerin sonuna –e eki (</a:t>
            </a:r>
            <a:r>
              <a:rPr lang="ru-RU" sz="2400" i="1" dirty="0" smtClean="0"/>
              <a:t>угрожающ</a:t>
            </a:r>
            <a:r>
              <a:rPr lang="ru-RU" sz="2400" i="1" dirty="0" smtClean="0">
                <a:solidFill>
                  <a:srgbClr val="FF0000"/>
                </a:solidFill>
              </a:rPr>
              <a:t>е - угрожать</a:t>
            </a:r>
            <a:r>
              <a:rPr lang="ru-RU" sz="2400" i="1" dirty="0" smtClean="0"/>
              <a:t>, вызывающ</a:t>
            </a:r>
            <a:r>
              <a:rPr lang="ru-RU" sz="2400" i="1" dirty="0" smtClean="0">
                <a:solidFill>
                  <a:srgbClr val="FF0000"/>
                </a:solidFill>
              </a:rPr>
              <a:t>е - вызывать</a:t>
            </a:r>
            <a:r>
              <a:rPr lang="ru-RU" sz="2400" i="1" dirty="0" smtClean="0"/>
              <a:t>, умоляющ</a:t>
            </a:r>
            <a:r>
              <a:rPr lang="ru-RU" sz="2400" i="1" dirty="0" smtClean="0">
                <a:solidFill>
                  <a:srgbClr val="FF0000"/>
                </a:solidFill>
              </a:rPr>
              <a:t>е - умолять</a:t>
            </a:r>
            <a:r>
              <a:rPr lang="ru-RU" sz="2400" i="1" dirty="0" smtClean="0"/>
              <a:t>, волнующ</a:t>
            </a:r>
            <a:r>
              <a:rPr lang="ru-RU" sz="2400" i="1" dirty="0" smtClean="0">
                <a:solidFill>
                  <a:srgbClr val="FF0000"/>
                </a:solidFill>
              </a:rPr>
              <a:t>е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vb.), pasif yapıdaki sıfat fiillerin ise sonuna – o eki getirilerek yapılır (</a:t>
            </a:r>
            <a:r>
              <a:rPr lang="ru-RU" sz="2400" dirty="0" smtClean="0"/>
              <a:t>взволнова</a:t>
            </a:r>
            <a:r>
              <a:rPr lang="ru-RU" sz="2400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/>
              <a:t>о, организованно, сплоченно </a:t>
            </a:r>
            <a:r>
              <a:rPr lang="tr-TR" sz="2400" dirty="0" smtClean="0"/>
              <a:t>vb.).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223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88141" y="670483"/>
            <a:ext cx="9910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tr-TR" sz="2400" dirty="0" smtClean="0"/>
              <a:t>Zarf-fiillerden </a:t>
            </a:r>
            <a:r>
              <a:rPr lang="tr-TR" sz="2400" dirty="0"/>
              <a:t>zarfa dönüşen kelimeler: Şekil olarak aynı kalan kelimelerin görevleri cümle içerisindeki kullanımlarına göre belirlenir. </a:t>
            </a:r>
            <a:endParaRPr lang="tr-TR" sz="2400" dirty="0" smtClean="0"/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лежать</a:t>
            </a:r>
            <a:endParaRPr lang="tr-TR" sz="2400" dirty="0" smtClean="0"/>
          </a:p>
          <a:p>
            <a:pPr marL="457200" indent="-457200" algn="just">
              <a:buAutoNum type="arabicParenR"/>
            </a:pPr>
            <a:r>
              <a:rPr lang="ru-RU" sz="2400" dirty="0" smtClean="0"/>
              <a:t>В </a:t>
            </a:r>
            <a:r>
              <a:rPr lang="ru-RU" sz="2400" dirty="0"/>
              <a:t>ущелье </a:t>
            </a:r>
            <a:r>
              <a:rPr lang="ru-RU" sz="2400" b="1" dirty="0" smtClean="0">
                <a:solidFill>
                  <a:srgbClr val="FF0000"/>
                </a:solidFill>
              </a:rPr>
              <a:t>лёжа = когда я лежал</a:t>
            </a:r>
            <a:r>
              <a:rPr lang="ru-RU" sz="2400" dirty="0" smtClean="0"/>
              <a:t>, </a:t>
            </a:r>
            <a:r>
              <a:rPr lang="ru-RU" sz="2400" dirty="0"/>
              <a:t>уж долго </a:t>
            </a:r>
            <a:r>
              <a:rPr lang="ru-RU" sz="2400" dirty="0">
                <a:solidFill>
                  <a:srgbClr val="FF0000"/>
                </a:solidFill>
              </a:rPr>
              <a:t>думал</a:t>
            </a:r>
            <a:r>
              <a:rPr lang="ru-RU" sz="2400" dirty="0"/>
              <a:t> о смерти птицы, о страсти к небу (М. Горький) </a:t>
            </a:r>
            <a:endParaRPr lang="tr-TR" sz="2400" dirty="0" smtClean="0"/>
          </a:p>
          <a:p>
            <a:pPr marL="457200" indent="-457200" algn="just">
              <a:buAutoNum type="arabicParenR"/>
            </a:pPr>
            <a:endParaRPr lang="tr-TR" sz="2400" dirty="0"/>
          </a:p>
          <a:p>
            <a:pPr algn="just"/>
            <a:r>
              <a:rPr lang="ru-RU" sz="2400" dirty="0" smtClean="0"/>
              <a:t>2</a:t>
            </a:r>
            <a:r>
              <a:rPr lang="ru-RU" sz="2400" dirty="0"/>
              <a:t>) </a:t>
            </a:r>
            <a:r>
              <a:rPr lang="ru-RU" sz="2400" b="1" dirty="0"/>
              <a:t>Лёжа</a:t>
            </a:r>
            <a:r>
              <a:rPr lang="ru-RU" sz="2400" dirty="0"/>
              <a:t> хлеба не добудешь ( </a:t>
            </a:r>
            <a:r>
              <a:rPr lang="tr-TR" sz="2400" dirty="0"/>
              <a:t>atasözü) örneklerinde birinci cümledeki </a:t>
            </a:r>
            <a:r>
              <a:rPr lang="ru-RU" sz="2400" dirty="0"/>
              <a:t>лёжа </a:t>
            </a:r>
            <a:r>
              <a:rPr lang="tr-TR" sz="2400" dirty="0"/>
              <a:t>zarf-fiildir.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Yerine </a:t>
            </a:r>
            <a:r>
              <a:rPr lang="tr-TR" sz="2400" dirty="0"/>
              <a:t>fiil getirilebilir: </a:t>
            </a:r>
            <a:r>
              <a:rPr lang="ru-RU" sz="2400" dirty="0"/>
              <a:t>он долго думал..., когда лежал в ущелье. </a:t>
            </a:r>
            <a:r>
              <a:rPr lang="tr-TR" sz="2400" dirty="0"/>
              <a:t>İkinci cümledeki </a:t>
            </a:r>
            <a:r>
              <a:rPr lang="ru-RU" sz="2400" dirty="0"/>
              <a:t>лёжа </a:t>
            </a:r>
            <a:r>
              <a:rPr lang="tr-TR" sz="2400" dirty="0"/>
              <a:t>kelimesi durum belirtmektedir ve bu nedenle yerine fiil kullanılamaz: </a:t>
            </a:r>
            <a:r>
              <a:rPr lang="ru-RU" sz="2400" dirty="0"/>
              <a:t>Как не добудешь хлеба? </a:t>
            </a:r>
            <a:r>
              <a:rPr lang="tr-TR" sz="2400" dirty="0"/>
              <a:t>Nasıl ekmek kazanamazsın? – </a:t>
            </a:r>
            <a:r>
              <a:rPr lang="ru-RU" sz="2400" dirty="0"/>
              <a:t>лёжа, без усилий </a:t>
            </a:r>
            <a:r>
              <a:rPr lang="tr-TR" sz="2400" dirty="0"/>
              <a:t>yani yatarak, çabalamadan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27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3291" y="236341"/>
            <a:ext cx="1128743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3)	Zarfların bağlaç, </a:t>
            </a:r>
            <a:r>
              <a:rPr lang="tr-TR" sz="2400" b="1" dirty="0" err="1"/>
              <a:t>kiplik</a:t>
            </a:r>
            <a:r>
              <a:rPr lang="tr-TR" sz="2400" b="1" dirty="0"/>
              <a:t> (</a:t>
            </a:r>
            <a:r>
              <a:rPr lang="ru-RU" sz="2400" b="1" dirty="0"/>
              <a:t>частица), </a:t>
            </a:r>
            <a:r>
              <a:rPr lang="tr-TR" sz="2400" b="1" dirty="0"/>
              <a:t>edat (</a:t>
            </a:r>
            <a:r>
              <a:rPr lang="ru-RU" sz="2400" b="1" dirty="0"/>
              <a:t>предлог) </a:t>
            </a:r>
            <a:r>
              <a:rPr lang="tr-TR" sz="2400" b="1" dirty="0"/>
              <a:t>kelimelerine dönüşmesi:</a:t>
            </a:r>
          </a:p>
          <a:p>
            <a:pPr algn="just"/>
            <a:endParaRPr lang="tr-TR" sz="2400" dirty="0"/>
          </a:p>
          <a:p>
            <a:pPr marL="342900" indent="-342900" algn="just">
              <a:buFontTx/>
              <a:buChar char="-"/>
            </a:pPr>
            <a:r>
              <a:rPr lang="tr-TR" sz="2400" dirty="0" smtClean="0"/>
              <a:t>Zarftan </a:t>
            </a:r>
            <a:r>
              <a:rPr lang="tr-TR" sz="2400" dirty="0"/>
              <a:t>bağlaca dönüşen kelimeler: Zarftan bağlaca geçiş – </a:t>
            </a:r>
            <a:r>
              <a:rPr lang="ru-RU" sz="2400" b="1" dirty="0"/>
              <a:t>едва, пока, точно, потому</a:t>
            </a:r>
            <a:r>
              <a:rPr lang="ru-RU" sz="2400" dirty="0"/>
              <a:t> </a:t>
            </a:r>
            <a:r>
              <a:rPr lang="tr-TR" sz="2400" dirty="0"/>
              <a:t>gibi zarflar bağlayıcı görev üstlenip bağlaç olarak </a:t>
            </a:r>
            <a:r>
              <a:rPr lang="tr-TR" sz="2400" dirty="0" smtClean="0"/>
              <a:t>kullanılabilir</a:t>
            </a:r>
            <a:r>
              <a:rPr lang="ru-RU" sz="2400" dirty="0" smtClean="0"/>
              <a:t>.</a:t>
            </a:r>
          </a:p>
          <a:p>
            <a:pPr marL="342900" indent="-342900" algn="just">
              <a:buFontTx/>
              <a:buChar char="-"/>
            </a:pPr>
            <a:endParaRPr lang="ru-RU" sz="2400" dirty="0"/>
          </a:p>
          <a:p>
            <a:pPr marL="342900" indent="-342900" algn="just">
              <a:buFontTx/>
              <a:buChar char="-"/>
            </a:pPr>
            <a:r>
              <a:rPr lang="ru-RU" sz="2400" i="1" dirty="0"/>
              <a:t>Где, куда, откуда</a:t>
            </a:r>
            <a:r>
              <a:rPr lang="ru-RU" sz="2400" dirty="0"/>
              <a:t> gibi yer; </a:t>
            </a:r>
            <a:r>
              <a:rPr lang="ru-RU" sz="2400" i="1" dirty="0"/>
              <a:t>почему, зачем, отчего </a:t>
            </a:r>
            <a:r>
              <a:rPr lang="ru-RU" sz="2400" dirty="0"/>
              <a:t>gibi neden; </a:t>
            </a:r>
            <a:r>
              <a:rPr lang="ru-RU" sz="2400" i="1" dirty="0"/>
              <a:t>пока, когда </a:t>
            </a:r>
            <a:r>
              <a:rPr lang="ru-RU" sz="2400" dirty="0"/>
              <a:t>gibi zaman zarfları da bağlaç görevini üstlenebilirler: </a:t>
            </a:r>
          </a:p>
          <a:p>
            <a:pPr marL="342900" indent="-342900" algn="just">
              <a:buFontTx/>
              <a:buChar char="-"/>
            </a:pPr>
            <a:endParaRPr lang="ru-RU" sz="2400" dirty="0"/>
          </a:p>
          <a:p>
            <a:pPr marL="342900" indent="-342900" algn="just">
              <a:buFontTx/>
              <a:buChar char="-"/>
            </a:pPr>
            <a:r>
              <a:rPr lang="ru-RU" sz="2400" dirty="0"/>
              <a:t>a)	И поднимаетесь к себе по лестнице домой, и в этот момент ― бабах! ― </a:t>
            </a:r>
            <a:r>
              <a:rPr lang="ru-RU" sz="2400" b="1" dirty="0"/>
              <a:t>где</a:t>
            </a:r>
            <a:r>
              <a:rPr lang="ru-RU" sz="2400" dirty="0"/>
              <a:t> зонтик?! [Евгений Гришковец. ОдноврЕмЕнно (2004)] (где = </a:t>
            </a:r>
            <a:r>
              <a:rPr lang="ru-RU" sz="2400" dirty="0">
                <a:solidFill>
                  <a:srgbClr val="FF0000"/>
                </a:solidFill>
              </a:rPr>
              <a:t>yer </a:t>
            </a:r>
            <a:r>
              <a:rPr lang="ru-RU" sz="2400" dirty="0" smtClean="0">
                <a:solidFill>
                  <a:srgbClr val="FF0000"/>
                </a:solidFill>
              </a:rPr>
              <a:t>zarfı</a:t>
            </a:r>
            <a:r>
              <a:rPr lang="ru-RU" sz="2400" dirty="0" smtClean="0"/>
              <a:t>); </a:t>
            </a:r>
            <a:endParaRPr lang="ru-RU" sz="2400" dirty="0"/>
          </a:p>
          <a:p>
            <a:pPr marL="342900" indent="-342900" algn="just">
              <a:buFontTx/>
              <a:buChar char="-"/>
            </a:pPr>
            <a:endParaRPr lang="ru-RU" sz="2400" dirty="0"/>
          </a:p>
          <a:p>
            <a:pPr marL="342900" indent="-342900" algn="just">
              <a:buFontTx/>
              <a:buChar char="-"/>
            </a:pPr>
            <a:r>
              <a:rPr lang="ru-RU" sz="2400" dirty="0"/>
              <a:t>b)	</a:t>
            </a:r>
            <a:r>
              <a:rPr lang="ru-RU" sz="2400" i="1" dirty="0"/>
              <a:t>Первыми праздничное послание президента получили жители Камчатки, </a:t>
            </a:r>
            <a:r>
              <a:rPr lang="ru-RU" sz="2400" b="1" i="1" dirty="0"/>
              <a:t>где</a:t>
            </a:r>
            <a:r>
              <a:rPr lang="ru-RU" sz="2400" i="1" dirty="0"/>
              <a:t> новый год уже наступил</a:t>
            </a:r>
            <a:r>
              <a:rPr lang="ru-RU" sz="2400" dirty="0"/>
              <a:t>. [Путин пожелал россиянам крепкого здоровья и любви в каждом сердце // Парламентская газета, 2021.12] (</a:t>
            </a:r>
            <a:r>
              <a:rPr lang="ru-RU" sz="2400" dirty="0">
                <a:solidFill>
                  <a:srgbClr val="FF0000"/>
                </a:solidFill>
              </a:rPr>
              <a:t>где = bağlaç</a:t>
            </a:r>
            <a:r>
              <a:rPr lang="ru-RU" sz="2400" dirty="0"/>
              <a:t>). </a:t>
            </a:r>
          </a:p>
          <a:p>
            <a:pPr marL="342900" indent="-342900" algn="just">
              <a:buFontTx/>
              <a:buChar char="-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14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TM02892315[[fn=Duman]]</Template>
  <TotalTime>1348</TotalTime>
  <Words>2381</Words>
  <Application>Microsoft Office PowerPoint</Application>
  <PresentationFormat>Geniş ekran</PresentationFormat>
  <Paragraphs>312</Paragraphs>
  <Slides>37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Wingdings 3</vt:lpstr>
      <vt:lpstr>Duman</vt:lpstr>
      <vt:lpstr>Dilin Adlandırıcı Kısımları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Примеры</vt:lpstr>
      <vt:lpstr>Примеры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Çiğdem</dc:creator>
  <cp:lastModifiedBy>Çiğdem</cp:lastModifiedBy>
  <cp:revision>111</cp:revision>
  <dcterms:created xsi:type="dcterms:W3CDTF">2022-09-29T12:33:06Z</dcterms:created>
  <dcterms:modified xsi:type="dcterms:W3CDTF">2024-09-30T14:35:56Z</dcterms:modified>
</cp:coreProperties>
</file>