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0" r:id="rId2"/>
    <p:sldId id="261" r:id="rId3"/>
    <p:sldId id="262" r:id="rId4"/>
    <p:sldId id="268" r:id="rId5"/>
    <p:sldId id="272" r:id="rId6"/>
    <p:sldId id="328" r:id="rId7"/>
    <p:sldId id="271"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59" autoAdjust="0"/>
  </p:normalViewPr>
  <p:slideViewPr>
    <p:cSldViewPr snapToGrid="0">
      <p:cViewPr varScale="1">
        <p:scale>
          <a:sx n="54" d="100"/>
          <a:sy n="54" d="100"/>
        </p:scale>
        <p:origin x="48" y="1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30BDE4-8E90-4910-B9F6-0BD2F22DAAD9}" type="datetimeFigureOut">
              <a:rPr lang="tr-TR" smtClean="0"/>
              <a:t>17.10.2024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55DE86-B184-40D7-BC08-A1001185F3BC}" type="slidenum">
              <a:rPr lang="tr-TR" smtClean="0"/>
              <a:t>‹#›</a:t>
            </a:fld>
            <a:endParaRPr lang="tr-TR"/>
          </a:p>
        </p:txBody>
      </p:sp>
    </p:spTree>
    <p:extLst>
      <p:ext uri="{BB962C8B-B14F-4D97-AF65-F5344CB8AC3E}">
        <p14:creationId xmlns:p14="http://schemas.microsoft.com/office/powerpoint/2010/main" val="385378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855DE86-B184-40D7-BC08-A1001185F3BC}" type="slidenum">
              <a:rPr lang="tr-TR" smtClean="0"/>
              <a:t>4</a:t>
            </a:fld>
            <a:endParaRPr lang="tr-TR"/>
          </a:p>
        </p:txBody>
      </p:sp>
    </p:spTree>
    <p:extLst>
      <p:ext uri="{BB962C8B-B14F-4D97-AF65-F5344CB8AC3E}">
        <p14:creationId xmlns:p14="http://schemas.microsoft.com/office/powerpoint/2010/main" val="1915563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Yumurtalar kuluçkahaneye gelmeden önce insan etkileşimi, dışkı materyali, zemin çöpü ve havadaki toz gibi birçok </a:t>
            </a:r>
            <a:r>
              <a:rPr lang="tr-TR" dirty="0" err="1" smtClean="0"/>
              <a:t>kontaminasyon</a:t>
            </a:r>
            <a:r>
              <a:rPr lang="tr-TR" dirty="0" smtClean="0"/>
              <a:t> kaynağıyla temas edebilirler. Yumurtalar soğuduğunda, organizmalar yumurta kabuğu gözeneklerinden emilir. Yumurta kabuğu yüzeyini soğumadan önce temizlemek ve sterilize etmek bu kadar önemli olmasının nedeni budur. Yumurtalar en kısa sürede yumurta sınıflandırma odasına transfer edilmelidir. Yer yumurtaları olası çapraz bulaşmayı önlemek için folluk yumurtalarından ayrı olarak toplanmalı ve işlenmelidir.</a:t>
            </a:r>
            <a:endParaRPr lang="tr-TR" dirty="0"/>
          </a:p>
        </p:txBody>
      </p:sp>
      <p:sp>
        <p:nvSpPr>
          <p:cNvPr id="4" name="Slayt Numarası Yer Tutucusu 3"/>
          <p:cNvSpPr>
            <a:spLocks noGrp="1"/>
          </p:cNvSpPr>
          <p:nvPr>
            <p:ph type="sldNum" sz="quarter" idx="10"/>
          </p:nvPr>
        </p:nvSpPr>
        <p:spPr/>
        <p:txBody>
          <a:bodyPr/>
          <a:lstStyle/>
          <a:p>
            <a:fld id="{4855DE86-B184-40D7-BC08-A1001185F3BC}" type="slidenum">
              <a:rPr lang="tr-TR" smtClean="0"/>
              <a:t>7</a:t>
            </a:fld>
            <a:endParaRPr lang="tr-TR"/>
          </a:p>
        </p:txBody>
      </p:sp>
    </p:spTree>
    <p:extLst>
      <p:ext uri="{BB962C8B-B14F-4D97-AF65-F5344CB8AC3E}">
        <p14:creationId xmlns:p14="http://schemas.microsoft.com/office/powerpoint/2010/main" val="153508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C0D3C677-DC0E-4CC2-8545-54EA299299E1}"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CE10F44-A9CE-47CE-A569-ED28C116A4EA}" type="slidenum">
              <a:rPr lang="tr-TR" smtClean="0"/>
              <a:t>‹#›</a:t>
            </a:fld>
            <a:endParaRPr lang="tr-TR"/>
          </a:p>
        </p:txBody>
      </p:sp>
    </p:spTree>
    <p:extLst>
      <p:ext uri="{BB962C8B-B14F-4D97-AF65-F5344CB8AC3E}">
        <p14:creationId xmlns:p14="http://schemas.microsoft.com/office/powerpoint/2010/main" val="2622404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0D3C677-DC0E-4CC2-8545-54EA299299E1}"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CE10F44-A9CE-47CE-A569-ED28C116A4EA}" type="slidenum">
              <a:rPr lang="tr-TR" smtClean="0"/>
              <a:t>‹#›</a:t>
            </a:fld>
            <a:endParaRPr lang="tr-TR"/>
          </a:p>
        </p:txBody>
      </p:sp>
    </p:spTree>
    <p:extLst>
      <p:ext uri="{BB962C8B-B14F-4D97-AF65-F5344CB8AC3E}">
        <p14:creationId xmlns:p14="http://schemas.microsoft.com/office/powerpoint/2010/main" val="481288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0D3C677-DC0E-4CC2-8545-54EA299299E1}"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CE10F44-A9CE-47CE-A569-ED28C116A4EA}" type="slidenum">
              <a:rPr lang="tr-TR" smtClean="0"/>
              <a:t>‹#›</a:t>
            </a:fld>
            <a:endParaRPr lang="tr-TR"/>
          </a:p>
        </p:txBody>
      </p:sp>
    </p:spTree>
    <p:extLst>
      <p:ext uri="{BB962C8B-B14F-4D97-AF65-F5344CB8AC3E}">
        <p14:creationId xmlns:p14="http://schemas.microsoft.com/office/powerpoint/2010/main" val="2985552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0D3C677-DC0E-4CC2-8545-54EA299299E1}"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CE10F44-A9CE-47CE-A569-ED28C116A4EA}" type="slidenum">
              <a:rPr lang="tr-TR" smtClean="0"/>
              <a:t>‹#›</a:t>
            </a:fld>
            <a:endParaRPr lang="tr-TR"/>
          </a:p>
        </p:txBody>
      </p:sp>
    </p:spTree>
    <p:extLst>
      <p:ext uri="{BB962C8B-B14F-4D97-AF65-F5344CB8AC3E}">
        <p14:creationId xmlns:p14="http://schemas.microsoft.com/office/powerpoint/2010/main" val="380141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C0D3C677-DC0E-4CC2-8545-54EA299299E1}"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CE10F44-A9CE-47CE-A569-ED28C116A4EA}" type="slidenum">
              <a:rPr lang="tr-TR" smtClean="0"/>
              <a:t>‹#›</a:t>
            </a:fld>
            <a:endParaRPr lang="tr-TR"/>
          </a:p>
        </p:txBody>
      </p:sp>
    </p:spTree>
    <p:extLst>
      <p:ext uri="{BB962C8B-B14F-4D97-AF65-F5344CB8AC3E}">
        <p14:creationId xmlns:p14="http://schemas.microsoft.com/office/powerpoint/2010/main" val="1388390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0D3C677-DC0E-4CC2-8545-54EA299299E1}" type="datetimeFigureOut">
              <a:rPr lang="tr-TR" smtClean="0"/>
              <a:t>17.10.2024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CE10F44-A9CE-47CE-A569-ED28C116A4EA}" type="slidenum">
              <a:rPr lang="tr-TR" smtClean="0"/>
              <a:t>‹#›</a:t>
            </a:fld>
            <a:endParaRPr lang="tr-TR"/>
          </a:p>
        </p:txBody>
      </p:sp>
    </p:spTree>
    <p:extLst>
      <p:ext uri="{BB962C8B-B14F-4D97-AF65-F5344CB8AC3E}">
        <p14:creationId xmlns:p14="http://schemas.microsoft.com/office/powerpoint/2010/main" val="690912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0D3C677-DC0E-4CC2-8545-54EA299299E1}" type="datetimeFigureOut">
              <a:rPr lang="tr-TR" smtClean="0"/>
              <a:t>17.10.2024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CE10F44-A9CE-47CE-A569-ED28C116A4EA}" type="slidenum">
              <a:rPr lang="tr-TR" smtClean="0"/>
              <a:t>‹#›</a:t>
            </a:fld>
            <a:endParaRPr lang="tr-TR"/>
          </a:p>
        </p:txBody>
      </p:sp>
    </p:spTree>
    <p:extLst>
      <p:ext uri="{BB962C8B-B14F-4D97-AF65-F5344CB8AC3E}">
        <p14:creationId xmlns:p14="http://schemas.microsoft.com/office/powerpoint/2010/main" val="221381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0D3C677-DC0E-4CC2-8545-54EA299299E1}" type="datetimeFigureOut">
              <a:rPr lang="tr-TR" smtClean="0"/>
              <a:t>17.10.2024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CE10F44-A9CE-47CE-A569-ED28C116A4EA}" type="slidenum">
              <a:rPr lang="tr-TR" smtClean="0"/>
              <a:t>‹#›</a:t>
            </a:fld>
            <a:endParaRPr lang="tr-TR"/>
          </a:p>
        </p:txBody>
      </p:sp>
    </p:spTree>
    <p:extLst>
      <p:ext uri="{BB962C8B-B14F-4D97-AF65-F5344CB8AC3E}">
        <p14:creationId xmlns:p14="http://schemas.microsoft.com/office/powerpoint/2010/main" val="62252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0D3C677-DC0E-4CC2-8545-54EA299299E1}" type="datetimeFigureOut">
              <a:rPr lang="tr-TR" smtClean="0"/>
              <a:t>17.10.2024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CE10F44-A9CE-47CE-A569-ED28C116A4EA}" type="slidenum">
              <a:rPr lang="tr-TR" smtClean="0"/>
              <a:t>‹#›</a:t>
            </a:fld>
            <a:endParaRPr lang="tr-TR"/>
          </a:p>
        </p:txBody>
      </p:sp>
    </p:spTree>
    <p:extLst>
      <p:ext uri="{BB962C8B-B14F-4D97-AF65-F5344CB8AC3E}">
        <p14:creationId xmlns:p14="http://schemas.microsoft.com/office/powerpoint/2010/main" val="1684722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0D3C677-DC0E-4CC2-8545-54EA299299E1}" type="datetimeFigureOut">
              <a:rPr lang="tr-TR" smtClean="0"/>
              <a:t>17.10.2024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CE10F44-A9CE-47CE-A569-ED28C116A4EA}" type="slidenum">
              <a:rPr lang="tr-TR" smtClean="0"/>
              <a:t>‹#›</a:t>
            </a:fld>
            <a:endParaRPr lang="tr-TR"/>
          </a:p>
        </p:txBody>
      </p:sp>
    </p:spTree>
    <p:extLst>
      <p:ext uri="{BB962C8B-B14F-4D97-AF65-F5344CB8AC3E}">
        <p14:creationId xmlns:p14="http://schemas.microsoft.com/office/powerpoint/2010/main" val="2535831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0D3C677-DC0E-4CC2-8545-54EA299299E1}" type="datetimeFigureOut">
              <a:rPr lang="tr-TR" smtClean="0"/>
              <a:t>17.10.2024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CE10F44-A9CE-47CE-A569-ED28C116A4EA}" type="slidenum">
              <a:rPr lang="tr-TR" smtClean="0"/>
              <a:t>‹#›</a:t>
            </a:fld>
            <a:endParaRPr lang="tr-TR"/>
          </a:p>
        </p:txBody>
      </p:sp>
    </p:spTree>
    <p:extLst>
      <p:ext uri="{BB962C8B-B14F-4D97-AF65-F5344CB8AC3E}">
        <p14:creationId xmlns:p14="http://schemas.microsoft.com/office/powerpoint/2010/main" val="2016393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3C677-DC0E-4CC2-8545-54EA299299E1}" type="datetimeFigureOut">
              <a:rPr lang="tr-TR" smtClean="0"/>
              <a:t>17.10.2024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10F44-A9CE-47CE-A569-ED28C116A4EA}" type="slidenum">
              <a:rPr lang="tr-TR" smtClean="0"/>
              <a:t>‹#›</a:t>
            </a:fld>
            <a:endParaRPr lang="tr-TR"/>
          </a:p>
        </p:txBody>
      </p:sp>
    </p:spTree>
    <p:extLst>
      <p:ext uri="{BB962C8B-B14F-4D97-AF65-F5344CB8AC3E}">
        <p14:creationId xmlns:p14="http://schemas.microsoft.com/office/powerpoint/2010/main" val="3249731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1412487" y="185662"/>
            <a:ext cx="9144000" cy="155464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b="1" dirty="0" smtClean="0">
                <a:latin typeface="Times New Roman" panose="02020603050405020304" pitchFamily="18" charset="0"/>
                <a:cs typeface="Times New Roman" panose="02020603050405020304" pitchFamily="18" charset="0"/>
              </a:rPr>
              <a:t>HİNDİ KULUÇKASI</a:t>
            </a:r>
            <a:endParaRPr lang="tr-TR" b="1" dirty="0">
              <a:latin typeface="Times New Roman" panose="02020603050405020304" pitchFamily="18" charset="0"/>
              <a:cs typeface="Times New Roman" panose="02020603050405020304" pitchFamily="18" charset="0"/>
            </a:endParaRPr>
          </a:p>
        </p:txBody>
      </p:sp>
      <p:sp>
        <p:nvSpPr>
          <p:cNvPr id="5" name="Alt Başlık 2"/>
          <p:cNvSpPr txBox="1">
            <a:spLocks/>
          </p:cNvSpPr>
          <p:nvPr/>
        </p:nvSpPr>
        <p:spPr>
          <a:xfrm>
            <a:off x="1512848" y="4549893"/>
            <a:ext cx="9144000" cy="165576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b="1" dirty="0" smtClean="0">
                <a:latin typeface="Times New Roman" panose="02020603050405020304" pitchFamily="18" charset="0"/>
                <a:cs typeface="Times New Roman" panose="02020603050405020304" pitchFamily="18" charset="0"/>
              </a:rPr>
              <a:t>Dr. Öğr. Üyesi Ahmet UÇAR</a:t>
            </a:r>
          </a:p>
          <a:p>
            <a:endParaRPr lang="tr-TR" b="1" dirty="0" smtClean="0">
              <a:latin typeface="Times New Roman" panose="02020603050405020304" pitchFamily="18" charset="0"/>
              <a:cs typeface="Times New Roman" panose="02020603050405020304" pitchFamily="18" charset="0"/>
            </a:endParaRPr>
          </a:p>
          <a:p>
            <a:r>
              <a:rPr lang="tr-TR" b="1" dirty="0" smtClean="0">
                <a:latin typeface="Times New Roman" panose="02020603050405020304" pitchFamily="18" charset="0"/>
                <a:cs typeface="Times New Roman" panose="02020603050405020304" pitchFamily="18" charset="0"/>
              </a:rPr>
              <a:t>Hindi ve Su Kanatlıları Yetiştirme Dersi</a:t>
            </a:r>
          </a:p>
          <a:p>
            <a:r>
              <a:rPr lang="tr-TR" b="1" dirty="0" smtClean="0">
                <a:latin typeface="Times New Roman" panose="02020603050405020304" pitchFamily="18" charset="0"/>
                <a:cs typeface="Times New Roman" panose="02020603050405020304" pitchFamily="18" charset="0"/>
              </a:rPr>
              <a:t>Ankara Üniversitesi Ziraat Fakültesi Zootekni Bölümü</a:t>
            </a:r>
          </a:p>
          <a:p>
            <a:endParaRPr lang="tr-TR" b="1" dirty="0">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rotWithShape="1">
          <a:blip r:embed="rId2"/>
          <a:srcRect l="84290" t="20231" r="2739" b="32228"/>
          <a:stretch/>
        </p:blipFill>
        <p:spPr>
          <a:xfrm>
            <a:off x="220713" y="2075935"/>
            <a:ext cx="2916194" cy="3279134"/>
          </a:xfrm>
          <a:prstGeom prst="rect">
            <a:avLst/>
          </a:prstGeom>
        </p:spPr>
      </p:pic>
      <p:pic>
        <p:nvPicPr>
          <p:cNvPr id="7" name="Resim 6"/>
          <p:cNvPicPr>
            <a:picLocks noChangeAspect="1"/>
          </p:cNvPicPr>
          <p:nvPr/>
        </p:nvPicPr>
        <p:blipFill rotWithShape="1">
          <a:blip r:embed="rId3"/>
          <a:srcRect l="84219" t="24803" r="5036" b="41076"/>
          <a:stretch/>
        </p:blipFill>
        <p:spPr>
          <a:xfrm>
            <a:off x="8516017" y="1865870"/>
            <a:ext cx="3581248" cy="3489199"/>
          </a:xfrm>
          <a:prstGeom prst="rect">
            <a:avLst/>
          </a:prstGeom>
        </p:spPr>
      </p:pic>
    </p:spTree>
    <p:extLst>
      <p:ext uri="{BB962C8B-B14F-4D97-AF65-F5344CB8AC3E}">
        <p14:creationId xmlns:p14="http://schemas.microsoft.com/office/powerpoint/2010/main" val="1831498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814" y="264482"/>
            <a:ext cx="10515600" cy="1325563"/>
          </a:xfrm>
        </p:spPr>
        <p:txBody>
          <a:bodyPr/>
          <a:lstStyle/>
          <a:p>
            <a:pPr algn="ctr"/>
            <a:r>
              <a:rPr lang="tr-TR" b="1" dirty="0" smtClean="0">
                <a:latin typeface="Times New Roman" panose="02020603050405020304" pitchFamily="18" charset="0"/>
                <a:cs typeface="Times New Roman" panose="02020603050405020304" pitchFamily="18" charset="0"/>
              </a:rPr>
              <a:t>Giriş</a:t>
            </a:r>
            <a:endParaRPr lang="tr-TR"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7201" y="1995366"/>
            <a:ext cx="11440632" cy="4351338"/>
          </a:xfrm>
        </p:spPr>
        <p:txBody>
          <a:bodyPr>
            <a:normAutofit/>
          </a:bodyPr>
          <a:lstStyle/>
          <a:p>
            <a:pPr marL="0" indent="0" algn="just">
              <a:lnSpc>
                <a:spcPct val="150000"/>
              </a:lnSpc>
              <a:buNone/>
            </a:pPr>
            <a:r>
              <a:rPr lang="tr-TR" sz="3200" dirty="0">
                <a:latin typeface="Times New Roman" panose="02020603050405020304" pitchFamily="18" charset="0"/>
                <a:cs typeface="Times New Roman" panose="02020603050405020304" pitchFamily="18" charset="0"/>
              </a:rPr>
              <a:t>Embriyo </a:t>
            </a:r>
            <a:r>
              <a:rPr lang="tr-TR" sz="3200" dirty="0" smtClean="0">
                <a:latin typeface="Times New Roman" panose="02020603050405020304" pitchFamily="18" charset="0"/>
                <a:cs typeface="Times New Roman" panose="02020603050405020304" pitchFamily="18" charset="0"/>
              </a:rPr>
              <a:t>gelişimi </a:t>
            </a:r>
            <a:r>
              <a:rPr lang="tr-TR" sz="3200" dirty="0">
                <a:latin typeface="Times New Roman" panose="02020603050405020304" pitchFamily="18" charset="0"/>
                <a:cs typeface="Times New Roman" panose="02020603050405020304" pitchFamily="18" charset="0"/>
              </a:rPr>
              <a:t>tüm kanatlılarda olduğu gibi hindilerde </a:t>
            </a:r>
            <a:r>
              <a:rPr lang="tr-TR" sz="3200" dirty="0" smtClean="0">
                <a:latin typeface="Times New Roman" panose="02020603050405020304" pitchFamily="18" charset="0"/>
                <a:cs typeface="Times New Roman" panose="02020603050405020304" pitchFamily="18" charset="0"/>
              </a:rPr>
              <a:t>de döllenme </a:t>
            </a:r>
            <a:r>
              <a:rPr lang="tr-TR" sz="3200" dirty="0">
                <a:latin typeface="Times New Roman" panose="02020603050405020304" pitchFamily="18" charset="0"/>
                <a:cs typeface="Times New Roman" panose="02020603050405020304" pitchFamily="18" charset="0"/>
              </a:rPr>
              <a:t>ile başlayan ve yumurtlama esnasına kadar devam eden; </a:t>
            </a:r>
            <a:r>
              <a:rPr lang="tr-TR" sz="3200" dirty="0" smtClean="0">
                <a:latin typeface="Times New Roman" panose="02020603050405020304" pitchFamily="18" charset="0"/>
                <a:cs typeface="Times New Roman" panose="02020603050405020304" pitchFamily="18" charset="0"/>
              </a:rPr>
              <a:t>uygun şartlar </a:t>
            </a:r>
            <a:r>
              <a:rPr lang="tr-TR" sz="3200" dirty="0">
                <a:latin typeface="Times New Roman" panose="02020603050405020304" pitchFamily="18" charset="0"/>
                <a:cs typeface="Times New Roman" panose="02020603050405020304" pitchFamily="18" charset="0"/>
              </a:rPr>
              <a:t>sağlandığında dış ortamda 28 günde tamamlanan bir süreçtir.</a:t>
            </a:r>
          </a:p>
        </p:txBody>
      </p:sp>
    </p:spTree>
    <p:extLst>
      <p:ext uri="{BB962C8B-B14F-4D97-AF65-F5344CB8AC3E}">
        <p14:creationId xmlns:p14="http://schemas.microsoft.com/office/powerpoint/2010/main" val="1522092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857908495"/>
              </p:ext>
            </p:extLst>
          </p:nvPr>
        </p:nvGraphicFramePr>
        <p:xfrm>
          <a:off x="415074" y="251317"/>
          <a:ext cx="11460975" cy="6262207"/>
        </p:xfrm>
        <a:graphic>
          <a:graphicData uri="http://schemas.openxmlformats.org/drawingml/2006/table">
            <a:tbl>
              <a:tblPr firstRow="1" bandRow="1">
                <a:tableStyleId>{5C22544A-7EE6-4342-B048-85BDC9FD1C3A}</a:tableStyleId>
              </a:tblPr>
              <a:tblGrid>
                <a:gridCol w="5461619">
                  <a:extLst>
                    <a:ext uri="{9D8B030D-6E8A-4147-A177-3AD203B41FA5}">
                      <a16:colId xmlns:a16="http://schemas.microsoft.com/office/drawing/2014/main" val="2878461720"/>
                    </a:ext>
                  </a:extLst>
                </a:gridCol>
                <a:gridCol w="3189249">
                  <a:extLst>
                    <a:ext uri="{9D8B030D-6E8A-4147-A177-3AD203B41FA5}">
                      <a16:colId xmlns:a16="http://schemas.microsoft.com/office/drawing/2014/main" val="569257317"/>
                    </a:ext>
                  </a:extLst>
                </a:gridCol>
                <a:gridCol w="2810107">
                  <a:extLst>
                    <a:ext uri="{9D8B030D-6E8A-4147-A177-3AD203B41FA5}">
                      <a16:colId xmlns:a16="http://schemas.microsoft.com/office/drawing/2014/main" val="2063979915"/>
                    </a:ext>
                  </a:extLst>
                </a:gridCol>
              </a:tblGrid>
              <a:tr h="742201">
                <a:tc rowSpan="2">
                  <a:txBody>
                    <a:bodyPr/>
                    <a:lstStyle/>
                    <a:p>
                      <a:pPr algn="ctr"/>
                      <a:endParaRPr lang="tr-TR"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tr-TR" sz="3200" dirty="0" smtClean="0">
                          <a:solidFill>
                            <a:schemeClr val="tx1"/>
                          </a:solidFill>
                          <a:latin typeface="Times New Roman" panose="02020603050405020304" pitchFamily="18" charset="0"/>
                          <a:cs typeface="Times New Roman" panose="02020603050405020304" pitchFamily="18" charset="0"/>
                        </a:rPr>
                        <a:t>Folluk Tipi</a:t>
                      </a:r>
                      <a:endParaRPr lang="tr-TR"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tr-TR"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393502"/>
                  </a:ext>
                </a:extLst>
              </a:tr>
              <a:tr h="742201">
                <a:tc vMerge="1">
                  <a:txBody>
                    <a:bodyPr/>
                    <a:lstStyle/>
                    <a:p>
                      <a:pPr algn="ctr"/>
                      <a:endParaRPr lang="tr-TR"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3200" b="1" i="1" dirty="0" smtClean="0">
                          <a:solidFill>
                            <a:schemeClr val="tx1"/>
                          </a:solidFill>
                          <a:latin typeface="Times New Roman" panose="02020603050405020304" pitchFamily="18" charset="0"/>
                          <a:cs typeface="Times New Roman" panose="02020603050405020304" pitchFamily="18" charset="0"/>
                        </a:rPr>
                        <a:t>Elle</a:t>
                      </a:r>
                      <a:endParaRPr lang="tr-TR" sz="3200" b="1"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3200" b="1" i="1" dirty="0" smtClean="0">
                          <a:solidFill>
                            <a:schemeClr val="tx1"/>
                          </a:solidFill>
                          <a:latin typeface="Times New Roman" panose="02020603050405020304" pitchFamily="18" charset="0"/>
                          <a:cs typeface="Times New Roman" panose="02020603050405020304" pitchFamily="18" charset="0"/>
                        </a:rPr>
                        <a:t>Otomatik</a:t>
                      </a:r>
                      <a:endParaRPr lang="tr-TR" sz="3200" b="1"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301745"/>
                  </a:ext>
                </a:extLst>
              </a:tr>
              <a:tr h="742201">
                <a:tc>
                  <a:txBody>
                    <a:bodyPr/>
                    <a:lstStyle/>
                    <a:p>
                      <a:pPr algn="ctr"/>
                      <a:r>
                        <a:rPr lang="tr-TR" sz="3200" dirty="0" smtClean="0">
                          <a:solidFill>
                            <a:schemeClr val="tx1"/>
                          </a:solidFill>
                          <a:latin typeface="Times New Roman" panose="02020603050405020304" pitchFamily="18" charset="0"/>
                          <a:cs typeface="Times New Roman" panose="02020603050405020304" pitchFamily="18" charset="0"/>
                        </a:rPr>
                        <a:t>Yatırım Maliyeti</a:t>
                      </a:r>
                      <a:endParaRPr lang="tr-TR"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3200" dirty="0" smtClean="0">
                          <a:solidFill>
                            <a:schemeClr val="tx1"/>
                          </a:solidFill>
                          <a:latin typeface="Times New Roman" panose="02020603050405020304" pitchFamily="18" charset="0"/>
                          <a:cs typeface="Times New Roman" panose="02020603050405020304" pitchFamily="18" charset="0"/>
                        </a:rPr>
                        <a:t>Düşük</a:t>
                      </a:r>
                      <a:endParaRPr lang="tr-TR"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3200" dirty="0" smtClean="0">
                          <a:solidFill>
                            <a:schemeClr val="tx1"/>
                          </a:solidFill>
                          <a:latin typeface="Times New Roman" panose="02020603050405020304" pitchFamily="18" charset="0"/>
                          <a:cs typeface="Times New Roman" panose="02020603050405020304" pitchFamily="18" charset="0"/>
                        </a:rPr>
                        <a:t>Yüksek</a:t>
                      </a:r>
                      <a:endParaRPr lang="tr-TR"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0107111"/>
                  </a:ext>
                </a:extLst>
              </a:tr>
              <a:tr h="742201">
                <a:tc>
                  <a:txBody>
                    <a:bodyPr/>
                    <a:lstStyle/>
                    <a:p>
                      <a:pPr algn="ctr"/>
                      <a:r>
                        <a:rPr lang="tr-TR" sz="3200" dirty="0" smtClean="0">
                          <a:solidFill>
                            <a:schemeClr val="tx1"/>
                          </a:solidFill>
                          <a:latin typeface="Times New Roman" panose="02020603050405020304" pitchFamily="18" charset="0"/>
                          <a:cs typeface="Times New Roman" panose="02020603050405020304" pitchFamily="18" charset="0"/>
                        </a:rPr>
                        <a:t>İşçilik Maliyeti</a:t>
                      </a:r>
                      <a:endParaRPr lang="tr-TR"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200" dirty="0" smtClean="0">
                          <a:solidFill>
                            <a:schemeClr val="tx1"/>
                          </a:solidFill>
                          <a:latin typeface="Times New Roman" panose="02020603050405020304" pitchFamily="18" charset="0"/>
                          <a:cs typeface="Times New Roman" panose="02020603050405020304" pitchFamily="18" charset="0"/>
                        </a:rPr>
                        <a:t>Yüksek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200" dirty="0" smtClean="0">
                          <a:solidFill>
                            <a:schemeClr val="tx1"/>
                          </a:solidFill>
                          <a:latin typeface="Times New Roman" panose="02020603050405020304" pitchFamily="18" charset="0"/>
                          <a:cs typeface="Times New Roman" panose="02020603050405020304" pitchFamily="18" charset="0"/>
                        </a:rPr>
                        <a:t>Düşük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0319375"/>
                  </a:ext>
                </a:extLst>
              </a:tr>
              <a:tr h="742201">
                <a:tc>
                  <a:txBody>
                    <a:bodyPr/>
                    <a:lstStyle/>
                    <a:p>
                      <a:pPr algn="ctr"/>
                      <a:r>
                        <a:rPr lang="tr-TR" sz="3200" dirty="0" smtClean="0">
                          <a:solidFill>
                            <a:schemeClr val="tx1"/>
                          </a:solidFill>
                          <a:latin typeface="Times New Roman" panose="02020603050405020304" pitchFamily="18" charset="0"/>
                          <a:cs typeface="Times New Roman" panose="02020603050405020304" pitchFamily="18" charset="0"/>
                        </a:rPr>
                        <a:t>Gün İçinde Toplama Sayısı</a:t>
                      </a:r>
                      <a:endParaRPr lang="tr-TR"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3200" dirty="0" smtClean="0">
                          <a:solidFill>
                            <a:schemeClr val="tx1"/>
                          </a:solidFill>
                          <a:latin typeface="Times New Roman" panose="02020603050405020304" pitchFamily="18" charset="0"/>
                          <a:cs typeface="Times New Roman" panose="02020603050405020304" pitchFamily="18" charset="0"/>
                        </a:rPr>
                        <a:t>İşgücü ile Sınırlı</a:t>
                      </a:r>
                      <a:endParaRPr lang="tr-TR"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200" dirty="0" smtClean="0">
                          <a:solidFill>
                            <a:schemeClr val="tx1"/>
                          </a:solidFill>
                          <a:latin typeface="Times New Roman" panose="02020603050405020304" pitchFamily="18" charset="0"/>
                          <a:cs typeface="Times New Roman" panose="02020603050405020304" pitchFamily="18" charset="0"/>
                        </a:rPr>
                        <a:t>Yüksek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9672525"/>
                  </a:ext>
                </a:extLst>
              </a:tr>
              <a:tr h="742201">
                <a:tc>
                  <a:txBody>
                    <a:bodyPr/>
                    <a:lstStyle/>
                    <a:p>
                      <a:pPr algn="ctr"/>
                      <a:r>
                        <a:rPr lang="tr-TR" sz="3200" dirty="0" smtClean="0">
                          <a:solidFill>
                            <a:schemeClr val="tx1"/>
                          </a:solidFill>
                          <a:latin typeface="Times New Roman" panose="02020603050405020304" pitchFamily="18" charset="0"/>
                          <a:cs typeface="Times New Roman" panose="02020603050405020304" pitchFamily="18" charset="0"/>
                        </a:rPr>
                        <a:t>Esneklik</a:t>
                      </a:r>
                      <a:endParaRPr lang="tr-TR"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200" dirty="0" smtClean="0">
                          <a:solidFill>
                            <a:schemeClr val="tx1"/>
                          </a:solidFill>
                          <a:latin typeface="Times New Roman" panose="02020603050405020304" pitchFamily="18" charset="0"/>
                          <a:cs typeface="Times New Roman" panose="02020603050405020304" pitchFamily="18" charset="0"/>
                        </a:rPr>
                        <a:t>Yüksek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200" dirty="0" smtClean="0">
                          <a:solidFill>
                            <a:schemeClr val="tx1"/>
                          </a:solidFill>
                          <a:latin typeface="Times New Roman" panose="02020603050405020304" pitchFamily="18" charset="0"/>
                          <a:cs typeface="Times New Roman" panose="02020603050405020304" pitchFamily="18" charset="0"/>
                        </a:rPr>
                        <a:t>Düşük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0934931"/>
                  </a:ext>
                </a:extLst>
              </a:tr>
              <a:tr h="742201">
                <a:tc>
                  <a:txBody>
                    <a:bodyPr/>
                    <a:lstStyle/>
                    <a:p>
                      <a:pPr algn="ctr"/>
                      <a:r>
                        <a:rPr lang="tr-TR" sz="3200" dirty="0" smtClean="0">
                          <a:solidFill>
                            <a:schemeClr val="tx1"/>
                          </a:solidFill>
                          <a:latin typeface="Times New Roman" panose="02020603050405020304" pitchFamily="18" charset="0"/>
                          <a:cs typeface="Times New Roman" panose="02020603050405020304" pitchFamily="18" charset="0"/>
                        </a:rPr>
                        <a:t>Dişi Hindi</a:t>
                      </a:r>
                      <a:r>
                        <a:rPr lang="tr-TR" sz="3200" baseline="0" dirty="0" smtClean="0">
                          <a:solidFill>
                            <a:schemeClr val="tx1"/>
                          </a:solidFill>
                          <a:latin typeface="Times New Roman" panose="02020603050405020304" pitchFamily="18" charset="0"/>
                          <a:cs typeface="Times New Roman" panose="02020603050405020304" pitchFamily="18" charset="0"/>
                        </a:rPr>
                        <a:t> Başına Kuluçkalık Yumurta Sayısı</a:t>
                      </a:r>
                      <a:endParaRPr lang="tr-TR"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3200" dirty="0" smtClean="0">
                          <a:solidFill>
                            <a:schemeClr val="tx1"/>
                          </a:solidFill>
                          <a:latin typeface="Times New Roman" panose="02020603050405020304" pitchFamily="18" charset="0"/>
                          <a:cs typeface="Times New Roman" panose="02020603050405020304" pitchFamily="18" charset="0"/>
                        </a:rPr>
                        <a:t>Yüksek Standartta Eşit</a:t>
                      </a:r>
                      <a:endParaRPr lang="tr-TR"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200" dirty="0" smtClean="0">
                          <a:solidFill>
                            <a:schemeClr val="tx1"/>
                          </a:solidFill>
                          <a:latin typeface="Times New Roman" panose="02020603050405020304" pitchFamily="18" charset="0"/>
                          <a:cs typeface="Times New Roman" panose="02020603050405020304" pitchFamily="18" charset="0"/>
                        </a:rPr>
                        <a:t>Yüksek Standartta Eşit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2237031"/>
                  </a:ext>
                </a:extLst>
              </a:tr>
              <a:tr h="742201">
                <a:tc>
                  <a:txBody>
                    <a:bodyPr/>
                    <a:lstStyle/>
                    <a:p>
                      <a:pPr algn="ctr"/>
                      <a:r>
                        <a:rPr lang="tr-TR" sz="3200" dirty="0" smtClean="0">
                          <a:solidFill>
                            <a:schemeClr val="tx1"/>
                          </a:solidFill>
                          <a:latin typeface="Times New Roman" panose="02020603050405020304" pitchFamily="18" charset="0"/>
                          <a:cs typeface="Times New Roman" panose="02020603050405020304" pitchFamily="18" charset="0"/>
                        </a:rPr>
                        <a:t>Temizlik ve Dezenfeksiyon</a:t>
                      </a:r>
                      <a:endParaRPr lang="tr-TR"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3200" dirty="0" smtClean="0">
                          <a:solidFill>
                            <a:schemeClr val="tx1"/>
                          </a:solidFill>
                          <a:latin typeface="Times New Roman" panose="02020603050405020304" pitchFamily="18" charset="0"/>
                          <a:cs typeface="Times New Roman" panose="02020603050405020304" pitchFamily="18" charset="0"/>
                        </a:rPr>
                        <a:t>Sökme Gerektirir</a:t>
                      </a:r>
                      <a:endParaRPr lang="tr-TR"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3200" dirty="0" smtClean="0">
                          <a:solidFill>
                            <a:schemeClr val="tx1"/>
                          </a:solidFill>
                          <a:latin typeface="Times New Roman" panose="02020603050405020304" pitchFamily="18" charset="0"/>
                          <a:cs typeface="Times New Roman" panose="02020603050405020304" pitchFamily="18" charset="0"/>
                        </a:rPr>
                        <a:t>Yerinde</a:t>
                      </a:r>
                      <a:endParaRPr lang="tr-TR"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4163118"/>
                  </a:ext>
                </a:extLst>
              </a:tr>
            </a:tbl>
          </a:graphicData>
        </a:graphic>
      </p:graphicFrame>
    </p:spTree>
    <p:extLst>
      <p:ext uri="{BB962C8B-B14F-4D97-AF65-F5344CB8AC3E}">
        <p14:creationId xmlns:p14="http://schemas.microsoft.com/office/powerpoint/2010/main" val="1514276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3"/>
          <a:srcRect l="15054" t="30667" r="61955" b="20257"/>
          <a:stretch/>
        </p:blipFill>
        <p:spPr>
          <a:xfrm>
            <a:off x="1193179" y="0"/>
            <a:ext cx="10002646" cy="6551047"/>
          </a:xfrm>
          <a:prstGeom prst="rect">
            <a:avLst/>
          </a:prstGeom>
        </p:spPr>
      </p:pic>
      <p:pic>
        <p:nvPicPr>
          <p:cNvPr id="3" name="Resim 2"/>
          <p:cNvPicPr>
            <a:picLocks noChangeAspect="1"/>
          </p:cNvPicPr>
          <p:nvPr/>
        </p:nvPicPr>
        <p:blipFill rotWithShape="1">
          <a:blip r:embed="rId3"/>
          <a:srcRect l="20614" t="40751" r="76470" b="57194"/>
          <a:stretch/>
        </p:blipFill>
        <p:spPr>
          <a:xfrm>
            <a:off x="1768305" y="773615"/>
            <a:ext cx="2971974" cy="642589"/>
          </a:xfrm>
          <a:prstGeom prst="rect">
            <a:avLst/>
          </a:prstGeom>
        </p:spPr>
      </p:pic>
      <p:pic>
        <p:nvPicPr>
          <p:cNvPr id="4" name="Resim 3"/>
          <p:cNvPicPr>
            <a:picLocks noChangeAspect="1"/>
          </p:cNvPicPr>
          <p:nvPr/>
        </p:nvPicPr>
        <p:blipFill rotWithShape="1">
          <a:blip r:embed="rId3"/>
          <a:srcRect l="20614" t="40751" r="76470" b="57194"/>
          <a:stretch/>
        </p:blipFill>
        <p:spPr>
          <a:xfrm>
            <a:off x="5230253" y="635268"/>
            <a:ext cx="5106927" cy="1008489"/>
          </a:xfrm>
          <a:prstGeom prst="rect">
            <a:avLst/>
          </a:prstGeom>
        </p:spPr>
      </p:pic>
      <p:sp>
        <p:nvSpPr>
          <p:cNvPr id="5" name="Metin kutusu 4"/>
          <p:cNvSpPr txBox="1"/>
          <p:nvPr/>
        </p:nvSpPr>
        <p:spPr>
          <a:xfrm>
            <a:off x="1561488" y="773615"/>
            <a:ext cx="3385607" cy="523220"/>
          </a:xfrm>
          <a:prstGeom prst="rect">
            <a:avLst/>
          </a:prstGeom>
          <a:noFill/>
        </p:spPr>
        <p:txBody>
          <a:bodyPr wrap="none" rtlCol="0">
            <a:spAutoFit/>
          </a:bodyPr>
          <a:lstStyle/>
          <a:p>
            <a:pPr algn="ctr"/>
            <a:r>
              <a:rPr lang="tr-TR" sz="2800" b="1" dirty="0" smtClean="0">
                <a:latin typeface="Times New Roman" panose="02020603050405020304" pitchFamily="18" charset="0"/>
                <a:cs typeface="Times New Roman" panose="02020603050405020304" pitchFamily="18" charset="0"/>
              </a:rPr>
              <a:t>Yumurta Verimi (%)</a:t>
            </a:r>
            <a:endParaRPr lang="tr-TR" sz="2800" b="1"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5315404" y="773615"/>
            <a:ext cx="5241371" cy="523220"/>
          </a:xfrm>
          <a:prstGeom prst="rect">
            <a:avLst/>
          </a:prstGeom>
          <a:noFill/>
        </p:spPr>
        <p:txBody>
          <a:bodyPr wrap="none" rtlCol="0">
            <a:spAutoFit/>
          </a:bodyPr>
          <a:lstStyle/>
          <a:p>
            <a:pPr algn="ctr"/>
            <a:r>
              <a:rPr lang="tr-TR" sz="2800" b="1" dirty="0" smtClean="0">
                <a:latin typeface="Times New Roman" panose="02020603050405020304" pitchFamily="18" charset="0"/>
                <a:cs typeface="Times New Roman" panose="02020603050405020304" pitchFamily="18" charset="0"/>
              </a:rPr>
              <a:t>Günlük Yumurta Toplama Sayısı</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339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9372" y="159333"/>
            <a:ext cx="10515600" cy="1325563"/>
          </a:xfrm>
        </p:spPr>
        <p:txBody>
          <a:bodyPr/>
          <a:lstStyle/>
          <a:p>
            <a:r>
              <a:rPr lang="tr-TR" b="1" dirty="0" smtClean="0">
                <a:latin typeface="Times New Roman" panose="02020603050405020304" pitchFamily="18" charset="0"/>
                <a:cs typeface="Times New Roman" panose="02020603050405020304" pitchFamily="18" charset="0"/>
              </a:rPr>
              <a:t>Yumurta Temizleme</a:t>
            </a:r>
            <a:endParaRPr lang="tr-TR"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59372" y="1748269"/>
            <a:ext cx="10515600" cy="4351338"/>
          </a:xfrm>
        </p:spPr>
        <p:txBody>
          <a:bodyPr>
            <a:normAutofit/>
          </a:bodyPr>
          <a:lstStyle/>
          <a:p>
            <a:pPr marL="0" indent="0" algn="just">
              <a:lnSpc>
                <a:spcPct val="150000"/>
              </a:lnSpc>
              <a:buNone/>
            </a:pPr>
            <a:r>
              <a:rPr lang="tr-TR" sz="3200" dirty="0">
                <a:latin typeface="Times New Roman" panose="02020603050405020304" pitchFamily="18" charset="0"/>
                <a:cs typeface="Times New Roman" panose="02020603050405020304" pitchFamily="18" charset="0"/>
              </a:rPr>
              <a:t>Yumurtalar toplandığında, kabuk yüzeyinde kalan hafif saman, talaş veya çöp kalıntıları nazikçe temizlenmelidir. Çok kirli yumurtalar ve yerdeki yumurtalar atılmalıdır. Bu noktada yumurtalar, yumurta dezenfektan makinesi veya </a:t>
            </a:r>
            <a:r>
              <a:rPr lang="tr-TR" sz="3200" dirty="0" err="1">
                <a:latin typeface="Times New Roman" panose="02020603050405020304" pitchFamily="18" charset="0"/>
                <a:cs typeface="Times New Roman" panose="02020603050405020304" pitchFamily="18" charset="0"/>
              </a:rPr>
              <a:t>fümigasyon</a:t>
            </a:r>
            <a:r>
              <a:rPr lang="tr-TR" sz="3200" dirty="0">
                <a:latin typeface="Times New Roman" panose="02020603050405020304" pitchFamily="18" charset="0"/>
                <a:cs typeface="Times New Roman" panose="02020603050405020304" pitchFamily="18" charset="0"/>
              </a:rPr>
              <a:t> ile sterilize edilmelidir.</a:t>
            </a:r>
          </a:p>
        </p:txBody>
      </p:sp>
    </p:spTree>
    <p:extLst>
      <p:ext uri="{BB962C8B-B14F-4D97-AF65-F5344CB8AC3E}">
        <p14:creationId xmlns:p14="http://schemas.microsoft.com/office/powerpoint/2010/main" val="973553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5952" y="0"/>
            <a:ext cx="10515600" cy="1325563"/>
          </a:xfrm>
        </p:spPr>
        <p:txBody>
          <a:bodyPr/>
          <a:lstStyle/>
          <a:p>
            <a:r>
              <a:rPr lang="tr-TR" b="1" dirty="0" err="1" smtClean="0">
                <a:latin typeface="Times New Roman" panose="02020603050405020304" pitchFamily="18" charset="0"/>
                <a:cs typeface="Times New Roman" panose="02020603050405020304" pitchFamily="18" charset="0"/>
              </a:rPr>
              <a:t>Fumigasyon</a:t>
            </a:r>
            <a:endParaRPr lang="tr-TR"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33551" y="1238852"/>
            <a:ext cx="11430000" cy="5280189"/>
          </a:xfrm>
        </p:spPr>
        <p:txBody>
          <a:bodyPr>
            <a:normAutofit/>
          </a:bodyPr>
          <a:lstStyle/>
          <a:p>
            <a:pPr marL="0" indent="0" algn="just">
              <a:lnSpc>
                <a:spcPct val="150000"/>
              </a:lnSpc>
              <a:buNone/>
            </a:pPr>
            <a:r>
              <a:rPr lang="tr-TR" sz="3200" dirty="0">
                <a:latin typeface="Times New Roman" panose="02020603050405020304" pitchFamily="18" charset="0"/>
                <a:cs typeface="Times New Roman" panose="02020603050405020304" pitchFamily="18" charset="0"/>
              </a:rPr>
              <a:t>Etkili bir dezenfeksiyon için %70 </a:t>
            </a:r>
            <a:r>
              <a:rPr lang="tr-TR" sz="3200" dirty="0" smtClean="0">
                <a:latin typeface="Times New Roman" panose="02020603050405020304" pitchFamily="18" charset="0"/>
                <a:cs typeface="Times New Roman" panose="02020603050405020304" pitchFamily="18" charset="0"/>
              </a:rPr>
              <a:t>NN, 21 ºC </a:t>
            </a:r>
            <a:r>
              <a:rPr lang="tr-TR" sz="3200" dirty="0">
                <a:latin typeface="Times New Roman" panose="02020603050405020304" pitchFamily="18" charset="0"/>
                <a:cs typeface="Times New Roman" panose="02020603050405020304" pitchFamily="18" charset="0"/>
              </a:rPr>
              <a:t>sıcaklıkta, 600 mg/m</a:t>
            </a:r>
            <a:r>
              <a:rPr lang="tr-TR" sz="3200" baseline="30000" dirty="0">
                <a:latin typeface="Times New Roman" panose="02020603050405020304" pitchFamily="18" charset="0"/>
                <a:cs typeface="Times New Roman" panose="02020603050405020304" pitchFamily="18" charset="0"/>
              </a:rPr>
              <a:t>3</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formaldehitli</a:t>
            </a:r>
            <a:r>
              <a:rPr lang="tr-TR" sz="3200" dirty="0">
                <a:latin typeface="Times New Roman" panose="02020603050405020304" pitchFamily="18" charset="0"/>
                <a:cs typeface="Times New Roman" panose="02020603050405020304" pitchFamily="18" charset="0"/>
              </a:rPr>
              <a:t> hava verilerek yumurtalar 20 </a:t>
            </a:r>
            <a:r>
              <a:rPr lang="tr-TR" sz="3200" dirty="0" smtClean="0">
                <a:latin typeface="Times New Roman" panose="02020603050405020304" pitchFamily="18" charset="0"/>
                <a:cs typeface="Times New Roman" panose="02020603050405020304" pitchFamily="18" charset="0"/>
              </a:rPr>
              <a:t>dakikada </a:t>
            </a:r>
            <a:r>
              <a:rPr lang="tr-TR" sz="3200" dirty="0" err="1" smtClean="0">
                <a:latin typeface="Times New Roman" panose="02020603050405020304" pitchFamily="18" charset="0"/>
                <a:cs typeface="Times New Roman" panose="02020603050405020304" pitchFamily="18" charset="0"/>
              </a:rPr>
              <a:t>fumige</a:t>
            </a:r>
            <a:r>
              <a:rPr lang="tr-TR" sz="3200" dirty="0" smtClean="0">
                <a:latin typeface="Times New Roman" panose="02020603050405020304" pitchFamily="18" charset="0"/>
                <a:cs typeface="Times New Roman" panose="02020603050405020304" pitchFamily="18" charset="0"/>
              </a:rPr>
              <a:t> </a:t>
            </a:r>
            <a:r>
              <a:rPr lang="tr-TR" sz="3200" dirty="0">
                <a:latin typeface="Times New Roman" panose="02020603050405020304" pitchFamily="18" charset="0"/>
                <a:cs typeface="Times New Roman" panose="02020603050405020304" pitchFamily="18" charset="0"/>
              </a:rPr>
              <a:t>edilmelidir. Konsantrasyonun hazırlanması için;</a:t>
            </a:r>
          </a:p>
          <a:p>
            <a:pPr marL="0" indent="0" algn="just">
              <a:lnSpc>
                <a:spcPct val="150000"/>
              </a:lnSpc>
              <a:buNone/>
            </a:pPr>
            <a:r>
              <a:rPr lang="tr-TR" sz="3200" dirty="0" smtClean="0">
                <a:latin typeface="Times New Roman" panose="02020603050405020304" pitchFamily="18" charset="0"/>
                <a:cs typeface="Times New Roman" panose="02020603050405020304" pitchFamily="18" charset="0"/>
              </a:rPr>
              <a:t>* 1m</a:t>
            </a:r>
            <a:r>
              <a:rPr lang="tr-TR" sz="3200" baseline="30000" dirty="0" smtClean="0">
                <a:latin typeface="Times New Roman" panose="02020603050405020304" pitchFamily="18" charset="0"/>
                <a:cs typeface="Times New Roman" panose="02020603050405020304" pitchFamily="18" charset="0"/>
              </a:rPr>
              <a:t>3</a:t>
            </a:r>
            <a:r>
              <a:rPr lang="tr-TR" sz="3200" dirty="0" smtClean="0">
                <a:latin typeface="Times New Roman" panose="02020603050405020304" pitchFamily="18" charset="0"/>
                <a:cs typeface="Times New Roman" panose="02020603050405020304" pitchFamily="18" charset="0"/>
              </a:rPr>
              <a:t> </a:t>
            </a:r>
            <a:r>
              <a:rPr lang="tr-TR" sz="3200" dirty="0">
                <a:latin typeface="Times New Roman" panose="02020603050405020304" pitchFamily="18" charset="0"/>
                <a:cs typeface="Times New Roman" panose="02020603050405020304" pitchFamily="18" charset="0"/>
              </a:rPr>
              <a:t>hava için 30 g potasyum permanganat ile 45 ml %</a:t>
            </a:r>
            <a:r>
              <a:rPr lang="tr-TR" sz="3200" dirty="0" smtClean="0">
                <a:latin typeface="Times New Roman" panose="02020603050405020304" pitchFamily="18" charset="0"/>
                <a:cs typeface="Times New Roman" panose="02020603050405020304" pitchFamily="18" charset="0"/>
              </a:rPr>
              <a:t>40’lık </a:t>
            </a:r>
            <a:r>
              <a:rPr lang="tr-TR" sz="3200" dirty="0" err="1" smtClean="0">
                <a:latin typeface="Times New Roman" panose="02020603050405020304" pitchFamily="18" charset="0"/>
                <a:cs typeface="Times New Roman" panose="02020603050405020304" pitchFamily="18" charset="0"/>
              </a:rPr>
              <a:t>formolin</a:t>
            </a:r>
            <a:r>
              <a:rPr lang="tr-TR" sz="3200" dirty="0" smtClean="0">
                <a:latin typeface="Times New Roman" panose="02020603050405020304" pitchFamily="18" charset="0"/>
                <a:cs typeface="Times New Roman" panose="02020603050405020304" pitchFamily="18" charset="0"/>
              </a:rPr>
              <a:t> </a:t>
            </a:r>
            <a:r>
              <a:rPr lang="tr-TR" sz="3200" dirty="0">
                <a:latin typeface="Times New Roman" panose="02020603050405020304" pitchFamily="18" charset="0"/>
                <a:cs typeface="Times New Roman" panose="02020603050405020304" pitchFamily="18" charset="0"/>
              </a:rPr>
              <a:t>solüsyonu karıştırılır.</a:t>
            </a:r>
          </a:p>
          <a:p>
            <a:pPr marL="0" indent="0" algn="just">
              <a:lnSpc>
                <a:spcPct val="150000"/>
              </a:lnSpc>
              <a:buNone/>
            </a:pPr>
            <a:r>
              <a:rPr lang="tr-TR" sz="3200" dirty="0" smtClean="0">
                <a:latin typeface="Times New Roman" panose="02020603050405020304" pitchFamily="18" charset="0"/>
                <a:cs typeface="Times New Roman" panose="02020603050405020304" pitchFamily="18" charset="0"/>
              </a:rPr>
              <a:t>* Her </a:t>
            </a:r>
            <a:r>
              <a:rPr lang="tr-TR" sz="3200" dirty="0">
                <a:latin typeface="Times New Roman" panose="02020603050405020304" pitchFamily="18" charset="0"/>
                <a:cs typeface="Times New Roman" panose="02020603050405020304" pitchFamily="18" charset="0"/>
              </a:rPr>
              <a:t>m</a:t>
            </a:r>
            <a:r>
              <a:rPr lang="tr-TR" sz="3200" baseline="30000" dirty="0">
                <a:latin typeface="Times New Roman" panose="02020603050405020304" pitchFamily="18" charset="0"/>
                <a:cs typeface="Times New Roman" panose="02020603050405020304" pitchFamily="18" charset="0"/>
              </a:rPr>
              <a:t>3</a:t>
            </a:r>
            <a:r>
              <a:rPr lang="tr-TR" sz="3200" dirty="0">
                <a:latin typeface="Times New Roman" panose="02020603050405020304" pitchFamily="18" charset="0"/>
                <a:cs typeface="Times New Roman" panose="02020603050405020304" pitchFamily="18" charset="0"/>
              </a:rPr>
              <a:t> hava için 10 g %91’lik </a:t>
            </a:r>
            <a:r>
              <a:rPr lang="tr-TR" sz="3200" dirty="0" err="1">
                <a:latin typeface="Times New Roman" panose="02020603050405020304" pitchFamily="18" charset="0"/>
                <a:cs typeface="Times New Roman" panose="02020603050405020304" pitchFamily="18" charset="0"/>
              </a:rPr>
              <a:t>paraformaldehit</a:t>
            </a:r>
            <a:r>
              <a:rPr lang="tr-TR" sz="3200" dirty="0">
                <a:latin typeface="Times New Roman" panose="02020603050405020304" pitchFamily="18" charset="0"/>
                <a:cs typeface="Times New Roman" panose="02020603050405020304" pitchFamily="18" charset="0"/>
              </a:rPr>
              <a:t> ısıtılır.</a:t>
            </a:r>
          </a:p>
        </p:txBody>
      </p:sp>
    </p:spTree>
    <p:extLst>
      <p:ext uri="{BB962C8B-B14F-4D97-AF65-F5344CB8AC3E}">
        <p14:creationId xmlns:p14="http://schemas.microsoft.com/office/powerpoint/2010/main" val="2223000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29077" y="159475"/>
            <a:ext cx="10515600" cy="1325563"/>
          </a:xfrm>
        </p:spPr>
        <p:txBody>
          <a:bodyPr/>
          <a:lstStyle/>
          <a:p>
            <a:r>
              <a:rPr lang="tr-TR" b="1" dirty="0" smtClean="0">
                <a:latin typeface="Times New Roman" panose="02020603050405020304" pitchFamily="18" charset="0"/>
                <a:cs typeface="Times New Roman" panose="02020603050405020304" pitchFamily="18" charset="0"/>
              </a:rPr>
              <a:t>Yumurta Tasnifi</a:t>
            </a:r>
            <a:endParaRPr lang="tr-TR"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399173" y="1485038"/>
            <a:ext cx="11509291" cy="5107148"/>
          </a:xfrm>
        </p:spPr>
        <p:txBody>
          <a:bodyPr>
            <a:noAutofit/>
          </a:bodyPr>
          <a:lstStyle/>
          <a:p>
            <a:pPr marL="0" indent="0" algn="just">
              <a:lnSpc>
                <a:spcPct val="150000"/>
              </a:lnSpc>
              <a:spcAft>
                <a:spcPts val="600"/>
              </a:spcAft>
              <a:buNone/>
            </a:pPr>
            <a:r>
              <a:rPr lang="tr-TR" sz="3200" dirty="0" smtClean="0">
                <a:latin typeface="Times New Roman" panose="02020603050405020304" pitchFamily="18" charset="0"/>
                <a:cs typeface="Times New Roman" panose="02020603050405020304" pitchFamily="18" charset="0"/>
              </a:rPr>
              <a:t>* Yumurta Kabuğu yüzeyinde bulunabilecek zararlı organizmaları ortadan kaldırmak veya azaltmak</a:t>
            </a:r>
          </a:p>
          <a:p>
            <a:pPr marL="0" indent="0" algn="just">
              <a:lnSpc>
                <a:spcPct val="150000"/>
              </a:lnSpc>
              <a:spcAft>
                <a:spcPts val="600"/>
              </a:spcAft>
              <a:buNone/>
            </a:pPr>
            <a:r>
              <a:rPr lang="tr-TR" sz="3200" dirty="0" smtClean="0">
                <a:latin typeface="Times New Roman" panose="02020603050405020304" pitchFamily="18" charset="0"/>
                <a:cs typeface="Times New Roman" panose="02020603050405020304" pitchFamily="18" charset="0"/>
              </a:rPr>
              <a:t>* Yumurtaların </a:t>
            </a:r>
            <a:r>
              <a:rPr lang="tr-TR" sz="3200" dirty="0" err="1" smtClean="0">
                <a:latin typeface="Times New Roman" panose="02020603050405020304" pitchFamily="18" charset="0"/>
                <a:cs typeface="Times New Roman" panose="02020603050405020304" pitchFamily="18" charset="0"/>
              </a:rPr>
              <a:t>mikrobiyal</a:t>
            </a:r>
            <a:r>
              <a:rPr lang="tr-TR" sz="3200" dirty="0" smtClean="0">
                <a:latin typeface="Times New Roman" panose="02020603050405020304" pitchFamily="18" charset="0"/>
                <a:cs typeface="Times New Roman" panose="02020603050405020304" pitchFamily="18" charset="0"/>
              </a:rPr>
              <a:t> kirleticilerle temas etmesini önlemek</a:t>
            </a:r>
          </a:p>
          <a:p>
            <a:pPr marL="0" indent="0" algn="just">
              <a:lnSpc>
                <a:spcPct val="150000"/>
              </a:lnSpc>
              <a:buNone/>
            </a:pPr>
            <a:r>
              <a:rPr lang="tr-TR" sz="3200" dirty="0" smtClean="0">
                <a:latin typeface="Times New Roman" panose="02020603050405020304" pitchFamily="18" charset="0"/>
                <a:cs typeface="Times New Roman" panose="02020603050405020304" pitchFamily="18" charset="0"/>
              </a:rPr>
              <a:t>* Kuluçka Randımanını korumak için uygun sıcaklık ve nemin kontrolünü sağlamak</a:t>
            </a: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6217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1723</TotalTime>
  <Words>300</Words>
  <Application>Microsoft Office PowerPoint</Application>
  <PresentationFormat>Geniş ekran</PresentationFormat>
  <Paragraphs>43</Paragraphs>
  <Slides>7</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7</vt:i4>
      </vt:variant>
    </vt:vector>
  </HeadingPairs>
  <TitlesOfParts>
    <vt:vector size="12" baseType="lpstr">
      <vt:lpstr>Arial</vt:lpstr>
      <vt:lpstr>Calibri</vt:lpstr>
      <vt:lpstr>Calibri Light</vt:lpstr>
      <vt:lpstr>Times New Roman</vt:lpstr>
      <vt:lpstr>Office Teması</vt:lpstr>
      <vt:lpstr>PowerPoint Sunusu</vt:lpstr>
      <vt:lpstr>Giriş</vt:lpstr>
      <vt:lpstr>PowerPoint Sunusu</vt:lpstr>
      <vt:lpstr>PowerPoint Sunusu</vt:lpstr>
      <vt:lpstr>Yumurta Temizleme</vt:lpstr>
      <vt:lpstr>Fumigasyon</vt:lpstr>
      <vt:lpstr>Yumurta Tasnifi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REVIEWER</dc:creator>
  <cp:lastModifiedBy>PC</cp:lastModifiedBy>
  <cp:revision>67</cp:revision>
  <dcterms:created xsi:type="dcterms:W3CDTF">2022-10-19T18:30:04Z</dcterms:created>
  <dcterms:modified xsi:type="dcterms:W3CDTF">2024-10-17T13:03:58Z</dcterms:modified>
</cp:coreProperties>
</file>