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3BD28F-EF67-4E45-B7C7-5E2BC1362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128220F-219C-4FB8-9DD4-519A31543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1F9328-9145-416B-8774-66629AA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E3D84A-3FA5-47FD-8020-5B574319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7B92F65-B5E6-49D8-AFC7-9F391967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65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9297B5-F8A7-4116-AB30-2890868A2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BC58663-6A12-4A33-B3B9-8FEC6D3AD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DEE479-F78F-4C45-9AAF-F428D704B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019BACA-09A6-4662-84C4-CFC2B30A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BC8B22-E4B4-4E1C-AB82-AC7C3D0EE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83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5ECC5F6-1D30-4A03-B647-640F5E6CE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04B28B4-E04A-4E53-AF1E-EBFB057E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75252F-CFB9-4EC6-AD52-32C345D1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260EED-4FB7-4447-B291-A3515FB7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112F0A-BDEB-4103-BC13-2C2F23EA4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711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DB9A4B-A3D5-49D6-ABF3-591E30EE1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BADD05-5A00-4CBB-A7A1-C1C4BE3BF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AECAA2-E5F3-4B25-A57F-0523D77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54299F-B6E8-4142-A60E-35D2F0E9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AE5A998-419B-4215-958E-6C5E122E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9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3B6666-E066-419B-88CF-DB53176D9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E0F5E01-D61E-4D74-9F67-485D5A836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090D21-5357-4BC8-97C5-CFB267229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D09437-B1E9-414F-8F06-14A02C624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A2F74E-4974-46F1-AFA6-84F4613A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24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31B656-CDF2-4EDF-AF3A-F1AC4A155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9C680A-53E6-4A5B-9A45-0666DF051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BDB1188-DF80-4EBB-907F-777EFE5D8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997704-E5F8-4AD1-B662-2A330AE5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83CAA99-A032-4D8F-98E5-A9E31FC6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11920AC-9B84-4E6E-82AB-65458F1B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69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596269-5B53-4F90-B1AC-D3C842998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6D5533-2AD5-4F17-83DE-6C298BA54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6CBFF69-01BD-4599-A1A9-CE80BEBE6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C88611A-0328-4C8B-87A5-8F12B2213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539B6F2-3A22-406F-A282-B7EB7A021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CB5FED2-8E37-4E01-9472-B1C7CA13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2EDE8CC-8442-4C96-A890-3C1E0DDE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67F088F-42A2-4B66-9CF9-4A27B6DD7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77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DFA054-9980-4BCD-BCEB-E3E9F032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A4DA971-107B-4CAC-9D09-97083DD61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8C32E3F-3DCD-4E89-BE4D-080CF8520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259A62C-C993-48CE-A1E5-8587439F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808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42220FB-1527-47DA-A38F-C3253D77A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C14328D-571F-4751-B24D-67CA7345F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1BE8E39-3BFB-40CD-B58C-9A4E5E2F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56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8CDE17-D8EC-4F56-B000-8373C3E3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679F9A-E09E-49C3-9018-08FECDE45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8E1682C-174B-4711-9B83-EDCF0125A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EAB09CF-2606-4581-B5E7-322BAB7F6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2A78AC8-BEE7-4B70-8794-F872DB1AD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0709ACC-8F94-4F95-A544-327594BE4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585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1DED43-12C7-4F86-86CE-915589380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08B6931-0F30-4847-9381-90BB19652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932BEA4-7990-4529-AE0C-58F11908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2F0AFFE-A4EC-430B-97B5-E0F80F03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74A3003-466C-4544-8268-6E90A3B9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2EA8915-D366-4754-86EF-670FEA371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43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028D712-3443-48B5-874B-BFA7C5CC9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64B909C-0234-4518-8168-39C29D57E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576A637-20A3-4B17-A67F-5DEC0B62C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643A-FF65-4AF5-A8E4-1D7957353E13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A3D18A-28DA-45C0-A036-B1E7AC770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2AAD524-3CED-483D-9292-1C8DF9A70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4EA7F-E792-4979-9622-F0A4090F2D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56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D43921C-AB26-473E-B39A-C145C6FFF7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Synchronization</a:t>
            </a:r>
            <a:r>
              <a:rPr lang="tr-TR" dirty="0"/>
              <a:t> in </a:t>
            </a:r>
            <a:r>
              <a:rPr lang="tr-TR" dirty="0" err="1"/>
              <a:t>Mares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0C57B85-C643-4F4C-AB5A-B261498E99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281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>
            <a:extLst>
              <a:ext uri="{FF2B5EF4-FFF2-40B4-BE49-F238E27FC236}">
                <a16:creationId xmlns:a16="http://schemas.microsoft.com/office/drawing/2014/main" id="{CBF3EC75-C42D-464A-A134-1260D63AD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 err="1"/>
              <a:t>Artificial</a:t>
            </a:r>
            <a:r>
              <a:rPr lang="tr-TR" dirty="0"/>
              <a:t> </a:t>
            </a:r>
            <a:r>
              <a:rPr lang="tr-TR" dirty="0" err="1"/>
              <a:t>Light</a:t>
            </a:r>
            <a:endParaRPr lang="tr-TR" dirty="0"/>
          </a:p>
        </p:txBody>
      </p:sp>
      <p:cxnSp>
        <p:nvCxnSpPr>
          <p:cNvPr id="6" name="Düz Bağlayıcı 5">
            <a:extLst>
              <a:ext uri="{FF2B5EF4-FFF2-40B4-BE49-F238E27FC236}">
                <a16:creationId xmlns:a16="http://schemas.microsoft.com/office/drawing/2014/main" id="{47B59DDF-0664-4CD5-882D-BD01A18D0A13}"/>
              </a:ext>
            </a:extLst>
          </p:cNvPr>
          <p:cNvCxnSpPr>
            <a:cxnSpLocks/>
          </p:cNvCxnSpPr>
          <p:nvPr/>
        </p:nvCxnSpPr>
        <p:spPr>
          <a:xfrm>
            <a:off x="1668378" y="3866148"/>
            <a:ext cx="463616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1AC241AE-C162-44DD-80BB-BAD2B9374607}"/>
              </a:ext>
            </a:extLst>
          </p:cNvPr>
          <p:cNvCxnSpPr/>
          <p:nvPr/>
        </p:nvCxnSpPr>
        <p:spPr>
          <a:xfrm>
            <a:off x="6288505" y="3721769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>
            <a:extLst>
              <a:ext uri="{FF2B5EF4-FFF2-40B4-BE49-F238E27FC236}">
                <a16:creationId xmlns:a16="http://schemas.microsoft.com/office/drawing/2014/main" id="{5AAF7164-FE60-4ACF-B123-EAC23F7B87AD}"/>
              </a:ext>
            </a:extLst>
          </p:cNvPr>
          <p:cNvCxnSpPr/>
          <p:nvPr/>
        </p:nvCxnSpPr>
        <p:spPr>
          <a:xfrm>
            <a:off x="1668378" y="3713748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11F70A23-83D3-43A9-ADD1-CED25C4F4D7B}"/>
              </a:ext>
            </a:extLst>
          </p:cNvPr>
          <p:cNvCxnSpPr/>
          <p:nvPr/>
        </p:nvCxnSpPr>
        <p:spPr>
          <a:xfrm>
            <a:off x="9994233" y="3721769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>
            <a:extLst>
              <a:ext uri="{FF2B5EF4-FFF2-40B4-BE49-F238E27FC236}">
                <a16:creationId xmlns:a16="http://schemas.microsoft.com/office/drawing/2014/main" id="{850E6FCB-B117-48DB-B3B8-5350B950FB7A}"/>
              </a:ext>
            </a:extLst>
          </p:cNvPr>
          <p:cNvCxnSpPr/>
          <p:nvPr/>
        </p:nvCxnSpPr>
        <p:spPr>
          <a:xfrm>
            <a:off x="8141369" y="3721769"/>
            <a:ext cx="0" cy="3048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>
            <a:extLst>
              <a:ext uri="{FF2B5EF4-FFF2-40B4-BE49-F238E27FC236}">
                <a16:creationId xmlns:a16="http://schemas.microsoft.com/office/drawing/2014/main" id="{75405CC0-C33C-4B3F-8E73-FCF6271D66DA}"/>
              </a:ext>
            </a:extLst>
          </p:cNvPr>
          <p:cNvCxnSpPr>
            <a:cxnSpLocks/>
          </p:cNvCxnSpPr>
          <p:nvPr/>
        </p:nvCxnSpPr>
        <p:spPr>
          <a:xfrm>
            <a:off x="6296526" y="3866148"/>
            <a:ext cx="182077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Bağlayıcı 24">
            <a:extLst>
              <a:ext uri="{FF2B5EF4-FFF2-40B4-BE49-F238E27FC236}">
                <a16:creationId xmlns:a16="http://schemas.microsoft.com/office/drawing/2014/main" id="{A9DA033A-26AC-4B35-B36B-FC420AA96FD3}"/>
              </a:ext>
            </a:extLst>
          </p:cNvPr>
          <p:cNvCxnSpPr>
            <a:cxnSpLocks/>
          </p:cNvCxnSpPr>
          <p:nvPr/>
        </p:nvCxnSpPr>
        <p:spPr>
          <a:xfrm>
            <a:off x="8141369" y="3866148"/>
            <a:ext cx="182077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A3679689-97A6-4624-A302-107A30C43F1D}"/>
              </a:ext>
            </a:extLst>
          </p:cNvPr>
          <p:cNvSpPr txBox="1"/>
          <p:nvPr/>
        </p:nvSpPr>
        <p:spPr>
          <a:xfrm>
            <a:off x="3099135" y="3429000"/>
            <a:ext cx="177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60 gün Yapay Işık</a:t>
            </a: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9027CA39-4036-4F5A-915E-0F8CFB8B62DB}"/>
              </a:ext>
            </a:extLst>
          </p:cNvPr>
          <p:cNvSpPr txBox="1"/>
          <p:nvPr/>
        </p:nvSpPr>
        <p:spPr>
          <a:xfrm>
            <a:off x="6726651" y="3429000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10 gün P</a:t>
            </a:r>
            <a:r>
              <a:rPr lang="tr-TR" baseline="-25000" dirty="0"/>
              <a:t>4</a:t>
            </a:r>
          </a:p>
        </p:txBody>
      </p:sp>
      <p:sp>
        <p:nvSpPr>
          <p:cNvPr id="28" name="Metin kutusu 27">
            <a:extLst>
              <a:ext uri="{FF2B5EF4-FFF2-40B4-BE49-F238E27FC236}">
                <a16:creationId xmlns:a16="http://schemas.microsoft.com/office/drawing/2014/main" id="{8385E3C5-AAE2-4BB1-9476-E5D2B5BF5122}"/>
              </a:ext>
            </a:extLst>
          </p:cNvPr>
          <p:cNvSpPr txBox="1"/>
          <p:nvPr/>
        </p:nvSpPr>
        <p:spPr>
          <a:xfrm>
            <a:off x="7916788" y="4046623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PG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83B43FC2-79BF-4FF1-BC53-8C9392D342DB}"/>
              </a:ext>
            </a:extLst>
          </p:cNvPr>
          <p:cNvSpPr txBox="1"/>
          <p:nvPr/>
        </p:nvSpPr>
        <p:spPr>
          <a:xfrm>
            <a:off x="9684668" y="4046623"/>
            <a:ext cx="5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hCG</a:t>
            </a:r>
            <a:endParaRPr lang="tr-TR" dirty="0"/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1B7B67B6-18EB-4E2C-B75C-7EE7AAC9D67E}"/>
              </a:ext>
            </a:extLst>
          </p:cNvPr>
          <p:cNvSpPr txBox="1"/>
          <p:nvPr/>
        </p:nvSpPr>
        <p:spPr>
          <a:xfrm>
            <a:off x="8655669" y="342900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10 gün</a:t>
            </a:r>
          </a:p>
        </p:txBody>
      </p:sp>
    </p:spTree>
    <p:extLst>
      <p:ext uri="{BB962C8B-B14F-4D97-AF65-F5344CB8AC3E}">
        <p14:creationId xmlns:p14="http://schemas.microsoft.com/office/powerpoint/2010/main" val="230080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205C29-F1C0-44CE-A7B3-A75C149A3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Synchronization</a:t>
            </a:r>
            <a:r>
              <a:rPr lang="tr-TR" dirty="0"/>
              <a:t> </a:t>
            </a:r>
            <a:r>
              <a:rPr lang="tr-TR" dirty="0" err="1"/>
              <a:t>success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D7027A-3DCD-423C-9B77-1B73EA715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/>
          </a:bodyPr>
          <a:lstStyle/>
          <a:p>
            <a:r>
              <a:rPr lang="tr-TR" dirty="0" err="1"/>
              <a:t>Relative</a:t>
            </a:r>
            <a:endParaRPr lang="tr-TR" dirty="0"/>
          </a:p>
          <a:p>
            <a:endParaRPr lang="tr-TR" dirty="0"/>
          </a:p>
          <a:p>
            <a:r>
              <a:rPr lang="tr-TR" dirty="0"/>
              <a:t>No </a:t>
            </a:r>
            <a:r>
              <a:rPr lang="tr-TR" dirty="0" err="1"/>
              <a:t>exact</a:t>
            </a:r>
            <a:r>
              <a:rPr lang="tr-TR" dirty="0"/>
              <a:t> </a:t>
            </a:r>
            <a:r>
              <a:rPr lang="tr-TR" dirty="0" err="1"/>
              <a:t>results</a:t>
            </a:r>
            <a:endParaRPr lang="tr-TR" dirty="0"/>
          </a:p>
          <a:p>
            <a:endParaRPr lang="tr-TR" dirty="0"/>
          </a:p>
          <a:p>
            <a:r>
              <a:rPr lang="tr-TR" dirty="0"/>
              <a:t>I</a:t>
            </a:r>
            <a:r>
              <a:rPr lang="en-US" dirty="0"/>
              <a:t>t is very difficult to perform fixed </a:t>
            </a:r>
            <a:r>
              <a:rPr lang="en-US" dirty="0" err="1"/>
              <a:t>tim</a:t>
            </a:r>
            <a:r>
              <a:rPr lang="tr-TR" dirty="0"/>
              <a:t>e </a:t>
            </a:r>
            <a:r>
              <a:rPr lang="en-US" dirty="0"/>
              <a:t>insemination/</a:t>
            </a:r>
            <a:r>
              <a:rPr lang="tr-TR" dirty="0" err="1"/>
              <a:t>mounting</a:t>
            </a:r>
            <a:r>
              <a:rPr lang="tr-TR" dirty="0"/>
              <a:t>, </a:t>
            </a:r>
            <a:r>
              <a:rPr lang="en-US" dirty="0"/>
              <a:t>Since the estrus period is long and the time of ovulation varies </a:t>
            </a:r>
            <a:r>
              <a:rPr lang="tr-TR" dirty="0" err="1"/>
              <a:t>among</a:t>
            </a:r>
            <a:r>
              <a:rPr lang="tr-TR" dirty="0"/>
              <a:t> </a:t>
            </a:r>
            <a:r>
              <a:rPr lang="tr-TR" dirty="0" err="1"/>
              <a:t>individuals</a:t>
            </a:r>
            <a:r>
              <a:rPr lang="en-US" dirty="0"/>
              <a:t>, </a:t>
            </a:r>
            <a:endParaRPr lang="tr-TR" dirty="0"/>
          </a:p>
          <a:p>
            <a:endParaRPr lang="tr-TR" dirty="0"/>
          </a:p>
          <a:p>
            <a:r>
              <a:rPr lang="tr-TR" dirty="0"/>
              <a:t>S</a:t>
            </a:r>
            <a:r>
              <a:rPr lang="en-US" dirty="0" err="1"/>
              <a:t>ynchronization</a:t>
            </a:r>
            <a:r>
              <a:rPr lang="en-US" dirty="0"/>
              <a:t> practices in mares are often used to solve an existing problem or to get maximum benefit in limited time.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88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B4F20A-6656-4BA0-BD4E-3987D4CF6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Synchronization</a:t>
            </a:r>
            <a:r>
              <a:rPr lang="tr-TR" dirty="0"/>
              <a:t> </a:t>
            </a:r>
            <a:r>
              <a:rPr lang="tr-TR" dirty="0" err="1"/>
              <a:t>methods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62025-9D27-4F13-80A0-18D6E0670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4359"/>
            <a:ext cx="5257800" cy="3639135"/>
          </a:xfrm>
        </p:spPr>
        <p:txBody>
          <a:bodyPr/>
          <a:lstStyle/>
          <a:p>
            <a:r>
              <a:rPr lang="tr-TR" dirty="0" err="1"/>
              <a:t>Transition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endParaRPr lang="tr-TR" dirty="0"/>
          </a:p>
          <a:p>
            <a:r>
              <a:rPr lang="tr-TR" dirty="0" err="1"/>
              <a:t>Shortening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luteal</a:t>
            </a:r>
            <a:r>
              <a:rPr lang="tr-TR" dirty="0"/>
              <a:t> </a:t>
            </a:r>
            <a:r>
              <a:rPr lang="tr-TR" dirty="0" err="1"/>
              <a:t>phase</a:t>
            </a:r>
            <a:endParaRPr lang="tr-TR" dirty="0"/>
          </a:p>
          <a:p>
            <a:r>
              <a:rPr lang="tr-TR" dirty="0"/>
              <a:t>P</a:t>
            </a:r>
            <a:r>
              <a:rPr lang="en-US" dirty="0" err="1"/>
              <a:t>rolong</a:t>
            </a:r>
            <a:r>
              <a:rPr lang="tr-TR" dirty="0" err="1"/>
              <a:t>ing</a:t>
            </a:r>
            <a:r>
              <a:rPr lang="en-US" dirty="0"/>
              <a:t> the luteal phase</a:t>
            </a:r>
            <a:endParaRPr lang="tr-TR" dirty="0"/>
          </a:p>
          <a:p>
            <a:r>
              <a:rPr lang="tr-TR" dirty="0" err="1"/>
              <a:t>Inducing</a:t>
            </a:r>
            <a:r>
              <a:rPr lang="tr-TR" dirty="0"/>
              <a:t> </a:t>
            </a:r>
            <a:r>
              <a:rPr lang="tr-TR" dirty="0" err="1"/>
              <a:t>ovulation</a:t>
            </a:r>
            <a:endParaRPr lang="tr-TR" dirty="0"/>
          </a:p>
          <a:p>
            <a:r>
              <a:rPr lang="tr-TR" dirty="0" err="1"/>
              <a:t>Inhibition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follicular</a:t>
            </a:r>
            <a:r>
              <a:rPr lang="tr-TR" dirty="0"/>
              <a:t> </a:t>
            </a:r>
            <a:r>
              <a:rPr lang="tr-TR" dirty="0" err="1"/>
              <a:t>phase</a:t>
            </a: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ADB396BF-4294-40FA-9220-37C61D36AFDA}"/>
              </a:ext>
            </a:extLst>
          </p:cNvPr>
          <p:cNvSpPr txBox="1">
            <a:spLocks/>
          </p:cNvSpPr>
          <p:nvPr/>
        </p:nvSpPr>
        <p:spPr>
          <a:xfrm>
            <a:off x="7571875" y="2264360"/>
            <a:ext cx="3781926" cy="2329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/>
              <a:t>Artificial</a:t>
            </a:r>
            <a:r>
              <a:rPr lang="tr-TR" dirty="0"/>
              <a:t> </a:t>
            </a:r>
            <a:r>
              <a:rPr lang="tr-TR" dirty="0" err="1"/>
              <a:t>light</a:t>
            </a:r>
            <a:endParaRPr lang="tr-TR" dirty="0"/>
          </a:p>
          <a:p>
            <a:r>
              <a:rPr lang="tr-TR" dirty="0" err="1"/>
              <a:t>Prostaglandins</a:t>
            </a:r>
            <a:endParaRPr lang="tr-TR" dirty="0"/>
          </a:p>
          <a:p>
            <a:r>
              <a:rPr lang="tr-TR" dirty="0" err="1"/>
              <a:t>Progesterone</a:t>
            </a:r>
            <a:endParaRPr lang="tr-TR" dirty="0"/>
          </a:p>
          <a:p>
            <a:r>
              <a:rPr lang="tr-TR" dirty="0" err="1"/>
              <a:t>Gonadotropin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37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AC98A4-E747-418F-AE49-355EE0DF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Prostaglandin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CD50AB-84E6-4AFE-B38A-E544843AA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90165"/>
          </a:xfrm>
        </p:spPr>
        <p:txBody>
          <a:bodyPr>
            <a:normAutofit/>
          </a:bodyPr>
          <a:lstStyle/>
          <a:p>
            <a:r>
              <a:rPr lang="tr-TR" dirty="0"/>
              <a:t>S</a:t>
            </a:r>
            <a:r>
              <a:rPr lang="en-US" dirty="0" err="1"/>
              <a:t>hortens</a:t>
            </a:r>
            <a:r>
              <a:rPr lang="en-US" dirty="0"/>
              <a:t> the luteal phase.</a:t>
            </a:r>
            <a:endParaRPr lang="tr-TR" dirty="0"/>
          </a:p>
          <a:p>
            <a:r>
              <a:rPr lang="en-US" dirty="0"/>
              <a:t>Effective in the presence of a mature CL.</a:t>
            </a:r>
            <a:endParaRPr lang="tr-TR" dirty="0"/>
          </a:p>
          <a:p>
            <a:r>
              <a:rPr lang="en-US" dirty="0"/>
              <a:t>Effective from the 5th day after ovulation.</a:t>
            </a:r>
            <a:endParaRPr lang="tr-TR" dirty="0"/>
          </a:p>
          <a:p>
            <a:r>
              <a:rPr lang="en-US" dirty="0"/>
              <a:t>Mares are sensitive to low doses of Prostaglandin applications.</a:t>
            </a:r>
            <a:endParaRPr lang="tr-TR" dirty="0"/>
          </a:p>
          <a:p>
            <a:r>
              <a:rPr lang="en-US" dirty="0"/>
              <a:t>It should be used with caution since its side effects are high.</a:t>
            </a:r>
            <a:endParaRPr lang="tr-TR" dirty="0"/>
          </a:p>
          <a:p>
            <a:r>
              <a:rPr lang="en-US" dirty="0"/>
              <a:t>Since it </a:t>
            </a:r>
            <a:r>
              <a:rPr lang="tr-TR" dirty="0" err="1"/>
              <a:t>does</a:t>
            </a:r>
            <a:r>
              <a:rPr lang="tr-TR" dirty="0"/>
              <a:t> not </a:t>
            </a:r>
            <a:r>
              <a:rPr lang="tr-TR" dirty="0" err="1"/>
              <a:t>directly</a:t>
            </a:r>
            <a:r>
              <a:rPr lang="tr-TR" dirty="0"/>
              <a:t> </a:t>
            </a:r>
            <a:r>
              <a:rPr lang="tr-TR" dirty="0" err="1"/>
              <a:t>affect</a:t>
            </a:r>
            <a:r>
              <a:rPr lang="en-US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en-US" dirty="0"/>
              <a:t>ovulation mechanism, it can be used as </a:t>
            </a:r>
            <a:r>
              <a:rPr lang="tr-TR" dirty="0"/>
              <a:t>an </a:t>
            </a:r>
            <a:r>
              <a:rPr lang="en-US" dirty="0"/>
              <a:t>estrus synchronization method.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207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96620C-AF64-4F23-A94D-29CF4D285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Prostaglandin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E33B6D-FACF-474A-8802-401A6903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268" y="1825625"/>
            <a:ext cx="11225463" cy="4351338"/>
          </a:xfrm>
        </p:spPr>
        <p:txBody>
          <a:bodyPr>
            <a:normAutofit/>
          </a:bodyPr>
          <a:lstStyle/>
          <a:p>
            <a:r>
              <a:rPr lang="en-US" dirty="0"/>
              <a:t>Following a single application, estrus is observed after 5-7 days and ovulation after 9-11 days.</a:t>
            </a:r>
            <a:endParaRPr lang="tr-TR" dirty="0"/>
          </a:p>
          <a:p>
            <a:r>
              <a:rPr lang="en-US" dirty="0"/>
              <a:t>In double application 14 days apart, ovulation is expected within 7-10 days following the second application.</a:t>
            </a:r>
            <a:endParaRPr lang="tr-TR" dirty="0"/>
          </a:p>
          <a:p>
            <a:r>
              <a:rPr lang="en-US" dirty="0"/>
              <a:t>Double administration 14 days apart, Follicle development and ovulation can be induced by </a:t>
            </a:r>
            <a:r>
              <a:rPr lang="en-US" dirty="0" err="1"/>
              <a:t>hCG</a:t>
            </a:r>
            <a:r>
              <a:rPr lang="en-US" dirty="0"/>
              <a:t> injection 5 days after the second administration.</a:t>
            </a:r>
            <a:endParaRPr lang="tr-TR" dirty="0"/>
          </a:p>
          <a:p>
            <a:r>
              <a:rPr lang="en-US" dirty="0"/>
              <a:t>If there is a dominant Follicle on the day of administration, ovulation can occur within 2-3 days &lt;without signs of estrus&gt;.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580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303634-5F7B-4417-ABC8-FC2670BBC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Progesterone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9507EA-C066-465B-9FB8-0209A365B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Provides prolongation of the luteal phase.</a:t>
            </a:r>
            <a:endParaRPr lang="tr-TR" dirty="0"/>
          </a:p>
          <a:p>
            <a:r>
              <a:rPr lang="en-US" dirty="0"/>
              <a:t>Low efficacy when used alone.</a:t>
            </a:r>
            <a:r>
              <a:rPr lang="tr-TR" dirty="0"/>
              <a:t> </a:t>
            </a:r>
            <a:r>
              <a:rPr lang="en-US" dirty="0"/>
              <a:t>Requires use for 15-18 days.</a:t>
            </a:r>
            <a:endParaRPr lang="tr-TR" dirty="0"/>
          </a:p>
          <a:p>
            <a:endParaRPr lang="tr-TR" dirty="0"/>
          </a:p>
          <a:p>
            <a:r>
              <a:rPr lang="en-US" dirty="0"/>
              <a:t>10 days progesterone + Prostaglandin </a:t>
            </a:r>
            <a:r>
              <a:rPr lang="tr-TR" dirty="0"/>
              <a:t>on 10th </a:t>
            </a:r>
            <a:r>
              <a:rPr lang="tr-TR" dirty="0" err="1"/>
              <a:t>day</a:t>
            </a:r>
            <a:endParaRPr lang="tr-TR" dirty="0"/>
          </a:p>
          <a:p>
            <a:r>
              <a:rPr lang="en-US" dirty="0"/>
              <a:t>10 days progesterone + Prostaglandin </a:t>
            </a:r>
            <a:r>
              <a:rPr lang="tr-TR" dirty="0"/>
              <a:t>on 10th </a:t>
            </a:r>
            <a:r>
              <a:rPr lang="tr-TR" dirty="0" err="1"/>
              <a:t>day</a:t>
            </a:r>
            <a:r>
              <a:rPr lang="tr-TR" dirty="0"/>
              <a:t> </a:t>
            </a:r>
            <a:r>
              <a:rPr lang="en-US" dirty="0"/>
              <a:t>+ </a:t>
            </a:r>
            <a:r>
              <a:rPr lang="en-US" dirty="0" err="1"/>
              <a:t>hCG</a:t>
            </a:r>
            <a:r>
              <a:rPr lang="en-US" dirty="0"/>
              <a:t> administration with &gt;35mm Follicle detection</a:t>
            </a:r>
            <a:endParaRPr lang="tr-TR" dirty="0"/>
          </a:p>
          <a:p>
            <a:r>
              <a:rPr lang="en-US" dirty="0"/>
              <a:t>10 days progesterone sponge </a:t>
            </a:r>
            <a:r>
              <a:rPr lang="tr-TR" dirty="0">
                <a:sym typeface="Wingdings" panose="05000000000000000000" pitchFamily="2" charset="2"/>
              </a:rPr>
              <a:t></a:t>
            </a:r>
            <a:r>
              <a:rPr lang="en-US" dirty="0"/>
              <a:t> estrus</a:t>
            </a:r>
            <a:r>
              <a:rPr lang="tr-TR" dirty="0"/>
              <a:t> </a:t>
            </a:r>
            <a:r>
              <a:rPr lang="tr-TR" dirty="0" err="1"/>
              <a:t>signs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3 </a:t>
            </a:r>
            <a:r>
              <a:rPr lang="tr-TR" dirty="0" err="1"/>
              <a:t>days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523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3D5CE7-1420-4A0C-BFCB-C64D0F6CB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Progesterone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7D83C1-7EAA-4FF5-AF33-1524160FC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also preferred to suppress cyclic activity.</a:t>
            </a:r>
            <a:endParaRPr lang="tr-TR" dirty="0"/>
          </a:p>
          <a:p>
            <a:r>
              <a:rPr lang="en-US" dirty="0"/>
              <a:t>200 mg MPA; </a:t>
            </a:r>
            <a:r>
              <a:rPr lang="tr-TR" dirty="0" err="1"/>
              <a:t>once</a:t>
            </a:r>
            <a:r>
              <a:rPr lang="tr-TR" dirty="0"/>
              <a:t> in</a:t>
            </a:r>
            <a:r>
              <a:rPr lang="en-US" dirty="0"/>
              <a:t> every 8-14 days</a:t>
            </a:r>
            <a:endParaRPr lang="tr-TR" dirty="0"/>
          </a:p>
          <a:p>
            <a:r>
              <a:rPr lang="en-US" dirty="0"/>
              <a:t>1800 mg/500 kg MPA; </a:t>
            </a:r>
            <a:r>
              <a:rPr lang="tr-TR" dirty="0" err="1"/>
              <a:t>once</a:t>
            </a:r>
            <a:r>
              <a:rPr lang="tr-TR" dirty="0"/>
              <a:t> </a:t>
            </a:r>
            <a:r>
              <a:rPr lang="en-US" dirty="0"/>
              <a:t>per month suppresses estrus from 6 weeks to 3 months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en-US" dirty="0"/>
              <a:t>It can be used to prolong the period of foal </a:t>
            </a:r>
            <a:r>
              <a:rPr lang="tr-TR" dirty="0" err="1"/>
              <a:t>heat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/>
              <a:t>Progesterone administered for 5 days postpartum can delay foal estrus for up to 10 days.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298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D7CB49-F9C7-4599-AA97-E24EA926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D2BA5E-AF89-4927-8A9C-AB5B21095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US" dirty="0" err="1"/>
              <a:t>Deslorelin</a:t>
            </a:r>
            <a:r>
              <a:rPr lang="en-US" dirty="0"/>
              <a:t> (GnRH</a:t>
            </a:r>
            <a:r>
              <a:rPr lang="tr-TR" dirty="0"/>
              <a:t> </a:t>
            </a:r>
            <a:r>
              <a:rPr lang="tr-TR" dirty="0" err="1"/>
              <a:t>agonist</a:t>
            </a:r>
            <a:r>
              <a:rPr lang="en-US" dirty="0"/>
              <a:t>) and </a:t>
            </a:r>
            <a:r>
              <a:rPr lang="en-US" dirty="0" err="1"/>
              <a:t>hCG</a:t>
            </a:r>
            <a:r>
              <a:rPr lang="en-US" dirty="0"/>
              <a:t> (LH) are commonly used.</a:t>
            </a:r>
            <a:endParaRPr lang="tr-TR" dirty="0"/>
          </a:p>
          <a:p>
            <a:r>
              <a:rPr lang="en-US" dirty="0" err="1"/>
              <a:t>Deslorelin</a:t>
            </a:r>
            <a:r>
              <a:rPr lang="en-US" dirty="0"/>
              <a:t> has a lower molecular weight than </a:t>
            </a:r>
            <a:r>
              <a:rPr lang="en-US" dirty="0" err="1"/>
              <a:t>hCG</a:t>
            </a:r>
            <a:r>
              <a:rPr lang="en-US" dirty="0"/>
              <a:t> and therefore less antigenic effect.</a:t>
            </a:r>
            <a:endParaRPr lang="tr-TR" dirty="0"/>
          </a:p>
          <a:p>
            <a:endParaRPr lang="tr-TR" dirty="0"/>
          </a:p>
          <a:p>
            <a:r>
              <a:rPr lang="en-US" dirty="0"/>
              <a:t>Its use after ovulation or for prolonged periods may cause a negative effect on the pituitary. It prolongs the </a:t>
            </a:r>
            <a:r>
              <a:rPr lang="tr-TR" dirty="0" err="1"/>
              <a:t>estrus</a:t>
            </a:r>
            <a:r>
              <a:rPr lang="tr-TR" dirty="0"/>
              <a:t> </a:t>
            </a:r>
            <a:r>
              <a:rPr lang="en-US" dirty="0"/>
              <a:t>cycle duration.</a:t>
            </a:r>
            <a:endParaRPr lang="tr-TR" dirty="0"/>
          </a:p>
          <a:p>
            <a:r>
              <a:rPr lang="en-US" dirty="0"/>
              <a:t>Gonadotropin agents administered with 35 mm follicle detection allow ovulation to occur within 48 hours.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440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5CBE57-708D-4AD3-98C3-19CA42426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Artificial</a:t>
            </a:r>
            <a:r>
              <a:rPr lang="tr-TR" dirty="0"/>
              <a:t> </a:t>
            </a:r>
            <a:r>
              <a:rPr lang="tr-TR" dirty="0" err="1"/>
              <a:t>Light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ACB2A9-3E28-46CA-9827-FAB32C51F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/>
          <a:lstStyle/>
          <a:p>
            <a:r>
              <a:rPr lang="en-US" dirty="0"/>
              <a:t>It should be started 8-10 weeks before the start of the desired </a:t>
            </a:r>
            <a:r>
              <a:rPr lang="tr-TR" dirty="0" err="1"/>
              <a:t>mounting</a:t>
            </a:r>
            <a:r>
              <a:rPr lang="en-US" dirty="0"/>
              <a:t> season.</a:t>
            </a:r>
            <a:endParaRPr lang="tr-TR" dirty="0"/>
          </a:p>
          <a:p>
            <a:r>
              <a:rPr lang="en-US" dirty="0"/>
              <a:t>Two general methods of use in supplementary light applications;</a:t>
            </a:r>
            <a:endParaRPr lang="tr-TR" dirty="0"/>
          </a:p>
          <a:p>
            <a:pPr lvl="1"/>
            <a:r>
              <a:rPr lang="en-US" dirty="0"/>
              <a:t>Daily light duration is completed to 16 hours in 30-minute increments per week,</a:t>
            </a:r>
            <a:endParaRPr lang="tr-TR" dirty="0"/>
          </a:p>
          <a:p>
            <a:pPr lvl="1"/>
            <a:r>
              <a:rPr lang="en-US" dirty="0"/>
              <a:t>A total of 16 hours of direct light is applied.</a:t>
            </a:r>
            <a:endParaRPr lang="tr-TR" dirty="0"/>
          </a:p>
          <a:p>
            <a:r>
              <a:rPr lang="en-US" dirty="0"/>
              <a:t>Dividing the additional light time equally before and after natural light provides better results.</a:t>
            </a:r>
            <a:endParaRPr lang="tr-TR" dirty="0"/>
          </a:p>
          <a:p>
            <a:r>
              <a:rPr lang="en-US" dirty="0"/>
              <a:t>Artificial light applications stimulate ovarian functions within 30-60 days, and ovulations begin to be seen within 60-90 days.</a:t>
            </a:r>
            <a:endParaRPr lang="tr-TR" dirty="0"/>
          </a:p>
          <a:p>
            <a:r>
              <a:rPr lang="en-US" dirty="0"/>
              <a:t>100-200 watts of light is sufficient for 13-15 m2 area.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7148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537</Words>
  <Application>Microsoft Office PowerPoint</Application>
  <PresentationFormat>Geniş ekran</PresentationFormat>
  <Paragraphs>65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Synchronization in Mares</vt:lpstr>
      <vt:lpstr>Synchronization success</vt:lpstr>
      <vt:lpstr>Synchronization methods</vt:lpstr>
      <vt:lpstr>Prostaglandin</vt:lpstr>
      <vt:lpstr>Prostaglandin</vt:lpstr>
      <vt:lpstr>Progesterone</vt:lpstr>
      <vt:lpstr>Progesterone</vt:lpstr>
      <vt:lpstr>Gonadotropin</vt:lpstr>
      <vt:lpstr>Artificial Light</vt:lpstr>
      <vt:lpstr>Artificial 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Kısraklarda Üremenin Denetlenmesi</dc:title>
  <dc:creator>Tuna Olgaç</dc:creator>
  <cp:lastModifiedBy>Kemal.Tuna.Olgac</cp:lastModifiedBy>
  <cp:revision>25</cp:revision>
  <dcterms:created xsi:type="dcterms:W3CDTF">2024-07-31T08:32:28Z</dcterms:created>
  <dcterms:modified xsi:type="dcterms:W3CDTF">2024-12-17T11:43:08Z</dcterms:modified>
</cp:coreProperties>
</file>