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68" r:id="rId3"/>
    <p:sldId id="269" r:id="rId4"/>
    <p:sldId id="270" r:id="rId5"/>
    <p:sldId id="279" r:id="rId6"/>
    <p:sldId id="271" r:id="rId7"/>
    <p:sldId id="280" r:id="rId8"/>
    <p:sldId id="272" r:id="rId9"/>
    <p:sldId id="273" r:id="rId10"/>
    <p:sldId id="274" r:id="rId11"/>
    <p:sldId id="284" r:id="rId12"/>
    <p:sldId id="275"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60"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48" y="5130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1FF789-3D9B-4393-9971-DFC8EFE6B334}" type="datetimeFigureOut">
              <a:rPr lang="tr-TR" smtClean="0"/>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BE44A-8643-48E4-BA0D-542181F65B85}" type="slidenum">
              <a:rPr lang="tr-TR" smtClean="0"/>
              <a:t>‹#›</a:t>
            </a:fld>
            <a:endParaRPr lang="tr-TR"/>
          </a:p>
        </p:txBody>
      </p:sp>
    </p:spTree>
    <p:extLst>
      <p:ext uri="{BB962C8B-B14F-4D97-AF65-F5344CB8AC3E}">
        <p14:creationId xmlns:p14="http://schemas.microsoft.com/office/powerpoint/2010/main" val="166210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D6F0954B-0D1F-4FBD-8A76-A5A60BF794DF}"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D6F0954B-0D1F-4FBD-8A76-A5A60BF794D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D6F0954B-0D1F-4FBD-8A76-A5A60BF794DF}"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62E3669-17B3-47E0-9963-5B5152B6FFC3}"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6F0954B-0D1F-4FBD-8A76-A5A60BF794D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fontScale="92500" lnSpcReduction="20000"/>
          </a:bodyPr>
          <a:lstStyle/>
          <a:p>
            <a:endParaRPr lang="tr-TR" dirty="0" smtClean="0">
              <a:effectLst/>
              <a:latin typeface="Book Antiqua" pitchFamily="18" charset="0"/>
            </a:endParaRPr>
          </a:p>
          <a:p>
            <a:endParaRPr lang="tr-TR" dirty="0" smtClean="0">
              <a:effectLst/>
              <a:latin typeface="Book Antiqua" pitchFamily="18" charset="0"/>
            </a:endParaRPr>
          </a:p>
          <a:p>
            <a:endParaRPr lang="tr-TR" dirty="0" smtClean="0">
              <a:effectLst/>
              <a:latin typeface="Book Antiqua" pitchFamily="18" charset="0"/>
            </a:endParaRPr>
          </a:p>
          <a:p>
            <a:r>
              <a:rPr lang="tr-TR" dirty="0" smtClean="0">
                <a:solidFill>
                  <a:schemeClr val="tx1"/>
                </a:solidFill>
                <a:effectLst/>
                <a:latin typeface="Book Antiqua" pitchFamily="18" charset="0"/>
              </a:rPr>
              <a:t>Emir Hilmi </a:t>
            </a:r>
            <a:r>
              <a:rPr lang="tr-TR" dirty="0" err="1" smtClean="0">
                <a:solidFill>
                  <a:schemeClr val="tx1"/>
                </a:solidFill>
                <a:effectLst/>
                <a:latin typeface="Book Antiqua" pitchFamily="18" charset="0"/>
              </a:rPr>
              <a:t>Üner</a:t>
            </a:r>
            <a:endParaRPr lang="tr-TR" dirty="0">
              <a:solidFill>
                <a:schemeClr val="tx1"/>
              </a:solidFill>
              <a:effectLst/>
              <a:latin typeface="Book Antiqua" pitchFamily="18" charset="0"/>
            </a:endParaRPr>
          </a:p>
        </p:txBody>
      </p:sp>
      <p:sp>
        <p:nvSpPr>
          <p:cNvPr id="2" name="1 Başlık"/>
          <p:cNvSpPr>
            <a:spLocks noGrp="1"/>
          </p:cNvSpPr>
          <p:nvPr>
            <p:ph type="ctrTitle"/>
          </p:nvPr>
        </p:nvSpPr>
        <p:spPr/>
        <p:txBody>
          <a:bodyPr/>
          <a:lstStyle/>
          <a:p>
            <a:r>
              <a:rPr lang="tr-TR" b="0" dirty="0" smtClean="0">
                <a:solidFill>
                  <a:schemeClr val="bg1"/>
                </a:solidFill>
                <a:effectLst/>
                <a:latin typeface="Book Antiqua" pitchFamily="18" charset="0"/>
              </a:rPr>
              <a:t>Ziyafet ve İkram Hizmetleri</a:t>
            </a:r>
            <a:endParaRPr lang="tr-TR" b="0" dirty="0">
              <a:solidFill>
                <a:schemeClr val="bg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0" dirty="0" smtClean="0">
                <a:solidFill>
                  <a:schemeClr val="tx1"/>
                </a:solidFill>
                <a:effectLst/>
                <a:latin typeface="Book Antiqua" pitchFamily="18" charset="0"/>
              </a:rPr>
              <a:t>Ziyafet Organizasyonlarında Planlamanın Önemi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0" y="5373216"/>
            <a:ext cx="9144000" cy="1484784"/>
          </a:xfrm>
        </p:spPr>
        <p:txBody>
          <a:bodyPr>
            <a:normAutofit/>
          </a:bodyPr>
          <a:lstStyle/>
          <a:p>
            <a:pPr algn="just"/>
            <a:r>
              <a:rPr lang="tr-TR" b="0" dirty="0" smtClean="0">
                <a:solidFill>
                  <a:schemeClr val="tx1"/>
                </a:solidFill>
                <a:effectLst/>
                <a:latin typeface="Book Antiqua" pitchFamily="18" charset="0"/>
              </a:rPr>
              <a:t>Ziyafetlerde arzulanan başarılı sonuca ulaşabilmek için, iyi bir planlama ve organizasyon en önemli faktörler olarak karşımıza çıkmaktadır. </a:t>
            </a:r>
            <a:endParaRPr lang="tr-TR" b="0" dirty="0">
              <a:solidFill>
                <a:schemeClr val="tx1"/>
              </a:solidFill>
              <a:effectLst/>
              <a:latin typeface="Book Antiqua" pitchFamily="18" charset="0"/>
            </a:endParaRPr>
          </a:p>
        </p:txBody>
      </p:sp>
      <p:pic>
        <p:nvPicPr>
          <p:cNvPr id="8194" name="Picture 2" descr="C:\Users\fransız mutfağı\Desktop\resimler\feast2mos2903_468x3451.jpg"/>
          <p:cNvPicPr>
            <a:picLocks noChangeAspect="1" noChangeArrowheads="1"/>
          </p:cNvPicPr>
          <p:nvPr/>
        </p:nvPicPr>
        <p:blipFill>
          <a:blip r:embed="rId2" cstate="print"/>
          <a:srcRect/>
          <a:stretch>
            <a:fillRect/>
          </a:stretch>
        </p:blipFill>
        <p:spPr bwMode="auto">
          <a:xfrm>
            <a:off x="1187624" y="1484784"/>
            <a:ext cx="6840760" cy="381642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13792"/>
            <a:ext cx="7772400" cy="1143000"/>
          </a:xfrm>
        </p:spPr>
        <p:txBody>
          <a:bodyPr>
            <a:normAutofit fontScale="90000"/>
          </a:bodyPr>
          <a:lstStyle/>
          <a:p>
            <a:pPr algn="ctr"/>
            <a:r>
              <a:rPr lang="tr-TR" dirty="0" smtClean="0">
                <a:solidFill>
                  <a:schemeClr val="tx1"/>
                </a:solidFill>
                <a:effectLst/>
                <a:latin typeface="Book Antiqua" pitchFamily="18" charset="0"/>
              </a:rPr>
              <a:t>Ziyafet Organizasyonlarında Planlamanın Önemi</a:t>
            </a:r>
            <a:endParaRPr lang="tr-TR" dirty="0">
              <a:effectLst/>
              <a:latin typeface="Book Antiqua" pitchFamily="18" charset="0"/>
            </a:endParaRPr>
          </a:p>
        </p:txBody>
      </p:sp>
      <p:sp>
        <p:nvSpPr>
          <p:cNvPr id="3" name="2 İçerik Yer Tutucusu"/>
          <p:cNvSpPr>
            <a:spLocks noGrp="1"/>
          </p:cNvSpPr>
          <p:nvPr>
            <p:ph sz="quarter" idx="1"/>
          </p:nvPr>
        </p:nvSpPr>
        <p:spPr>
          <a:xfrm>
            <a:off x="611560" y="2060848"/>
            <a:ext cx="8075240" cy="4797152"/>
          </a:xfrm>
        </p:spPr>
        <p:txBody>
          <a:bodyPr>
            <a:normAutofit/>
          </a:bodyPr>
          <a:lstStyle/>
          <a:p>
            <a:pPr algn="just"/>
            <a:r>
              <a:rPr lang="tr-TR" dirty="0" smtClean="0">
                <a:effectLst/>
                <a:latin typeface="Book Antiqua" pitchFamily="18" charset="0"/>
              </a:rPr>
              <a:t>Başarılı bir ziyafet organizasyonu için yiyecek içecek departmanının iç koordinasyonu kadar otelin diğer departmanları ile de iyi bir koordinasyon ve işletmede amaç birliğinin sağlanması önemlidir. Ziyafet organizasyonunda işletmenin departmanları arasında amaç birliği, iletişim, bilgilendirme, koordinasyon gibi faktörler ziyafetin arzulanan şekilde gerçekleşmesini sağlar. Aksi taktirde telafisi zor sonuçlarla karşılaşılır.</a:t>
            </a:r>
          </a:p>
          <a:p>
            <a:pPr algn="just"/>
            <a:endParaRPr lang="tr-TR" dirty="0" smtClean="0">
              <a:effectLst/>
              <a:latin typeface="Book Antiqua" pitchFamily="18" charset="0"/>
            </a:endParaRPr>
          </a:p>
          <a:p>
            <a:endParaRPr lang="tr-TR" dirty="0">
              <a:effectLst/>
              <a:latin typeface="Book Antiqu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effectLst/>
                <a:latin typeface="Book Antiqua" pitchFamily="18" charset="0"/>
              </a:rPr>
              <a:t>Ziyafet Organizasyonlarında Planlamanın Önemi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539552" y="1737320"/>
            <a:ext cx="8147248" cy="4572000"/>
          </a:xfrm>
        </p:spPr>
        <p:txBody>
          <a:bodyPr>
            <a:normAutofit fontScale="92500" lnSpcReduction="20000"/>
          </a:bodyPr>
          <a:lstStyle/>
          <a:p>
            <a:pPr algn="just">
              <a:lnSpc>
                <a:spcPct val="150000"/>
              </a:lnSpc>
              <a:defRPr/>
            </a:pPr>
            <a:r>
              <a:rPr lang="tr-TR" b="0" dirty="0" smtClean="0">
                <a:solidFill>
                  <a:schemeClr val="tx1"/>
                </a:solidFill>
                <a:effectLst/>
                <a:latin typeface="Book Antiqua" pitchFamily="18" charset="0"/>
              </a:rPr>
              <a:t>Birçok otel işletmesi  ziyafetin başarılı olması için proje ekibi oluşturur. Proje ekiplerinin oluşturulması işletmeden işletmeye farklılık gösterse de genellikle proje ekibinde: </a:t>
            </a:r>
            <a:r>
              <a:rPr lang="tr-TR" dirty="0" smtClean="0">
                <a:effectLst/>
                <a:latin typeface="Book Antiqua" pitchFamily="18" charset="0"/>
              </a:rPr>
              <a:t>S</a:t>
            </a:r>
            <a:r>
              <a:rPr lang="tr-TR" b="0" dirty="0" smtClean="0">
                <a:solidFill>
                  <a:schemeClr val="tx1"/>
                </a:solidFill>
                <a:effectLst/>
                <a:latin typeface="Book Antiqua" pitchFamily="18" charset="0"/>
              </a:rPr>
              <a:t>atış müdürü, yiyecek içecek müdürü, banket müdürü, aşçıbaşı, ön büro müdürü vb. yer alır. Ziyafet planlama toplantılarında ziyafete ilişkin yükümlülükler çerçevesinde detaylar görüşülür. Diğer bir ifade ile yapılacak olan toplantıya ilişkin işbölümü ve koordinasyon bu toplantılarda belirlenir.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922114"/>
          </a:xfrm>
        </p:spPr>
        <p:txBody>
          <a:bodyPr/>
          <a:lstStyle/>
          <a:p>
            <a:pPr algn="ctr"/>
            <a:r>
              <a:rPr lang="tr-TR" dirty="0" smtClean="0">
                <a:solidFill>
                  <a:schemeClr val="tx1"/>
                </a:solidFill>
                <a:effectLst/>
                <a:latin typeface="Book Antiqua" pitchFamily="18" charset="0"/>
              </a:rPr>
              <a:t>Ziyafet Türleri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457200" y="1600200"/>
            <a:ext cx="8229600" cy="4997152"/>
          </a:xfrm>
        </p:spPr>
        <p:txBody>
          <a:bodyPr>
            <a:normAutofit fontScale="85000" lnSpcReduction="20000"/>
          </a:bodyPr>
          <a:lstStyle/>
          <a:p>
            <a:pPr marL="274320" indent="-274320" algn="just">
              <a:buNone/>
              <a:defRPr/>
            </a:pPr>
            <a:r>
              <a:rPr lang="tr-TR" sz="3800" b="1" dirty="0" smtClean="0">
                <a:solidFill>
                  <a:schemeClr val="tx1"/>
                </a:solidFill>
                <a:effectLst/>
                <a:latin typeface="Book Antiqua" pitchFamily="18" charset="0"/>
              </a:rPr>
              <a:t>	4. Açık Büfe Ziyafetleri:</a:t>
            </a:r>
          </a:p>
          <a:p>
            <a:pPr marL="274320" indent="-274320" algn="just">
              <a:lnSpc>
                <a:spcPct val="150000"/>
              </a:lnSpc>
              <a:buNone/>
              <a:defRPr/>
            </a:pPr>
            <a:r>
              <a:rPr lang="tr-TR" b="0" dirty="0" smtClean="0">
                <a:solidFill>
                  <a:schemeClr val="tx1"/>
                </a:solidFill>
                <a:effectLst/>
                <a:latin typeface="Book Antiqua" pitchFamily="18" charset="0"/>
              </a:rPr>
              <a:t>	Davetli sayısının fazla olduğu ziyafetlerdir. Yiyeceklerin tepsilerle dekore edilerek hazırlandığı ve konduğu büfe masası, normal restoran masalarından yüksek ve uzun bir tezgah görünümündedir. Büfeye konacak yiyecek çeşitlerinden bazıları şunlardır; soğuk mezeler, zeytinyağlı dolma ve diğer zeytinyağlı çeşitleri, soğuk etler, soğuk tavuk ve balık çeşitleri (mayonezli), peynir çeşitleri, salata çeşitleri, sıcak mezeler, ana yemekler, sütlü tatlılar, hamur tatlıları, meyveler vs. bulunur. İçki büfesi genellikle salonun ayrı bir bölümünde hazırlanır. </a:t>
            </a:r>
            <a:endParaRPr lang="tr-TR" b="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chemeClr val="tx1"/>
                </a:solidFill>
                <a:effectLst/>
                <a:latin typeface="Book Antiqua" pitchFamily="18" charset="0"/>
              </a:rPr>
              <a:t>Ziyafet Türleri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600200"/>
            <a:ext cx="8568952" cy="4525963"/>
          </a:xfrm>
        </p:spPr>
        <p:txBody>
          <a:bodyPr>
            <a:normAutofit/>
          </a:bodyPr>
          <a:lstStyle/>
          <a:p>
            <a:pPr marL="274320" indent="-274320" algn="just" fontAlgn="auto">
              <a:spcAft>
                <a:spcPts val="0"/>
              </a:spcAft>
              <a:buFont typeface="Wingdings 2"/>
              <a:buNone/>
              <a:defRPr/>
            </a:pPr>
            <a:r>
              <a:rPr lang="tr-TR" sz="3200" b="1" dirty="0" smtClean="0">
                <a:solidFill>
                  <a:schemeClr val="tx1"/>
                </a:solidFill>
                <a:effectLst/>
                <a:latin typeface="Book Antiqua" pitchFamily="18" charset="0"/>
              </a:rPr>
              <a:t>	5. Çay </a:t>
            </a:r>
            <a:r>
              <a:rPr lang="tr-TR" sz="3200" b="1" dirty="0" smtClean="0">
                <a:effectLst/>
                <a:latin typeface="Book Antiqua" pitchFamily="18" charset="0"/>
              </a:rPr>
              <a:t>P</a:t>
            </a:r>
            <a:r>
              <a:rPr lang="tr-TR" sz="3200" b="1" dirty="0" smtClean="0">
                <a:solidFill>
                  <a:schemeClr val="tx1"/>
                </a:solidFill>
                <a:effectLst/>
                <a:latin typeface="Book Antiqua" pitchFamily="18" charset="0"/>
              </a:rPr>
              <a:t>artileri:</a:t>
            </a:r>
          </a:p>
          <a:p>
            <a:pPr marL="274320" indent="-274320" algn="just" fontAlgn="auto">
              <a:lnSpc>
                <a:spcPct val="150000"/>
              </a:lnSpc>
              <a:spcAft>
                <a:spcPts val="0"/>
              </a:spcAft>
              <a:buFont typeface="Wingdings 2"/>
              <a:buNone/>
              <a:defRPr/>
            </a:pPr>
            <a:r>
              <a:rPr lang="tr-TR" b="0" dirty="0" smtClean="0">
                <a:solidFill>
                  <a:schemeClr val="tx1"/>
                </a:solidFill>
                <a:effectLst/>
                <a:latin typeface="Book Antiqua" pitchFamily="18" charset="0"/>
              </a:rPr>
              <a:t>	Mezunlar toplantısı, gün toplantısı gibi organizasyonlar için düzenlenir. Bu ziyafetlerde genellikle çay, kahve, meyve suyu, yas pasta, kuru pasta gibi yiyecek ve içecekler ikram edilir. </a:t>
            </a:r>
          </a:p>
          <a:p>
            <a:pPr algn="just"/>
            <a:endParaRPr lang="tr-TR" b="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chemeClr val="tx1"/>
                </a:solidFill>
                <a:effectLst/>
                <a:latin typeface="Book Antiqua" pitchFamily="18" charset="0"/>
              </a:rPr>
              <a:t>Ziyafet Türleri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988840"/>
            <a:ext cx="8363272" cy="4464496"/>
          </a:xfrm>
        </p:spPr>
        <p:txBody>
          <a:bodyPr>
            <a:normAutofit/>
          </a:bodyPr>
          <a:lstStyle/>
          <a:p>
            <a:pPr marL="274320" indent="-274320" algn="just" fontAlgn="auto">
              <a:spcAft>
                <a:spcPts val="0"/>
              </a:spcAft>
              <a:buFont typeface="Wingdings 2"/>
              <a:buNone/>
              <a:defRPr/>
            </a:pPr>
            <a:r>
              <a:rPr lang="tr-TR" sz="3200" b="1" dirty="0" smtClean="0">
                <a:solidFill>
                  <a:schemeClr val="tx1"/>
                </a:solidFill>
                <a:effectLst/>
                <a:latin typeface="Book Antiqua" pitchFamily="18" charset="0"/>
              </a:rPr>
              <a:t>	6.Resmi (Protokol) Yemekleri</a:t>
            </a:r>
          </a:p>
          <a:p>
            <a:pPr marL="274320" indent="-274320" algn="just" fontAlgn="auto">
              <a:spcAft>
                <a:spcPts val="0"/>
              </a:spcAft>
              <a:buFont typeface="Wingdings 2"/>
              <a:buNone/>
              <a:defRPr/>
            </a:pPr>
            <a:endParaRPr lang="tr-TR" sz="3800" b="1" dirty="0" smtClean="0">
              <a:solidFill>
                <a:schemeClr val="tx1"/>
              </a:solidFill>
              <a:effectLst/>
              <a:latin typeface="Book Antiqua" pitchFamily="18" charset="0"/>
            </a:endParaRPr>
          </a:p>
          <a:p>
            <a:pPr marL="274320" indent="-274320" algn="just" fontAlgn="auto">
              <a:spcAft>
                <a:spcPts val="0"/>
              </a:spcAft>
              <a:buFont typeface="Wingdings 2"/>
              <a:buNone/>
              <a:defRPr/>
            </a:pPr>
            <a:r>
              <a:rPr lang="tr-TR" b="0" dirty="0" smtClean="0">
                <a:solidFill>
                  <a:schemeClr val="tx1"/>
                </a:solidFill>
                <a:effectLst/>
                <a:latin typeface="Book Antiqua" pitchFamily="18" charset="0"/>
              </a:rPr>
              <a:t>	Resmi (protokol) ziyafetleri üst düzey ziyafetler olduğu için bu organizasyonlarda menünün planlanması, yiyecek içeceklerin hazırlanması ve servisinde son derece dikkatli, titiz ve özenli çalışılması gerekmektedir. </a:t>
            </a:r>
            <a:endParaRPr lang="tr-TR" b="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chemeClr val="tx1"/>
                </a:solidFill>
                <a:effectLst/>
                <a:latin typeface="Book Antiqua" pitchFamily="18" charset="0"/>
              </a:rPr>
              <a:t>Ziyafet Türleri</a:t>
            </a:r>
            <a:endParaRPr lang="tr-TR" dirty="0">
              <a:effectLst/>
              <a:latin typeface="Book Antiqua" pitchFamily="18" charset="0"/>
            </a:endParaRPr>
          </a:p>
        </p:txBody>
      </p:sp>
      <p:sp>
        <p:nvSpPr>
          <p:cNvPr id="3" name="2 İçerik Yer Tutucusu"/>
          <p:cNvSpPr>
            <a:spLocks noGrp="1"/>
          </p:cNvSpPr>
          <p:nvPr>
            <p:ph sz="quarter" idx="1"/>
          </p:nvPr>
        </p:nvSpPr>
        <p:spPr>
          <a:xfrm>
            <a:off x="0" y="4653136"/>
            <a:ext cx="8964488" cy="2204864"/>
          </a:xfrm>
        </p:spPr>
        <p:txBody>
          <a:bodyPr>
            <a:normAutofit fontScale="92500" lnSpcReduction="20000"/>
          </a:bodyPr>
          <a:lstStyle/>
          <a:p>
            <a:pPr algn="just"/>
            <a:r>
              <a:rPr lang="tr-TR" dirty="0" smtClean="0">
                <a:effectLst/>
                <a:latin typeface="Book Antiqua" pitchFamily="18" charset="0"/>
              </a:rPr>
              <a:t>Uluslararası boyutlardaki protokol yemeklerinde ziyafetin başarısı ziyafeti veren ülkenin prestiji olarak görülür. Konuklarda oluşacak bir memnuniyetsizlik ya da ziyafetin başarısızlığı ziyafeti düzenleyen şahıs veya kurum adına değil tüm ülke adına geçerlidir. Bu nedenle son derece önemli organizasyonlardır ve her şey protokol kuralları dahilinde gerçekleştirilir.</a:t>
            </a:r>
            <a:endParaRPr lang="tr-TR" dirty="0">
              <a:effectLst/>
              <a:latin typeface="Book Antiqua" pitchFamily="18" charset="0"/>
            </a:endParaRPr>
          </a:p>
        </p:txBody>
      </p:sp>
      <p:pic>
        <p:nvPicPr>
          <p:cNvPr id="4" name="Picture 2" descr="C:\Users\fransız mutfağı\Desktop\resimler\prince-philip_queen-elizabeth-ii_parties-receptions_official-visits--h=500.jpg"/>
          <p:cNvPicPr>
            <a:picLocks noChangeAspect="1" noChangeArrowheads="1"/>
          </p:cNvPicPr>
          <p:nvPr/>
        </p:nvPicPr>
        <p:blipFill>
          <a:blip r:embed="rId2" cstate="print"/>
          <a:srcRect/>
          <a:stretch>
            <a:fillRect/>
          </a:stretch>
        </p:blipFill>
        <p:spPr bwMode="auto">
          <a:xfrm>
            <a:off x="899592" y="0"/>
            <a:ext cx="7560840" cy="450912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43408"/>
            <a:ext cx="7772400" cy="1143000"/>
          </a:xfrm>
        </p:spPr>
        <p:txBody>
          <a:bodyPr/>
          <a:lstStyle/>
          <a:p>
            <a:pPr algn="ctr"/>
            <a:r>
              <a:rPr lang="tr-TR" dirty="0" smtClean="0">
                <a:solidFill>
                  <a:schemeClr val="tx1"/>
                </a:solidFill>
                <a:effectLst/>
                <a:latin typeface="Book Antiqua" pitchFamily="18" charset="0"/>
              </a:rPr>
              <a:t>Ziyafet Türleri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0" y="836712"/>
            <a:ext cx="8686800" cy="6021288"/>
          </a:xfrm>
        </p:spPr>
        <p:txBody>
          <a:bodyPr>
            <a:normAutofit fontScale="85000" lnSpcReduction="10000"/>
          </a:bodyPr>
          <a:lstStyle/>
          <a:p>
            <a:pPr marL="274320" indent="-274320" algn="ctr">
              <a:buNone/>
              <a:defRPr/>
            </a:pPr>
            <a:r>
              <a:rPr lang="tr-TR" sz="3500" b="1" dirty="0" smtClean="0">
                <a:solidFill>
                  <a:schemeClr val="tx1"/>
                </a:solidFill>
                <a:effectLst/>
                <a:latin typeface="Book Antiqua" pitchFamily="18" charset="0"/>
              </a:rPr>
              <a:t>	Kongre, Seminer ve Konferanslarda Verilen Ziyafetler :</a:t>
            </a:r>
          </a:p>
          <a:p>
            <a:pPr marL="274320" indent="-274320" algn="just">
              <a:buNone/>
              <a:defRPr/>
            </a:pPr>
            <a:r>
              <a:rPr lang="tr-TR" b="0" dirty="0" smtClean="0">
                <a:solidFill>
                  <a:schemeClr val="tx1"/>
                </a:solidFill>
                <a:effectLst/>
                <a:latin typeface="Book Antiqua" pitchFamily="18" charset="0"/>
              </a:rPr>
              <a:t>	</a:t>
            </a:r>
          </a:p>
          <a:p>
            <a:pPr marL="274320" indent="-274320" algn="just">
              <a:buNone/>
              <a:defRPr/>
            </a:pPr>
            <a:endParaRPr lang="tr-TR" dirty="0" smtClean="0">
              <a:effectLst/>
              <a:latin typeface="Book Antiqua" pitchFamily="18" charset="0"/>
            </a:endParaRPr>
          </a:p>
          <a:p>
            <a:pPr marL="274320" indent="-274320" algn="just">
              <a:buNone/>
              <a:defRPr/>
            </a:pPr>
            <a:endParaRPr lang="tr-TR" b="0" dirty="0" smtClean="0">
              <a:solidFill>
                <a:schemeClr val="tx1"/>
              </a:solidFill>
              <a:effectLst/>
              <a:latin typeface="Book Antiqua" pitchFamily="18" charset="0"/>
            </a:endParaRPr>
          </a:p>
          <a:p>
            <a:pPr marL="274320" indent="-274320" algn="just">
              <a:buNone/>
              <a:defRPr/>
            </a:pPr>
            <a:endParaRPr lang="tr-TR" dirty="0" smtClean="0">
              <a:effectLst/>
              <a:latin typeface="Book Antiqua" pitchFamily="18" charset="0"/>
            </a:endParaRPr>
          </a:p>
          <a:p>
            <a:pPr marL="274320" indent="-274320" algn="just">
              <a:buNone/>
              <a:defRPr/>
            </a:pPr>
            <a:endParaRPr lang="tr-TR" b="0" dirty="0" smtClean="0">
              <a:solidFill>
                <a:schemeClr val="tx1"/>
              </a:solidFill>
              <a:effectLst/>
              <a:latin typeface="Book Antiqua" pitchFamily="18" charset="0"/>
            </a:endParaRPr>
          </a:p>
          <a:p>
            <a:pPr marL="274320" indent="-274320" algn="just">
              <a:buNone/>
              <a:defRPr/>
            </a:pPr>
            <a:endParaRPr lang="tr-TR" dirty="0" smtClean="0">
              <a:effectLst/>
              <a:latin typeface="Book Antiqua" pitchFamily="18" charset="0"/>
            </a:endParaRPr>
          </a:p>
          <a:p>
            <a:pPr marL="274320" indent="-274320" algn="just">
              <a:buNone/>
              <a:defRPr/>
            </a:pPr>
            <a:endParaRPr lang="tr-TR" b="0" dirty="0" smtClean="0">
              <a:solidFill>
                <a:schemeClr val="tx1"/>
              </a:solidFill>
              <a:effectLst/>
              <a:latin typeface="Book Antiqua" pitchFamily="18" charset="0"/>
            </a:endParaRPr>
          </a:p>
          <a:p>
            <a:pPr marL="274320" indent="-274320" algn="just">
              <a:buNone/>
              <a:defRPr/>
            </a:pPr>
            <a:endParaRPr lang="tr-TR" b="0" dirty="0" smtClean="0">
              <a:solidFill>
                <a:schemeClr val="tx1"/>
              </a:solidFill>
              <a:effectLst/>
              <a:latin typeface="Book Antiqua" pitchFamily="18" charset="0"/>
            </a:endParaRPr>
          </a:p>
          <a:p>
            <a:pPr marL="274320" indent="-274320" algn="just">
              <a:buNone/>
              <a:defRPr/>
            </a:pPr>
            <a:endParaRPr lang="tr-TR" dirty="0" smtClean="0">
              <a:effectLst/>
              <a:latin typeface="Book Antiqua" pitchFamily="18" charset="0"/>
            </a:endParaRPr>
          </a:p>
          <a:p>
            <a:pPr marL="274320" indent="-274320" algn="just">
              <a:buNone/>
              <a:defRPr/>
            </a:pPr>
            <a:endParaRPr lang="tr-TR" b="0" dirty="0" smtClean="0">
              <a:solidFill>
                <a:schemeClr val="tx1"/>
              </a:solidFill>
              <a:effectLst/>
              <a:latin typeface="Book Antiqua" pitchFamily="18" charset="0"/>
            </a:endParaRPr>
          </a:p>
          <a:p>
            <a:pPr marL="274320" indent="-274320" algn="just">
              <a:buNone/>
              <a:defRPr/>
            </a:pPr>
            <a:r>
              <a:rPr lang="tr-TR" dirty="0" smtClean="0">
                <a:effectLst/>
                <a:latin typeface="Book Antiqua" pitchFamily="18" charset="0"/>
              </a:rPr>
              <a:t>	</a:t>
            </a:r>
            <a:r>
              <a:rPr lang="tr-TR" b="0" dirty="0" smtClean="0">
                <a:solidFill>
                  <a:schemeClr val="tx1"/>
                </a:solidFill>
                <a:effectLst/>
                <a:latin typeface="Book Antiqua" pitchFamily="18" charset="0"/>
              </a:rPr>
              <a:t>Bu tip faaliyetler bir gün içerisinde tamamlanabileceği gibi birkaç gün devam eden organizasyonlar da olabilir. Katılan insanların sayısına göre yiyecek ve içecek hizmetleri uygun bir ortamda verilir. Kahve hizmetleri, sabah ve öğleden sonra verilir. </a:t>
            </a:r>
            <a:endParaRPr lang="tr-TR" b="0" dirty="0">
              <a:solidFill>
                <a:schemeClr val="tx1"/>
              </a:solidFill>
              <a:effectLst/>
              <a:latin typeface="Book Antiqua" pitchFamily="18" charset="0"/>
            </a:endParaRPr>
          </a:p>
        </p:txBody>
      </p:sp>
      <p:pic>
        <p:nvPicPr>
          <p:cNvPr id="6146" name="Picture 2" descr="C:\Users\fransız mutfağı\Desktop\resimler\nevsehirde-kamu-etigi-ve-etik-liderlik-konulu-seminer-nevsehir-01.jpg"/>
          <p:cNvPicPr>
            <a:picLocks noChangeAspect="1" noChangeArrowheads="1"/>
          </p:cNvPicPr>
          <p:nvPr/>
        </p:nvPicPr>
        <p:blipFill>
          <a:blip r:embed="rId2" cstate="print"/>
          <a:srcRect/>
          <a:stretch>
            <a:fillRect/>
          </a:stretch>
        </p:blipFill>
        <p:spPr bwMode="auto">
          <a:xfrm>
            <a:off x="1619672" y="1700808"/>
            <a:ext cx="5503540" cy="38576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chemeClr val="tx1"/>
                </a:solidFill>
                <a:effectLst/>
                <a:latin typeface="Book Antiqua" pitchFamily="18" charset="0"/>
              </a:rPr>
              <a:t>Ziyafet Türleri</a:t>
            </a:r>
            <a:endParaRPr lang="tr-TR" dirty="0">
              <a:effectLst/>
              <a:latin typeface="Book Antiqua" pitchFamily="18" charset="0"/>
            </a:endParaRPr>
          </a:p>
        </p:txBody>
      </p:sp>
      <p:sp>
        <p:nvSpPr>
          <p:cNvPr id="3" name="2 İçerik Yer Tutucusu"/>
          <p:cNvSpPr>
            <a:spLocks noGrp="1"/>
          </p:cNvSpPr>
          <p:nvPr>
            <p:ph sz="quarter" idx="1"/>
          </p:nvPr>
        </p:nvSpPr>
        <p:spPr>
          <a:xfrm>
            <a:off x="323528" y="1447800"/>
            <a:ext cx="8064896" cy="4572000"/>
          </a:xfrm>
        </p:spPr>
        <p:txBody>
          <a:bodyPr/>
          <a:lstStyle/>
          <a:p>
            <a:pPr algn="just"/>
            <a:r>
              <a:rPr lang="tr-TR" dirty="0" smtClean="0">
                <a:effectLst/>
                <a:latin typeface="Book Antiqua" pitchFamily="18" charset="0"/>
              </a:rPr>
              <a:t>Toplantı ve seminer sonrası, önceden belirlenmiş bir kokteyl partisi de talep edilebilir. Ayrıca, projektör cihazı, televizyon, beyaz tahta ve ses cihazları gibi bazı taleplerinden işletme tarafından karşılanması gerekir. Genellikle uzun süreli, çok sayıda katılımcının olduğu organizasyonlardır. Hatasız bir şekilde gerçekleştirilmeleri müşteri memnuniyetinin sağlanmasının dışında işletmenin prestiji açısından da hayati bir önem taşır.</a:t>
            </a:r>
            <a:endParaRPr lang="tr-TR" dirty="0">
              <a:effectLst/>
              <a:latin typeface="Book Antiqu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0" dirty="0" smtClean="0">
                <a:solidFill>
                  <a:schemeClr val="tx1"/>
                </a:solidFill>
                <a:effectLst/>
                <a:latin typeface="Book Antiqua" pitchFamily="18" charset="0"/>
              </a:rPr>
              <a:t>Ziyafet Organizasyonu </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1600200"/>
            <a:ext cx="8435280" cy="5069160"/>
          </a:xfrm>
        </p:spPr>
        <p:txBody>
          <a:bodyPr>
            <a:normAutofit/>
          </a:bodyPr>
          <a:lstStyle/>
          <a:p>
            <a:pPr algn="just"/>
            <a:endParaRPr lang="tr-TR" b="0" dirty="0" smtClean="0">
              <a:solidFill>
                <a:schemeClr val="tx1"/>
              </a:solidFill>
              <a:effectLst/>
              <a:latin typeface="Book Antiqua" pitchFamily="18" charset="0"/>
            </a:endParaRPr>
          </a:p>
          <a:p>
            <a:pPr algn="just"/>
            <a:r>
              <a:rPr lang="tr-TR" b="0" dirty="0" smtClean="0">
                <a:solidFill>
                  <a:schemeClr val="tx1"/>
                </a:solidFill>
                <a:effectLst/>
                <a:latin typeface="Book Antiqua" pitchFamily="18" charset="0"/>
              </a:rPr>
              <a:t>Küçük ve orta ölçekli otel işletmelerinde ziyafet organizasyonu, genellikle restoran ve bar bölümlerinin sorumluluğundadır. Bu tür orta ve küçük otel işletmelerinde banket personeli restoran müdürüne bağlı olarak fonksiyonunu yerine getirirken, büyük otel organizasyonlarında ziyafet faaliyetleri banket müdürünün sorumluluğu altında yürütülür. </a:t>
            </a:r>
          </a:p>
          <a:p>
            <a:pPr algn="just"/>
            <a:endParaRPr lang="tr-TR" b="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43408"/>
            <a:ext cx="7772400" cy="1143000"/>
          </a:xfrm>
        </p:spPr>
        <p:txBody>
          <a:bodyPr/>
          <a:lstStyle/>
          <a:p>
            <a:pPr algn="ctr"/>
            <a:r>
              <a:rPr lang="tr-TR" b="0" dirty="0" smtClean="0">
                <a:solidFill>
                  <a:schemeClr val="tx1"/>
                </a:solidFill>
                <a:effectLst/>
                <a:latin typeface="Book Antiqua" pitchFamily="18" charset="0"/>
              </a:rPr>
              <a:t>Ziyafet Organizasyonu </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0" y="5013176"/>
            <a:ext cx="8686800" cy="1844824"/>
          </a:xfrm>
        </p:spPr>
        <p:txBody>
          <a:bodyPr>
            <a:normAutofit fontScale="92500" lnSpcReduction="10000"/>
          </a:bodyPr>
          <a:lstStyle/>
          <a:p>
            <a:pPr algn="just"/>
            <a:r>
              <a:rPr lang="tr-TR" b="0" dirty="0" smtClean="0">
                <a:solidFill>
                  <a:schemeClr val="tx1"/>
                </a:solidFill>
                <a:effectLst/>
                <a:latin typeface="Book Antiqua" pitchFamily="18" charset="0"/>
              </a:rPr>
              <a:t>Büyük otellerde ziyafet organizasyonlarında banket hizmetleri için eğitilmiş, profesyonel banket personeli bulunur. Zincir otel işletmelerinde banket hizmetleri için özel banket personeli yanında özel banket mutfağı ve mutfak personeli ile hizmet verebilmektedir.</a:t>
            </a:r>
            <a:endParaRPr lang="tr-TR" b="0" dirty="0">
              <a:solidFill>
                <a:schemeClr val="tx1"/>
              </a:solidFill>
              <a:effectLst/>
              <a:latin typeface="Book Antiqua" pitchFamily="18" charset="0"/>
            </a:endParaRPr>
          </a:p>
        </p:txBody>
      </p:sp>
      <p:pic>
        <p:nvPicPr>
          <p:cNvPr id="7170" name="Picture 2" descr="C:\Users\fransız mutfağı\Desktop\resimler\setting-up_781412i.jpg"/>
          <p:cNvPicPr>
            <a:picLocks noChangeAspect="1" noChangeArrowheads="1"/>
          </p:cNvPicPr>
          <p:nvPr/>
        </p:nvPicPr>
        <p:blipFill>
          <a:blip r:embed="rId2" cstate="print"/>
          <a:srcRect/>
          <a:stretch>
            <a:fillRect/>
          </a:stretch>
        </p:blipFill>
        <p:spPr bwMode="auto">
          <a:xfrm>
            <a:off x="1043608" y="836712"/>
            <a:ext cx="6817320" cy="4032447"/>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2134</TotalTime>
  <Words>362</Words>
  <Application>Microsoft Office PowerPoint</Application>
  <PresentationFormat>Ekran Gösterisi (4:3)</PresentationFormat>
  <Paragraphs>43</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 Antiqua</vt:lpstr>
      <vt:lpstr>Calibri</vt:lpstr>
      <vt:lpstr>Franklin Gothic Book</vt:lpstr>
      <vt:lpstr>Perpetua</vt:lpstr>
      <vt:lpstr>Wingdings 2</vt:lpstr>
      <vt:lpstr>Hisse Senedi</vt:lpstr>
      <vt:lpstr>Ziyafet ve İkram Hizmetleri</vt:lpstr>
      <vt:lpstr>Ziyafet Türleri</vt:lpstr>
      <vt:lpstr>Ziyafet Türleri</vt:lpstr>
      <vt:lpstr>Ziyafet Türleri</vt:lpstr>
      <vt:lpstr>Ziyafet Türleri</vt:lpstr>
      <vt:lpstr>Ziyafet Türleri</vt:lpstr>
      <vt:lpstr>Ziyafet Türleri</vt:lpstr>
      <vt:lpstr>Ziyafet Organizasyonu </vt:lpstr>
      <vt:lpstr>Ziyafet Organizasyonu </vt:lpstr>
      <vt:lpstr>Ziyafet Organizasyonlarında Planlamanın Önemi</vt:lpstr>
      <vt:lpstr>Ziyafet Organizasyonlarında Planlamanın Önemi</vt:lpstr>
      <vt:lpstr>Ziyafet Organizasyonlarında Planlamanın Önemi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195</cp:revision>
  <dcterms:created xsi:type="dcterms:W3CDTF">2015-10-08T19:20:55Z</dcterms:created>
  <dcterms:modified xsi:type="dcterms:W3CDTF">2017-10-29T10:37:15Z</dcterms:modified>
</cp:coreProperties>
</file>