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8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5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51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4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75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60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6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2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25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0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52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3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2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1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6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4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38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88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0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9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0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13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09FF-7FC4-4F72-9063-800944E85BC5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5C30-C004-4F69-8CC9-60E3B372C7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0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10/29/2017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4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>
                <a:latin typeface="Arial" panose="020B0604020202020204" pitchFamily="34" charset="0"/>
              </a:rPr>
              <a:t>Mutfak Hizmetleri </a:t>
            </a:r>
            <a:r>
              <a:rPr lang="tr-TR" sz="3200" smtClean="0">
                <a:latin typeface="Arial" panose="020B0604020202020204" pitchFamily="34" charset="0"/>
              </a:rPr>
              <a:t>Yönetimi</a:t>
            </a:r>
            <a:endParaRPr lang="tr-TR" sz="32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12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dirty="0" smtClean="0">
                <a:latin typeface="+mn-lt"/>
              </a:rPr>
              <a:t>1. YASAL AÇIDAN SINIFLANDIRMA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Belediyeye Bağlı Restoranlar </a:t>
            </a:r>
            <a:r>
              <a:rPr lang="tr-TR" sz="3200" dirty="0" smtClean="0">
                <a:latin typeface="+mn-lt"/>
              </a:rPr>
              <a:t> </a:t>
            </a:r>
          </a:p>
          <a:p>
            <a:pPr algn="just"/>
            <a:r>
              <a:rPr lang="tr-TR" sz="3200" dirty="0" smtClean="0">
                <a:latin typeface="+mn-lt"/>
              </a:rPr>
              <a:t>Kültür </a:t>
            </a:r>
            <a:r>
              <a:rPr lang="tr-TR" sz="3200" dirty="0">
                <a:latin typeface="+mn-lt"/>
              </a:rPr>
              <a:t>ve Turizm Bakanlığı’na Bağlı Restoranlar </a:t>
            </a:r>
            <a:endParaRPr lang="tr-TR" sz="3200" dirty="0" smtClean="0">
              <a:latin typeface="+mn-lt"/>
            </a:endParaRPr>
          </a:p>
          <a:p>
            <a:pPr marL="0" indent="0" algn="just">
              <a:buNone/>
            </a:pPr>
            <a:r>
              <a:rPr lang="tr-TR" sz="3200" dirty="0">
                <a:latin typeface="+mn-lt"/>
              </a:rPr>
              <a:t>	</a:t>
            </a:r>
            <a:r>
              <a:rPr lang="tr-TR" sz="3200" dirty="0" smtClean="0">
                <a:latin typeface="+mn-lt"/>
              </a:rPr>
              <a:t>Birinci </a:t>
            </a:r>
            <a:r>
              <a:rPr lang="tr-TR" sz="3200" dirty="0">
                <a:latin typeface="+mn-lt"/>
              </a:rPr>
              <a:t>Sınıf Restoranlar </a:t>
            </a:r>
            <a:r>
              <a:rPr lang="tr-TR" sz="3200" dirty="0" smtClean="0">
                <a:latin typeface="+mn-lt"/>
              </a:rPr>
              <a:t> </a:t>
            </a:r>
          </a:p>
          <a:p>
            <a:pPr marL="0" indent="0" algn="just">
              <a:buNone/>
            </a:pPr>
            <a:r>
              <a:rPr lang="tr-TR" sz="3200" dirty="0">
                <a:latin typeface="+mn-lt"/>
              </a:rPr>
              <a:t>	</a:t>
            </a:r>
            <a:r>
              <a:rPr lang="tr-TR" sz="3200" dirty="0" smtClean="0">
                <a:latin typeface="+mn-lt"/>
              </a:rPr>
              <a:t>İkinci </a:t>
            </a:r>
            <a:r>
              <a:rPr lang="tr-TR" sz="3200" dirty="0">
                <a:latin typeface="+mn-lt"/>
              </a:rPr>
              <a:t>Sınıf Restoranlar </a:t>
            </a:r>
          </a:p>
        </p:txBody>
      </p:sp>
    </p:spTree>
    <p:extLst>
      <p:ext uri="{BB962C8B-B14F-4D97-AF65-F5344CB8AC3E}">
        <p14:creationId xmlns:p14="http://schemas.microsoft.com/office/powerpoint/2010/main" val="185078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>
                <a:latin typeface="+mn-lt"/>
              </a:rPr>
              <a:t>2. </a:t>
            </a:r>
            <a:r>
              <a:rPr lang="tr-TR" sz="3200" dirty="0" smtClean="0">
                <a:latin typeface="+mn-lt"/>
              </a:rPr>
              <a:t>YAPILANMALARINA GÖRE RESTORANLAR </a:t>
            </a:r>
            <a:br>
              <a:rPr lang="tr-TR" sz="3200" dirty="0" smtClean="0">
                <a:latin typeface="+mn-lt"/>
              </a:rPr>
            </a:br>
            <a:r>
              <a:rPr lang="tr-TR" sz="3200" dirty="0" smtClean="0">
                <a:latin typeface="+mn-lt"/>
              </a:rPr>
              <a:t>(BULUNDUĞU YERE GÖRE YAPILANAN YİYECEK-İÇECEK İŞLETMELERİ) 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04661"/>
            <a:ext cx="9601196" cy="3710609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Otel Restoranları 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 </a:t>
            </a:r>
            <a:r>
              <a:rPr lang="tr-TR" sz="3200" dirty="0">
                <a:latin typeface="+mn-lt"/>
              </a:rPr>
              <a:t>Bağımsız Restoranlar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 </a:t>
            </a:r>
            <a:r>
              <a:rPr lang="tr-TR" sz="3200" dirty="0">
                <a:latin typeface="+mn-lt"/>
              </a:rPr>
              <a:t>Kurum Restoranları (Üniversite ve Hastane) </a:t>
            </a:r>
            <a:r>
              <a:rPr lang="tr-TR" sz="3200" dirty="0" smtClean="0">
                <a:latin typeface="+mn-lt"/>
              </a:rPr>
              <a:t> </a:t>
            </a:r>
          </a:p>
          <a:p>
            <a:pPr algn="just"/>
            <a:r>
              <a:rPr lang="tr-TR" sz="3200" dirty="0" smtClean="0">
                <a:latin typeface="+mn-lt"/>
              </a:rPr>
              <a:t>Hava </a:t>
            </a:r>
            <a:r>
              <a:rPr lang="tr-TR" sz="3200" dirty="0">
                <a:latin typeface="+mn-lt"/>
              </a:rPr>
              <a:t>Alanları, İstasyon ve Otogar Restoranları </a:t>
            </a:r>
            <a:r>
              <a:rPr lang="tr-TR" sz="32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68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tr-TR" sz="320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Ulaşım Araçları Restoranları (Gemi ve Tren) </a:t>
            </a:r>
            <a:r>
              <a:rPr 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 </a:t>
            </a:r>
            <a:endParaRPr lang="tr-TR" sz="3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</a:endParaRPr>
          </a:p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Üyelerine Hizmet Sunan Restoranlar (Kulüp ve Dernek Restoranları gibi) </a:t>
            </a:r>
          </a:p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Endüstriyel İşletmelerde </a:t>
            </a:r>
            <a:r>
              <a:rPr 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Hizmet Veren 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Restoranlar </a:t>
            </a:r>
            <a:r>
              <a:rPr 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 </a:t>
            </a:r>
            <a:endParaRPr lang="tr-TR" sz="3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</a:endParaRPr>
          </a:p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Alışveriş Merkezlerinde </a:t>
            </a:r>
            <a:r>
              <a:rPr 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Hizmet Veren 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Restoranlar (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Food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Halls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,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Food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Courts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) 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60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>
                <a:latin typeface="+mn-lt"/>
              </a:rPr>
              <a:t>3. </a:t>
            </a:r>
            <a:r>
              <a:rPr lang="tr-TR" sz="3200" dirty="0" smtClean="0">
                <a:latin typeface="+mn-lt"/>
              </a:rPr>
              <a:t>SERVİS ŞEKİLLERİNE GÖRE RESTORANLAR (SUNDUĞU HİZMET ÇEŞİDİNE GÖRE RESTORANLAR) 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0913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>
                <a:latin typeface="+mn-lt"/>
              </a:rPr>
              <a:t>Alakart Restoranlar </a:t>
            </a:r>
            <a:r>
              <a:rPr lang="tr-TR" sz="3200" dirty="0" smtClean="0">
                <a:latin typeface="+mn-lt"/>
              </a:rPr>
              <a:t> </a:t>
            </a:r>
          </a:p>
          <a:p>
            <a:pPr algn="just"/>
            <a:r>
              <a:rPr lang="tr-TR" sz="3200" dirty="0" smtClean="0">
                <a:latin typeface="+mn-lt"/>
              </a:rPr>
              <a:t>Tabldot </a:t>
            </a:r>
            <a:r>
              <a:rPr lang="tr-TR" sz="3200" dirty="0">
                <a:latin typeface="+mn-lt"/>
              </a:rPr>
              <a:t>Restoranlar </a:t>
            </a:r>
            <a:r>
              <a:rPr lang="tr-TR" sz="3200" dirty="0" smtClean="0">
                <a:latin typeface="+mn-lt"/>
              </a:rPr>
              <a:t> </a:t>
            </a:r>
          </a:p>
          <a:p>
            <a:pPr algn="just"/>
            <a:r>
              <a:rPr lang="tr-TR" sz="3200" dirty="0" smtClean="0">
                <a:latin typeface="+mn-lt"/>
              </a:rPr>
              <a:t>Self-Servis </a:t>
            </a:r>
            <a:r>
              <a:rPr lang="tr-TR" sz="3200" dirty="0">
                <a:latin typeface="+mn-lt"/>
              </a:rPr>
              <a:t>Restoranlar (Açık Büfe Restoranlar ve Kafeteryalar) </a:t>
            </a:r>
            <a:r>
              <a:rPr lang="tr-TR" sz="3200" dirty="0" smtClean="0">
                <a:latin typeface="+mn-lt"/>
              </a:rPr>
              <a:t> </a:t>
            </a:r>
          </a:p>
          <a:p>
            <a:pPr algn="just"/>
            <a:r>
              <a:rPr lang="tr-TR" sz="3200" dirty="0" smtClean="0">
                <a:latin typeface="+mn-lt"/>
              </a:rPr>
              <a:t>Hızlı </a:t>
            </a:r>
            <a:r>
              <a:rPr lang="tr-TR" sz="3200" dirty="0">
                <a:latin typeface="+mn-lt"/>
              </a:rPr>
              <a:t>Servis Sunan Restoranlar (</a:t>
            </a:r>
            <a:r>
              <a:rPr lang="tr-TR" sz="3200" dirty="0" err="1">
                <a:latin typeface="+mn-lt"/>
              </a:rPr>
              <a:t>Fast-Food</a:t>
            </a:r>
            <a:r>
              <a:rPr lang="tr-TR" sz="3200" dirty="0">
                <a:latin typeface="+mn-lt"/>
              </a:rPr>
              <a:t> Restoranları) </a:t>
            </a:r>
            <a:r>
              <a:rPr lang="tr-TR" sz="3200" dirty="0" smtClean="0">
                <a:latin typeface="+mn-lt"/>
              </a:rPr>
              <a:t> </a:t>
            </a:r>
          </a:p>
          <a:p>
            <a:pPr algn="just"/>
            <a:r>
              <a:rPr lang="tr-TR" sz="3200" dirty="0" smtClean="0">
                <a:latin typeface="+mn-lt"/>
              </a:rPr>
              <a:t>Paket </a:t>
            </a:r>
            <a:r>
              <a:rPr lang="tr-TR" sz="3200" dirty="0">
                <a:latin typeface="+mn-lt"/>
              </a:rPr>
              <a:t>Servis Hizmeti Sunan Restoranlar </a:t>
            </a:r>
          </a:p>
        </p:txBody>
      </p:sp>
    </p:spTree>
    <p:extLst>
      <p:ext uri="{BB962C8B-B14F-4D97-AF65-F5344CB8AC3E}">
        <p14:creationId xmlns:p14="http://schemas.microsoft.com/office/powerpoint/2010/main" val="391478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dirty="0" smtClean="0">
                <a:latin typeface="+mn-lt"/>
              </a:rPr>
              <a:t>4. BÜYÜKLÜKLERİNE GÖRE RESTORANLAR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dirty="0" smtClean="0">
                <a:latin typeface="+mn-lt"/>
              </a:rPr>
              <a:t> </a:t>
            </a:r>
            <a:r>
              <a:rPr lang="tr-TR" sz="3200" dirty="0">
                <a:latin typeface="+mn-lt"/>
              </a:rPr>
              <a:t>Küçük Restoranlar (0-50 Kuver Sayısı) </a:t>
            </a:r>
            <a:endParaRPr lang="tr-TR" sz="3200" dirty="0" smtClean="0">
              <a:latin typeface="+mn-lt"/>
            </a:endParaRPr>
          </a:p>
          <a:p>
            <a:pPr algn="just"/>
            <a:r>
              <a:rPr lang="tr-TR" sz="3200" dirty="0" smtClean="0">
                <a:latin typeface="+mn-lt"/>
              </a:rPr>
              <a:t> </a:t>
            </a:r>
            <a:r>
              <a:rPr lang="tr-TR" sz="3200" dirty="0">
                <a:latin typeface="+mn-lt"/>
              </a:rPr>
              <a:t>Orta Büyüklükte Restoranlar (50-100 Kuver Sayısı) </a:t>
            </a:r>
            <a:r>
              <a:rPr lang="tr-TR" sz="3200" dirty="0" smtClean="0">
                <a:latin typeface="+mn-lt"/>
              </a:rPr>
              <a:t> </a:t>
            </a:r>
          </a:p>
          <a:p>
            <a:pPr algn="just"/>
            <a:r>
              <a:rPr lang="tr-TR" sz="3200" dirty="0" smtClean="0">
                <a:latin typeface="+mn-lt"/>
              </a:rPr>
              <a:t>Büyük </a:t>
            </a:r>
            <a:r>
              <a:rPr lang="tr-TR" sz="3200" dirty="0">
                <a:latin typeface="+mn-lt"/>
              </a:rPr>
              <a:t>Restoranlar (100 ve üzeri Kuver Sayısı)</a:t>
            </a:r>
          </a:p>
        </p:txBody>
      </p:sp>
    </p:spTree>
    <p:extLst>
      <p:ext uri="{BB962C8B-B14F-4D97-AF65-F5344CB8AC3E}">
        <p14:creationId xmlns:p14="http://schemas.microsoft.com/office/powerpoint/2010/main" val="140682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latin typeface="+mn-lt"/>
              </a:rPr>
              <a:t>5. Mülkiyete Göre Sınıflandırma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dirty="0" smtClean="0">
                <a:latin typeface="+mn-lt"/>
              </a:rPr>
              <a:t>1. Mülkiyeti özel sektöre ait restoranlar</a:t>
            </a:r>
          </a:p>
          <a:p>
            <a:pPr algn="just"/>
            <a:r>
              <a:rPr lang="tr-TR" sz="3200" dirty="0" smtClean="0">
                <a:latin typeface="+mn-lt"/>
              </a:rPr>
              <a:t>2. Mülkiyeti devlete ait olan restoranlar</a:t>
            </a:r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94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latin typeface="+mn-lt"/>
              </a:rPr>
              <a:t>6.AMAÇLARINA GÖRE SINIFLANDIRMA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2263" y="2367887"/>
            <a:ext cx="11013743" cy="406021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sz="3200" dirty="0" smtClean="0">
                <a:latin typeface="+mn-lt"/>
              </a:rPr>
              <a:t>1. </a:t>
            </a:r>
            <a:r>
              <a:rPr lang="tr-TR" sz="4100" dirty="0" smtClean="0">
                <a:latin typeface="+mn-lt"/>
              </a:rPr>
              <a:t>Ticari restoranlar (Kar amacı güden):</a:t>
            </a:r>
          </a:p>
          <a:p>
            <a:pPr marL="0" indent="0" algn="just">
              <a:buNone/>
            </a:pPr>
            <a:r>
              <a:rPr lang="tr-TR" sz="4100" dirty="0" smtClean="0">
                <a:latin typeface="+mn-lt"/>
              </a:rPr>
              <a:t>Bu restoranların amacı müşteri memnuniyetini sağlayarak kar elde etmektir.</a:t>
            </a:r>
          </a:p>
          <a:p>
            <a:pPr marL="0" indent="0" algn="just">
              <a:buNone/>
            </a:pPr>
            <a:r>
              <a:rPr lang="tr-TR" sz="4100" dirty="0">
                <a:latin typeface="+mn-lt"/>
              </a:rPr>
              <a:t>2</a:t>
            </a:r>
            <a:r>
              <a:rPr lang="tr-TR" sz="4100" dirty="0" smtClean="0">
                <a:latin typeface="+mn-lt"/>
              </a:rPr>
              <a:t>. Kurumsal Restoranlar:</a:t>
            </a:r>
          </a:p>
          <a:p>
            <a:pPr marL="0" indent="0" algn="just">
              <a:buNone/>
            </a:pPr>
            <a:r>
              <a:rPr lang="tr-TR" sz="4100" dirty="0" smtClean="0">
                <a:latin typeface="+mn-lt"/>
              </a:rPr>
              <a:t>Asıl faaliyet alanları ve kuruluş amaçları farklı olmakla birlikte destekleyici hizmetler kapsamında yiyecek içecek hizmeti veren kuruluşlardır.</a:t>
            </a:r>
          </a:p>
          <a:p>
            <a:pPr marL="0" indent="0" algn="just">
              <a:buNone/>
            </a:pPr>
            <a:r>
              <a:rPr lang="tr-TR" sz="4100" dirty="0" smtClean="0">
                <a:latin typeface="+mn-lt"/>
              </a:rPr>
              <a:t>Genellikle kar amacı gütmezler</a:t>
            </a:r>
            <a:endParaRPr lang="tr-TR" sz="4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94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b="1" dirty="0" smtClean="0">
                <a:latin typeface="+mn-lt"/>
              </a:rPr>
              <a:t>Kar Amacı Gütmeyen İşletmeler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1497" y="2381535"/>
            <a:ext cx="9601196" cy="42649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3800" dirty="0" smtClean="0">
                <a:latin typeface="+mn-lt"/>
              </a:rPr>
              <a:t>Okullar</a:t>
            </a:r>
          </a:p>
          <a:p>
            <a:pPr algn="just"/>
            <a:r>
              <a:rPr lang="tr-TR" sz="3800" dirty="0" smtClean="0">
                <a:latin typeface="+mn-lt"/>
              </a:rPr>
              <a:t>Hastaneler</a:t>
            </a:r>
          </a:p>
          <a:p>
            <a:pPr algn="just"/>
            <a:r>
              <a:rPr lang="tr-TR" sz="3800" dirty="0" smtClean="0">
                <a:latin typeface="+mn-lt"/>
              </a:rPr>
              <a:t>Yurtlar</a:t>
            </a:r>
          </a:p>
          <a:p>
            <a:pPr algn="just"/>
            <a:r>
              <a:rPr lang="tr-TR" sz="3800" dirty="0" smtClean="0">
                <a:latin typeface="+mn-lt"/>
              </a:rPr>
              <a:t>Askeriye</a:t>
            </a:r>
          </a:p>
          <a:p>
            <a:pPr algn="just"/>
            <a:r>
              <a:rPr lang="tr-TR" sz="3800" dirty="0" smtClean="0">
                <a:latin typeface="+mn-lt"/>
              </a:rPr>
              <a:t>Hapishaneler</a:t>
            </a:r>
          </a:p>
          <a:p>
            <a:pPr algn="just"/>
            <a:r>
              <a:rPr lang="tr-TR" sz="3800" dirty="0" smtClean="0">
                <a:latin typeface="+mn-lt"/>
              </a:rPr>
              <a:t>Fabrika ve şirketler</a:t>
            </a:r>
          </a:p>
          <a:p>
            <a:pPr algn="just"/>
            <a:r>
              <a:rPr lang="tr-TR" sz="3800" dirty="0" smtClean="0">
                <a:latin typeface="+mn-lt"/>
              </a:rPr>
              <a:t>Diğer kamu kurumlarında hizmet sunan işletmelerdir.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0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Geniş ekran</PresentationFormat>
  <Paragraphs>42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Office Teması</vt:lpstr>
      <vt:lpstr>Organik</vt:lpstr>
      <vt:lpstr>Mutfak Hizmetleri Yönetimi</vt:lpstr>
      <vt:lpstr>1. YASAL AÇIDAN SINIFLANDIRMA</vt:lpstr>
      <vt:lpstr>2. YAPILANMALARINA GÖRE RESTORANLAR  (BULUNDUĞU YERE GÖRE YAPILANAN YİYECEK-İÇECEK İŞLETMELERİ) </vt:lpstr>
      <vt:lpstr>PowerPoint Sunusu</vt:lpstr>
      <vt:lpstr>3. SERVİS ŞEKİLLERİNE GÖRE RESTORANLAR (SUNDUĞU HİZMET ÇEŞİDİNE GÖRE RESTORANLAR) </vt:lpstr>
      <vt:lpstr>4. BÜYÜKLÜKLERİNE GÖRE RESTORANLAR</vt:lpstr>
      <vt:lpstr>5. Mülkiyete Göre Sınıflandırma</vt:lpstr>
      <vt:lpstr>6.AMAÇLARINA GÖRE SINIFLANDIRMA</vt:lpstr>
      <vt:lpstr>Kar Amacı Gütmeyen İşletmeler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Mutfak Hizmetleri Yönetimi</dc:title>
  <dc:creator>emir üner</dc:creator>
  <cp:lastModifiedBy>emir üner</cp:lastModifiedBy>
  <cp:revision>1</cp:revision>
  <dcterms:created xsi:type="dcterms:W3CDTF">2017-10-29T15:18:22Z</dcterms:created>
  <dcterms:modified xsi:type="dcterms:W3CDTF">2017-10-29T15:18:55Z</dcterms:modified>
</cp:coreProperties>
</file>