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6F5758-282D-4482-8EC5-CDAAC94F5681}" type="datetimeFigureOut">
              <a:rPr lang="tr-TR" smtClean="0"/>
              <a:pPr/>
              <a:t>2.11.2017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06F3B-ED27-4FD0-9B2F-6B2EF361F2C6}" type="slidenum">
              <a:rPr lang="tr-TR" smtClean="0"/>
              <a:pPr/>
              <a:t>‹#›</a:t>
            </a:fld>
            <a:endParaRPr lang="tr-TR"/>
          </a:p>
        </p:txBody>
      </p:sp>
    </p:spTree>
    <p:extLst>
      <p:ext uri="{BB962C8B-B14F-4D97-AF65-F5344CB8AC3E}">
        <p14:creationId xmlns:p14="http://schemas.microsoft.com/office/powerpoint/2010/main" val="337910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a:t>
            </a:fld>
            <a:endParaRPr lang="tr-TR"/>
          </a:p>
        </p:txBody>
      </p:sp>
    </p:spTree>
    <p:extLst>
      <p:ext uri="{BB962C8B-B14F-4D97-AF65-F5344CB8AC3E}">
        <p14:creationId xmlns:p14="http://schemas.microsoft.com/office/powerpoint/2010/main" val="286321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10</a:t>
            </a:fld>
            <a:endParaRPr lang="tr-TR"/>
          </a:p>
        </p:txBody>
      </p:sp>
    </p:spTree>
    <p:extLst>
      <p:ext uri="{BB962C8B-B14F-4D97-AF65-F5344CB8AC3E}">
        <p14:creationId xmlns:p14="http://schemas.microsoft.com/office/powerpoint/2010/main" val="105467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11</a:t>
            </a:fld>
            <a:endParaRPr lang="tr-TR"/>
          </a:p>
        </p:txBody>
      </p:sp>
    </p:spTree>
    <p:extLst>
      <p:ext uri="{BB962C8B-B14F-4D97-AF65-F5344CB8AC3E}">
        <p14:creationId xmlns:p14="http://schemas.microsoft.com/office/powerpoint/2010/main" val="17843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12</a:t>
            </a:fld>
            <a:endParaRPr lang="tr-TR"/>
          </a:p>
        </p:txBody>
      </p:sp>
    </p:spTree>
    <p:extLst>
      <p:ext uri="{BB962C8B-B14F-4D97-AF65-F5344CB8AC3E}">
        <p14:creationId xmlns:p14="http://schemas.microsoft.com/office/powerpoint/2010/main" val="260762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13</a:t>
            </a:fld>
            <a:endParaRPr lang="tr-TR"/>
          </a:p>
        </p:txBody>
      </p:sp>
    </p:spTree>
    <p:extLst>
      <p:ext uri="{BB962C8B-B14F-4D97-AF65-F5344CB8AC3E}">
        <p14:creationId xmlns:p14="http://schemas.microsoft.com/office/powerpoint/2010/main" val="180110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14</a:t>
            </a:fld>
            <a:endParaRPr lang="tr-TR"/>
          </a:p>
        </p:txBody>
      </p:sp>
    </p:spTree>
    <p:extLst>
      <p:ext uri="{BB962C8B-B14F-4D97-AF65-F5344CB8AC3E}">
        <p14:creationId xmlns:p14="http://schemas.microsoft.com/office/powerpoint/2010/main" val="173670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15</a:t>
            </a:fld>
            <a:endParaRPr lang="tr-TR"/>
          </a:p>
        </p:txBody>
      </p:sp>
    </p:spTree>
    <p:extLst>
      <p:ext uri="{BB962C8B-B14F-4D97-AF65-F5344CB8AC3E}">
        <p14:creationId xmlns:p14="http://schemas.microsoft.com/office/powerpoint/2010/main" val="173364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16</a:t>
            </a:fld>
            <a:endParaRPr lang="tr-TR"/>
          </a:p>
        </p:txBody>
      </p:sp>
    </p:spTree>
    <p:extLst>
      <p:ext uri="{BB962C8B-B14F-4D97-AF65-F5344CB8AC3E}">
        <p14:creationId xmlns:p14="http://schemas.microsoft.com/office/powerpoint/2010/main" val="261607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17</a:t>
            </a:fld>
            <a:endParaRPr lang="tr-TR"/>
          </a:p>
        </p:txBody>
      </p:sp>
    </p:spTree>
    <p:extLst>
      <p:ext uri="{BB962C8B-B14F-4D97-AF65-F5344CB8AC3E}">
        <p14:creationId xmlns:p14="http://schemas.microsoft.com/office/powerpoint/2010/main" val="379750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18</a:t>
            </a:fld>
            <a:endParaRPr lang="tr-TR"/>
          </a:p>
        </p:txBody>
      </p:sp>
    </p:spTree>
    <p:extLst>
      <p:ext uri="{BB962C8B-B14F-4D97-AF65-F5344CB8AC3E}">
        <p14:creationId xmlns:p14="http://schemas.microsoft.com/office/powerpoint/2010/main" val="420649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19</a:t>
            </a:fld>
            <a:endParaRPr lang="tr-TR"/>
          </a:p>
        </p:txBody>
      </p:sp>
    </p:spTree>
    <p:extLst>
      <p:ext uri="{BB962C8B-B14F-4D97-AF65-F5344CB8AC3E}">
        <p14:creationId xmlns:p14="http://schemas.microsoft.com/office/powerpoint/2010/main" val="326457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2</a:t>
            </a:fld>
            <a:endParaRPr lang="tr-TR"/>
          </a:p>
        </p:txBody>
      </p:sp>
    </p:spTree>
    <p:extLst>
      <p:ext uri="{BB962C8B-B14F-4D97-AF65-F5344CB8AC3E}">
        <p14:creationId xmlns:p14="http://schemas.microsoft.com/office/powerpoint/2010/main" val="60182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20</a:t>
            </a:fld>
            <a:endParaRPr lang="tr-TR"/>
          </a:p>
        </p:txBody>
      </p:sp>
    </p:spTree>
    <p:extLst>
      <p:ext uri="{BB962C8B-B14F-4D97-AF65-F5344CB8AC3E}">
        <p14:creationId xmlns:p14="http://schemas.microsoft.com/office/powerpoint/2010/main" val="25596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21</a:t>
            </a:fld>
            <a:endParaRPr lang="tr-TR"/>
          </a:p>
        </p:txBody>
      </p:sp>
    </p:spTree>
    <p:extLst>
      <p:ext uri="{BB962C8B-B14F-4D97-AF65-F5344CB8AC3E}">
        <p14:creationId xmlns:p14="http://schemas.microsoft.com/office/powerpoint/2010/main" val="3586860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22</a:t>
            </a:fld>
            <a:endParaRPr lang="tr-TR"/>
          </a:p>
        </p:txBody>
      </p:sp>
    </p:spTree>
    <p:extLst>
      <p:ext uri="{BB962C8B-B14F-4D97-AF65-F5344CB8AC3E}">
        <p14:creationId xmlns:p14="http://schemas.microsoft.com/office/powerpoint/2010/main" val="2550911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FA7089-B38B-4608-B8D2-C74AC2018715}" type="slidenum">
              <a:rPr lang="tr-TR" smtClean="0"/>
              <a:pPr/>
              <a:t>23</a:t>
            </a:fld>
            <a:endParaRPr lang="tr-T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2610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02B1F5B-8967-4A73-BBAC-BC0F88D83BC6}" type="slidenum">
              <a:rPr lang="tr-TR" smtClean="0"/>
              <a:pPr/>
              <a:t>24</a:t>
            </a:fld>
            <a:endParaRPr lang="tr-T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5329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930E1E-741B-4610-AAC0-647FFA3B1E3D}" type="slidenum">
              <a:rPr lang="tr-TR" smtClean="0"/>
              <a:pPr/>
              <a:t>25</a:t>
            </a:fld>
            <a:endParaRPr lang="tr-T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6042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8369A55-3A1E-4EE6-BF87-C135A7A4008B}" type="slidenum">
              <a:rPr lang="tr-TR" smtClean="0"/>
              <a:pPr/>
              <a:t>26</a:t>
            </a:fld>
            <a:endParaRPr lang="tr-T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560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DCA3111-AC0B-4245-ABEF-C6EEB77D9BAE}" type="slidenum">
              <a:rPr lang="tr-TR" smtClean="0"/>
              <a:pPr/>
              <a:t>27</a:t>
            </a:fld>
            <a:endParaRPr lang="tr-T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364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9EE68AF-BEE4-458C-A94C-280AD08739ED}" type="slidenum">
              <a:rPr lang="tr-TR" smtClean="0"/>
              <a:pPr/>
              <a:t>28</a:t>
            </a:fld>
            <a:endParaRPr lang="tr-T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tr-TR" dirty="0" smtClean="0"/>
              <a:t>X</a:t>
            </a:r>
            <a:endParaRPr lang="en-US" dirty="0" smtClean="0"/>
          </a:p>
        </p:txBody>
      </p:sp>
    </p:spTree>
    <p:extLst>
      <p:ext uri="{BB962C8B-B14F-4D97-AF65-F5344CB8AC3E}">
        <p14:creationId xmlns:p14="http://schemas.microsoft.com/office/powerpoint/2010/main" val="178592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3</a:t>
            </a:fld>
            <a:endParaRPr lang="tr-TR"/>
          </a:p>
        </p:txBody>
      </p:sp>
    </p:spTree>
    <p:extLst>
      <p:ext uri="{BB962C8B-B14F-4D97-AF65-F5344CB8AC3E}">
        <p14:creationId xmlns:p14="http://schemas.microsoft.com/office/powerpoint/2010/main" val="352392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4</a:t>
            </a:fld>
            <a:endParaRPr lang="tr-TR"/>
          </a:p>
        </p:txBody>
      </p:sp>
    </p:spTree>
    <p:extLst>
      <p:ext uri="{BB962C8B-B14F-4D97-AF65-F5344CB8AC3E}">
        <p14:creationId xmlns:p14="http://schemas.microsoft.com/office/powerpoint/2010/main" val="144262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5</a:t>
            </a:fld>
            <a:endParaRPr lang="tr-TR"/>
          </a:p>
        </p:txBody>
      </p:sp>
    </p:spTree>
    <p:extLst>
      <p:ext uri="{BB962C8B-B14F-4D97-AF65-F5344CB8AC3E}">
        <p14:creationId xmlns:p14="http://schemas.microsoft.com/office/powerpoint/2010/main" val="281917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6</a:t>
            </a:fld>
            <a:endParaRPr lang="tr-TR"/>
          </a:p>
        </p:txBody>
      </p:sp>
    </p:spTree>
    <p:extLst>
      <p:ext uri="{BB962C8B-B14F-4D97-AF65-F5344CB8AC3E}">
        <p14:creationId xmlns:p14="http://schemas.microsoft.com/office/powerpoint/2010/main" val="354014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7</a:t>
            </a:fld>
            <a:endParaRPr lang="tr-TR"/>
          </a:p>
        </p:txBody>
      </p:sp>
    </p:spTree>
    <p:extLst>
      <p:ext uri="{BB962C8B-B14F-4D97-AF65-F5344CB8AC3E}">
        <p14:creationId xmlns:p14="http://schemas.microsoft.com/office/powerpoint/2010/main" val="206349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8</a:t>
            </a:fld>
            <a:endParaRPr lang="tr-TR"/>
          </a:p>
        </p:txBody>
      </p:sp>
    </p:spTree>
    <p:extLst>
      <p:ext uri="{BB962C8B-B14F-4D97-AF65-F5344CB8AC3E}">
        <p14:creationId xmlns:p14="http://schemas.microsoft.com/office/powerpoint/2010/main" val="252425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2B06F3B-ED27-4FD0-9B2F-6B2EF361F2C6}" type="slidenum">
              <a:rPr lang="tr-TR" smtClean="0"/>
              <a:pPr/>
              <a:t>9</a:t>
            </a:fld>
            <a:endParaRPr lang="tr-TR"/>
          </a:p>
        </p:txBody>
      </p:sp>
    </p:spTree>
    <p:extLst>
      <p:ext uri="{BB962C8B-B14F-4D97-AF65-F5344CB8AC3E}">
        <p14:creationId xmlns:p14="http://schemas.microsoft.com/office/powerpoint/2010/main" val="258476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AA2E61E-C017-4AB1-90DA-384CE7028C84}" type="datetimeFigureOut">
              <a:rPr lang="tr-TR" smtClean="0"/>
              <a:pPr/>
              <a:t>2.11.2017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C305479-A670-49A5-866E-626A1F4D38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2E61E-C017-4AB1-90DA-384CE7028C84}" type="datetimeFigureOut">
              <a:rPr lang="tr-TR" smtClean="0"/>
              <a:pPr/>
              <a:t>2.11.2017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05479-A670-49A5-866E-626A1F4D38E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hanimeli.tc/wp-content/uploads/meyveler02zc6.jpg" TargetMode="Externa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turkcebilgi.com/resim/zehir/hazard-t" TargetMode="External"/><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20482" name="Picture 2" descr="http://www.uncnri.org/images/about_what_nutri.jpg"/>
          <p:cNvPicPr>
            <a:picLocks noChangeAspect="1" noChangeArrowheads="1"/>
          </p:cNvPicPr>
          <p:nvPr/>
        </p:nvPicPr>
        <p:blipFill>
          <a:blip r:embed="rId4" cstate="print"/>
          <a:srcRect/>
          <a:stretch>
            <a:fillRect/>
          </a:stretch>
        </p:blipFill>
        <p:spPr bwMode="auto">
          <a:xfrm>
            <a:off x="717761" y="260647"/>
            <a:ext cx="7753771" cy="57606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1 Başlık"/>
          <p:cNvSpPr>
            <a:spLocks noGrp="1"/>
          </p:cNvSpPr>
          <p:nvPr>
            <p:ph type="ctrTitle"/>
          </p:nvPr>
        </p:nvSpPr>
        <p:spPr>
          <a:xfrm>
            <a:off x="467544" y="476672"/>
            <a:ext cx="7772400" cy="1470025"/>
          </a:xfrm>
        </p:spPr>
        <p:txBody>
          <a:bodyPr/>
          <a:lstStyle/>
          <a:p>
            <a:r>
              <a:rPr lang="tr-TR" b="1" dirty="0" smtClean="0"/>
              <a:t>NUTRİSYONAL GENOMİKS</a:t>
            </a:r>
            <a:r>
              <a:rPr lang="tr-TR" dirty="0" smtClean="0"/>
              <a:t/>
            </a:r>
            <a:br>
              <a:rPr lang="tr-TR" dirty="0" smtClean="0"/>
            </a:br>
            <a:r>
              <a:rPr lang="tr-TR" smtClean="0"/>
              <a:t>                    </a:t>
            </a:r>
            <a:r>
              <a:rPr lang="tr-TR" sz="2800" b="1" smtClean="0"/>
              <a:t>Prof</a:t>
            </a:r>
            <a:r>
              <a:rPr lang="tr-TR" sz="2800" b="1" smtClean="0"/>
              <a:t>. </a:t>
            </a:r>
            <a:r>
              <a:rPr lang="tr-TR" sz="2800" b="1" dirty="0" smtClean="0"/>
              <a:t>Dr. Serkan YILMAZ</a:t>
            </a:r>
            <a:endParaRPr lang="tr-TR" sz="2800"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23556" name="Picture 4" descr="vzhbjnkm"/>
          <p:cNvPicPr>
            <a:picLocks noChangeAspect="1" noChangeArrowheads="1"/>
          </p:cNvPicPr>
          <p:nvPr/>
        </p:nvPicPr>
        <p:blipFill>
          <a:blip r:embed="rId4" cstate="print"/>
          <a:srcRect/>
          <a:stretch>
            <a:fillRect/>
          </a:stretch>
        </p:blipFill>
        <p:spPr bwMode="auto">
          <a:xfrm>
            <a:off x="5632482" y="404664"/>
            <a:ext cx="3404014" cy="1872208"/>
          </a:xfrm>
          <a:prstGeom prst="rect">
            <a:avLst/>
          </a:prstGeom>
          <a:ln>
            <a:noFill/>
          </a:ln>
          <a:effectLst>
            <a:outerShdw blurRad="190500" algn="tl" rotWithShape="0">
              <a:srgbClr val="000000">
                <a:alpha val="70000"/>
              </a:srgbClr>
            </a:outerShdw>
          </a:effectLst>
        </p:spPr>
      </p:pic>
      <p:pic>
        <p:nvPicPr>
          <p:cNvPr id="23554" name="Picture 2" descr="http://topnews.in/health/files/obesity_1_1.jpg"/>
          <p:cNvPicPr>
            <a:picLocks noChangeAspect="1" noChangeArrowheads="1"/>
          </p:cNvPicPr>
          <p:nvPr/>
        </p:nvPicPr>
        <p:blipFill>
          <a:blip r:embed="rId5" cstate="print"/>
          <a:srcRect/>
          <a:stretch>
            <a:fillRect/>
          </a:stretch>
        </p:blipFill>
        <p:spPr bwMode="auto">
          <a:xfrm>
            <a:off x="6084168" y="2708920"/>
            <a:ext cx="2538282" cy="3384376"/>
          </a:xfrm>
          <a:prstGeom prst="rect">
            <a:avLst/>
          </a:prstGeom>
          <a:ln>
            <a:noFill/>
          </a:ln>
          <a:effectLst>
            <a:outerShdw blurRad="190500" algn="tl" rotWithShape="0">
              <a:srgbClr val="000000">
                <a:alpha val="70000"/>
              </a:srgbClr>
            </a:outerShdw>
          </a:effectLst>
        </p:spPr>
      </p:pic>
      <p:sp>
        <p:nvSpPr>
          <p:cNvPr id="3" name="2 İçerik Yer Tutucusu"/>
          <p:cNvSpPr>
            <a:spLocks noGrp="1"/>
          </p:cNvSpPr>
          <p:nvPr>
            <p:ph idx="1"/>
          </p:nvPr>
        </p:nvSpPr>
        <p:spPr>
          <a:xfrm>
            <a:off x="251520" y="332656"/>
            <a:ext cx="5904656" cy="6120680"/>
          </a:xfrm>
        </p:spPr>
        <p:txBody>
          <a:bodyPr>
            <a:normAutofit fontScale="92500" lnSpcReduction="10000"/>
          </a:bodyPr>
          <a:lstStyle/>
          <a:p>
            <a:r>
              <a:rPr lang="tr-TR" dirty="0" smtClean="0"/>
              <a:t>Bu şekildeki tek gen hastalığının ortaya çıkması için sadece tek bir gende mutasyon olması yeterlidir.</a:t>
            </a:r>
          </a:p>
          <a:p>
            <a:endParaRPr lang="tr-TR" dirty="0"/>
          </a:p>
          <a:p>
            <a:r>
              <a:rPr lang="tr-TR" dirty="0" smtClean="0"/>
              <a:t>Bunların aksine bir çok yaygın hastalık örneğin kanser, diyabet, </a:t>
            </a:r>
            <a:r>
              <a:rPr lang="tr-TR" dirty="0" err="1" smtClean="0"/>
              <a:t>obezite</a:t>
            </a:r>
            <a:r>
              <a:rPr lang="tr-TR" dirty="0" smtClean="0"/>
              <a:t> , </a:t>
            </a:r>
            <a:r>
              <a:rPr lang="tr-TR" dirty="0" err="1" smtClean="0"/>
              <a:t>kardiyovasküler</a:t>
            </a:r>
            <a:r>
              <a:rPr lang="tr-TR" dirty="0" smtClean="0"/>
              <a:t> hastalıklar çok genli kalıtım örneği gösterir.</a:t>
            </a:r>
          </a:p>
          <a:p>
            <a:endParaRPr lang="tr-TR" dirty="0"/>
          </a:p>
          <a:p>
            <a:r>
              <a:rPr lang="tr-TR" dirty="0" smtClean="0"/>
              <a:t>Diyette bu hastalıkların önlenmesine yönelik beslenme çok önemlidir. </a:t>
            </a:r>
            <a:endParaRPr lang="tr-TR"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107504" y="188641"/>
            <a:ext cx="8579296" cy="3024335"/>
          </a:xfrm>
        </p:spPr>
        <p:txBody>
          <a:bodyPr>
            <a:normAutofit/>
          </a:bodyPr>
          <a:lstStyle/>
          <a:p>
            <a:r>
              <a:rPr lang="tr-TR" sz="2800" dirty="0" err="1" smtClean="0"/>
              <a:t>Nutrisyonal</a:t>
            </a:r>
            <a:r>
              <a:rPr lang="tr-TR" sz="2800" dirty="0" smtClean="0"/>
              <a:t> </a:t>
            </a:r>
            <a:r>
              <a:rPr lang="tr-TR" sz="2800" dirty="0" err="1" smtClean="0"/>
              <a:t>genomik</a:t>
            </a:r>
            <a:r>
              <a:rPr lang="tr-TR" sz="2800" dirty="0" smtClean="0"/>
              <a:t> esas itibariyle 2 alt               başlıkta toplanır.</a:t>
            </a:r>
          </a:p>
          <a:p>
            <a:endParaRPr lang="tr-TR" sz="2800" dirty="0"/>
          </a:p>
          <a:p>
            <a:r>
              <a:rPr lang="tr-TR" sz="2800" dirty="0" smtClean="0"/>
              <a:t>1. </a:t>
            </a:r>
            <a:r>
              <a:rPr lang="tr-TR" sz="2800" dirty="0" err="1" smtClean="0"/>
              <a:t>Nutrigenomik</a:t>
            </a:r>
            <a:r>
              <a:rPr lang="tr-TR" sz="2800" dirty="0" smtClean="0"/>
              <a:t>: Fizyolojik değişikliklerle sonuçlanan genom, </a:t>
            </a:r>
            <a:r>
              <a:rPr lang="tr-TR" sz="2800" dirty="0" err="1" smtClean="0"/>
              <a:t>proteom</a:t>
            </a:r>
            <a:r>
              <a:rPr lang="tr-TR" sz="2800" dirty="0" smtClean="0"/>
              <a:t> ve </a:t>
            </a:r>
            <a:r>
              <a:rPr lang="tr-TR" sz="2800" dirty="0" err="1" smtClean="0"/>
              <a:t>metabolom</a:t>
            </a:r>
            <a:r>
              <a:rPr lang="tr-TR" sz="2800" dirty="0" smtClean="0"/>
              <a:t> üzerine diyetin etkisini araştırır</a:t>
            </a:r>
          </a:p>
        </p:txBody>
      </p:sp>
      <p:pic>
        <p:nvPicPr>
          <p:cNvPr id="24582" name="Resim 1" descr="C:\Users\ceren\Desktop\projee resim\F1.medium.gif"/>
          <p:cNvPicPr>
            <a:picLocks noChangeAspect="1" noChangeArrowheads="1"/>
          </p:cNvPicPr>
          <p:nvPr/>
        </p:nvPicPr>
        <p:blipFill>
          <a:blip r:embed="rId4" cstate="print"/>
          <a:srcRect/>
          <a:stretch>
            <a:fillRect/>
          </a:stretch>
        </p:blipFill>
        <p:spPr bwMode="auto">
          <a:xfrm>
            <a:off x="2267744" y="3164317"/>
            <a:ext cx="4392488" cy="3693683"/>
          </a:xfrm>
          <a:prstGeom prst="rect">
            <a:avLst/>
          </a:prstGeom>
          <a:noFill/>
          <a:ln w="9525">
            <a:noFill/>
            <a:miter lim="800000"/>
            <a:headEnd/>
            <a:tailEnd/>
          </a:ln>
        </p:spPr>
      </p:pic>
      <p:pic>
        <p:nvPicPr>
          <p:cNvPr id="5" name="Picture 2" descr="http://www.t-nation.com/img/photos/2008/08-007-diet/image001.jpg"/>
          <p:cNvPicPr>
            <a:picLocks noChangeAspect="1" noChangeArrowheads="1"/>
          </p:cNvPicPr>
          <p:nvPr/>
        </p:nvPicPr>
        <p:blipFill>
          <a:blip r:embed="rId5" cstate="print"/>
          <a:srcRect/>
          <a:stretch>
            <a:fillRect/>
          </a:stretch>
        </p:blipFill>
        <p:spPr bwMode="auto">
          <a:xfrm>
            <a:off x="7236296" y="0"/>
            <a:ext cx="1763688" cy="1708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323528" y="116633"/>
            <a:ext cx="8229600" cy="1368152"/>
          </a:xfrm>
        </p:spPr>
        <p:txBody>
          <a:bodyPr/>
          <a:lstStyle/>
          <a:p>
            <a:r>
              <a:rPr lang="tr-TR" dirty="0" smtClean="0"/>
              <a:t>2. </a:t>
            </a:r>
            <a:r>
              <a:rPr lang="tr-TR" dirty="0" err="1" smtClean="0"/>
              <a:t>Nutrigenetik</a:t>
            </a:r>
            <a:r>
              <a:rPr lang="tr-TR" dirty="0" smtClean="0"/>
              <a:t>: Diyet ve sağlık arasındaki ilişkide genetik çeşitliliğin önemini araştırır.</a:t>
            </a:r>
          </a:p>
          <a:p>
            <a:endParaRPr lang="tr-TR" dirty="0"/>
          </a:p>
        </p:txBody>
      </p:sp>
      <p:pic>
        <p:nvPicPr>
          <p:cNvPr id="5" name="Picture 2" descr="http://www.nugo.org/downloadimage/24023/nutrigenomics.gif"/>
          <p:cNvPicPr>
            <a:picLocks noChangeAspect="1" noChangeArrowheads="1"/>
          </p:cNvPicPr>
          <p:nvPr/>
        </p:nvPicPr>
        <p:blipFill>
          <a:blip r:embed="rId4" cstate="print"/>
          <a:srcRect/>
          <a:stretch>
            <a:fillRect/>
          </a:stretch>
        </p:blipFill>
        <p:spPr bwMode="auto">
          <a:xfrm>
            <a:off x="1180655" y="1484784"/>
            <a:ext cx="6631705"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4" name="Picture 4" descr="http://www.nature.com/nrg/journal/v4/n4/images/nrg1047-f1.gif"/>
          <p:cNvPicPr>
            <a:picLocks noChangeAspect="1" noChangeArrowheads="1"/>
          </p:cNvPicPr>
          <p:nvPr/>
        </p:nvPicPr>
        <p:blipFill>
          <a:blip r:embed="rId4" cstate="print"/>
          <a:srcRect/>
          <a:stretch>
            <a:fillRect/>
          </a:stretch>
        </p:blipFill>
        <p:spPr bwMode="auto">
          <a:xfrm>
            <a:off x="5422578" y="1340768"/>
            <a:ext cx="3721422"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a:xfrm>
            <a:off x="457200" y="116632"/>
            <a:ext cx="8229600" cy="1359024"/>
          </a:xfrm>
        </p:spPr>
        <p:txBody>
          <a:bodyPr>
            <a:normAutofit fontScale="90000"/>
          </a:bodyPr>
          <a:lstStyle/>
          <a:p>
            <a:r>
              <a:rPr lang="tr-TR" b="1" dirty="0" err="1" smtClean="0">
                <a:latin typeface="Times New Roman" pitchFamily="18" charset="0"/>
              </a:rPr>
              <a:t>Nutrigenetik</a:t>
            </a:r>
            <a:r>
              <a:rPr lang="tr-TR" b="1" dirty="0" smtClean="0">
                <a:latin typeface="Times New Roman" pitchFamily="18" charset="0"/>
              </a:rPr>
              <a:t> ve Genlere Göre Beslenme Neden Önemlidir?</a:t>
            </a:r>
            <a:endParaRPr lang="tr-TR" dirty="0"/>
          </a:p>
        </p:txBody>
      </p:sp>
      <p:sp>
        <p:nvSpPr>
          <p:cNvPr id="3" name="2 İçerik Yer Tutucusu"/>
          <p:cNvSpPr>
            <a:spLocks noGrp="1"/>
          </p:cNvSpPr>
          <p:nvPr>
            <p:ph idx="1"/>
          </p:nvPr>
        </p:nvSpPr>
        <p:spPr>
          <a:xfrm>
            <a:off x="107504" y="1711349"/>
            <a:ext cx="5544616" cy="4958011"/>
          </a:xfrm>
        </p:spPr>
        <p:txBody>
          <a:bodyPr>
            <a:normAutofit lnSpcReduction="10000"/>
          </a:bodyPr>
          <a:lstStyle/>
          <a:p>
            <a:r>
              <a:rPr lang="tr-TR" dirty="0"/>
              <a:t>Beslenme belirli şartlar altında bazı bireylerde belirli hastalıklar açısından ciddi bir risk faktörü olabilir.</a:t>
            </a:r>
          </a:p>
          <a:p>
            <a:endParaRPr lang="tr-TR" dirty="0" smtClean="0"/>
          </a:p>
          <a:p>
            <a:r>
              <a:rPr lang="tr-TR" dirty="0" smtClean="0"/>
              <a:t>Çok </a:t>
            </a:r>
            <a:r>
              <a:rPr lang="tr-TR" dirty="0"/>
              <a:t>tüketilen besin maddeleri insan genomunu doğrudan ya da dolaylı olarak etkileyerek genlerin yapısını ve etkilerini değiştirebilir.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179512" y="116632"/>
            <a:ext cx="8784976" cy="6552728"/>
          </a:xfrm>
        </p:spPr>
        <p:txBody>
          <a:bodyPr>
            <a:normAutofit/>
          </a:bodyPr>
          <a:lstStyle/>
          <a:p>
            <a:pPr>
              <a:lnSpc>
                <a:spcPct val="80000"/>
              </a:lnSpc>
            </a:pPr>
            <a:r>
              <a:rPr lang="tr-TR" dirty="0"/>
              <a:t>Bir besin maddesinin bireyin sağlığını ne </a:t>
            </a:r>
            <a:r>
              <a:rPr lang="tr-TR" dirty="0" smtClean="0"/>
              <a:t>kadar </a:t>
            </a:r>
            <a:r>
              <a:rPr lang="tr-TR" dirty="0"/>
              <a:t>etkileyeceği o kişinin genetik yapısına   bağlıdır.</a:t>
            </a:r>
          </a:p>
          <a:p>
            <a:pPr>
              <a:lnSpc>
                <a:spcPct val="80000"/>
              </a:lnSpc>
            </a:pPr>
            <a:endParaRPr lang="tr-TR" dirty="0" smtClean="0"/>
          </a:p>
          <a:p>
            <a:pPr>
              <a:lnSpc>
                <a:spcPct val="80000"/>
              </a:lnSpc>
            </a:pPr>
            <a:r>
              <a:rPr lang="tr-TR" dirty="0" smtClean="0"/>
              <a:t>Beslenme </a:t>
            </a:r>
            <a:r>
              <a:rPr lang="tr-TR" dirty="0"/>
              <a:t>ile ilgili bazı genler ve bu </a:t>
            </a:r>
            <a:r>
              <a:rPr lang="tr-TR" dirty="0" smtClean="0"/>
              <a:t>genlerde görülen </a:t>
            </a:r>
            <a:r>
              <a:rPr lang="tr-TR" dirty="0"/>
              <a:t>varyasyonların, bireylerde </a:t>
            </a:r>
            <a:r>
              <a:rPr lang="tr-TR" dirty="0" smtClean="0"/>
              <a:t>kronik hastalıkların </a:t>
            </a:r>
            <a:r>
              <a:rPr lang="tr-TR" dirty="0"/>
              <a:t>görülme sıklığında, </a:t>
            </a:r>
            <a:r>
              <a:rPr lang="tr-TR" dirty="0" smtClean="0"/>
              <a:t>hastalığın başlaması</a:t>
            </a:r>
            <a:r>
              <a:rPr lang="tr-TR" dirty="0"/>
              <a:t>, ilerlemesi ve şiddeti üzerinde </a:t>
            </a:r>
            <a:r>
              <a:rPr lang="tr-TR" dirty="0" smtClean="0"/>
              <a:t>etkisi olabilir</a:t>
            </a:r>
            <a:r>
              <a:rPr lang="tr-TR" dirty="0"/>
              <a:t>.</a:t>
            </a:r>
          </a:p>
          <a:p>
            <a:pPr>
              <a:lnSpc>
                <a:spcPct val="80000"/>
              </a:lnSpc>
            </a:pPr>
            <a:endParaRPr lang="tr-TR" dirty="0" smtClean="0"/>
          </a:p>
          <a:p>
            <a:pPr>
              <a:lnSpc>
                <a:spcPct val="80000"/>
              </a:lnSpc>
            </a:pPr>
            <a:r>
              <a:rPr lang="tr-TR" dirty="0" smtClean="0"/>
              <a:t>Kişilerin </a:t>
            </a:r>
            <a:r>
              <a:rPr lang="tr-TR" dirty="0"/>
              <a:t>beslenmelerinde o kişinin gıda </a:t>
            </a:r>
            <a:r>
              <a:rPr lang="tr-TR" dirty="0" smtClean="0"/>
              <a:t>ihtiyacı, beslenme </a:t>
            </a:r>
            <a:r>
              <a:rPr lang="tr-TR" dirty="0"/>
              <a:t>durumu ve genetik yapısı </a:t>
            </a:r>
            <a:r>
              <a:rPr lang="tr-TR" dirty="0" smtClean="0"/>
              <a:t>ile ilgili  bilgilere </a:t>
            </a:r>
            <a:r>
              <a:rPr lang="tr-TR" dirty="0"/>
              <a:t>dayanarak yapılacak  düzenlemeler, kronik hastalıklara karşı </a:t>
            </a:r>
            <a:r>
              <a:rPr lang="tr-TR" dirty="0" smtClean="0"/>
              <a:t>koruyucu</a:t>
            </a:r>
            <a:r>
              <a:rPr lang="tr-TR" dirty="0"/>
              <a:t>, hastalığın </a:t>
            </a:r>
            <a:r>
              <a:rPr lang="tr-TR" dirty="0" smtClean="0"/>
              <a:t>şiddetini azaltıcı </a:t>
            </a:r>
            <a:r>
              <a:rPr lang="tr-TR" dirty="0"/>
              <a:t>ve hatta  tedavi edici olabilir.</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57200" y="111770"/>
            <a:ext cx="8229600" cy="1228998"/>
          </a:xfrm>
        </p:spPr>
        <p:txBody>
          <a:bodyPr>
            <a:noAutofit/>
          </a:bodyPr>
          <a:lstStyle/>
          <a:p>
            <a:r>
              <a:rPr lang="tr-TR" sz="3600" dirty="0" smtClean="0">
                <a:latin typeface="+mn-lt"/>
              </a:rPr>
              <a:t>VARYASYONLARIN NUTRİGENETİK ÜZERİNE ETKİSİ</a:t>
            </a:r>
            <a:endParaRPr lang="tr-TR" sz="3600" dirty="0">
              <a:latin typeface="+mn-lt"/>
            </a:endParaRPr>
          </a:p>
        </p:txBody>
      </p:sp>
      <p:sp>
        <p:nvSpPr>
          <p:cNvPr id="3" name="2 İçerik Yer Tutucusu"/>
          <p:cNvSpPr>
            <a:spLocks noGrp="1"/>
          </p:cNvSpPr>
          <p:nvPr>
            <p:ph idx="1"/>
          </p:nvPr>
        </p:nvSpPr>
        <p:spPr>
          <a:xfrm>
            <a:off x="251520" y="1196752"/>
            <a:ext cx="8435280" cy="5472608"/>
          </a:xfrm>
        </p:spPr>
        <p:txBody>
          <a:bodyPr>
            <a:normAutofit fontScale="92500" lnSpcReduction="20000"/>
          </a:bodyPr>
          <a:lstStyle/>
          <a:p>
            <a:r>
              <a:rPr lang="tr-TR" dirty="0"/>
              <a:t>İnsan genom projesi ile ortalama bir kişinin genom (birkaç farklı insanın genomları karışımı) </a:t>
            </a:r>
            <a:r>
              <a:rPr lang="tr-TR" dirty="0" smtClean="0"/>
              <a:t>analizi yapılmıştır. Yapılan çalışmalar insanların genetik yapılarının yaklaşık %99.9’unun aynı olduğu geriye kalan %0.1’lik kısmın ise varyasyonları oluşturduğunu göstermiştir. Varyasyonların 2 tipi vardır.</a:t>
            </a:r>
          </a:p>
          <a:p>
            <a:endParaRPr lang="tr-TR" dirty="0"/>
          </a:p>
          <a:p>
            <a:r>
              <a:rPr lang="tr-TR" dirty="0" smtClean="0"/>
              <a:t>1. Nadir </a:t>
            </a:r>
            <a:r>
              <a:rPr lang="tr-TR" dirty="0"/>
              <a:t>görülen genetik farklılıklar </a:t>
            </a:r>
            <a:r>
              <a:rPr lang="tr-TR" u="sng" dirty="0">
                <a:solidFill>
                  <a:srgbClr val="FFFF00"/>
                </a:solidFill>
              </a:rPr>
              <a:t>mutasyon</a:t>
            </a:r>
            <a:r>
              <a:rPr lang="tr-TR" dirty="0"/>
              <a:t> olarak isimlendirilir. </a:t>
            </a:r>
            <a:endParaRPr lang="tr-TR" dirty="0" smtClean="0"/>
          </a:p>
          <a:p>
            <a:endParaRPr lang="tr-TR" dirty="0" smtClean="0"/>
          </a:p>
          <a:p>
            <a:r>
              <a:rPr lang="tr-TR" dirty="0" smtClean="0"/>
              <a:t>2. Yaygın </a:t>
            </a:r>
            <a:r>
              <a:rPr lang="tr-TR" dirty="0"/>
              <a:t>genetik varyasyonlara ise (</a:t>
            </a:r>
            <a:r>
              <a:rPr lang="tr-TR" dirty="0" err="1"/>
              <a:t>populasyonda</a:t>
            </a:r>
            <a:r>
              <a:rPr lang="tr-TR" dirty="0"/>
              <a:t> %1’den fazla görülen) </a:t>
            </a:r>
            <a:r>
              <a:rPr lang="tr-TR" dirty="0" err="1">
                <a:solidFill>
                  <a:srgbClr val="FFFF00"/>
                </a:solidFill>
              </a:rPr>
              <a:t>polimorfizm</a:t>
            </a:r>
            <a:r>
              <a:rPr lang="tr-TR" dirty="0"/>
              <a:t> denir. </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179512" y="188640"/>
            <a:ext cx="6120680" cy="6480720"/>
          </a:xfrm>
        </p:spPr>
        <p:txBody>
          <a:bodyPr>
            <a:normAutofit lnSpcReduction="10000"/>
          </a:bodyPr>
          <a:lstStyle/>
          <a:p>
            <a:r>
              <a:rPr lang="tr-TR" sz="3000" dirty="0" smtClean="0"/>
              <a:t>Bu varyasyonların tek formlarının (tek nükleotid </a:t>
            </a:r>
            <a:r>
              <a:rPr lang="tr-TR" sz="3000" dirty="0" err="1" smtClean="0"/>
              <a:t>polimorfizimi</a:t>
            </a:r>
            <a:r>
              <a:rPr lang="tr-TR" sz="3000" dirty="0" smtClean="0"/>
              <a:t> veya SNP) kataloglanması, büyük bir girişimdir. </a:t>
            </a:r>
          </a:p>
          <a:p>
            <a:endParaRPr lang="tr-TR" sz="3000" dirty="0"/>
          </a:p>
          <a:p>
            <a:r>
              <a:rPr lang="tr-TR" sz="3000" dirty="0" smtClean="0"/>
              <a:t>SNP, DNA dizisinde sadece tek bir nükleotid değiştiği zaman ortaya çıkar. İnsan genlerinde, ya direk olarak </a:t>
            </a:r>
            <a:r>
              <a:rPr lang="tr-TR" sz="3000" dirty="0" err="1" smtClean="0"/>
              <a:t>fenotipi</a:t>
            </a:r>
            <a:r>
              <a:rPr lang="tr-TR" sz="3000" dirty="0" smtClean="0"/>
              <a:t> etkileyen ya da önemli genetik varyasyonlar araştırılırken araştırmacılar tarafından belirteç (marker) olarak kullanılan, 100.000 ile 300.000 arasında SNP bulunduğu düşünülmektedir. </a:t>
            </a:r>
          </a:p>
        </p:txBody>
      </p:sp>
      <p:pic>
        <p:nvPicPr>
          <p:cNvPr id="4" name="3 Resim" descr="C:\Users\ceren\Desktop\projee resim\images.jpg"/>
          <p:cNvPicPr/>
          <p:nvPr/>
        </p:nvPicPr>
        <p:blipFill>
          <a:blip r:embed="rId4" cstate="print"/>
          <a:srcRect/>
          <a:stretch>
            <a:fillRect/>
          </a:stretch>
        </p:blipFill>
        <p:spPr bwMode="auto">
          <a:xfrm>
            <a:off x="6156176" y="332656"/>
            <a:ext cx="2376264" cy="2016224"/>
          </a:xfrm>
          <a:prstGeom prst="ellipse">
            <a:avLst/>
          </a:prstGeom>
          <a:ln>
            <a:noFill/>
          </a:ln>
          <a:effectLst>
            <a:softEdge rad="112500"/>
          </a:effectLst>
        </p:spPr>
      </p:pic>
      <p:sp>
        <p:nvSpPr>
          <p:cNvPr id="5" name="4 Dikdörtgen"/>
          <p:cNvSpPr/>
          <p:nvPr/>
        </p:nvSpPr>
        <p:spPr>
          <a:xfrm>
            <a:off x="6084168" y="2492896"/>
            <a:ext cx="2843808" cy="42934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100" dirty="0"/>
              <a:t>SNP analizleri beslenmenin insan sağlığı ve hastalıklarındaki rolünü açıklamak için güçlü bir moleküler </a:t>
            </a:r>
            <a:r>
              <a:rPr lang="tr-TR" sz="2100" dirty="0" smtClean="0"/>
              <a:t>araçtır. Klinik</a:t>
            </a:r>
            <a:r>
              <a:rPr lang="tr-TR" sz="2100" dirty="0"/>
              <a:t>, </a:t>
            </a:r>
            <a:r>
              <a:rPr lang="tr-TR" sz="2100" dirty="0" err="1"/>
              <a:t>metabolik</a:t>
            </a:r>
            <a:r>
              <a:rPr lang="tr-TR" sz="2100" dirty="0"/>
              <a:t>, epidemiyolojik çalışmalarda göz önünde </a:t>
            </a:r>
            <a:r>
              <a:rPr lang="tr-TR" sz="2100" dirty="0" smtClean="0"/>
              <a:t>tutulması, </a:t>
            </a:r>
            <a:r>
              <a:rPr lang="tr-TR" sz="2100" dirty="0"/>
              <a:t>optimal beslenme tanımına büyük </a:t>
            </a:r>
            <a:r>
              <a:rPr lang="tr-TR" sz="2100" dirty="0" smtClean="0"/>
              <a:t>ölçüde </a:t>
            </a:r>
            <a:r>
              <a:rPr lang="tr-TR" sz="2100" dirty="0"/>
              <a:t>katkıda bulunabilir.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457200" y="260649"/>
            <a:ext cx="8229600" cy="648071"/>
          </a:xfrm>
        </p:spPr>
        <p:txBody>
          <a:bodyPr>
            <a:normAutofit/>
          </a:bodyPr>
          <a:lstStyle/>
          <a:p>
            <a:pPr algn="ctr"/>
            <a:r>
              <a:rPr lang="tr-TR" dirty="0"/>
              <a:t>Genlerdeki bu bireysel farklılıklar kişilerin; </a:t>
            </a:r>
          </a:p>
          <a:p>
            <a:pPr algn="ctr"/>
            <a:endParaRPr lang="tr-TR" dirty="0" smtClean="0"/>
          </a:p>
          <a:p>
            <a:endParaRPr lang="tr-TR" dirty="0"/>
          </a:p>
        </p:txBody>
      </p:sp>
      <p:sp>
        <p:nvSpPr>
          <p:cNvPr id="4" name="3 Dikdörtgen"/>
          <p:cNvSpPr/>
          <p:nvPr/>
        </p:nvSpPr>
        <p:spPr>
          <a:xfrm>
            <a:off x="467544" y="5203183"/>
            <a:ext cx="8496944" cy="10341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ct val="20000"/>
              </a:spcBef>
            </a:pPr>
            <a:r>
              <a:rPr lang="tr-TR" dirty="0" smtClean="0">
                <a:latin typeface="Times New Roman" pitchFamily="18" charset="0"/>
              </a:rPr>
              <a:t>Örneğin </a:t>
            </a:r>
            <a:r>
              <a:rPr lang="tr-TR" dirty="0" err="1" smtClean="0">
                <a:latin typeface="Times New Roman" pitchFamily="18" charset="0"/>
              </a:rPr>
              <a:t>insülin</a:t>
            </a:r>
            <a:r>
              <a:rPr lang="tr-TR" dirty="0" smtClean="0">
                <a:latin typeface="Times New Roman" pitchFamily="18" charset="0"/>
              </a:rPr>
              <a:t> direnci geliştirmeye direnç ve yatkınlık sağlayan bazı genler vardır.</a:t>
            </a:r>
          </a:p>
          <a:p>
            <a:pPr marL="342900" indent="-342900">
              <a:spcBef>
                <a:spcPct val="20000"/>
              </a:spcBef>
            </a:pPr>
            <a:r>
              <a:rPr lang="tr-TR" dirty="0" smtClean="0">
                <a:latin typeface="Times New Roman" pitchFamily="18" charset="0"/>
              </a:rPr>
              <a:t>  </a:t>
            </a:r>
          </a:p>
          <a:p>
            <a:pPr marL="342900" indent="-342900">
              <a:spcBef>
                <a:spcPct val="20000"/>
              </a:spcBef>
            </a:pPr>
            <a:r>
              <a:rPr lang="tr-TR" dirty="0" smtClean="0">
                <a:latin typeface="Times New Roman" pitchFamily="18" charset="0"/>
              </a:rPr>
              <a:t> • Kimi insanların bunlara sahip olması, kimilerinin olmaması bir </a:t>
            </a:r>
            <a:r>
              <a:rPr lang="tr-TR" dirty="0" err="1" smtClean="0">
                <a:latin typeface="Times New Roman" pitchFamily="18" charset="0"/>
              </a:rPr>
              <a:t>polimorfizmdir</a:t>
            </a:r>
            <a:r>
              <a:rPr lang="tr-TR" dirty="0" smtClean="0">
                <a:latin typeface="Times New Roman" pitchFamily="18" charset="0"/>
              </a:rPr>
              <a:t>.</a:t>
            </a:r>
            <a:endParaRPr lang="tr-TR" dirty="0">
              <a:latin typeface="Times New Roman" pitchFamily="18" charset="0"/>
            </a:endParaRPr>
          </a:p>
        </p:txBody>
      </p:sp>
      <p:sp>
        <p:nvSpPr>
          <p:cNvPr id="6" name="5 Dikdörtgen"/>
          <p:cNvSpPr/>
          <p:nvPr/>
        </p:nvSpPr>
        <p:spPr>
          <a:xfrm>
            <a:off x="1941770" y="1268760"/>
            <a:ext cx="5299271" cy="584775"/>
          </a:xfrm>
          <a:prstGeom prst="rect">
            <a:avLst/>
          </a:prstGeom>
        </p:spPr>
        <p:txBody>
          <a:bodyPr wrap="none">
            <a:spAutoFit/>
          </a:bodyPr>
          <a:lstStyle/>
          <a:p>
            <a:pPr algn="ctr">
              <a:buNone/>
            </a:pPr>
            <a:r>
              <a:rPr lang="tr-TR" sz="3200" dirty="0" smtClean="0"/>
              <a:t>– Farklı fiziksel özelliklerinden, </a:t>
            </a:r>
            <a:endParaRPr lang="tr-TR" sz="3200" dirty="0"/>
          </a:p>
        </p:txBody>
      </p:sp>
      <p:sp>
        <p:nvSpPr>
          <p:cNvPr id="7" name="6 Dikdörtgen"/>
          <p:cNvSpPr/>
          <p:nvPr/>
        </p:nvSpPr>
        <p:spPr>
          <a:xfrm>
            <a:off x="1829398" y="2348880"/>
            <a:ext cx="5467395" cy="584775"/>
          </a:xfrm>
          <a:prstGeom prst="rect">
            <a:avLst/>
          </a:prstGeom>
        </p:spPr>
        <p:txBody>
          <a:bodyPr wrap="none">
            <a:spAutoFit/>
          </a:bodyPr>
          <a:lstStyle/>
          <a:p>
            <a:pPr algn="ctr">
              <a:buNone/>
            </a:pPr>
            <a:r>
              <a:rPr lang="tr-TR" sz="3200" dirty="0" smtClean="0"/>
              <a:t>– Hastalıklara yatkınlıklarından, </a:t>
            </a:r>
          </a:p>
        </p:txBody>
      </p:sp>
      <p:sp>
        <p:nvSpPr>
          <p:cNvPr id="8" name="7 Dikdörtgen"/>
          <p:cNvSpPr/>
          <p:nvPr/>
        </p:nvSpPr>
        <p:spPr>
          <a:xfrm>
            <a:off x="909490" y="3429000"/>
            <a:ext cx="7049751" cy="584775"/>
          </a:xfrm>
          <a:prstGeom prst="rect">
            <a:avLst/>
          </a:prstGeom>
        </p:spPr>
        <p:txBody>
          <a:bodyPr wrap="none">
            <a:spAutoFit/>
          </a:bodyPr>
          <a:lstStyle/>
          <a:p>
            <a:pPr algn="ctr">
              <a:buNone/>
            </a:pPr>
            <a:r>
              <a:rPr lang="tr-TR" sz="3200" dirty="0" smtClean="0"/>
              <a:t>– Hastalıklara dirençlerinden sorumludur.</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normAutofit/>
          </a:bodyPr>
          <a:lstStyle/>
          <a:p>
            <a:pPr algn="l"/>
            <a:r>
              <a:rPr lang="tr-TR" sz="3000" dirty="0" smtClean="0">
                <a:latin typeface="Times New Roman" pitchFamily="18" charset="0"/>
              </a:rPr>
              <a:t>Soru: Genetik bir varyasyon </a:t>
            </a:r>
            <a:r>
              <a:rPr lang="tr-TR" sz="3000" dirty="0" err="1" smtClean="0">
                <a:latin typeface="Times New Roman" pitchFamily="18" charset="0"/>
              </a:rPr>
              <a:t>metabolik</a:t>
            </a:r>
            <a:r>
              <a:rPr lang="tr-TR" sz="3000" dirty="0" smtClean="0">
                <a:latin typeface="Times New Roman" pitchFamily="18" charset="0"/>
              </a:rPr>
              <a:t> aktivitenizi ve sağlığınızı nasıl etkileyebilir?</a:t>
            </a:r>
            <a:endParaRPr lang="tr-TR" sz="3000" dirty="0"/>
          </a:p>
        </p:txBody>
      </p:sp>
      <p:pic>
        <p:nvPicPr>
          <p:cNvPr id="4" name="Picture 8" descr="nutri_gen"/>
          <p:cNvPicPr>
            <a:picLocks noGrp="1" noChangeAspect="1" noChangeArrowheads="1"/>
          </p:cNvPicPr>
          <p:nvPr>
            <p:ph sz="half" idx="4294967295"/>
          </p:nvPr>
        </p:nvPicPr>
        <p:blipFill>
          <a:blip r:embed="rId4" cstate="print"/>
          <a:srcRect/>
          <a:stretch>
            <a:fillRect/>
          </a:stretch>
        </p:blipFill>
        <p:spPr>
          <a:xfrm>
            <a:off x="2339752" y="1412776"/>
            <a:ext cx="4537075" cy="5084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6627" name="Photo Editor Fotoğrafı" r:id="rId4" imgW="6095238" imgH="4057143" progId="">
                  <p:embed/>
                </p:oleObj>
              </mc:Choice>
              <mc:Fallback>
                <p:oleObj name="Photo Editor Fotoğrafı" r:id="rId4" imgW="6095238" imgH="40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179512" y="188640"/>
            <a:ext cx="8784976" cy="6336704"/>
          </a:xfrm>
        </p:spPr>
        <p:txBody>
          <a:bodyPr>
            <a:normAutofit/>
          </a:bodyPr>
          <a:lstStyle/>
          <a:p>
            <a:r>
              <a:rPr lang="tr-TR" dirty="0"/>
              <a:t>Beslenme; büyüme, gelişme, sağlığı koruma ve geliştirme ve </a:t>
            </a:r>
            <a:r>
              <a:rPr lang="tr-TR" dirty="0" smtClean="0"/>
              <a:t>yaşam </a:t>
            </a:r>
            <a:r>
              <a:rPr lang="tr-TR" dirty="0"/>
              <a:t>kalitesini yükseltmek amacıyla vücudun gereksinimi olan besin öğelerinin alınıp vücutta kullanılmasıdır.</a:t>
            </a:r>
          </a:p>
          <a:p>
            <a:endParaRPr lang="tr-TR" dirty="0" smtClean="0"/>
          </a:p>
          <a:p>
            <a:r>
              <a:rPr lang="tr-TR" dirty="0" smtClean="0"/>
              <a:t>Yiyecek </a:t>
            </a:r>
            <a:r>
              <a:rPr lang="tr-TR" dirty="0"/>
              <a:t>arama, yiyecek tüketimi ve besinlerin biyolojik süreçlerdeki kullanımı, bir canlının bedeniyle çevresi arasındaki ilişkinin önemli yönleridir. Alınan enerjiyle harcanan enerji arasındaki orantının, yaşamını sürdürme ve çoğalma bakımından önemli uyumsal sonuçları vardır. </a:t>
            </a:r>
          </a:p>
          <a:p>
            <a:endParaRPr lang="tr-TR"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323528" y="116632"/>
            <a:ext cx="8712968" cy="3528392"/>
          </a:xfrm>
        </p:spPr>
        <p:txBody>
          <a:bodyPr/>
          <a:lstStyle/>
          <a:p>
            <a:r>
              <a:rPr lang="tr-TR" dirty="0"/>
              <a:t>Genlerimizde görülen değişiklikler </a:t>
            </a:r>
            <a:r>
              <a:rPr lang="tr-TR" dirty="0" smtClean="0"/>
              <a:t>farklı hastalıklara </a:t>
            </a:r>
            <a:r>
              <a:rPr lang="tr-TR" dirty="0"/>
              <a:t>neden </a:t>
            </a:r>
            <a:r>
              <a:rPr lang="tr-TR" dirty="0" smtClean="0"/>
              <a:t>olmaktadır.</a:t>
            </a:r>
          </a:p>
          <a:p>
            <a:r>
              <a:rPr lang="tr-TR" dirty="0"/>
              <a:t>Örneğin </a:t>
            </a:r>
            <a:r>
              <a:rPr lang="tr-TR" dirty="0" err="1"/>
              <a:t>inflamasyonla</a:t>
            </a:r>
            <a:r>
              <a:rPr lang="tr-TR" dirty="0"/>
              <a:t> ilgili </a:t>
            </a:r>
            <a:r>
              <a:rPr lang="tr-TR" u="sng" dirty="0"/>
              <a:t>IL-6 ve </a:t>
            </a:r>
            <a:r>
              <a:rPr lang="tr-TR" u="sng" dirty="0" err="1"/>
              <a:t>TNFalfa</a:t>
            </a:r>
            <a:r>
              <a:rPr lang="tr-TR" u="sng" dirty="0"/>
              <a:t> </a:t>
            </a:r>
            <a:r>
              <a:rPr lang="tr-TR" dirty="0"/>
              <a:t>genlerinde bir değişiklik varsa kalp hastalıkları ve </a:t>
            </a:r>
            <a:r>
              <a:rPr lang="tr-TR" dirty="0" err="1"/>
              <a:t>immün</a:t>
            </a:r>
            <a:r>
              <a:rPr lang="tr-TR" dirty="0"/>
              <a:t> sistem hastalıkları riski </a:t>
            </a:r>
            <a:r>
              <a:rPr lang="tr-TR" dirty="0" smtClean="0"/>
              <a:t>artar.</a:t>
            </a:r>
          </a:p>
          <a:p>
            <a:r>
              <a:rPr lang="tr-TR" dirty="0"/>
              <a:t>Bu durumda </a:t>
            </a:r>
            <a:r>
              <a:rPr lang="tr-TR" dirty="0" err="1"/>
              <a:t>Omega</a:t>
            </a:r>
            <a:r>
              <a:rPr lang="tr-TR" dirty="0"/>
              <a:t> 3 tüketilmesi </a:t>
            </a:r>
            <a:r>
              <a:rPr lang="tr-TR" dirty="0" smtClean="0"/>
              <a:t>gerekir</a:t>
            </a:r>
            <a:r>
              <a:rPr lang="tr-TR" dirty="0"/>
              <a:t>.</a:t>
            </a:r>
          </a:p>
        </p:txBody>
      </p:sp>
      <p:pic>
        <p:nvPicPr>
          <p:cNvPr id="27650" name="Picture 2" descr="http://pathmicro.med.sc.edu/bowers/ctl-10c.jpg"/>
          <p:cNvPicPr>
            <a:picLocks noChangeAspect="1" noChangeArrowheads="1"/>
          </p:cNvPicPr>
          <p:nvPr/>
        </p:nvPicPr>
        <p:blipFill>
          <a:blip r:embed="rId4" cstate="print"/>
          <a:srcRect/>
          <a:stretch>
            <a:fillRect/>
          </a:stretch>
        </p:blipFill>
        <p:spPr bwMode="auto">
          <a:xfrm>
            <a:off x="4716016" y="3573016"/>
            <a:ext cx="4114800" cy="3133726"/>
          </a:xfrm>
          <a:prstGeom prst="rect">
            <a:avLst/>
          </a:prstGeom>
          <a:ln>
            <a:noFill/>
          </a:ln>
          <a:effectLst>
            <a:softEdge rad="112500"/>
          </a:effectLst>
        </p:spPr>
      </p:pic>
      <p:pic>
        <p:nvPicPr>
          <p:cNvPr id="27652" name="Picture 4" descr="http://minabaharat.com/wp-content/uploads/omega-3.gif"/>
          <p:cNvPicPr>
            <a:picLocks noChangeAspect="1" noChangeArrowheads="1"/>
          </p:cNvPicPr>
          <p:nvPr/>
        </p:nvPicPr>
        <p:blipFill>
          <a:blip r:embed="rId5" cstate="print"/>
          <a:srcRect/>
          <a:stretch>
            <a:fillRect/>
          </a:stretch>
        </p:blipFill>
        <p:spPr bwMode="auto">
          <a:xfrm>
            <a:off x="611560" y="3717032"/>
            <a:ext cx="3810000" cy="304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650"/>
                                        </p:tgtEl>
                                        <p:attrNameLst>
                                          <p:attrName>style.visibility</p:attrName>
                                        </p:attrNameLst>
                                      </p:cBhvr>
                                      <p:to>
                                        <p:strVal val="visible"/>
                                      </p:to>
                                    </p:set>
                                    <p:anim calcmode="lin" valueType="num">
                                      <p:cBhvr additive="base">
                                        <p:cTn id="28" dur="500" fill="hold"/>
                                        <p:tgtEl>
                                          <p:spTgt spid="27650"/>
                                        </p:tgtEl>
                                        <p:attrNameLst>
                                          <p:attrName>ppt_x</p:attrName>
                                        </p:attrNameLst>
                                      </p:cBhvr>
                                      <p:tavLst>
                                        <p:tav tm="0">
                                          <p:val>
                                            <p:strVal val="#ppt_x"/>
                                          </p:val>
                                        </p:tav>
                                        <p:tav tm="100000">
                                          <p:val>
                                            <p:strVal val="#ppt_x"/>
                                          </p:val>
                                        </p:tav>
                                      </p:tavLst>
                                    </p:anim>
                                    <p:anim calcmode="lin" valueType="num">
                                      <p:cBhvr additive="base">
                                        <p:cTn id="29"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7652"/>
                                        </p:tgtEl>
                                        <p:attrNameLst>
                                          <p:attrName>style.visibility</p:attrName>
                                        </p:attrNameLst>
                                      </p:cBhvr>
                                      <p:to>
                                        <p:strVal val="visible"/>
                                      </p:to>
                                    </p:set>
                                    <p:anim calcmode="lin" valueType="num">
                                      <p:cBhvr additive="base">
                                        <p:cTn id="34" dur="500" fill="hold"/>
                                        <p:tgtEl>
                                          <p:spTgt spid="27652"/>
                                        </p:tgtEl>
                                        <p:attrNameLst>
                                          <p:attrName>ppt_x</p:attrName>
                                        </p:attrNameLst>
                                      </p:cBhvr>
                                      <p:tavLst>
                                        <p:tav tm="0">
                                          <p:val>
                                            <p:strVal val="#ppt_x"/>
                                          </p:val>
                                        </p:tav>
                                        <p:tav tm="100000">
                                          <p:val>
                                            <p:strVal val="#ppt_x"/>
                                          </p:val>
                                        </p:tav>
                                      </p:tavLst>
                                    </p:anim>
                                    <p:anim calcmode="lin" valueType="num">
                                      <p:cBhvr additive="base">
                                        <p:cTn id="35"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251520" y="260648"/>
            <a:ext cx="7272808" cy="6192688"/>
          </a:xfrm>
        </p:spPr>
        <p:txBody>
          <a:bodyPr>
            <a:normAutofit fontScale="92500"/>
          </a:bodyPr>
          <a:lstStyle/>
          <a:p>
            <a:r>
              <a:rPr lang="tr-TR" dirty="0" smtClean="0"/>
              <a:t>MTHFR (</a:t>
            </a:r>
            <a:r>
              <a:rPr lang="tr-TR" dirty="0" err="1" smtClean="0"/>
              <a:t>Metilentetrahidrofolat</a:t>
            </a:r>
            <a:r>
              <a:rPr lang="tr-TR" dirty="0" smtClean="0"/>
              <a:t> </a:t>
            </a:r>
            <a:r>
              <a:rPr lang="tr-TR" dirty="0" err="1" smtClean="0"/>
              <a:t>Redüktaz</a:t>
            </a:r>
            <a:r>
              <a:rPr lang="tr-TR" dirty="0" smtClean="0"/>
              <a:t>) </a:t>
            </a:r>
            <a:r>
              <a:rPr lang="tr-TR" dirty="0"/>
              <a:t>geninde bir </a:t>
            </a:r>
            <a:r>
              <a:rPr lang="tr-TR" dirty="0" err="1" smtClean="0"/>
              <a:t>polimorfizm</a:t>
            </a:r>
            <a:r>
              <a:rPr lang="tr-TR" dirty="0" smtClean="0"/>
              <a:t> olan kişi</a:t>
            </a:r>
            <a:r>
              <a:rPr lang="tr-TR" dirty="0"/>
              <a:t>, </a:t>
            </a:r>
            <a:r>
              <a:rPr lang="tr-TR" dirty="0" err="1"/>
              <a:t>folik</a:t>
            </a:r>
            <a:r>
              <a:rPr lang="tr-TR" dirty="0"/>
              <a:t> asitten yeterince yararlanamaz ve </a:t>
            </a:r>
            <a:r>
              <a:rPr lang="tr-TR" dirty="0" smtClean="0"/>
              <a:t>kanında </a:t>
            </a:r>
            <a:r>
              <a:rPr lang="tr-TR" dirty="0" err="1" smtClean="0"/>
              <a:t>homosistein</a:t>
            </a:r>
            <a:r>
              <a:rPr lang="tr-TR" dirty="0" smtClean="0"/>
              <a:t> </a:t>
            </a:r>
            <a:r>
              <a:rPr lang="tr-TR" dirty="0"/>
              <a:t>maddesi yükselir.</a:t>
            </a:r>
          </a:p>
          <a:p>
            <a:endParaRPr lang="tr-TR" dirty="0" smtClean="0"/>
          </a:p>
          <a:p>
            <a:r>
              <a:rPr lang="tr-TR" dirty="0" err="1" smtClean="0"/>
              <a:t>Homosistein</a:t>
            </a:r>
            <a:r>
              <a:rPr lang="tr-TR" dirty="0" smtClean="0"/>
              <a:t> </a:t>
            </a:r>
            <a:r>
              <a:rPr lang="tr-TR" dirty="0"/>
              <a:t>yüksekliği kalp sağlığı açısından bir risk faktörü oluşturmaktadır.</a:t>
            </a:r>
          </a:p>
          <a:p>
            <a:endParaRPr lang="tr-TR" dirty="0"/>
          </a:p>
          <a:p>
            <a:r>
              <a:rPr lang="tr-TR" dirty="0" smtClean="0"/>
              <a:t>Beslenmeye </a:t>
            </a:r>
            <a:r>
              <a:rPr lang="tr-TR" dirty="0"/>
              <a:t>dikkat eder, </a:t>
            </a:r>
            <a:r>
              <a:rPr lang="tr-TR" dirty="0" smtClean="0"/>
              <a:t>alınan </a:t>
            </a:r>
            <a:r>
              <a:rPr lang="tr-TR" dirty="0" err="1"/>
              <a:t>folik</a:t>
            </a:r>
            <a:r>
              <a:rPr lang="tr-TR" dirty="0"/>
              <a:t> asit miktarını arttırırsak, kanımızda </a:t>
            </a:r>
            <a:r>
              <a:rPr lang="tr-TR" dirty="0" err="1"/>
              <a:t>homosistein</a:t>
            </a:r>
            <a:r>
              <a:rPr lang="tr-TR" dirty="0"/>
              <a:t> yükselmeyecek ve </a:t>
            </a:r>
            <a:r>
              <a:rPr lang="tr-TR" dirty="0" err="1"/>
              <a:t>homosistein</a:t>
            </a:r>
            <a:r>
              <a:rPr lang="tr-TR" dirty="0"/>
              <a:t> açısından taşıdığımız kalp krizi riski azalmış </a:t>
            </a:r>
            <a:r>
              <a:rPr lang="tr-TR" dirty="0" smtClean="0"/>
              <a:t>olacaktır</a:t>
            </a:r>
            <a:r>
              <a:rPr lang="tr-TR" dirty="0"/>
              <a:t>.</a:t>
            </a:r>
          </a:p>
          <a:p>
            <a:endParaRPr lang="tr-TR" dirty="0"/>
          </a:p>
        </p:txBody>
      </p:sp>
      <p:pic>
        <p:nvPicPr>
          <p:cNvPr id="34818" name="Picture 2" descr="http://1.bp.blogspot.com/_r9_eqqASn6U/SMwN1YDF6WI/AAAAAAAAA30/0l5p74st8-M/s200/trombofili.jpg"/>
          <p:cNvPicPr>
            <a:picLocks noChangeAspect="1" noChangeArrowheads="1"/>
          </p:cNvPicPr>
          <p:nvPr/>
        </p:nvPicPr>
        <p:blipFill>
          <a:blip r:embed="rId4" cstate="print"/>
          <a:srcRect/>
          <a:stretch>
            <a:fillRect/>
          </a:stretch>
        </p:blipFill>
        <p:spPr bwMode="auto">
          <a:xfrm>
            <a:off x="7254298" y="332656"/>
            <a:ext cx="1782198"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5" name="Text Box 7"/>
          <p:cNvSpPr txBox="1">
            <a:spLocks noChangeArrowheads="1"/>
          </p:cNvSpPr>
          <p:nvPr/>
        </p:nvSpPr>
        <p:spPr bwMode="auto">
          <a:xfrm>
            <a:off x="2843213" y="1"/>
            <a:ext cx="2713820" cy="646331"/>
          </a:xfrm>
          <a:prstGeom prst="rect">
            <a:avLst/>
          </a:prstGeom>
          <a:noFill/>
          <a:ln w="9525">
            <a:noFill/>
            <a:miter lim="800000"/>
            <a:headEnd/>
            <a:tailEnd/>
          </a:ln>
        </p:spPr>
        <p:txBody>
          <a:bodyPr wrap="square">
            <a:spAutoFit/>
          </a:bodyPr>
          <a:lstStyle/>
          <a:p>
            <a:r>
              <a:rPr lang="tr-TR" sz="3600" dirty="0"/>
              <a:t>KALP SAĞLIĞI</a:t>
            </a:r>
          </a:p>
        </p:txBody>
      </p:sp>
      <p:sp>
        <p:nvSpPr>
          <p:cNvPr id="6" name="Text Box 12"/>
          <p:cNvSpPr txBox="1">
            <a:spLocks noChangeArrowheads="1"/>
          </p:cNvSpPr>
          <p:nvPr/>
        </p:nvSpPr>
        <p:spPr bwMode="auto">
          <a:xfrm>
            <a:off x="323528" y="548680"/>
            <a:ext cx="2209003"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tr-TR" sz="2800" dirty="0" smtClean="0"/>
              <a:t>İLGİLİ GENLER</a:t>
            </a:r>
            <a:endParaRPr lang="tr-TR" sz="2800" dirty="0"/>
          </a:p>
        </p:txBody>
      </p:sp>
      <p:sp>
        <p:nvSpPr>
          <p:cNvPr id="7" name="Text Box 13"/>
          <p:cNvSpPr txBox="1">
            <a:spLocks noChangeArrowheads="1"/>
          </p:cNvSpPr>
          <p:nvPr/>
        </p:nvSpPr>
        <p:spPr bwMode="auto">
          <a:xfrm>
            <a:off x="5508104" y="601524"/>
            <a:ext cx="1765868"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tr-TR" sz="2800" dirty="0"/>
              <a:t>KORUNMA</a:t>
            </a:r>
          </a:p>
        </p:txBody>
      </p:sp>
      <p:sp>
        <p:nvSpPr>
          <p:cNvPr id="8" name="Text Box 9"/>
          <p:cNvSpPr txBox="1">
            <a:spLocks noChangeArrowheads="1"/>
          </p:cNvSpPr>
          <p:nvPr/>
        </p:nvSpPr>
        <p:spPr bwMode="auto">
          <a:xfrm>
            <a:off x="611560" y="1125538"/>
            <a:ext cx="2889537" cy="5509200"/>
          </a:xfrm>
          <a:prstGeom prst="rect">
            <a:avLst/>
          </a:prstGeom>
          <a:noFill/>
          <a:ln w="9525">
            <a:noFill/>
            <a:miter lim="800000"/>
            <a:headEnd/>
            <a:tailEnd/>
          </a:ln>
        </p:spPr>
        <p:txBody>
          <a:bodyPr wrap="square">
            <a:spAutoFit/>
          </a:bodyPr>
          <a:lstStyle/>
          <a:p>
            <a:pPr>
              <a:buFont typeface="Wingdings" pitchFamily="2" charset="2"/>
              <a:buChar char="ü"/>
            </a:pPr>
            <a:r>
              <a:rPr lang="tr-TR" sz="3200" dirty="0" smtClean="0"/>
              <a:t>APOC3</a:t>
            </a:r>
            <a:endParaRPr lang="tr-TR" sz="3200" dirty="0"/>
          </a:p>
          <a:p>
            <a:pPr>
              <a:buFont typeface="Wingdings" pitchFamily="2" charset="2"/>
              <a:buChar char="ü"/>
            </a:pPr>
            <a:r>
              <a:rPr lang="tr-TR" sz="3200" dirty="0" smtClean="0"/>
              <a:t>CETP</a:t>
            </a:r>
            <a:endParaRPr lang="tr-TR" sz="3200" dirty="0"/>
          </a:p>
          <a:p>
            <a:pPr>
              <a:buFont typeface="Wingdings" pitchFamily="2" charset="2"/>
              <a:buChar char="ü"/>
            </a:pPr>
            <a:r>
              <a:rPr lang="tr-TR" sz="3200" dirty="0" smtClean="0"/>
              <a:t>LPL</a:t>
            </a:r>
            <a:endParaRPr lang="tr-TR" sz="3200" dirty="0"/>
          </a:p>
          <a:p>
            <a:pPr>
              <a:buFont typeface="Wingdings" pitchFamily="2" charset="2"/>
              <a:buChar char="ü"/>
            </a:pPr>
            <a:r>
              <a:rPr lang="tr-TR" sz="3200" dirty="0" err="1" smtClean="0"/>
              <a:t>eNOS</a:t>
            </a:r>
            <a:endParaRPr lang="tr-TR" sz="3200" dirty="0"/>
          </a:p>
          <a:p>
            <a:pPr>
              <a:buFont typeface="Wingdings" pitchFamily="2" charset="2"/>
              <a:buChar char="ü"/>
            </a:pPr>
            <a:r>
              <a:rPr lang="tr-TR" sz="3200" dirty="0" smtClean="0"/>
              <a:t>MTHFR</a:t>
            </a:r>
            <a:endParaRPr lang="tr-TR" sz="3200" dirty="0"/>
          </a:p>
          <a:p>
            <a:pPr>
              <a:buFont typeface="Wingdings" pitchFamily="2" charset="2"/>
              <a:buChar char="ü"/>
            </a:pPr>
            <a:r>
              <a:rPr lang="tr-TR" sz="3200" dirty="0" smtClean="0"/>
              <a:t>MTR</a:t>
            </a:r>
            <a:endParaRPr lang="tr-TR" sz="3200" dirty="0"/>
          </a:p>
          <a:p>
            <a:pPr>
              <a:buFont typeface="Wingdings" pitchFamily="2" charset="2"/>
              <a:buChar char="ü"/>
            </a:pPr>
            <a:r>
              <a:rPr lang="tr-TR" sz="3200" dirty="0" smtClean="0"/>
              <a:t>MS-MTRR</a:t>
            </a:r>
            <a:endParaRPr lang="tr-TR" sz="3200" dirty="0"/>
          </a:p>
          <a:p>
            <a:pPr>
              <a:buFont typeface="Wingdings" pitchFamily="2" charset="2"/>
              <a:buChar char="ü"/>
            </a:pPr>
            <a:r>
              <a:rPr lang="tr-TR" sz="3200" dirty="0" smtClean="0"/>
              <a:t>CBS</a:t>
            </a:r>
            <a:endParaRPr lang="tr-TR" sz="3200" dirty="0"/>
          </a:p>
          <a:p>
            <a:pPr>
              <a:buFont typeface="Wingdings" pitchFamily="2" charset="2"/>
              <a:buChar char="ü"/>
            </a:pPr>
            <a:r>
              <a:rPr lang="tr-TR" sz="3200" dirty="0" smtClean="0"/>
              <a:t>IL-6</a:t>
            </a:r>
            <a:endParaRPr lang="tr-TR" sz="3200" dirty="0"/>
          </a:p>
          <a:p>
            <a:pPr>
              <a:buFont typeface="Wingdings" pitchFamily="2" charset="2"/>
              <a:buChar char="ü"/>
            </a:pPr>
            <a:r>
              <a:rPr lang="tr-TR" sz="3200" dirty="0" smtClean="0"/>
              <a:t>ACE</a:t>
            </a:r>
            <a:endParaRPr lang="tr-TR" sz="3200" dirty="0"/>
          </a:p>
          <a:p>
            <a:pPr>
              <a:buFont typeface="Wingdings" pitchFamily="2" charset="2"/>
              <a:buChar char="ü"/>
            </a:pPr>
            <a:r>
              <a:rPr lang="tr-TR" sz="3200" dirty="0" err="1" smtClean="0"/>
              <a:t>MnSOD</a:t>
            </a:r>
            <a:endParaRPr lang="tr-TR" sz="3200" dirty="0"/>
          </a:p>
        </p:txBody>
      </p:sp>
      <p:sp>
        <p:nvSpPr>
          <p:cNvPr id="9" name="Text Box 10"/>
          <p:cNvSpPr txBox="1">
            <a:spLocks noChangeArrowheads="1"/>
          </p:cNvSpPr>
          <p:nvPr/>
        </p:nvSpPr>
        <p:spPr bwMode="auto">
          <a:xfrm>
            <a:off x="4788024" y="1234495"/>
            <a:ext cx="4233229" cy="2554545"/>
          </a:xfrm>
          <a:prstGeom prst="rect">
            <a:avLst/>
          </a:prstGeom>
          <a:noFill/>
          <a:ln w="9525">
            <a:noFill/>
            <a:miter lim="800000"/>
            <a:headEnd/>
            <a:tailEnd/>
          </a:ln>
        </p:spPr>
        <p:txBody>
          <a:bodyPr wrap="square">
            <a:spAutoFit/>
          </a:bodyPr>
          <a:lstStyle/>
          <a:p>
            <a:pPr>
              <a:buFont typeface="Wingdings" pitchFamily="2" charset="2"/>
              <a:buChar char="ü"/>
            </a:pPr>
            <a:r>
              <a:rPr lang="tr-TR" sz="3200" dirty="0" err="1" smtClean="0"/>
              <a:t>Folat</a:t>
            </a:r>
            <a:r>
              <a:rPr lang="tr-TR" sz="3200" dirty="0" smtClean="0"/>
              <a:t>/B </a:t>
            </a:r>
            <a:r>
              <a:rPr lang="tr-TR" sz="3200" dirty="0" err="1"/>
              <a:t>vit</a:t>
            </a:r>
            <a:r>
              <a:rPr lang="tr-TR" sz="3200" dirty="0"/>
              <a:t>.</a:t>
            </a:r>
          </a:p>
          <a:p>
            <a:pPr>
              <a:buFont typeface="Wingdings" pitchFamily="2" charset="2"/>
              <a:buChar char="ü"/>
            </a:pPr>
            <a:r>
              <a:rPr lang="tr-TR" sz="3200" dirty="0" smtClean="0"/>
              <a:t>Sebze </a:t>
            </a:r>
            <a:r>
              <a:rPr lang="tr-TR" sz="3200" dirty="0"/>
              <a:t>ve meyve</a:t>
            </a:r>
          </a:p>
          <a:p>
            <a:pPr>
              <a:buFont typeface="Wingdings" pitchFamily="2" charset="2"/>
              <a:buChar char="ü"/>
            </a:pPr>
            <a:r>
              <a:rPr lang="tr-TR" sz="3200" dirty="0" smtClean="0"/>
              <a:t>Antioksidan</a:t>
            </a:r>
            <a:endParaRPr lang="tr-TR" sz="3200" dirty="0"/>
          </a:p>
          <a:p>
            <a:pPr>
              <a:buFont typeface="Wingdings" pitchFamily="2" charset="2"/>
              <a:buChar char="ü"/>
            </a:pPr>
            <a:r>
              <a:rPr lang="tr-TR" sz="3200" dirty="0" err="1" smtClean="0"/>
              <a:t>Omega</a:t>
            </a:r>
            <a:r>
              <a:rPr lang="tr-TR" sz="3200" dirty="0" smtClean="0"/>
              <a:t> </a:t>
            </a:r>
            <a:r>
              <a:rPr lang="tr-TR" sz="3200" dirty="0"/>
              <a:t>3 yağ asidi</a:t>
            </a:r>
          </a:p>
          <a:p>
            <a:pPr>
              <a:buFont typeface="Wingdings" pitchFamily="2" charset="2"/>
              <a:buChar char="ü"/>
            </a:pPr>
            <a:r>
              <a:rPr lang="tr-TR" sz="3200" dirty="0" smtClean="0"/>
              <a:t>Fiziksel aktivite</a:t>
            </a:r>
          </a:p>
        </p:txBody>
      </p:sp>
      <p:sp>
        <p:nvSpPr>
          <p:cNvPr id="11" name="10 Dikdörtgen"/>
          <p:cNvSpPr/>
          <p:nvPr/>
        </p:nvSpPr>
        <p:spPr>
          <a:xfrm>
            <a:off x="6732240" y="5733256"/>
            <a:ext cx="2016224" cy="369332"/>
          </a:xfrm>
          <a:prstGeom prst="rect">
            <a:avLst/>
          </a:prstGeom>
        </p:spPr>
        <p:txBody>
          <a:bodyPr wrap="square">
            <a:spAutoFit/>
          </a:bodyPr>
          <a:lstStyle/>
          <a:p>
            <a:r>
              <a:rPr lang="tr-TR" b="1" dirty="0" err="1" smtClean="0"/>
              <a:t>Obezite</a:t>
            </a:r>
            <a:endParaRPr lang="tr-TR" b="1" dirty="0"/>
          </a:p>
        </p:txBody>
      </p:sp>
      <p:sp>
        <p:nvSpPr>
          <p:cNvPr id="12" name="11 Dikdörtgen"/>
          <p:cNvSpPr/>
          <p:nvPr/>
        </p:nvSpPr>
        <p:spPr>
          <a:xfrm>
            <a:off x="4283968" y="4797152"/>
            <a:ext cx="164820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tr-TR" sz="2800" dirty="0" smtClean="0">
                <a:solidFill>
                  <a:srgbClr val="FFFF00"/>
                </a:solidFill>
              </a:rPr>
              <a:t>ETKENLER</a:t>
            </a:r>
          </a:p>
        </p:txBody>
      </p:sp>
      <p:sp>
        <p:nvSpPr>
          <p:cNvPr id="13" name="12 Dikdörtgen"/>
          <p:cNvSpPr/>
          <p:nvPr/>
        </p:nvSpPr>
        <p:spPr>
          <a:xfrm>
            <a:off x="6732240" y="4149080"/>
            <a:ext cx="2093843" cy="369332"/>
          </a:xfrm>
          <a:prstGeom prst="rect">
            <a:avLst/>
          </a:prstGeom>
        </p:spPr>
        <p:txBody>
          <a:bodyPr wrap="none">
            <a:spAutoFit/>
          </a:bodyPr>
          <a:lstStyle/>
          <a:p>
            <a:r>
              <a:rPr lang="tr-TR" b="1" dirty="0" smtClean="0">
                <a:solidFill>
                  <a:srgbClr val="FFFF00"/>
                </a:solidFill>
              </a:rPr>
              <a:t>Rafine karbonhidrat</a:t>
            </a:r>
          </a:p>
        </p:txBody>
      </p:sp>
      <p:sp>
        <p:nvSpPr>
          <p:cNvPr id="14" name="13 Dikdörtgen"/>
          <p:cNvSpPr/>
          <p:nvPr/>
        </p:nvSpPr>
        <p:spPr>
          <a:xfrm>
            <a:off x="6876256" y="4869160"/>
            <a:ext cx="1345240" cy="369332"/>
          </a:xfrm>
          <a:prstGeom prst="rect">
            <a:avLst/>
          </a:prstGeom>
        </p:spPr>
        <p:txBody>
          <a:bodyPr wrap="none">
            <a:spAutoFit/>
          </a:bodyPr>
          <a:lstStyle/>
          <a:p>
            <a:r>
              <a:rPr lang="tr-TR" b="1" dirty="0" smtClean="0"/>
              <a:t>Doymuş yağ</a:t>
            </a:r>
          </a:p>
        </p:txBody>
      </p:sp>
      <p:sp>
        <p:nvSpPr>
          <p:cNvPr id="15" name="14 Dikdörtgen"/>
          <p:cNvSpPr/>
          <p:nvPr/>
        </p:nvSpPr>
        <p:spPr>
          <a:xfrm>
            <a:off x="3707904" y="5939988"/>
            <a:ext cx="1142557" cy="369332"/>
          </a:xfrm>
          <a:prstGeom prst="rect">
            <a:avLst/>
          </a:prstGeom>
        </p:spPr>
        <p:txBody>
          <a:bodyPr wrap="none">
            <a:spAutoFit/>
          </a:bodyPr>
          <a:lstStyle/>
          <a:p>
            <a:r>
              <a:rPr lang="tr-TR" b="1" dirty="0" smtClean="0">
                <a:solidFill>
                  <a:srgbClr val="FFFF00"/>
                </a:solidFill>
              </a:rPr>
              <a:t>Kolesterol</a:t>
            </a:r>
          </a:p>
        </p:txBody>
      </p:sp>
      <p:sp>
        <p:nvSpPr>
          <p:cNvPr id="16" name="15 Dikdörtgen"/>
          <p:cNvSpPr/>
          <p:nvPr/>
        </p:nvSpPr>
        <p:spPr>
          <a:xfrm>
            <a:off x="5292080" y="5949280"/>
            <a:ext cx="737061" cy="369332"/>
          </a:xfrm>
          <a:prstGeom prst="rect">
            <a:avLst/>
          </a:prstGeom>
        </p:spPr>
        <p:txBody>
          <a:bodyPr wrap="none">
            <a:spAutoFit/>
          </a:bodyPr>
          <a:lstStyle/>
          <a:p>
            <a:r>
              <a:rPr lang="tr-TR" b="1" dirty="0" smtClean="0">
                <a:solidFill>
                  <a:srgbClr val="FFFF00"/>
                </a:solidFill>
              </a:rPr>
              <a:t>Tütün</a:t>
            </a:r>
          </a:p>
        </p:txBody>
      </p:sp>
      <p:cxnSp>
        <p:nvCxnSpPr>
          <p:cNvPr id="18" name="17 Düz Ok Bağlayıcısı"/>
          <p:cNvCxnSpPr/>
          <p:nvPr/>
        </p:nvCxnSpPr>
        <p:spPr>
          <a:xfrm flipV="1">
            <a:off x="6012160" y="4437112"/>
            <a:ext cx="648072"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20 Düz Ok Bağlayıcısı"/>
          <p:cNvCxnSpPr/>
          <p:nvPr/>
        </p:nvCxnSpPr>
        <p:spPr>
          <a:xfrm>
            <a:off x="6012160" y="5085184"/>
            <a:ext cx="7920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22 Düz Ok Bağlayıcısı"/>
          <p:cNvCxnSpPr/>
          <p:nvPr/>
        </p:nvCxnSpPr>
        <p:spPr>
          <a:xfrm>
            <a:off x="6012160" y="5445224"/>
            <a:ext cx="648072"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27 Düz Ok Bağlayıcısı"/>
          <p:cNvCxnSpPr/>
          <p:nvPr/>
        </p:nvCxnSpPr>
        <p:spPr>
          <a:xfrm>
            <a:off x="5580112" y="5445224"/>
            <a:ext cx="0"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29 Düz Ok Bağlayıcısı"/>
          <p:cNvCxnSpPr/>
          <p:nvPr/>
        </p:nvCxnSpPr>
        <p:spPr>
          <a:xfrm>
            <a:off x="4355976" y="5445224"/>
            <a:ext cx="0"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fill="hold"/>
                                        <p:tgtEl>
                                          <p:spTgt spid="28"/>
                                        </p:tgtEl>
                                        <p:attrNameLst>
                                          <p:attrName>ppt_x</p:attrName>
                                        </p:attrNameLst>
                                      </p:cBhvr>
                                      <p:tavLst>
                                        <p:tav tm="0">
                                          <p:val>
                                            <p:strVal val="#ppt_x"/>
                                          </p:val>
                                        </p:tav>
                                        <p:tav tm="100000">
                                          <p:val>
                                            <p:strVal val="#ppt_x"/>
                                          </p:val>
                                        </p:tav>
                                      </p:tavLst>
                                    </p:anim>
                                    <p:anim calcmode="lin" valueType="num">
                                      <p:cBhvr additive="base">
                                        <p:cTn id="8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1" grpId="0"/>
      <p:bldP spid="12" grpId="0" animBg="1"/>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48132" name="Picture 4" descr="http://www.sesonline.net/goruntu/cilek.jpg"/>
          <p:cNvPicPr>
            <a:picLocks noChangeAspect="1" noChangeArrowheads="1"/>
          </p:cNvPicPr>
          <p:nvPr/>
        </p:nvPicPr>
        <p:blipFill>
          <a:blip r:embed="rId4" cstate="print"/>
          <a:srcRect/>
          <a:stretch>
            <a:fillRect/>
          </a:stretch>
        </p:blipFill>
        <p:spPr bwMode="auto">
          <a:xfrm>
            <a:off x="5868144" y="4293096"/>
            <a:ext cx="316835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6" name="Text Box 7"/>
          <p:cNvSpPr txBox="1">
            <a:spLocks noChangeArrowheads="1"/>
          </p:cNvSpPr>
          <p:nvPr/>
        </p:nvSpPr>
        <p:spPr bwMode="auto">
          <a:xfrm>
            <a:off x="2051050" y="333375"/>
            <a:ext cx="4688656" cy="646331"/>
          </a:xfrm>
          <a:prstGeom prst="rect">
            <a:avLst/>
          </a:prstGeom>
          <a:noFill/>
          <a:ln w="9525">
            <a:noFill/>
            <a:miter lim="800000"/>
            <a:headEnd/>
            <a:tailEnd/>
          </a:ln>
        </p:spPr>
        <p:txBody>
          <a:bodyPr wrap="none">
            <a:spAutoFit/>
          </a:bodyPr>
          <a:lstStyle/>
          <a:p>
            <a:r>
              <a:rPr lang="tr-TR" sz="3600" b="1" dirty="0"/>
              <a:t>B-VİTAMİNİ KULLANIMI</a:t>
            </a:r>
          </a:p>
        </p:txBody>
      </p:sp>
      <p:sp>
        <p:nvSpPr>
          <p:cNvPr id="18437" name="Text Box 8"/>
          <p:cNvSpPr txBox="1">
            <a:spLocks noChangeArrowheads="1"/>
          </p:cNvSpPr>
          <p:nvPr/>
        </p:nvSpPr>
        <p:spPr bwMode="auto">
          <a:xfrm>
            <a:off x="1763688" y="5013176"/>
            <a:ext cx="3486150" cy="1569660"/>
          </a:xfrm>
          <a:prstGeom prst="rect">
            <a:avLst/>
          </a:prstGeom>
          <a:noFill/>
          <a:ln w="9525">
            <a:noFill/>
            <a:miter lim="800000"/>
            <a:headEnd/>
            <a:tailEnd/>
          </a:ln>
        </p:spPr>
        <p:txBody>
          <a:bodyPr>
            <a:spAutoFit/>
          </a:bodyPr>
          <a:lstStyle/>
          <a:p>
            <a:r>
              <a:rPr lang="tr-TR" sz="3200" dirty="0" smtClean="0"/>
              <a:t>     </a:t>
            </a:r>
            <a:r>
              <a:rPr lang="tr-TR" sz="3200" b="1" dirty="0"/>
              <a:t>KORUNMA</a:t>
            </a:r>
          </a:p>
          <a:p>
            <a:r>
              <a:rPr lang="tr-TR" sz="3200" dirty="0"/>
              <a:t>•</a:t>
            </a:r>
            <a:r>
              <a:rPr lang="tr-TR" sz="3200" dirty="0" err="1"/>
              <a:t>Folat</a:t>
            </a:r>
            <a:r>
              <a:rPr lang="tr-TR" sz="3200" dirty="0"/>
              <a:t> ve B </a:t>
            </a:r>
            <a:r>
              <a:rPr lang="tr-TR" sz="3200" dirty="0" smtClean="0"/>
              <a:t>vitamini takviyesi </a:t>
            </a:r>
            <a:endParaRPr lang="tr-TR" sz="3200" dirty="0"/>
          </a:p>
        </p:txBody>
      </p:sp>
      <p:pic>
        <p:nvPicPr>
          <p:cNvPr id="48130" name="Picture 2" descr="http://www.saglik.im/wp-content/uploads/2008/11/48.jpg"/>
          <p:cNvPicPr>
            <a:picLocks noChangeAspect="1" noChangeArrowheads="1"/>
          </p:cNvPicPr>
          <p:nvPr/>
        </p:nvPicPr>
        <p:blipFill>
          <a:blip r:embed="rId5" cstate="print"/>
          <a:srcRect/>
          <a:stretch>
            <a:fillRect/>
          </a:stretch>
        </p:blipFill>
        <p:spPr bwMode="auto">
          <a:xfrm>
            <a:off x="251520" y="1988840"/>
            <a:ext cx="2987824" cy="2240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Dikdörtgen"/>
          <p:cNvSpPr/>
          <p:nvPr/>
        </p:nvSpPr>
        <p:spPr>
          <a:xfrm>
            <a:off x="3923928" y="1196752"/>
            <a:ext cx="4572000" cy="2554545"/>
          </a:xfrm>
          <a:prstGeom prst="rect">
            <a:avLst/>
          </a:prstGeom>
        </p:spPr>
        <p:txBody>
          <a:bodyPr>
            <a:spAutoFit/>
          </a:bodyPr>
          <a:lstStyle/>
          <a:p>
            <a:r>
              <a:rPr lang="tr-TR" sz="3200" dirty="0" smtClean="0"/>
              <a:t> </a:t>
            </a:r>
            <a:r>
              <a:rPr lang="tr-TR" sz="3200" b="1" dirty="0" smtClean="0"/>
              <a:t>GENLER</a:t>
            </a:r>
          </a:p>
          <a:p>
            <a:r>
              <a:rPr lang="tr-TR" sz="3200" dirty="0" smtClean="0"/>
              <a:t>   • MTHFR</a:t>
            </a:r>
          </a:p>
          <a:p>
            <a:r>
              <a:rPr lang="tr-TR" sz="3200" dirty="0" smtClean="0"/>
              <a:t>   • MTR</a:t>
            </a:r>
          </a:p>
          <a:p>
            <a:r>
              <a:rPr lang="tr-TR" sz="3200" dirty="0" smtClean="0"/>
              <a:t>   • MS-MTRR</a:t>
            </a:r>
          </a:p>
          <a:p>
            <a:r>
              <a:rPr lang="tr-TR" sz="3200" dirty="0" smtClean="0"/>
              <a:t>   • CBS</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0.70"/>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437"/>
                                        </p:tgtEl>
                                        <p:attrNameLst>
                                          <p:attrName>style.visibility</p:attrName>
                                        </p:attrNameLst>
                                      </p:cBhvr>
                                      <p:to>
                                        <p:strVal val="visible"/>
                                      </p:to>
                                    </p:set>
                                    <p:anim calcmode="lin" valueType="num">
                                      <p:cBhvr additive="base">
                                        <p:cTn id="20" dur="500" fill="hold"/>
                                        <p:tgtEl>
                                          <p:spTgt spid="18437"/>
                                        </p:tgtEl>
                                        <p:attrNameLst>
                                          <p:attrName>ppt_x</p:attrName>
                                        </p:attrNameLst>
                                      </p:cBhvr>
                                      <p:tavLst>
                                        <p:tav tm="0">
                                          <p:val>
                                            <p:strVal val="#ppt_x"/>
                                          </p:val>
                                        </p:tav>
                                        <p:tav tm="100000">
                                          <p:val>
                                            <p:strVal val="#ppt_x"/>
                                          </p:val>
                                        </p:tav>
                                      </p:tavLst>
                                    </p:anim>
                                    <p:anim calcmode="lin" valueType="num">
                                      <p:cBhvr additive="base">
                                        <p:cTn id="21"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8130"/>
                                        </p:tgtEl>
                                        <p:attrNameLst>
                                          <p:attrName>style.visibility</p:attrName>
                                        </p:attrNameLst>
                                      </p:cBhvr>
                                      <p:to>
                                        <p:strVal val="visible"/>
                                      </p:to>
                                    </p:set>
                                    <p:anim calcmode="lin" valueType="num">
                                      <p:cBhvr>
                                        <p:cTn id="26" dur="1000" fill="hold"/>
                                        <p:tgtEl>
                                          <p:spTgt spid="48130"/>
                                        </p:tgtEl>
                                        <p:attrNameLst>
                                          <p:attrName>ppt_w</p:attrName>
                                        </p:attrNameLst>
                                      </p:cBhvr>
                                      <p:tavLst>
                                        <p:tav tm="0">
                                          <p:val>
                                            <p:strVal val="#ppt_w*0.70"/>
                                          </p:val>
                                        </p:tav>
                                        <p:tav tm="100000">
                                          <p:val>
                                            <p:strVal val="#ppt_w"/>
                                          </p:val>
                                        </p:tav>
                                      </p:tavLst>
                                    </p:anim>
                                    <p:anim calcmode="lin" valueType="num">
                                      <p:cBhvr>
                                        <p:cTn id="27" dur="1000" fill="hold"/>
                                        <p:tgtEl>
                                          <p:spTgt spid="48130"/>
                                        </p:tgtEl>
                                        <p:attrNameLst>
                                          <p:attrName>ppt_h</p:attrName>
                                        </p:attrNameLst>
                                      </p:cBhvr>
                                      <p:tavLst>
                                        <p:tav tm="0">
                                          <p:val>
                                            <p:strVal val="#ppt_h"/>
                                          </p:val>
                                        </p:tav>
                                        <p:tav tm="100000">
                                          <p:val>
                                            <p:strVal val="#ppt_h"/>
                                          </p:val>
                                        </p:tav>
                                      </p:tavLst>
                                    </p:anim>
                                    <p:animEffect transition="in" filter="fade">
                                      <p:cBhvr>
                                        <p:cTn id="28" dur="1000"/>
                                        <p:tgtEl>
                                          <p:spTgt spid="4813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8132"/>
                                        </p:tgtEl>
                                        <p:attrNameLst>
                                          <p:attrName>style.visibility</p:attrName>
                                        </p:attrNameLst>
                                      </p:cBhvr>
                                      <p:to>
                                        <p:strVal val="visible"/>
                                      </p:to>
                                    </p:set>
                                    <p:anim calcmode="lin" valueType="num">
                                      <p:cBhvr>
                                        <p:cTn id="33" dur="1000" fill="hold"/>
                                        <p:tgtEl>
                                          <p:spTgt spid="48132"/>
                                        </p:tgtEl>
                                        <p:attrNameLst>
                                          <p:attrName>ppt_w</p:attrName>
                                        </p:attrNameLst>
                                      </p:cBhvr>
                                      <p:tavLst>
                                        <p:tav tm="0">
                                          <p:val>
                                            <p:strVal val="#ppt_w*0.70"/>
                                          </p:val>
                                        </p:tav>
                                        <p:tav tm="100000">
                                          <p:val>
                                            <p:strVal val="#ppt_w"/>
                                          </p:val>
                                        </p:tav>
                                      </p:tavLst>
                                    </p:anim>
                                    <p:anim calcmode="lin" valueType="num">
                                      <p:cBhvr>
                                        <p:cTn id="34" dur="1000" fill="hold"/>
                                        <p:tgtEl>
                                          <p:spTgt spid="48132"/>
                                        </p:tgtEl>
                                        <p:attrNameLst>
                                          <p:attrName>ppt_h</p:attrName>
                                        </p:attrNameLst>
                                      </p:cBhvr>
                                      <p:tavLst>
                                        <p:tav tm="0">
                                          <p:val>
                                            <p:strVal val="#ppt_h"/>
                                          </p:val>
                                        </p:tav>
                                        <p:tav tm="100000">
                                          <p:val>
                                            <p:strVal val="#ppt_h"/>
                                          </p:val>
                                        </p:tav>
                                      </p:tavLst>
                                    </p:anim>
                                    <p:animEffect transition="in" filter="fade">
                                      <p:cBhvr>
                                        <p:cTn id="35" dur="1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19460" name="Text Box 7"/>
          <p:cNvSpPr txBox="1">
            <a:spLocks noChangeArrowheads="1"/>
          </p:cNvSpPr>
          <p:nvPr/>
        </p:nvSpPr>
        <p:spPr bwMode="auto">
          <a:xfrm>
            <a:off x="3255963" y="561975"/>
            <a:ext cx="184150" cy="641350"/>
          </a:xfrm>
          <a:prstGeom prst="rect">
            <a:avLst/>
          </a:prstGeom>
          <a:noFill/>
          <a:ln w="9525">
            <a:noFill/>
            <a:miter lim="800000"/>
            <a:headEnd/>
            <a:tailEnd/>
          </a:ln>
        </p:spPr>
        <p:txBody>
          <a:bodyPr wrap="none">
            <a:spAutoFit/>
          </a:bodyPr>
          <a:lstStyle/>
          <a:p>
            <a:endParaRPr lang="en-US" sz="3600" b="1">
              <a:solidFill>
                <a:schemeClr val="bg1"/>
              </a:solidFill>
              <a:latin typeface="Times New Roman" pitchFamily="18" charset="0"/>
            </a:endParaRPr>
          </a:p>
        </p:txBody>
      </p:sp>
      <p:sp>
        <p:nvSpPr>
          <p:cNvPr id="19461" name="Text Box 8"/>
          <p:cNvSpPr txBox="1">
            <a:spLocks noChangeArrowheads="1"/>
          </p:cNvSpPr>
          <p:nvPr/>
        </p:nvSpPr>
        <p:spPr bwMode="auto">
          <a:xfrm>
            <a:off x="2771800" y="332656"/>
            <a:ext cx="3739870" cy="646331"/>
          </a:xfrm>
          <a:prstGeom prst="rect">
            <a:avLst/>
          </a:prstGeom>
          <a:noFill/>
          <a:ln w="9525">
            <a:noFill/>
            <a:miter lim="800000"/>
            <a:headEnd/>
            <a:tailEnd/>
          </a:ln>
        </p:spPr>
        <p:txBody>
          <a:bodyPr wrap="none">
            <a:spAutoFit/>
          </a:bodyPr>
          <a:lstStyle/>
          <a:p>
            <a:r>
              <a:rPr lang="tr-TR" sz="3600" b="1" dirty="0"/>
              <a:t>DETOKSİFİKASYON</a:t>
            </a:r>
          </a:p>
        </p:txBody>
      </p:sp>
      <p:sp>
        <p:nvSpPr>
          <p:cNvPr id="19462" name="Text Box 9"/>
          <p:cNvSpPr txBox="1">
            <a:spLocks noChangeArrowheads="1"/>
          </p:cNvSpPr>
          <p:nvPr/>
        </p:nvSpPr>
        <p:spPr bwMode="auto">
          <a:xfrm>
            <a:off x="5508104" y="4509120"/>
            <a:ext cx="3251403"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tr-TR" sz="3200" dirty="0"/>
              <a:t>	</a:t>
            </a:r>
            <a:r>
              <a:rPr lang="tr-TR" sz="3200" b="1" dirty="0" smtClean="0"/>
              <a:t>KORUNMA</a:t>
            </a:r>
            <a:endParaRPr lang="tr-TR" sz="3200" b="1" dirty="0"/>
          </a:p>
          <a:p>
            <a:pPr>
              <a:buFont typeface="Wingdings" pitchFamily="2" charset="2"/>
              <a:buChar char="ü"/>
            </a:pPr>
            <a:r>
              <a:rPr lang="tr-TR" sz="3200" dirty="0" err="1" smtClean="0"/>
              <a:t>Brasika</a:t>
            </a:r>
            <a:r>
              <a:rPr lang="tr-TR" sz="3200" dirty="0" smtClean="0"/>
              <a:t> </a:t>
            </a:r>
            <a:r>
              <a:rPr lang="tr-TR" sz="3200" dirty="0"/>
              <a:t>sebzeleri</a:t>
            </a:r>
          </a:p>
          <a:p>
            <a:pPr>
              <a:buFont typeface="Wingdings" pitchFamily="2" charset="2"/>
              <a:buChar char="ü"/>
            </a:pPr>
            <a:r>
              <a:rPr lang="tr-TR" sz="3200" dirty="0" err="1" smtClean="0"/>
              <a:t>Alium</a:t>
            </a:r>
            <a:r>
              <a:rPr lang="tr-TR" sz="3200" dirty="0" smtClean="0"/>
              <a:t> </a:t>
            </a:r>
            <a:r>
              <a:rPr lang="tr-TR" sz="3200" dirty="0"/>
              <a:t>sebzeleri</a:t>
            </a:r>
          </a:p>
        </p:txBody>
      </p:sp>
      <p:pic>
        <p:nvPicPr>
          <p:cNvPr id="45058" name="Picture 2" descr="http://img.webme.com/pic/n/neste/sebze18.jpg"/>
          <p:cNvPicPr>
            <a:picLocks noChangeAspect="1" noChangeArrowheads="1"/>
          </p:cNvPicPr>
          <p:nvPr/>
        </p:nvPicPr>
        <p:blipFill>
          <a:blip r:embed="rId4" cstate="print"/>
          <a:srcRect/>
          <a:stretch>
            <a:fillRect/>
          </a:stretch>
        </p:blipFill>
        <p:spPr bwMode="auto">
          <a:xfrm>
            <a:off x="5724128" y="1268760"/>
            <a:ext cx="3197418" cy="23762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060" name="Picture 4" descr="http://www.dogaldiyet.org/wp-content/uploads/2011/10/sogan.jpg"/>
          <p:cNvPicPr>
            <a:picLocks noChangeAspect="1" noChangeArrowheads="1"/>
          </p:cNvPicPr>
          <p:nvPr/>
        </p:nvPicPr>
        <p:blipFill>
          <a:blip r:embed="rId5" cstate="print"/>
          <a:srcRect/>
          <a:stretch>
            <a:fillRect/>
          </a:stretch>
        </p:blipFill>
        <p:spPr bwMode="auto">
          <a:xfrm>
            <a:off x="107504" y="4074368"/>
            <a:ext cx="2667000" cy="2667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7 Dikdörtgen"/>
          <p:cNvSpPr/>
          <p:nvPr/>
        </p:nvSpPr>
        <p:spPr>
          <a:xfrm>
            <a:off x="395536" y="1412776"/>
            <a:ext cx="4572000" cy="206210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tr-TR" sz="3200" b="1" dirty="0" smtClean="0"/>
              <a:t>GENLER</a:t>
            </a:r>
          </a:p>
          <a:p>
            <a:pPr>
              <a:buFont typeface="Wingdings" pitchFamily="2" charset="2"/>
              <a:buChar char="ü"/>
            </a:pPr>
            <a:r>
              <a:rPr lang="tr-TR" sz="3200" dirty="0" smtClean="0"/>
              <a:t>GSTM1</a:t>
            </a:r>
          </a:p>
          <a:p>
            <a:pPr>
              <a:buFont typeface="Wingdings" pitchFamily="2" charset="2"/>
              <a:buChar char="ü"/>
            </a:pPr>
            <a:r>
              <a:rPr lang="tr-TR" sz="3200" dirty="0" smtClean="0"/>
              <a:t>GSTT1</a:t>
            </a:r>
          </a:p>
          <a:p>
            <a:pPr>
              <a:buFont typeface="Wingdings" pitchFamily="2" charset="2"/>
              <a:buChar char="ü"/>
            </a:pPr>
            <a:r>
              <a:rPr lang="tr-TR" sz="3200" dirty="0" smtClean="0"/>
              <a:t>GSTP1</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1000" fill="hold"/>
                                        <p:tgtEl>
                                          <p:spTgt spid="19461"/>
                                        </p:tgtEl>
                                        <p:attrNameLst>
                                          <p:attrName>ppt_w</p:attrName>
                                        </p:attrNameLst>
                                      </p:cBhvr>
                                      <p:tavLst>
                                        <p:tav tm="0">
                                          <p:val>
                                            <p:strVal val="#ppt_w*0.70"/>
                                          </p:val>
                                        </p:tav>
                                        <p:tav tm="100000">
                                          <p:val>
                                            <p:strVal val="#ppt_w"/>
                                          </p:val>
                                        </p:tav>
                                      </p:tavLst>
                                    </p:anim>
                                    <p:anim calcmode="lin" valueType="num">
                                      <p:cBhvr>
                                        <p:cTn id="8" dur="1000" fill="hold"/>
                                        <p:tgtEl>
                                          <p:spTgt spid="19461"/>
                                        </p:tgtEl>
                                        <p:attrNameLst>
                                          <p:attrName>ppt_h</p:attrName>
                                        </p:attrNameLst>
                                      </p:cBhvr>
                                      <p:tavLst>
                                        <p:tav tm="0">
                                          <p:val>
                                            <p:strVal val="#ppt_h"/>
                                          </p:val>
                                        </p:tav>
                                        <p:tav tm="100000">
                                          <p:val>
                                            <p:strVal val="#ppt_h"/>
                                          </p:val>
                                        </p:tav>
                                      </p:tavLst>
                                    </p:anim>
                                    <p:animEffect transition="in" filter="fade">
                                      <p:cBhvr>
                                        <p:cTn id="9" dur="1000"/>
                                        <p:tgtEl>
                                          <p:spTgt spid="1946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462"/>
                                        </p:tgtEl>
                                        <p:attrNameLst>
                                          <p:attrName>style.visibility</p:attrName>
                                        </p:attrNameLst>
                                      </p:cBhvr>
                                      <p:to>
                                        <p:strVal val="visible"/>
                                      </p:to>
                                    </p:set>
                                    <p:animEffect transition="in" filter="blinds(horizontal)">
                                      <p:cBhvr>
                                        <p:cTn id="20" dur="500"/>
                                        <p:tgtEl>
                                          <p:spTgt spid="1946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5060"/>
                                        </p:tgtEl>
                                        <p:attrNameLst>
                                          <p:attrName>style.visibility</p:attrName>
                                        </p:attrNameLst>
                                      </p:cBhvr>
                                      <p:to>
                                        <p:strVal val="visible"/>
                                      </p:to>
                                    </p:set>
                                    <p:animEffect transition="in" filter="box(in)">
                                      <p:cBhvr>
                                        <p:cTn id="25" dur="500"/>
                                        <p:tgtEl>
                                          <p:spTgt spid="4506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5058"/>
                                        </p:tgtEl>
                                        <p:attrNameLst>
                                          <p:attrName>style.visibility</p:attrName>
                                        </p:attrNameLst>
                                      </p:cBhvr>
                                      <p:to>
                                        <p:strVal val="visible"/>
                                      </p:to>
                                    </p:set>
                                    <p:animEffect transition="in" filter="box(in)">
                                      <p:cBhvr>
                                        <p:cTn id="30"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43010" name="Picture 2" descr="Bir Sepet Dolusu Sebze"/>
          <p:cNvPicPr>
            <a:picLocks noChangeAspect="1" noChangeArrowheads="1"/>
          </p:cNvPicPr>
          <p:nvPr/>
        </p:nvPicPr>
        <p:blipFill>
          <a:blip r:embed="rId4" cstate="print"/>
          <a:srcRect/>
          <a:stretch>
            <a:fillRect/>
          </a:stretch>
        </p:blipFill>
        <p:spPr bwMode="auto">
          <a:xfrm>
            <a:off x="755576" y="1268760"/>
            <a:ext cx="3936438" cy="2952328"/>
          </a:xfrm>
          <a:prstGeom prst="rect">
            <a:avLst/>
          </a:prstGeom>
          <a:ln>
            <a:noFill/>
          </a:ln>
          <a:effectLst>
            <a:softEdge rad="112500"/>
          </a:effectLst>
        </p:spPr>
      </p:pic>
      <p:sp>
        <p:nvSpPr>
          <p:cNvPr id="20484" name="Text Box 7"/>
          <p:cNvSpPr txBox="1">
            <a:spLocks noChangeArrowheads="1"/>
          </p:cNvSpPr>
          <p:nvPr/>
        </p:nvSpPr>
        <p:spPr bwMode="auto">
          <a:xfrm>
            <a:off x="2143678" y="404813"/>
            <a:ext cx="4732578" cy="646331"/>
          </a:xfrm>
          <a:prstGeom prst="rect">
            <a:avLst/>
          </a:prstGeom>
          <a:noFill/>
          <a:ln w="9525">
            <a:noFill/>
            <a:miter lim="800000"/>
            <a:headEnd/>
            <a:tailEnd/>
          </a:ln>
        </p:spPr>
        <p:txBody>
          <a:bodyPr wrap="none">
            <a:spAutoFit/>
          </a:bodyPr>
          <a:lstStyle/>
          <a:p>
            <a:r>
              <a:rPr lang="tr-TR" sz="3600" b="1" dirty="0"/>
              <a:t>ANTİOKSİDAN AKTİVİTE</a:t>
            </a:r>
          </a:p>
        </p:txBody>
      </p:sp>
      <p:sp>
        <p:nvSpPr>
          <p:cNvPr id="20485" name="Text Box 8"/>
          <p:cNvSpPr txBox="1">
            <a:spLocks noChangeArrowheads="1"/>
          </p:cNvSpPr>
          <p:nvPr/>
        </p:nvSpPr>
        <p:spPr bwMode="auto">
          <a:xfrm>
            <a:off x="5965253" y="1522527"/>
            <a:ext cx="1919115" cy="255454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r>
              <a:rPr lang="tr-TR" sz="3200" b="1" dirty="0">
                <a:latin typeface="Times New Roman" pitchFamily="18" charset="0"/>
              </a:rPr>
              <a:t>GENLER</a:t>
            </a:r>
          </a:p>
          <a:p>
            <a:r>
              <a:rPr lang="tr-TR" sz="3200" dirty="0">
                <a:latin typeface="Times New Roman" pitchFamily="18" charset="0"/>
              </a:rPr>
              <a:t>• GSTM1</a:t>
            </a:r>
          </a:p>
          <a:p>
            <a:r>
              <a:rPr lang="tr-TR" sz="3200" dirty="0">
                <a:latin typeface="Times New Roman" pitchFamily="18" charset="0"/>
              </a:rPr>
              <a:t>• GSTT1</a:t>
            </a:r>
          </a:p>
          <a:p>
            <a:r>
              <a:rPr lang="tr-TR" sz="3200" dirty="0">
                <a:latin typeface="Times New Roman" pitchFamily="18" charset="0"/>
              </a:rPr>
              <a:t>• GSTP1</a:t>
            </a:r>
          </a:p>
          <a:p>
            <a:r>
              <a:rPr lang="tr-TR" sz="3200" dirty="0">
                <a:latin typeface="Times New Roman" pitchFamily="18" charset="0"/>
              </a:rPr>
              <a:t>• </a:t>
            </a:r>
            <a:r>
              <a:rPr lang="tr-TR" sz="3200" dirty="0" err="1">
                <a:latin typeface="Times New Roman" pitchFamily="18" charset="0"/>
              </a:rPr>
              <a:t>MnSOD</a:t>
            </a:r>
            <a:endParaRPr lang="tr-TR" sz="3200" dirty="0">
              <a:latin typeface="Times New Roman" pitchFamily="18" charset="0"/>
            </a:endParaRPr>
          </a:p>
        </p:txBody>
      </p:sp>
      <p:sp>
        <p:nvSpPr>
          <p:cNvPr id="20486" name="Text Box 9"/>
          <p:cNvSpPr txBox="1">
            <a:spLocks noChangeArrowheads="1"/>
          </p:cNvSpPr>
          <p:nvPr/>
        </p:nvSpPr>
        <p:spPr bwMode="auto">
          <a:xfrm>
            <a:off x="1403648" y="4725144"/>
            <a:ext cx="3144837" cy="157003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r>
              <a:rPr lang="tr-TR" sz="3200" b="1" dirty="0">
                <a:latin typeface="Times New Roman" pitchFamily="18" charset="0"/>
              </a:rPr>
              <a:t>   KORUNMA</a:t>
            </a:r>
          </a:p>
          <a:p>
            <a:r>
              <a:rPr lang="tr-TR" sz="3200" dirty="0">
                <a:latin typeface="Times New Roman" pitchFamily="18" charset="0"/>
              </a:rPr>
              <a:t>• </a:t>
            </a:r>
            <a:r>
              <a:rPr lang="tr-TR" sz="3200" b="1" dirty="0">
                <a:latin typeface="Times New Roman" pitchFamily="18" charset="0"/>
              </a:rPr>
              <a:t>Antioksidan</a:t>
            </a:r>
          </a:p>
          <a:p>
            <a:r>
              <a:rPr lang="tr-TR" sz="3200" dirty="0">
                <a:latin typeface="Times New Roman" pitchFamily="18" charset="0"/>
              </a:rPr>
              <a:t>• </a:t>
            </a:r>
            <a:r>
              <a:rPr lang="tr-TR" sz="3200" b="1" dirty="0">
                <a:latin typeface="Times New Roman" pitchFamily="18" charset="0"/>
              </a:rPr>
              <a:t>Sebze ve meyve</a:t>
            </a:r>
          </a:p>
        </p:txBody>
      </p:sp>
      <p:pic>
        <p:nvPicPr>
          <p:cNvPr id="43012" name="Picture 4" descr="Meyve ve Sebzelerin Faydaları">
            <a:hlinkClick r:id="rId5"/>
          </p:cNvPr>
          <p:cNvPicPr>
            <a:picLocks noChangeAspect="1" noChangeArrowheads="1"/>
          </p:cNvPicPr>
          <p:nvPr/>
        </p:nvPicPr>
        <p:blipFill>
          <a:blip r:embed="rId6" cstate="print"/>
          <a:srcRect/>
          <a:stretch>
            <a:fillRect/>
          </a:stretch>
        </p:blipFill>
        <p:spPr bwMode="auto">
          <a:xfrm>
            <a:off x="5514410" y="4437112"/>
            <a:ext cx="2977302" cy="228294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0.70"/>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additive="base">
                                        <p:cTn id="14" dur="500" fill="hold"/>
                                        <p:tgtEl>
                                          <p:spTgt spid="20485"/>
                                        </p:tgtEl>
                                        <p:attrNameLst>
                                          <p:attrName>ppt_x</p:attrName>
                                        </p:attrNameLst>
                                      </p:cBhvr>
                                      <p:tavLst>
                                        <p:tav tm="0">
                                          <p:val>
                                            <p:strVal val="#ppt_x"/>
                                          </p:val>
                                        </p:tav>
                                        <p:tav tm="100000">
                                          <p:val>
                                            <p:strVal val="#ppt_x"/>
                                          </p:val>
                                        </p:tav>
                                      </p:tavLst>
                                    </p:anim>
                                    <p:anim calcmode="lin" valueType="num">
                                      <p:cBhvr additive="base">
                                        <p:cTn id="15"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6"/>
                                        </p:tgtEl>
                                        <p:attrNameLst>
                                          <p:attrName>style.visibility</p:attrName>
                                        </p:attrNameLst>
                                      </p:cBhvr>
                                      <p:to>
                                        <p:strVal val="visible"/>
                                      </p:to>
                                    </p:set>
                                    <p:anim calcmode="lin" valueType="num">
                                      <p:cBhvr additive="base">
                                        <p:cTn id="20" dur="500" fill="hold"/>
                                        <p:tgtEl>
                                          <p:spTgt spid="20486"/>
                                        </p:tgtEl>
                                        <p:attrNameLst>
                                          <p:attrName>ppt_x</p:attrName>
                                        </p:attrNameLst>
                                      </p:cBhvr>
                                      <p:tavLst>
                                        <p:tav tm="0">
                                          <p:val>
                                            <p:strVal val="#ppt_x"/>
                                          </p:val>
                                        </p:tav>
                                        <p:tav tm="100000">
                                          <p:val>
                                            <p:strVal val="#ppt_x"/>
                                          </p:val>
                                        </p:tav>
                                      </p:tavLst>
                                    </p:anim>
                                    <p:anim calcmode="lin" valueType="num">
                                      <p:cBhvr additive="base">
                                        <p:cTn id="21"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3010"/>
                                        </p:tgtEl>
                                        <p:attrNameLst>
                                          <p:attrName>style.visibility</p:attrName>
                                        </p:attrNameLst>
                                      </p:cBhvr>
                                      <p:to>
                                        <p:strVal val="visible"/>
                                      </p:to>
                                    </p:set>
                                    <p:anim calcmode="lin" valueType="num">
                                      <p:cBhvr>
                                        <p:cTn id="26" dur="1000" fill="hold"/>
                                        <p:tgtEl>
                                          <p:spTgt spid="43010"/>
                                        </p:tgtEl>
                                        <p:attrNameLst>
                                          <p:attrName>ppt_w</p:attrName>
                                        </p:attrNameLst>
                                      </p:cBhvr>
                                      <p:tavLst>
                                        <p:tav tm="0">
                                          <p:val>
                                            <p:strVal val="#ppt_w*0.70"/>
                                          </p:val>
                                        </p:tav>
                                        <p:tav tm="100000">
                                          <p:val>
                                            <p:strVal val="#ppt_w"/>
                                          </p:val>
                                        </p:tav>
                                      </p:tavLst>
                                    </p:anim>
                                    <p:anim calcmode="lin" valueType="num">
                                      <p:cBhvr>
                                        <p:cTn id="27" dur="1000" fill="hold"/>
                                        <p:tgtEl>
                                          <p:spTgt spid="43010"/>
                                        </p:tgtEl>
                                        <p:attrNameLst>
                                          <p:attrName>ppt_h</p:attrName>
                                        </p:attrNameLst>
                                      </p:cBhvr>
                                      <p:tavLst>
                                        <p:tav tm="0">
                                          <p:val>
                                            <p:strVal val="#ppt_h"/>
                                          </p:val>
                                        </p:tav>
                                        <p:tav tm="100000">
                                          <p:val>
                                            <p:strVal val="#ppt_h"/>
                                          </p:val>
                                        </p:tav>
                                      </p:tavLst>
                                    </p:anim>
                                    <p:animEffect transition="in" filter="fade">
                                      <p:cBhvr>
                                        <p:cTn id="28" dur="1000"/>
                                        <p:tgtEl>
                                          <p:spTgt spid="4301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3012"/>
                                        </p:tgtEl>
                                        <p:attrNameLst>
                                          <p:attrName>style.visibility</p:attrName>
                                        </p:attrNameLst>
                                      </p:cBhvr>
                                      <p:to>
                                        <p:strVal val="visible"/>
                                      </p:to>
                                    </p:set>
                                    <p:anim calcmode="lin" valueType="num">
                                      <p:cBhvr>
                                        <p:cTn id="33" dur="1000" fill="hold"/>
                                        <p:tgtEl>
                                          <p:spTgt spid="43012"/>
                                        </p:tgtEl>
                                        <p:attrNameLst>
                                          <p:attrName>ppt_w</p:attrName>
                                        </p:attrNameLst>
                                      </p:cBhvr>
                                      <p:tavLst>
                                        <p:tav tm="0">
                                          <p:val>
                                            <p:strVal val="#ppt_w*0.70"/>
                                          </p:val>
                                        </p:tav>
                                        <p:tav tm="100000">
                                          <p:val>
                                            <p:strVal val="#ppt_w"/>
                                          </p:val>
                                        </p:tav>
                                      </p:tavLst>
                                    </p:anim>
                                    <p:anim calcmode="lin" valueType="num">
                                      <p:cBhvr>
                                        <p:cTn id="34" dur="1000" fill="hold"/>
                                        <p:tgtEl>
                                          <p:spTgt spid="43012"/>
                                        </p:tgtEl>
                                        <p:attrNameLst>
                                          <p:attrName>ppt_h</p:attrName>
                                        </p:attrNameLst>
                                      </p:cBhvr>
                                      <p:tavLst>
                                        <p:tav tm="0">
                                          <p:val>
                                            <p:strVal val="#ppt_h"/>
                                          </p:val>
                                        </p:tav>
                                        <p:tav tm="100000">
                                          <p:val>
                                            <p:strVal val="#ppt_h"/>
                                          </p:val>
                                        </p:tav>
                                      </p:tavLst>
                                    </p:anim>
                                    <p:animEffect transition="in" filter="fade">
                                      <p:cBhvr>
                                        <p:cTn id="35"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animBg="1"/>
      <p:bldP spid="204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1508" name="Text Box 7"/>
          <p:cNvSpPr txBox="1">
            <a:spLocks noChangeArrowheads="1"/>
          </p:cNvSpPr>
          <p:nvPr/>
        </p:nvSpPr>
        <p:spPr bwMode="auto">
          <a:xfrm>
            <a:off x="251520" y="116632"/>
            <a:ext cx="5616624" cy="1815882"/>
          </a:xfrm>
          <a:prstGeom prst="rect">
            <a:avLst/>
          </a:prstGeom>
          <a:noFill/>
          <a:ln w="9525">
            <a:noFill/>
            <a:miter lim="800000"/>
            <a:headEnd/>
            <a:tailEnd/>
          </a:ln>
        </p:spPr>
        <p:txBody>
          <a:bodyPr wrap="square">
            <a:spAutoFit/>
          </a:bodyPr>
          <a:lstStyle/>
          <a:p>
            <a:pPr>
              <a:buFont typeface="Wingdings" pitchFamily="2" charset="2"/>
              <a:buChar char="Ø"/>
            </a:pPr>
            <a:r>
              <a:rPr lang="tr-TR" sz="2800" dirty="0" smtClean="0"/>
              <a:t>GSTM1</a:t>
            </a:r>
            <a:r>
              <a:rPr lang="tr-TR" sz="2800" dirty="0"/>
              <a:t>, GSTT1, GSTP1 </a:t>
            </a:r>
            <a:r>
              <a:rPr lang="tr-TR" sz="2800" dirty="0" smtClean="0"/>
              <a:t>genlerinde </a:t>
            </a:r>
            <a:r>
              <a:rPr lang="tr-TR" sz="2800" dirty="0"/>
              <a:t>değişiklik </a:t>
            </a:r>
            <a:r>
              <a:rPr lang="tr-TR" sz="2800" dirty="0" smtClean="0"/>
              <a:t>varsa vücut </a:t>
            </a:r>
            <a:r>
              <a:rPr lang="tr-TR" sz="2800" dirty="0" err="1" smtClean="0"/>
              <a:t>toksik</a:t>
            </a:r>
            <a:r>
              <a:rPr lang="tr-TR" sz="2800" dirty="0" smtClean="0"/>
              <a:t> maddeleri </a:t>
            </a:r>
            <a:r>
              <a:rPr lang="tr-TR" sz="2800" dirty="0"/>
              <a:t>ve tehlikeli </a:t>
            </a:r>
            <a:r>
              <a:rPr lang="tr-TR" sz="2800" dirty="0" smtClean="0"/>
              <a:t>serbest radikalleri uzaklaştırmakta </a:t>
            </a:r>
            <a:r>
              <a:rPr lang="tr-TR" sz="2800" dirty="0"/>
              <a:t>zorlanır</a:t>
            </a:r>
            <a:r>
              <a:rPr lang="tr-TR" sz="2800" dirty="0" smtClean="0"/>
              <a:t>.</a:t>
            </a:r>
            <a:endParaRPr lang="tr-TR" sz="2800" dirty="0"/>
          </a:p>
        </p:txBody>
      </p:sp>
      <p:pic>
        <p:nvPicPr>
          <p:cNvPr id="40962" name="Picture 2" descr="http://4.bp.blogspot.com/_OK9jx2FExVs/TUYIxhtn2FI/AAAAAAAAAIY/BM7MH_eEmBY/s400/antioxidant_diag.gif"/>
          <p:cNvPicPr>
            <a:picLocks noChangeAspect="1" noChangeArrowheads="1"/>
          </p:cNvPicPr>
          <p:nvPr/>
        </p:nvPicPr>
        <p:blipFill>
          <a:blip r:embed="rId4" cstate="print"/>
          <a:srcRect/>
          <a:stretch>
            <a:fillRect/>
          </a:stretch>
        </p:blipFill>
        <p:spPr bwMode="auto">
          <a:xfrm>
            <a:off x="5724128" y="188640"/>
            <a:ext cx="2857500" cy="2152650"/>
          </a:xfrm>
          <a:prstGeom prst="rect">
            <a:avLst/>
          </a:prstGeom>
          <a:ln>
            <a:noFill/>
          </a:ln>
          <a:effectLst>
            <a:outerShdw blurRad="190500" algn="tl" rotWithShape="0">
              <a:srgbClr val="000000">
                <a:alpha val="70000"/>
              </a:srgbClr>
            </a:outerShdw>
          </a:effectLst>
        </p:spPr>
      </p:pic>
      <p:pic>
        <p:nvPicPr>
          <p:cNvPr id="40964" name="Picture 4" descr="Zehir">
            <a:hlinkClick r:id="rId5"/>
          </p:cNvPr>
          <p:cNvPicPr>
            <a:picLocks noChangeAspect="1" noChangeArrowheads="1"/>
          </p:cNvPicPr>
          <p:nvPr/>
        </p:nvPicPr>
        <p:blipFill>
          <a:blip r:embed="rId6" cstate="print"/>
          <a:srcRect/>
          <a:stretch>
            <a:fillRect/>
          </a:stretch>
        </p:blipFill>
        <p:spPr bwMode="auto">
          <a:xfrm>
            <a:off x="6444208" y="2564904"/>
            <a:ext cx="1524000" cy="15240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0966" name="Picture 6" descr="http://yeniumutlar.kadikoy.bel.tr/i/yasli_cift.jpg"/>
          <p:cNvPicPr>
            <a:picLocks noChangeAspect="1" noChangeArrowheads="1"/>
          </p:cNvPicPr>
          <p:nvPr/>
        </p:nvPicPr>
        <p:blipFill>
          <a:blip r:embed="rId7" cstate="print"/>
          <a:srcRect/>
          <a:stretch>
            <a:fillRect/>
          </a:stretch>
        </p:blipFill>
        <p:spPr bwMode="auto">
          <a:xfrm>
            <a:off x="5724128" y="4221088"/>
            <a:ext cx="3180686" cy="24654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6 Dikdörtgen"/>
          <p:cNvSpPr/>
          <p:nvPr/>
        </p:nvSpPr>
        <p:spPr>
          <a:xfrm>
            <a:off x="395536" y="3573016"/>
            <a:ext cx="4572000" cy="3108543"/>
          </a:xfrm>
          <a:prstGeom prst="rect">
            <a:avLst/>
          </a:prstGeom>
        </p:spPr>
        <p:txBody>
          <a:bodyPr>
            <a:spAutoFit/>
          </a:bodyPr>
          <a:lstStyle/>
          <a:p>
            <a:pPr>
              <a:buFont typeface="Wingdings" pitchFamily="2" charset="2"/>
              <a:buChar char="Ø"/>
            </a:pPr>
            <a:r>
              <a:rPr lang="tr-TR" sz="2800" dirty="0" smtClean="0"/>
              <a:t>Bu kişilerin meyve ve sebzeleri sık aralıklarla </a:t>
            </a:r>
            <a:r>
              <a:rPr lang="tr-TR" sz="2800" smtClean="0"/>
              <a:t>tüketmesi gerekir</a:t>
            </a:r>
            <a:r>
              <a:rPr lang="tr-TR" sz="2800" dirty="0" smtClean="0"/>
              <a:t>. Özellikle lahana, karnı bahar, brokoli gibi </a:t>
            </a:r>
            <a:r>
              <a:rPr lang="tr-TR" sz="2800" dirty="0" err="1" smtClean="0"/>
              <a:t>Brasika</a:t>
            </a:r>
            <a:r>
              <a:rPr lang="tr-TR" sz="2800" dirty="0" smtClean="0"/>
              <a:t> sebzeleriyle sarımsak ve soğan diyetinde bulunmalı.</a:t>
            </a:r>
            <a:endParaRPr lang="tr-TR" sz="2800" dirty="0"/>
          </a:p>
        </p:txBody>
      </p:sp>
      <p:sp>
        <p:nvSpPr>
          <p:cNvPr id="8" name="7 Dikdörtgen"/>
          <p:cNvSpPr/>
          <p:nvPr/>
        </p:nvSpPr>
        <p:spPr>
          <a:xfrm>
            <a:off x="323528" y="2044005"/>
            <a:ext cx="4572000" cy="1384995"/>
          </a:xfrm>
          <a:prstGeom prst="rect">
            <a:avLst/>
          </a:prstGeom>
        </p:spPr>
        <p:txBody>
          <a:bodyPr>
            <a:spAutoFit/>
          </a:bodyPr>
          <a:lstStyle/>
          <a:p>
            <a:pPr>
              <a:buFont typeface="Wingdings" pitchFamily="2" charset="2"/>
              <a:buChar char="Ø"/>
            </a:pPr>
            <a:r>
              <a:rPr lang="tr-TR" sz="2800" dirty="0" smtClean="0"/>
              <a:t>Bu durum erken yaşlanma, kanser ve kalp hastalıklarına yol açar.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strVal val="#ppt_w*0.70"/>
                                          </p:val>
                                        </p:tav>
                                        <p:tav tm="100000">
                                          <p:val>
                                            <p:strVal val="#ppt_w"/>
                                          </p:val>
                                        </p:tav>
                                      </p:tavLst>
                                    </p:anim>
                                    <p:anim calcmode="lin" valueType="num">
                                      <p:cBhvr>
                                        <p:cTn id="8" dur="1000" fill="hold"/>
                                        <p:tgtEl>
                                          <p:spTgt spid="21508"/>
                                        </p:tgtEl>
                                        <p:attrNameLst>
                                          <p:attrName>ppt_h</p:attrName>
                                        </p:attrNameLst>
                                      </p:cBhvr>
                                      <p:tavLst>
                                        <p:tav tm="0">
                                          <p:val>
                                            <p:strVal val="#ppt_h"/>
                                          </p:val>
                                        </p:tav>
                                        <p:tav tm="100000">
                                          <p:val>
                                            <p:strVal val="#ppt_h"/>
                                          </p:val>
                                        </p:tav>
                                      </p:tavLst>
                                    </p:anim>
                                    <p:animEffect transition="in" filter="fade">
                                      <p:cBhvr>
                                        <p:cTn id="9" dur="1000"/>
                                        <p:tgtEl>
                                          <p:spTgt spid="2150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62"/>
                                        </p:tgtEl>
                                        <p:attrNameLst>
                                          <p:attrName>style.visibility</p:attrName>
                                        </p:attrNameLst>
                                      </p:cBhvr>
                                      <p:to>
                                        <p:strVal val="visible"/>
                                      </p:to>
                                    </p:set>
                                    <p:anim calcmode="lin" valueType="num">
                                      <p:cBhvr additive="base">
                                        <p:cTn id="14" dur="500" fill="hold"/>
                                        <p:tgtEl>
                                          <p:spTgt spid="40962"/>
                                        </p:tgtEl>
                                        <p:attrNameLst>
                                          <p:attrName>ppt_x</p:attrName>
                                        </p:attrNameLst>
                                      </p:cBhvr>
                                      <p:tavLst>
                                        <p:tav tm="0">
                                          <p:val>
                                            <p:strVal val="#ppt_x"/>
                                          </p:val>
                                        </p:tav>
                                        <p:tav tm="100000">
                                          <p:val>
                                            <p:strVal val="#ppt_x"/>
                                          </p:val>
                                        </p:tav>
                                      </p:tavLst>
                                    </p:anim>
                                    <p:anim calcmode="lin" valueType="num">
                                      <p:cBhvr additive="base">
                                        <p:cTn id="15"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64"/>
                                        </p:tgtEl>
                                        <p:attrNameLst>
                                          <p:attrName>style.visibility</p:attrName>
                                        </p:attrNameLst>
                                      </p:cBhvr>
                                      <p:to>
                                        <p:strVal val="visible"/>
                                      </p:to>
                                    </p:set>
                                    <p:anim calcmode="lin" valueType="num">
                                      <p:cBhvr additive="base">
                                        <p:cTn id="27" dur="500" fill="hold"/>
                                        <p:tgtEl>
                                          <p:spTgt spid="40964"/>
                                        </p:tgtEl>
                                        <p:attrNameLst>
                                          <p:attrName>ppt_x</p:attrName>
                                        </p:attrNameLst>
                                      </p:cBhvr>
                                      <p:tavLst>
                                        <p:tav tm="0">
                                          <p:val>
                                            <p:strVal val="#ppt_x"/>
                                          </p:val>
                                        </p:tav>
                                        <p:tav tm="100000">
                                          <p:val>
                                            <p:strVal val="#ppt_x"/>
                                          </p:val>
                                        </p:tav>
                                      </p:tavLst>
                                    </p:anim>
                                    <p:anim calcmode="lin" valueType="num">
                                      <p:cBhvr additive="base">
                                        <p:cTn id="28"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0966"/>
                                        </p:tgtEl>
                                        <p:attrNameLst>
                                          <p:attrName>style.visibility</p:attrName>
                                        </p:attrNameLst>
                                      </p:cBhvr>
                                      <p:to>
                                        <p:strVal val="visible"/>
                                      </p:to>
                                    </p:set>
                                    <p:anim calcmode="lin" valueType="num">
                                      <p:cBhvr additive="base">
                                        <p:cTn id="40" dur="500" fill="hold"/>
                                        <p:tgtEl>
                                          <p:spTgt spid="40966"/>
                                        </p:tgtEl>
                                        <p:attrNameLst>
                                          <p:attrName>ppt_x</p:attrName>
                                        </p:attrNameLst>
                                      </p:cBhvr>
                                      <p:tavLst>
                                        <p:tav tm="0">
                                          <p:val>
                                            <p:strVal val="#ppt_x"/>
                                          </p:val>
                                        </p:tav>
                                        <p:tav tm="100000">
                                          <p:val>
                                            <p:strVal val="#ppt_x"/>
                                          </p:val>
                                        </p:tav>
                                      </p:tavLst>
                                    </p:anim>
                                    <p:anim calcmode="lin" valueType="num">
                                      <p:cBhvr additive="base">
                                        <p:cTn id="41"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3556" name="Text Box 7"/>
          <p:cNvSpPr txBox="1">
            <a:spLocks noChangeArrowheads="1"/>
          </p:cNvSpPr>
          <p:nvPr/>
        </p:nvSpPr>
        <p:spPr bwMode="auto">
          <a:xfrm>
            <a:off x="2915816" y="188640"/>
            <a:ext cx="3066802" cy="646331"/>
          </a:xfrm>
          <a:prstGeom prst="rect">
            <a:avLst/>
          </a:prstGeom>
          <a:noFill/>
          <a:ln w="9525">
            <a:noFill/>
            <a:miter lim="800000"/>
            <a:headEnd/>
            <a:tailEnd/>
          </a:ln>
        </p:spPr>
        <p:txBody>
          <a:bodyPr wrap="none">
            <a:spAutoFit/>
          </a:bodyPr>
          <a:lstStyle/>
          <a:p>
            <a:r>
              <a:rPr lang="tr-TR" sz="3600" b="1" dirty="0"/>
              <a:t>KEMİK SAĞLIĞI</a:t>
            </a:r>
          </a:p>
        </p:txBody>
      </p:sp>
      <p:sp>
        <p:nvSpPr>
          <p:cNvPr id="23557" name="Text Box 8"/>
          <p:cNvSpPr txBox="1">
            <a:spLocks noChangeArrowheads="1"/>
          </p:cNvSpPr>
          <p:nvPr/>
        </p:nvSpPr>
        <p:spPr bwMode="auto">
          <a:xfrm>
            <a:off x="827584" y="836712"/>
            <a:ext cx="1822550" cy="2062103"/>
          </a:xfrm>
          <a:prstGeom prst="rect">
            <a:avLst/>
          </a:prstGeom>
          <a:noFill/>
          <a:ln w="9525">
            <a:noFill/>
            <a:miter lim="800000"/>
            <a:headEnd/>
            <a:tailEnd/>
          </a:ln>
        </p:spPr>
        <p:txBody>
          <a:bodyPr wrap="none">
            <a:spAutoFit/>
          </a:bodyPr>
          <a:lstStyle/>
          <a:p>
            <a:r>
              <a:rPr lang="tr-TR" sz="3200" b="1" dirty="0" smtClean="0"/>
              <a:t>GENLER</a:t>
            </a:r>
          </a:p>
          <a:p>
            <a:pPr>
              <a:buFont typeface="Wingdings" pitchFamily="2" charset="2"/>
              <a:buChar char="ü"/>
            </a:pPr>
            <a:r>
              <a:rPr lang="tr-TR" sz="3200" dirty="0" smtClean="0"/>
              <a:t>VDR</a:t>
            </a:r>
            <a:endParaRPr lang="tr-TR" sz="3200" dirty="0"/>
          </a:p>
          <a:p>
            <a:pPr>
              <a:buFont typeface="Wingdings" pitchFamily="2" charset="2"/>
              <a:buChar char="ü"/>
            </a:pPr>
            <a:r>
              <a:rPr lang="tr-TR" sz="3200" dirty="0" smtClean="0"/>
              <a:t>COL1A1</a:t>
            </a:r>
            <a:endParaRPr lang="tr-TR" sz="3200" dirty="0"/>
          </a:p>
          <a:p>
            <a:pPr>
              <a:buFont typeface="Wingdings" pitchFamily="2" charset="2"/>
              <a:buChar char="ü"/>
            </a:pPr>
            <a:r>
              <a:rPr lang="tr-TR" sz="3200" dirty="0" smtClean="0"/>
              <a:t>IL-6</a:t>
            </a:r>
            <a:endParaRPr lang="tr-TR" sz="3200" dirty="0"/>
          </a:p>
        </p:txBody>
      </p:sp>
      <p:pic>
        <p:nvPicPr>
          <p:cNvPr id="38916" name="Picture 4" descr="http://img03.blogcu.com/images/h/e/a/healthonline/226bcbc8a8f951b4187979da5a21bd27_1277797398.jpg"/>
          <p:cNvPicPr>
            <a:picLocks noChangeAspect="1" noChangeArrowheads="1"/>
          </p:cNvPicPr>
          <p:nvPr/>
        </p:nvPicPr>
        <p:blipFill>
          <a:blip r:embed="rId4" cstate="print"/>
          <a:srcRect/>
          <a:stretch>
            <a:fillRect/>
          </a:stretch>
        </p:blipFill>
        <p:spPr bwMode="auto">
          <a:xfrm>
            <a:off x="179512" y="4129944"/>
            <a:ext cx="2376263" cy="2467408"/>
          </a:xfrm>
          <a:prstGeom prst="rect">
            <a:avLst/>
          </a:prstGeom>
          <a:ln>
            <a:noFill/>
          </a:ln>
          <a:effectLst>
            <a:outerShdw blurRad="190500" algn="tl" rotWithShape="0">
              <a:srgbClr val="000000">
                <a:alpha val="70000"/>
              </a:srgbClr>
            </a:outerShdw>
          </a:effectLst>
        </p:spPr>
      </p:pic>
      <p:pic>
        <p:nvPicPr>
          <p:cNvPr id="38918" name="Picture 6" descr="http://img03.blogcu.com/v2/images/orj/e/s/e/esenkal/esenkal_132860810572.gif"/>
          <p:cNvPicPr>
            <a:picLocks noChangeAspect="1" noChangeArrowheads="1"/>
          </p:cNvPicPr>
          <p:nvPr/>
        </p:nvPicPr>
        <p:blipFill>
          <a:blip r:embed="rId5" cstate="print"/>
          <a:srcRect/>
          <a:stretch>
            <a:fillRect/>
          </a:stretch>
        </p:blipFill>
        <p:spPr bwMode="auto">
          <a:xfrm>
            <a:off x="2843808" y="3809999"/>
            <a:ext cx="3314700" cy="30480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8920" name="Picture 8" descr="http://www.internetresim.net/wp-content/uploads/Osteoporoz-Kemik-Erimesi-Icin-Egzersiz-En-Etkili-Ilac.jpg"/>
          <p:cNvPicPr>
            <a:picLocks noChangeAspect="1" noChangeArrowheads="1"/>
          </p:cNvPicPr>
          <p:nvPr/>
        </p:nvPicPr>
        <p:blipFill>
          <a:blip r:embed="rId6" cstate="print"/>
          <a:srcRect/>
          <a:stretch>
            <a:fillRect/>
          </a:stretch>
        </p:blipFill>
        <p:spPr bwMode="auto">
          <a:xfrm>
            <a:off x="6323012" y="3837383"/>
            <a:ext cx="2857500" cy="3048001"/>
          </a:xfrm>
          <a:prstGeom prst="rect">
            <a:avLst/>
          </a:prstGeom>
          <a:ln>
            <a:noFill/>
          </a:ln>
          <a:effectLst>
            <a:softEdge rad="112500"/>
          </a:effectLst>
        </p:spPr>
      </p:pic>
      <p:sp>
        <p:nvSpPr>
          <p:cNvPr id="8" name="7 Dikdörtgen"/>
          <p:cNvSpPr/>
          <p:nvPr/>
        </p:nvSpPr>
        <p:spPr>
          <a:xfrm>
            <a:off x="3779912" y="1700808"/>
            <a:ext cx="3096344" cy="584775"/>
          </a:xfrm>
          <a:prstGeom prst="rect">
            <a:avLst/>
          </a:prstGeom>
        </p:spPr>
        <p:txBody>
          <a:bodyPr wrap="square">
            <a:spAutoFit/>
          </a:bodyPr>
          <a:lstStyle/>
          <a:p>
            <a:r>
              <a:rPr lang="tr-TR" sz="3200" b="1" dirty="0" smtClean="0"/>
              <a:t>KORUNMA</a:t>
            </a:r>
          </a:p>
        </p:txBody>
      </p:sp>
      <p:sp>
        <p:nvSpPr>
          <p:cNvPr id="9" name="8 Dikdörtgen"/>
          <p:cNvSpPr/>
          <p:nvPr/>
        </p:nvSpPr>
        <p:spPr>
          <a:xfrm>
            <a:off x="5796136" y="3284984"/>
            <a:ext cx="3312368" cy="584775"/>
          </a:xfrm>
          <a:prstGeom prst="rect">
            <a:avLst/>
          </a:prstGeom>
        </p:spPr>
        <p:txBody>
          <a:bodyPr wrap="square">
            <a:spAutoFit/>
          </a:bodyPr>
          <a:lstStyle/>
          <a:p>
            <a:pPr>
              <a:buFont typeface="Wingdings" pitchFamily="2" charset="2"/>
              <a:buChar char="ü"/>
            </a:pPr>
            <a:r>
              <a:rPr lang="tr-TR" sz="3200" b="1" dirty="0" smtClean="0"/>
              <a:t>Fiziksel aktivite</a:t>
            </a:r>
            <a:endParaRPr lang="tr-TR" sz="3200" b="1" dirty="0"/>
          </a:p>
        </p:txBody>
      </p:sp>
      <p:sp>
        <p:nvSpPr>
          <p:cNvPr id="10" name="9 Dikdörtgen"/>
          <p:cNvSpPr/>
          <p:nvPr/>
        </p:nvSpPr>
        <p:spPr>
          <a:xfrm>
            <a:off x="323528" y="3356992"/>
            <a:ext cx="2040559" cy="584775"/>
          </a:xfrm>
          <a:prstGeom prst="rect">
            <a:avLst/>
          </a:prstGeom>
        </p:spPr>
        <p:txBody>
          <a:bodyPr wrap="none">
            <a:spAutoFit/>
          </a:bodyPr>
          <a:lstStyle/>
          <a:p>
            <a:pPr>
              <a:buFont typeface="Wingdings" pitchFamily="2" charset="2"/>
              <a:buChar char="ü"/>
            </a:pPr>
            <a:r>
              <a:rPr lang="tr-TR" sz="3200" b="1" dirty="0" smtClean="0"/>
              <a:t>Kalsiyum</a:t>
            </a:r>
          </a:p>
        </p:txBody>
      </p:sp>
      <p:sp>
        <p:nvSpPr>
          <p:cNvPr id="11" name="10 Dikdörtgen"/>
          <p:cNvSpPr/>
          <p:nvPr/>
        </p:nvSpPr>
        <p:spPr>
          <a:xfrm>
            <a:off x="3275856" y="3356992"/>
            <a:ext cx="2248501" cy="584775"/>
          </a:xfrm>
          <a:prstGeom prst="rect">
            <a:avLst/>
          </a:prstGeom>
        </p:spPr>
        <p:txBody>
          <a:bodyPr wrap="none">
            <a:spAutoFit/>
          </a:bodyPr>
          <a:lstStyle/>
          <a:p>
            <a:pPr>
              <a:buFont typeface="Wingdings" pitchFamily="2" charset="2"/>
              <a:buChar char="ü"/>
            </a:pPr>
            <a:r>
              <a:rPr lang="tr-TR" sz="3200" b="1" dirty="0" smtClean="0"/>
              <a:t>D vitamini</a:t>
            </a:r>
          </a:p>
        </p:txBody>
      </p:sp>
      <p:cxnSp>
        <p:nvCxnSpPr>
          <p:cNvPr id="14" name="13 Düz Ok Bağlayıcısı"/>
          <p:cNvCxnSpPr/>
          <p:nvPr/>
        </p:nvCxnSpPr>
        <p:spPr>
          <a:xfrm flipH="1">
            <a:off x="2915816" y="2276872"/>
            <a:ext cx="1584176"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Düz Ok Bağlayıcısı"/>
          <p:cNvCxnSpPr/>
          <p:nvPr/>
        </p:nvCxnSpPr>
        <p:spPr>
          <a:xfrm flipH="1">
            <a:off x="5004048" y="2276872"/>
            <a:ext cx="8384" cy="11437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16 Düz Ok Bağlayıcısı"/>
          <p:cNvCxnSpPr/>
          <p:nvPr/>
        </p:nvCxnSpPr>
        <p:spPr>
          <a:xfrm>
            <a:off x="5796136" y="2276872"/>
            <a:ext cx="1440160"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1000" fill="hold"/>
                                        <p:tgtEl>
                                          <p:spTgt spid="23557"/>
                                        </p:tgtEl>
                                        <p:attrNameLst>
                                          <p:attrName>ppt_w</p:attrName>
                                        </p:attrNameLst>
                                      </p:cBhvr>
                                      <p:tavLst>
                                        <p:tav tm="0">
                                          <p:val>
                                            <p:strVal val="#ppt_w*0.70"/>
                                          </p:val>
                                        </p:tav>
                                        <p:tav tm="100000">
                                          <p:val>
                                            <p:strVal val="#ppt_w"/>
                                          </p:val>
                                        </p:tav>
                                      </p:tavLst>
                                    </p:anim>
                                    <p:anim calcmode="lin" valueType="num">
                                      <p:cBhvr>
                                        <p:cTn id="13" dur="1000" fill="hold"/>
                                        <p:tgtEl>
                                          <p:spTgt spid="23557"/>
                                        </p:tgtEl>
                                        <p:attrNameLst>
                                          <p:attrName>ppt_h</p:attrName>
                                        </p:attrNameLst>
                                      </p:cBhvr>
                                      <p:tavLst>
                                        <p:tav tm="0">
                                          <p:val>
                                            <p:strVal val="#ppt_h"/>
                                          </p:val>
                                        </p:tav>
                                        <p:tav tm="100000">
                                          <p:val>
                                            <p:strVal val="#ppt_h"/>
                                          </p:val>
                                        </p:tav>
                                      </p:tavLst>
                                    </p:anim>
                                    <p:animEffect transition="in" filter="fade">
                                      <p:cBhvr>
                                        <p:cTn id="14" dur="1000"/>
                                        <p:tgtEl>
                                          <p:spTgt spid="2355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8916"/>
                                        </p:tgtEl>
                                        <p:attrNameLst>
                                          <p:attrName>style.visibility</p:attrName>
                                        </p:attrNameLst>
                                      </p:cBhvr>
                                      <p:to>
                                        <p:strVal val="visible"/>
                                      </p:to>
                                    </p:set>
                                    <p:anim calcmode="lin" valueType="num">
                                      <p:cBhvr additive="base">
                                        <p:cTn id="39" dur="500" fill="hold"/>
                                        <p:tgtEl>
                                          <p:spTgt spid="38916"/>
                                        </p:tgtEl>
                                        <p:attrNameLst>
                                          <p:attrName>ppt_x</p:attrName>
                                        </p:attrNameLst>
                                      </p:cBhvr>
                                      <p:tavLst>
                                        <p:tav tm="0">
                                          <p:val>
                                            <p:strVal val="#ppt_x"/>
                                          </p:val>
                                        </p:tav>
                                        <p:tav tm="100000">
                                          <p:val>
                                            <p:strVal val="#ppt_x"/>
                                          </p:val>
                                        </p:tav>
                                      </p:tavLst>
                                    </p:anim>
                                    <p:anim calcmode="lin" valueType="num">
                                      <p:cBhvr additive="base">
                                        <p:cTn id="40"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0.7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8918"/>
                                        </p:tgtEl>
                                        <p:attrNameLst>
                                          <p:attrName>style.visibility</p:attrName>
                                        </p:attrNameLst>
                                      </p:cBhvr>
                                      <p:to>
                                        <p:strVal val="visible"/>
                                      </p:to>
                                    </p:set>
                                    <p:anim calcmode="lin" valueType="num">
                                      <p:cBhvr additive="base">
                                        <p:cTn id="58" dur="500" fill="hold"/>
                                        <p:tgtEl>
                                          <p:spTgt spid="38918"/>
                                        </p:tgtEl>
                                        <p:attrNameLst>
                                          <p:attrName>ppt_x</p:attrName>
                                        </p:attrNameLst>
                                      </p:cBhvr>
                                      <p:tavLst>
                                        <p:tav tm="0">
                                          <p:val>
                                            <p:strVal val="#ppt_x"/>
                                          </p:val>
                                        </p:tav>
                                        <p:tav tm="100000">
                                          <p:val>
                                            <p:strVal val="#ppt_x"/>
                                          </p:val>
                                        </p:tav>
                                      </p:tavLst>
                                    </p:anim>
                                    <p:anim calcmode="lin" valueType="num">
                                      <p:cBhvr additive="base">
                                        <p:cTn id="59"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strVal val="#ppt_w*0.70"/>
                                          </p:val>
                                        </p:tav>
                                        <p:tav tm="100000">
                                          <p:val>
                                            <p:strVal val="#ppt_w"/>
                                          </p:val>
                                        </p:tav>
                                      </p:tavLst>
                                    </p:anim>
                                    <p:anim calcmode="lin" valueType="num">
                                      <p:cBhvr>
                                        <p:cTn id="71" dur="1000" fill="hold"/>
                                        <p:tgtEl>
                                          <p:spTgt spid="9"/>
                                        </p:tgtEl>
                                        <p:attrNameLst>
                                          <p:attrName>ppt_h</p:attrName>
                                        </p:attrNameLst>
                                      </p:cBhvr>
                                      <p:tavLst>
                                        <p:tav tm="0">
                                          <p:val>
                                            <p:strVal val="#ppt_h"/>
                                          </p:val>
                                        </p:tav>
                                        <p:tav tm="100000">
                                          <p:val>
                                            <p:strVal val="#ppt_h"/>
                                          </p:val>
                                        </p:tav>
                                      </p:tavLst>
                                    </p:anim>
                                    <p:animEffect transition="in" filter="fade">
                                      <p:cBhvr>
                                        <p:cTn id="72" dur="10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8920"/>
                                        </p:tgtEl>
                                        <p:attrNameLst>
                                          <p:attrName>style.visibility</p:attrName>
                                        </p:attrNameLst>
                                      </p:cBhvr>
                                      <p:to>
                                        <p:strVal val="visible"/>
                                      </p:to>
                                    </p:set>
                                    <p:anim calcmode="lin" valueType="num">
                                      <p:cBhvr additive="base">
                                        <p:cTn id="77" dur="500" fill="hold"/>
                                        <p:tgtEl>
                                          <p:spTgt spid="38920"/>
                                        </p:tgtEl>
                                        <p:attrNameLst>
                                          <p:attrName>ppt_x</p:attrName>
                                        </p:attrNameLst>
                                      </p:cBhvr>
                                      <p:tavLst>
                                        <p:tav tm="0">
                                          <p:val>
                                            <p:strVal val="#ppt_x"/>
                                          </p:val>
                                        </p:tav>
                                        <p:tav tm="100000">
                                          <p:val>
                                            <p:strVal val="#ppt_x"/>
                                          </p:val>
                                        </p:tav>
                                      </p:tavLst>
                                    </p:anim>
                                    <p:anim calcmode="lin" valueType="num">
                                      <p:cBhvr additive="base">
                                        <p:cTn id="78"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4580" name="Text Box 7"/>
          <p:cNvSpPr txBox="1">
            <a:spLocks noChangeArrowheads="1"/>
          </p:cNvSpPr>
          <p:nvPr/>
        </p:nvSpPr>
        <p:spPr bwMode="auto">
          <a:xfrm>
            <a:off x="2915816" y="260648"/>
            <a:ext cx="3430747" cy="646331"/>
          </a:xfrm>
          <a:prstGeom prst="rect">
            <a:avLst/>
          </a:prstGeom>
          <a:noFill/>
          <a:ln w="9525">
            <a:noFill/>
            <a:miter lim="800000"/>
            <a:headEnd/>
            <a:tailEnd/>
          </a:ln>
        </p:spPr>
        <p:txBody>
          <a:bodyPr wrap="none">
            <a:spAutoFit/>
          </a:bodyPr>
          <a:lstStyle/>
          <a:p>
            <a:r>
              <a:rPr lang="tr-TR" sz="3600" b="1" dirty="0"/>
              <a:t>İNSÜLİN DİRENCİ</a:t>
            </a:r>
          </a:p>
        </p:txBody>
      </p:sp>
      <p:sp>
        <p:nvSpPr>
          <p:cNvPr id="24581" name="Text Box 8"/>
          <p:cNvSpPr txBox="1">
            <a:spLocks noChangeArrowheads="1"/>
          </p:cNvSpPr>
          <p:nvPr/>
        </p:nvSpPr>
        <p:spPr bwMode="auto">
          <a:xfrm>
            <a:off x="323528" y="908720"/>
            <a:ext cx="2726196" cy="1569660"/>
          </a:xfrm>
          <a:prstGeom prst="rect">
            <a:avLst/>
          </a:prstGeom>
          <a:noFill/>
          <a:ln w="9525">
            <a:noFill/>
            <a:miter lim="800000"/>
            <a:headEnd/>
            <a:tailEnd/>
          </a:ln>
        </p:spPr>
        <p:txBody>
          <a:bodyPr wrap="none">
            <a:spAutoFit/>
          </a:bodyPr>
          <a:lstStyle/>
          <a:p>
            <a:r>
              <a:rPr lang="tr-TR" sz="3200" b="1" dirty="0" smtClean="0">
                <a:latin typeface="Times New Roman" pitchFamily="18" charset="0"/>
              </a:rPr>
              <a:t>GENLER</a:t>
            </a:r>
            <a:endParaRPr lang="tr-TR" sz="3200" b="1" dirty="0">
              <a:latin typeface="Times New Roman" pitchFamily="18" charset="0"/>
            </a:endParaRPr>
          </a:p>
          <a:p>
            <a:pPr>
              <a:buFont typeface="Wingdings" pitchFamily="2" charset="2"/>
              <a:buChar char="ü"/>
            </a:pPr>
            <a:r>
              <a:rPr lang="tr-TR" sz="3200" dirty="0" smtClean="0">
                <a:latin typeface="Times New Roman" pitchFamily="18" charset="0"/>
              </a:rPr>
              <a:t>PPAR-gama2</a:t>
            </a:r>
            <a:endParaRPr lang="tr-TR" sz="3200" dirty="0">
              <a:latin typeface="Times New Roman" pitchFamily="18" charset="0"/>
            </a:endParaRPr>
          </a:p>
          <a:p>
            <a:pPr>
              <a:buFont typeface="Wingdings" pitchFamily="2" charset="2"/>
              <a:buChar char="ü"/>
            </a:pPr>
            <a:r>
              <a:rPr lang="tr-TR" sz="3200" dirty="0" smtClean="0">
                <a:latin typeface="Times New Roman" pitchFamily="18" charset="0"/>
              </a:rPr>
              <a:t>ACE</a:t>
            </a:r>
            <a:endParaRPr lang="tr-TR" sz="3200" dirty="0">
              <a:latin typeface="Times New Roman" pitchFamily="18" charset="0"/>
            </a:endParaRPr>
          </a:p>
        </p:txBody>
      </p:sp>
      <p:sp>
        <p:nvSpPr>
          <p:cNvPr id="24582" name="Text Box 9"/>
          <p:cNvSpPr txBox="1">
            <a:spLocks noChangeArrowheads="1"/>
          </p:cNvSpPr>
          <p:nvPr/>
        </p:nvSpPr>
        <p:spPr bwMode="auto">
          <a:xfrm>
            <a:off x="251520" y="3212976"/>
            <a:ext cx="3974165" cy="1077218"/>
          </a:xfrm>
          <a:prstGeom prst="rect">
            <a:avLst/>
          </a:prstGeom>
          <a:noFill/>
          <a:ln w="9525">
            <a:noFill/>
            <a:miter lim="800000"/>
            <a:headEnd/>
            <a:tailEnd/>
          </a:ln>
        </p:spPr>
        <p:txBody>
          <a:bodyPr wrap="none">
            <a:spAutoFit/>
          </a:bodyPr>
          <a:lstStyle/>
          <a:p>
            <a:r>
              <a:rPr lang="tr-TR" sz="3200" b="1" dirty="0" smtClean="0"/>
              <a:t> </a:t>
            </a:r>
            <a:r>
              <a:rPr lang="tr-TR" sz="3200" b="1" dirty="0"/>
              <a:t>• Rafine karbonhidrat</a:t>
            </a:r>
          </a:p>
          <a:p>
            <a:r>
              <a:rPr lang="tr-TR" sz="3200" b="1" dirty="0"/>
              <a:t> • </a:t>
            </a:r>
            <a:r>
              <a:rPr lang="tr-TR" sz="3200" b="1" dirty="0" err="1" smtClean="0"/>
              <a:t>Obezite</a:t>
            </a:r>
            <a:endParaRPr lang="tr-TR" sz="3200" b="1" dirty="0"/>
          </a:p>
        </p:txBody>
      </p:sp>
      <p:pic>
        <p:nvPicPr>
          <p:cNvPr id="8" name="Picture 10" descr="http://www.internetresim.net/wp-content/uploads/Osteoporoz-Kemik-Erimesi-Icin-Egzersiz-En-Etkili-Ilac.jpg"/>
          <p:cNvPicPr>
            <a:picLocks noChangeAspect="1" noChangeArrowheads="1"/>
          </p:cNvPicPr>
          <p:nvPr/>
        </p:nvPicPr>
        <p:blipFill>
          <a:blip r:embed="rId4" cstate="print"/>
          <a:srcRect/>
          <a:stretch>
            <a:fillRect/>
          </a:stretch>
        </p:blipFill>
        <p:spPr bwMode="auto">
          <a:xfrm>
            <a:off x="6516216" y="1484784"/>
            <a:ext cx="2339752" cy="2495736"/>
          </a:xfrm>
          <a:prstGeom prst="rect">
            <a:avLst/>
          </a:prstGeom>
          <a:ln>
            <a:noFill/>
          </a:ln>
          <a:effectLst>
            <a:softEdge rad="112500"/>
          </a:effectLst>
        </p:spPr>
      </p:pic>
      <p:pic>
        <p:nvPicPr>
          <p:cNvPr id="36866" name="Picture 2" descr="http://t1.gstatic.com/images?q=tbn:ANd9GcToDui0bg8f1LGZRo_vAjNQbpYQeErPtBpoxOf5cXroOAvGSwFDoaVuHmIH"/>
          <p:cNvPicPr>
            <a:picLocks noChangeAspect="1" noChangeArrowheads="1"/>
          </p:cNvPicPr>
          <p:nvPr/>
        </p:nvPicPr>
        <p:blipFill>
          <a:blip r:embed="rId5" cstate="print"/>
          <a:srcRect/>
          <a:stretch>
            <a:fillRect/>
          </a:stretch>
        </p:blipFill>
        <p:spPr bwMode="auto">
          <a:xfrm>
            <a:off x="4499992" y="2564904"/>
            <a:ext cx="1924050" cy="2381250"/>
          </a:xfrm>
          <a:prstGeom prst="rect">
            <a:avLst/>
          </a:prstGeom>
          <a:noFill/>
        </p:spPr>
      </p:pic>
      <p:pic>
        <p:nvPicPr>
          <p:cNvPr id="36868" name="Picture 4" descr="http://3.bp.blogspot.com/-XjMypfK2UhQ/TmY8trCZAPI/AAAAAAAAAXA/-zT1UyLLNOg/s1600/obezite-%25C3%25A7ocuk.jpg"/>
          <p:cNvPicPr>
            <a:picLocks noChangeAspect="1" noChangeArrowheads="1"/>
          </p:cNvPicPr>
          <p:nvPr/>
        </p:nvPicPr>
        <p:blipFill>
          <a:blip r:embed="rId6" cstate="print"/>
          <a:srcRect/>
          <a:stretch>
            <a:fillRect/>
          </a:stretch>
        </p:blipFill>
        <p:spPr bwMode="auto">
          <a:xfrm>
            <a:off x="6516216" y="4764360"/>
            <a:ext cx="2533650" cy="1905000"/>
          </a:xfrm>
          <a:prstGeom prst="rect">
            <a:avLst/>
          </a:prstGeom>
          <a:noFill/>
        </p:spPr>
      </p:pic>
      <p:pic>
        <p:nvPicPr>
          <p:cNvPr id="36870" name="Picture 6" descr="http://www.forumlord.net/attachments/1828d1323151777/sisman-obezite-resimleri1.jpg"/>
          <p:cNvPicPr>
            <a:picLocks noChangeAspect="1" noChangeArrowheads="1"/>
          </p:cNvPicPr>
          <p:nvPr/>
        </p:nvPicPr>
        <p:blipFill>
          <a:blip r:embed="rId7" cstate="print"/>
          <a:srcRect/>
          <a:stretch>
            <a:fillRect/>
          </a:stretch>
        </p:blipFill>
        <p:spPr bwMode="auto">
          <a:xfrm>
            <a:off x="1115616" y="4365104"/>
            <a:ext cx="1842064" cy="2376264"/>
          </a:xfrm>
          <a:prstGeom prst="rect">
            <a:avLst/>
          </a:prstGeom>
          <a:noFill/>
        </p:spPr>
      </p:pic>
      <p:sp>
        <p:nvSpPr>
          <p:cNvPr id="12" name="11 Dikdörtgen"/>
          <p:cNvSpPr/>
          <p:nvPr/>
        </p:nvSpPr>
        <p:spPr>
          <a:xfrm>
            <a:off x="1674820" y="4797152"/>
            <a:ext cx="1240996" cy="1477328"/>
          </a:xfrm>
          <a:prstGeom prst="rect">
            <a:avLst/>
          </a:prstGeom>
        </p:spPr>
        <p:txBody>
          <a:bodyPr wrap="square">
            <a:spAutoFit/>
          </a:bodyPr>
          <a:lstStyle/>
          <a:p>
            <a:r>
              <a:rPr lang="tr-TR" sz="9000" dirty="0" smtClean="0"/>
              <a:t>X</a:t>
            </a:r>
            <a:endParaRPr lang="tr-TR" sz="9000" dirty="0"/>
          </a:p>
        </p:txBody>
      </p:sp>
      <p:sp>
        <p:nvSpPr>
          <p:cNvPr id="14" name="13 Dikdörtgen"/>
          <p:cNvSpPr/>
          <p:nvPr/>
        </p:nvSpPr>
        <p:spPr>
          <a:xfrm>
            <a:off x="5004048" y="2924944"/>
            <a:ext cx="1240996" cy="1477328"/>
          </a:xfrm>
          <a:prstGeom prst="rect">
            <a:avLst/>
          </a:prstGeom>
        </p:spPr>
        <p:txBody>
          <a:bodyPr wrap="square">
            <a:spAutoFit/>
          </a:bodyPr>
          <a:lstStyle/>
          <a:p>
            <a:r>
              <a:rPr lang="tr-TR" sz="9000" dirty="0" smtClean="0">
                <a:solidFill>
                  <a:srgbClr val="00B0F0"/>
                </a:solidFill>
              </a:rPr>
              <a:t>X</a:t>
            </a:r>
            <a:endParaRPr lang="tr-TR" sz="9000" dirty="0">
              <a:solidFill>
                <a:srgbClr val="00B0F0"/>
              </a:solidFill>
            </a:endParaRPr>
          </a:p>
        </p:txBody>
      </p:sp>
      <p:sp>
        <p:nvSpPr>
          <p:cNvPr id="13" name="12 Dikdörtgen"/>
          <p:cNvSpPr/>
          <p:nvPr/>
        </p:nvSpPr>
        <p:spPr>
          <a:xfrm>
            <a:off x="3779912" y="908720"/>
            <a:ext cx="2862064" cy="1077218"/>
          </a:xfrm>
          <a:prstGeom prst="rect">
            <a:avLst/>
          </a:prstGeom>
        </p:spPr>
        <p:txBody>
          <a:bodyPr wrap="square">
            <a:spAutoFit/>
          </a:bodyPr>
          <a:lstStyle/>
          <a:p>
            <a:r>
              <a:rPr lang="tr-TR" sz="3200" b="1" dirty="0" smtClean="0"/>
              <a:t>KORUNMA</a:t>
            </a:r>
          </a:p>
          <a:p>
            <a:r>
              <a:rPr lang="tr-TR" sz="3200" dirty="0" smtClean="0"/>
              <a:t>Fiziksel aktivite</a:t>
            </a:r>
            <a:endParaRPr lang="tr-TR" sz="3200" dirty="0"/>
          </a:p>
        </p:txBody>
      </p:sp>
      <p:sp>
        <p:nvSpPr>
          <p:cNvPr id="15" name="14 Dikdörtgen"/>
          <p:cNvSpPr/>
          <p:nvPr/>
        </p:nvSpPr>
        <p:spPr>
          <a:xfrm>
            <a:off x="323528" y="2564904"/>
            <a:ext cx="2862064" cy="584775"/>
          </a:xfrm>
          <a:prstGeom prst="rect">
            <a:avLst/>
          </a:prstGeom>
        </p:spPr>
        <p:txBody>
          <a:bodyPr wrap="square">
            <a:spAutoFit/>
          </a:bodyPr>
          <a:lstStyle/>
          <a:p>
            <a:r>
              <a:rPr lang="tr-TR" sz="3200" b="1" dirty="0" smtClean="0"/>
              <a:t>ETKENLER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strVal val="#ppt_w*0.70"/>
                                          </p:val>
                                        </p:tav>
                                        <p:tav tm="100000">
                                          <p:val>
                                            <p:strVal val="#ppt_w"/>
                                          </p:val>
                                        </p:tav>
                                      </p:tavLst>
                                    </p:anim>
                                    <p:anim calcmode="lin" valueType="num">
                                      <p:cBhvr>
                                        <p:cTn id="8" dur="1000" fill="hold"/>
                                        <p:tgtEl>
                                          <p:spTgt spid="24580"/>
                                        </p:tgtEl>
                                        <p:attrNameLst>
                                          <p:attrName>ppt_h</p:attrName>
                                        </p:attrNameLst>
                                      </p:cBhvr>
                                      <p:tavLst>
                                        <p:tav tm="0">
                                          <p:val>
                                            <p:strVal val="#ppt_h"/>
                                          </p:val>
                                        </p:tav>
                                        <p:tav tm="100000">
                                          <p:val>
                                            <p:strVal val="#ppt_h"/>
                                          </p:val>
                                        </p:tav>
                                      </p:tavLst>
                                    </p:anim>
                                    <p:animEffect transition="in" filter="fade">
                                      <p:cBhvr>
                                        <p:cTn id="9" dur="1000"/>
                                        <p:tgtEl>
                                          <p:spTgt spid="2458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81"/>
                                        </p:tgtEl>
                                        <p:attrNameLst>
                                          <p:attrName>style.visibility</p:attrName>
                                        </p:attrNameLst>
                                      </p:cBhvr>
                                      <p:to>
                                        <p:strVal val="visible"/>
                                      </p:to>
                                    </p:set>
                                    <p:anim calcmode="lin" valueType="num">
                                      <p:cBhvr>
                                        <p:cTn id="14" dur="1000" fill="hold"/>
                                        <p:tgtEl>
                                          <p:spTgt spid="24581"/>
                                        </p:tgtEl>
                                        <p:attrNameLst>
                                          <p:attrName>ppt_w</p:attrName>
                                        </p:attrNameLst>
                                      </p:cBhvr>
                                      <p:tavLst>
                                        <p:tav tm="0">
                                          <p:val>
                                            <p:strVal val="#ppt_w*0.70"/>
                                          </p:val>
                                        </p:tav>
                                        <p:tav tm="100000">
                                          <p:val>
                                            <p:strVal val="#ppt_w"/>
                                          </p:val>
                                        </p:tav>
                                      </p:tavLst>
                                    </p:anim>
                                    <p:anim calcmode="lin" valueType="num">
                                      <p:cBhvr>
                                        <p:cTn id="15" dur="1000" fill="hold"/>
                                        <p:tgtEl>
                                          <p:spTgt spid="24581"/>
                                        </p:tgtEl>
                                        <p:attrNameLst>
                                          <p:attrName>ppt_h</p:attrName>
                                        </p:attrNameLst>
                                      </p:cBhvr>
                                      <p:tavLst>
                                        <p:tav tm="0">
                                          <p:val>
                                            <p:strVal val="#ppt_h"/>
                                          </p:val>
                                        </p:tav>
                                        <p:tav tm="100000">
                                          <p:val>
                                            <p:strVal val="#ppt_h"/>
                                          </p:val>
                                        </p:tav>
                                      </p:tavLst>
                                    </p:anim>
                                    <p:animEffect transition="in" filter="fade">
                                      <p:cBhvr>
                                        <p:cTn id="16" dur="1000"/>
                                        <p:tgtEl>
                                          <p:spTgt spid="2458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4582"/>
                                        </p:tgtEl>
                                        <p:attrNameLst>
                                          <p:attrName>style.visibility</p:attrName>
                                        </p:attrNameLst>
                                      </p:cBhvr>
                                      <p:to>
                                        <p:strVal val="visible"/>
                                      </p:to>
                                    </p:set>
                                    <p:anim calcmode="lin" valueType="num">
                                      <p:cBhvr>
                                        <p:cTn id="41" dur="1000" fill="hold"/>
                                        <p:tgtEl>
                                          <p:spTgt spid="24582"/>
                                        </p:tgtEl>
                                        <p:attrNameLst>
                                          <p:attrName>ppt_w</p:attrName>
                                        </p:attrNameLst>
                                      </p:cBhvr>
                                      <p:tavLst>
                                        <p:tav tm="0">
                                          <p:val>
                                            <p:strVal val="#ppt_w*0.70"/>
                                          </p:val>
                                        </p:tav>
                                        <p:tav tm="100000">
                                          <p:val>
                                            <p:strVal val="#ppt_w"/>
                                          </p:val>
                                        </p:tav>
                                      </p:tavLst>
                                    </p:anim>
                                    <p:anim calcmode="lin" valueType="num">
                                      <p:cBhvr>
                                        <p:cTn id="42" dur="1000" fill="hold"/>
                                        <p:tgtEl>
                                          <p:spTgt spid="24582"/>
                                        </p:tgtEl>
                                        <p:attrNameLst>
                                          <p:attrName>ppt_h</p:attrName>
                                        </p:attrNameLst>
                                      </p:cBhvr>
                                      <p:tavLst>
                                        <p:tav tm="0">
                                          <p:val>
                                            <p:strVal val="#ppt_h"/>
                                          </p:val>
                                        </p:tav>
                                        <p:tav tm="100000">
                                          <p:val>
                                            <p:strVal val="#ppt_h"/>
                                          </p:val>
                                        </p:tav>
                                      </p:tavLst>
                                    </p:anim>
                                    <p:animEffect transition="in" filter="fade">
                                      <p:cBhvr>
                                        <p:cTn id="43" dur="1000"/>
                                        <p:tgtEl>
                                          <p:spTgt spid="2458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6866"/>
                                        </p:tgtEl>
                                        <p:attrNameLst>
                                          <p:attrName>style.visibility</p:attrName>
                                        </p:attrNameLst>
                                      </p:cBhvr>
                                      <p:to>
                                        <p:strVal val="visible"/>
                                      </p:to>
                                    </p:set>
                                    <p:anim calcmode="lin" valueType="num">
                                      <p:cBhvr additive="base">
                                        <p:cTn id="48" dur="500" fill="hold"/>
                                        <p:tgtEl>
                                          <p:spTgt spid="36866"/>
                                        </p:tgtEl>
                                        <p:attrNameLst>
                                          <p:attrName>ppt_x</p:attrName>
                                        </p:attrNameLst>
                                      </p:cBhvr>
                                      <p:tavLst>
                                        <p:tav tm="0">
                                          <p:val>
                                            <p:strVal val="#ppt_x"/>
                                          </p:val>
                                        </p:tav>
                                        <p:tav tm="100000">
                                          <p:val>
                                            <p:strVal val="#ppt_x"/>
                                          </p:val>
                                        </p:tav>
                                      </p:tavLst>
                                    </p:anim>
                                    <p:anim calcmode="lin" valueType="num">
                                      <p:cBhvr additive="base">
                                        <p:cTn id="49"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6870"/>
                                        </p:tgtEl>
                                        <p:attrNameLst>
                                          <p:attrName>style.visibility</p:attrName>
                                        </p:attrNameLst>
                                      </p:cBhvr>
                                      <p:to>
                                        <p:strVal val="visible"/>
                                      </p:to>
                                    </p:set>
                                    <p:anim calcmode="lin" valueType="num">
                                      <p:cBhvr additive="base">
                                        <p:cTn id="60" dur="500" fill="hold"/>
                                        <p:tgtEl>
                                          <p:spTgt spid="36870"/>
                                        </p:tgtEl>
                                        <p:attrNameLst>
                                          <p:attrName>ppt_x</p:attrName>
                                        </p:attrNameLst>
                                      </p:cBhvr>
                                      <p:tavLst>
                                        <p:tav tm="0">
                                          <p:val>
                                            <p:strVal val="#ppt_x"/>
                                          </p:val>
                                        </p:tav>
                                        <p:tav tm="100000">
                                          <p:val>
                                            <p:strVal val="#ppt_x"/>
                                          </p:val>
                                        </p:tav>
                                      </p:tavLst>
                                    </p:anim>
                                    <p:anim calcmode="lin" valueType="num">
                                      <p:cBhvr additive="base">
                                        <p:cTn id="61"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36868"/>
                                        </p:tgtEl>
                                        <p:attrNameLst>
                                          <p:attrName>style.visibility</p:attrName>
                                        </p:attrNameLst>
                                      </p:cBhvr>
                                      <p:to>
                                        <p:strVal val="visible"/>
                                      </p:to>
                                    </p:set>
                                    <p:animEffect transition="in" filter="diamond(in)">
                                      <p:cBhvr>
                                        <p:cTn id="72"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12" grpId="0"/>
      <p:bldP spid="14"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107504" y="188640"/>
            <a:ext cx="8579296" cy="6408712"/>
          </a:xfrm>
        </p:spPr>
        <p:txBody>
          <a:bodyPr/>
          <a:lstStyle/>
          <a:p>
            <a:r>
              <a:rPr lang="tr-TR" dirty="0" smtClean="0"/>
              <a:t>Çevre koşulları, canlının enerjisinin ne kadarını yaşamını sürdürmeye, ne kadarını çoğalmaya harcayacağını etkiler. Güç koşularda yaşamda kalabilmek için daha fazla enerji gerekir. </a:t>
            </a:r>
          </a:p>
          <a:p>
            <a:endParaRPr lang="tr-TR" dirty="0"/>
          </a:p>
          <a:p>
            <a:r>
              <a:rPr lang="tr-TR" dirty="0" smtClean="0"/>
              <a:t>Yine de, canlının amacı her zaman aynıdır; </a:t>
            </a:r>
            <a:r>
              <a:rPr lang="tr-TR" u="sng" dirty="0" smtClean="0"/>
              <a:t>türünün uzun dönemli başarısını güvenceye almak için yeterli kaynak sağlamak</a:t>
            </a:r>
            <a:r>
              <a:rPr lang="tr-TR" dirty="0" smtClean="0"/>
              <a:t>.</a:t>
            </a:r>
            <a:endParaRPr lang="tr-TR" dirty="0"/>
          </a:p>
        </p:txBody>
      </p:sp>
      <p:pic>
        <p:nvPicPr>
          <p:cNvPr id="17410" name="Picture 2" descr="http://d2eosjbgw49cu5.cloudfront.net/biotech-weblog.com/imgname--metabolomics_and_nutrigenomics_symposium---50226711--images--metabolomics_nutrigenomics.jpg"/>
          <p:cNvPicPr>
            <a:picLocks noChangeAspect="1" noChangeArrowheads="1"/>
          </p:cNvPicPr>
          <p:nvPr/>
        </p:nvPicPr>
        <p:blipFill>
          <a:blip r:embed="rId4" cstate="print"/>
          <a:srcRect/>
          <a:stretch>
            <a:fillRect/>
          </a:stretch>
        </p:blipFill>
        <p:spPr bwMode="auto">
          <a:xfrm>
            <a:off x="6442273" y="3933056"/>
            <a:ext cx="2594223" cy="28570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diamond(in)">
                                      <p:cBhvr>
                                        <p:cTn id="1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179512" y="188640"/>
            <a:ext cx="8507288" cy="6264696"/>
          </a:xfrm>
        </p:spPr>
        <p:txBody>
          <a:bodyPr>
            <a:normAutofit/>
          </a:bodyPr>
          <a:lstStyle/>
          <a:p>
            <a:r>
              <a:rPr lang="tr-TR" dirty="0"/>
              <a:t>Günümüz beslenme bilimi </a:t>
            </a:r>
            <a:r>
              <a:rPr lang="tr-TR" dirty="0" smtClean="0"/>
              <a:t>diyet yoluyla bireylerin </a:t>
            </a:r>
            <a:r>
              <a:rPr lang="tr-TR" dirty="0"/>
              <a:t>sağlık durumunu düzeltmeyi ve böylece toplum düzeyinde sağlık düzeyini geliştirmeyi ve hastalıkların önlenmesini amaçlamaktadır. </a:t>
            </a:r>
            <a:endParaRPr lang="tr-TR" dirty="0" smtClean="0"/>
          </a:p>
          <a:p>
            <a:endParaRPr lang="tr-TR" dirty="0" smtClean="0"/>
          </a:p>
          <a:p>
            <a:r>
              <a:rPr lang="tr-TR" dirty="0" smtClean="0"/>
              <a:t>Besinlerin insan sağlığı üzerindeki etkilerinin araştırılması iki temel gözleme dayanmaktadır:</a:t>
            </a:r>
          </a:p>
          <a:p>
            <a:endParaRPr lang="tr-TR" dirty="0" smtClean="0"/>
          </a:p>
          <a:p>
            <a:r>
              <a:rPr lang="tr-TR" dirty="0" smtClean="0"/>
              <a:t>(1) </a:t>
            </a:r>
            <a:r>
              <a:rPr lang="tr-TR" dirty="0" err="1" smtClean="0"/>
              <a:t>Nütrisyonel</a:t>
            </a:r>
            <a:r>
              <a:rPr lang="tr-TR" dirty="0" smtClean="0"/>
              <a:t> çevre, gen ekspresyonunu etkilemektedir. </a:t>
            </a:r>
          </a:p>
          <a:p>
            <a:endParaRPr lang="tr-TR" dirty="0" smtClean="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1026" name="Resim 1"/>
          <p:cNvPicPr>
            <a:picLocks noChangeAspect="1" noChangeArrowheads="1"/>
          </p:cNvPicPr>
          <p:nvPr/>
        </p:nvPicPr>
        <p:blipFill>
          <a:blip r:embed="rId4" cstate="print"/>
          <a:srcRect/>
          <a:stretch>
            <a:fillRect/>
          </a:stretch>
        </p:blipFill>
        <p:spPr bwMode="auto">
          <a:xfrm>
            <a:off x="2267744" y="1556792"/>
            <a:ext cx="5219700" cy="2371725"/>
          </a:xfrm>
          <a:prstGeom prst="rect">
            <a:avLst/>
          </a:prstGeom>
          <a:ln>
            <a:noFill/>
          </a:ln>
          <a:effectLst>
            <a:softEdge rad="112500"/>
          </a:effectLst>
        </p:spPr>
      </p:pic>
      <p:sp>
        <p:nvSpPr>
          <p:cNvPr id="3" name="2 İçerik Yer Tutucusu"/>
          <p:cNvSpPr>
            <a:spLocks noGrp="1"/>
          </p:cNvSpPr>
          <p:nvPr>
            <p:ph idx="1"/>
          </p:nvPr>
        </p:nvSpPr>
        <p:spPr>
          <a:xfrm>
            <a:off x="251520" y="44624"/>
            <a:ext cx="8435280" cy="1656184"/>
          </a:xfrm>
        </p:spPr>
        <p:txBody>
          <a:bodyPr/>
          <a:lstStyle/>
          <a:p>
            <a:r>
              <a:rPr lang="tr-TR" dirty="0" smtClean="0"/>
              <a:t>(2) Bireyin </a:t>
            </a:r>
            <a:r>
              <a:rPr lang="tr-TR" dirty="0" err="1" smtClean="0"/>
              <a:t>genotipine</a:t>
            </a:r>
            <a:r>
              <a:rPr lang="tr-TR" dirty="0" smtClean="0"/>
              <a:t> bağlı olarak besin öğelerinin metabolizması değişmekte ve sağlık durumu etkilenmektedir.</a:t>
            </a:r>
          </a:p>
        </p:txBody>
      </p:sp>
      <p:pic>
        <p:nvPicPr>
          <p:cNvPr id="4" name="Picture 2" descr="http://img2.allvoices.com/thumbs/image/609/480/88725209-nutrigenetics-the.jpg"/>
          <p:cNvPicPr>
            <a:picLocks noChangeAspect="1" noChangeArrowheads="1"/>
          </p:cNvPicPr>
          <p:nvPr/>
        </p:nvPicPr>
        <p:blipFill>
          <a:blip r:embed="rId5" cstate="print"/>
          <a:srcRect/>
          <a:stretch>
            <a:fillRect/>
          </a:stretch>
        </p:blipFill>
        <p:spPr bwMode="auto">
          <a:xfrm>
            <a:off x="179512" y="4149080"/>
            <a:ext cx="3106245" cy="244827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457200" y="-27384"/>
            <a:ext cx="8229600" cy="2664296"/>
          </a:xfrm>
        </p:spPr>
        <p:txBody>
          <a:bodyPr>
            <a:noAutofit/>
          </a:bodyPr>
          <a:lstStyle/>
          <a:p>
            <a:r>
              <a:rPr lang="tr-TR" sz="2800" dirty="0" smtClean="0"/>
              <a:t>Beslenme ile insan genomu arasında karşılıklı ve dinamik bir etkileşim vardır. İnsan genom dizisinin aydınlatılması ile besinlerle genler arasındaki etkileşimi ve besin öğelerinin gen ekspresyonu üzerindeki etkilerini anlamaya yönelik yoğun çalışmalar başlamıştır.</a:t>
            </a:r>
          </a:p>
        </p:txBody>
      </p:sp>
      <p:pic>
        <p:nvPicPr>
          <p:cNvPr id="39938" name="Picture 2" descr="http://www.csupomona.edu/~nutrigenomics/images/nutrigenomic_logo.jpg"/>
          <p:cNvPicPr>
            <a:picLocks noChangeAspect="1" noChangeArrowheads="1"/>
          </p:cNvPicPr>
          <p:nvPr/>
        </p:nvPicPr>
        <p:blipFill>
          <a:blip r:embed="rId4" cstate="print"/>
          <a:srcRect/>
          <a:stretch>
            <a:fillRect/>
          </a:stretch>
        </p:blipFill>
        <p:spPr bwMode="auto">
          <a:xfrm>
            <a:off x="5220072" y="3140968"/>
            <a:ext cx="3810000" cy="3133726"/>
          </a:xfrm>
          <a:prstGeom prst="rect">
            <a:avLst/>
          </a:prstGeom>
          <a:ln>
            <a:noFill/>
          </a:ln>
          <a:effectLst>
            <a:outerShdw blurRad="190500" algn="tl" rotWithShape="0">
              <a:srgbClr val="000000">
                <a:alpha val="70000"/>
              </a:srgbClr>
            </a:outerShdw>
          </a:effectLst>
        </p:spPr>
      </p:pic>
      <p:sp>
        <p:nvSpPr>
          <p:cNvPr id="4" name="3 Dikdörtgen"/>
          <p:cNvSpPr/>
          <p:nvPr/>
        </p:nvSpPr>
        <p:spPr>
          <a:xfrm>
            <a:off x="755576" y="2843058"/>
            <a:ext cx="4572000" cy="3970318"/>
          </a:xfrm>
          <a:prstGeom prst="rect">
            <a:avLst/>
          </a:prstGeom>
        </p:spPr>
        <p:txBody>
          <a:bodyPr wrap="square">
            <a:spAutoFit/>
          </a:bodyPr>
          <a:lstStyle/>
          <a:p>
            <a:r>
              <a:rPr lang="tr-TR" sz="2800" dirty="0" smtClean="0"/>
              <a:t>Besin öğelerinin moleküler düzeyde incelenmesinin olası hale gelmesiyle birlikte genetik varyasyonlara diyet yanıtının araştırılması ve besin öğelerinin gen ekspresyonu üzerindeki etkilerinin anlaşılması da olası hale gelmiştir. </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399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457200" y="188640"/>
            <a:ext cx="4762872" cy="4392488"/>
          </a:xfrm>
        </p:spPr>
        <p:txBody>
          <a:bodyPr>
            <a:normAutofit/>
          </a:bodyPr>
          <a:lstStyle/>
          <a:p>
            <a:pPr>
              <a:buFont typeface="Wingdings" pitchFamily="2" charset="2"/>
              <a:buChar char="ü"/>
            </a:pPr>
            <a:r>
              <a:rPr lang="tr-TR" sz="2800" dirty="0"/>
              <a:t>Her bireyin diyete yanıtının farklı olduğu bir gerçektir. Bir gıdayı belirli bir miktar alım bazı bireyler için risk iken diğerleri için değil; tersine bazıları için yarar sağlarken bazıları için yararlı olmayabilir. Bu farklılıklardan genetik faktörler kısmen sorumludur. </a:t>
            </a:r>
            <a:endParaRPr lang="tr-TR" sz="2800" dirty="0" smtClean="0"/>
          </a:p>
          <a:p>
            <a:endParaRPr lang="tr-TR" dirty="0"/>
          </a:p>
          <a:p>
            <a:endParaRPr lang="tr-TR" dirty="0"/>
          </a:p>
        </p:txBody>
      </p:sp>
      <p:pic>
        <p:nvPicPr>
          <p:cNvPr id="38913" name="Picture 1"/>
          <p:cNvPicPr>
            <a:picLocks noChangeAspect="1" noChangeArrowheads="1"/>
          </p:cNvPicPr>
          <p:nvPr/>
        </p:nvPicPr>
        <p:blipFill>
          <a:blip r:embed="rId4" cstate="print"/>
          <a:srcRect/>
          <a:stretch>
            <a:fillRect/>
          </a:stretch>
        </p:blipFill>
        <p:spPr bwMode="auto">
          <a:xfrm>
            <a:off x="5076056" y="188640"/>
            <a:ext cx="3810199" cy="1754098"/>
          </a:xfrm>
          <a:prstGeom prst="rect">
            <a:avLst/>
          </a:prstGeom>
          <a:ln>
            <a:noFill/>
          </a:ln>
          <a:effectLst>
            <a:softEdge rad="112500"/>
          </a:effectLst>
        </p:spPr>
      </p:pic>
      <p:sp>
        <p:nvSpPr>
          <p:cNvPr id="6" name="5 Dikdörtgen"/>
          <p:cNvSpPr/>
          <p:nvPr/>
        </p:nvSpPr>
        <p:spPr>
          <a:xfrm>
            <a:off x="5004048" y="2204864"/>
            <a:ext cx="4032448" cy="4401205"/>
          </a:xfrm>
          <a:prstGeom prst="rect">
            <a:avLst/>
          </a:prstGeom>
        </p:spPr>
        <p:txBody>
          <a:bodyPr wrap="square">
            <a:spAutoFit/>
          </a:bodyPr>
          <a:lstStyle/>
          <a:p>
            <a:pPr>
              <a:buFont typeface="Wingdings" pitchFamily="2" charset="2"/>
              <a:buChar char="ü"/>
            </a:pPr>
            <a:r>
              <a:rPr lang="tr-TR" sz="2800" dirty="0" smtClean="0"/>
              <a:t>Bireylerin diyetlere verdikleri yanıttaki farklılıkların nedeni olan genetik varyasyonların ortaya konulması, </a:t>
            </a:r>
            <a:r>
              <a:rPr lang="tr-TR" sz="2800" u="sng" dirty="0" smtClean="0">
                <a:solidFill>
                  <a:srgbClr val="FFFF00"/>
                </a:solidFill>
              </a:rPr>
              <a:t>beslenme </a:t>
            </a:r>
            <a:r>
              <a:rPr lang="tr-TR" sz="2800" u="sng" dirty="0" err="1" smtClean="0">
                <a:solidFill>
                  <a:srgbClr val="FFFF00"/>
                </a:solidFill>
              </a:rPr>
              <a:t>genomiğinin</a:t>
            </a:r>
            <a:r>
              <a:rPr lang="tr-TR" sz="2800" u="sng" dirty="0" smtClean="0">
                <a:solidFill>
                  <a:srgbClr val="FFFF00"/>
                </a:solidFill>
              </a:rPr>
              <a:t> </a:t>
            </a:r>
            <a:r>
              <a:rPr lang="tr-TR" sz="2800" dirty="0" smtClean="0"/>
              <a:t>amacını oluşturmakta ve bu bireylere sağlıklarını geliştirmede yardımcı olmaktır. </a:t>
            </a:r>
            <a:endParaRPr lang="tr-TR" sz="2800" dirty="0"/>
          </a:p>
        </p:txBody>
      </p:sp>
      <p:pic>
        <p:nvPicPr>
          <p:cNvPr id="38918" name="Picture 6" descr="http://www.mun.ca/biology/scarr/FISH_chromosomes_300dpi.jpg"/>
          <p:cNvPicPr>
            <a:picLocks noChangeAspect="1" noChangeArrowheads="1"/>
          </p:cNvPicPr>
          <p:nvPr/>
        </p:nvPicPr>
        <p:blipFill>
          <a:blip r:embed="rId5" cstate="print"/>
          <a:srcRect/>
          <a:stretch>
            <a:fillRect/>
          </a:stretch>
        </p:blipFill>
        <p:spPr bwMode="auto">
          <a:xfrm>
            <a:off x="1259632" y="4509120"/>
            <a:ext cx="3245138"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p:cTn id="12" dur="1000" fill="hold"/>
                                        <p:tgtEl>
                                          <p:spTgt spid="38918"/>
                                        </p:tgtEl>
                                        <p:attrNameLst>
                                          <p:attrName>ppt_w</p:attrName>
                                        </p:attrNameLst>
                                      </p:cBhvr>
                                      <p:tavLst>
                                        <p:tav tm="0">
                                          <p:val>
                                            <p:strVal val="#ppt_w*0.70"/>
                                          </p:val>
                                        </p:tav>
                                        <p:tav tm="100000">
                                          <p:val>
                                            <p:strVal val="#ppt_w"/>
                                          </p:val>
                                        </p:tav>
                                      </p:tavLst>
                                    </p:anim>
                                    <p:anim calcmode="lin" valueType="num">
                                      <p:cBhvr>
                                        <p:cTn id="13" dur="1000" fill="hold"/>
                                        <p:tgtEl>
                                          <p:spTgt spid="38918"/>
                                        </p:tgtEl>
                                        <p:attrNameLst>
                                          <p:attrName>ppt_h</p:attrName>
                                        </p:attrNameLst>
                                      </p:cBhvr>
                                      <p:tavLst>
                                        <p:tav tm="0">
                                          <p:val>
                                            <p:strVal val="#ppt_h"/>
                                          </p:val>
                                        </p:tav>
                                        <p:tav tm="100000">
                                          <p:val>
                                            <p:strVal val="#ppt_h"/>
                                          </p:val>
                                        </p:tav>
                                      </p:tavLst>
                                    </p:anim>
                                    <p:animEffect transition="in" filter="fade">
                                      <p:cBhvr>
                                        <p:cTn id="14" dur="1000"/>
                                        <p:tgtEl>
                                          <p:spTgt spid="389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3"/>
                                        </p:tgtEl>
                                        <p:attrNameLst>
                                          <p:attrName>style.visibility</p:attrName>
                                        </p:attrNameLst>
                                      </p:cBhvr>
                                      <p:to>
                                        <p:strVal val="visible"/>
                                      </p:to>
                                    </p:set>
                                    <p:anim calcmode="lin" valueType="num">
                                      <p:cBhvr additive="base">
                                        <p:cTn id="19" dur="500" fill="hold"/>
                                        <p:tgtEl>
                                          <p:spTgt spid="38913"/>
                                        </p:tgtEl>
                                        <p:attrNameLst>
                                          <p:attrName>ppt_x</p:attrName>
                                        </p:attrNameLst>
                                      </p:cBhvr>
                                      <p:tavLst>
                                        <p:tav tm="0">
                                          <p:val>
                                            <p:strVal val="#ppt_x"/>
                                          </p:val>
                                        </p:tav>
                                        <p:tav tm="100000">
                                          <p:val>
                                            <p:strVal val="#ppt_x"/>
                                          </p:val>
                                        </p:tav>
                                      </p:tavLst>
                                    </p:anim>
                                    <p:anim calcmode="lin" valueType="num">
                                      <p:cBhvr additive="base">
                                        <p:cTn id="20" dur="500" fill="hold"/>
                                        <p:tgtEl>
                                          <p:spTgt spid="389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pic>
        <p:nvPicPr>
          <p:cNvPr id="3074" name="Picture 2" descr="http://images.askmen.com/sports/foodcourt_250/253_the-dna-diet_flash.jpg"/>
          <p:cNvPicPr>
            <a:picLocks noChangeAspect="1" noChangeArrowheads="1"/>
          </p:cNvPicPr>
          <p:nvPr/>
        </p:nvPicPr>
        <p:blipFill>
          <a:blip r:embed="rId4" cstate="print"/>
          <a:srcRect/>
          <a:stretch>
            <a:fillRect/>
          </a:stretch>
        </p:blipFill>
        <p:spPr bwMode="auto">
          <a:xfrm>
            <a:off x="5076056" y="3933056"/>
            <a:ext cx="3905250"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a:xfrm>
            <a:off x="457200" y="44624"/>
            <a:ext cx="8229600" cy="778098"/>
          </a:xfrm>
        </p:spPr>
        <p:txBody>
          <a:bodyPr>
            <a:normAutofit/>
          </a:bodyPr>
          <a:lstStyle/>
          <a:p>
            <a:pPr lvl="0"/>
            <a:r>
              <a:rPr lang="tr-TR" b="1" dirty="0" smtClean="0"/>
              <a:t>NUTRİSYONAL GENOMİKS</a:t>
            </a:r>
            <a:endParaRPr lang="tr-TR" dirty="0"/>
          </a:p>
        </p:txBody>
      </p:sp>
      <p:sp>
        <p:nvSpPr>
          <p:cNvPr id="3" name="2 İçerik Yer Tutucusu"/>
          <p:cNvSpPr>
            <a:spLocks noGrp="1"/>
          </p:cNvSpPr>
          <p:nvPr>
            <p:ph idx="1"/>
          </p:nvPr>
        </p:nvSpPr>
        <p:spPr>
          <a:xfrm>
            <a:off x="251520" y="764705"/>
            <a:ext cx="8435280" cy="3240360"/>
          </a:xfrm>
        </p:spPr>
        <p:txBody>
          <a:bodyPr>
            <a:noAutofit/>
          </a:bodyPr>
          <a:lstStyle/>
          <a:p>
            <a:pPr>
              <a:buFont typeface="Wingdings" pitchFamily="2" charset="2"/>
              <a:buChar char="ü"/>
            </a:pPr>
            <a:r>
              <a:rPr lang="tr-TR" sz="2600" dirty="0"/>
              <a:t>En basit haliyle, </a:t>
            </a:r>
            <a:r>
              <a:rPr lang="tr-TR" sz="2600" dirty="0" err="1" smtClean="0"/>
              <a:t>nutrisyonal</a:t>
            </a:r>
            <a:r>
              <a:rPr lang="tr-TR" sz="2600" dirty="0" smtClean="0"/>
              <a:t> </a:t>
            </a:r>
            <a:r>
              <a:rPr lang="tr-TR" sz="2600" dirty="0" err="1" smtClean="0"/>
              <a:t>genomiks</a:t>
            </a:r>
            <a:r>
              <a:rPr lang="tr-TR" sz="2600" dirty="0" smtClean="0"/>
              <a:t>, </a:t>
            </a:r>
            <a:r>
              <a:rPr lang="tr-TR" sz="2600" dirty="0"/>
              <a:t>diyetin bireyin genetik bütünlüğüne veya </a:t>
            </a:r>
            <a:r>
              <a:rPr lang="tr-TR" sz="2600" dirty="0" err="1"/>
              <a:t>genotipine</a:t>
            </a:r>
            <a:r>
              <a:rPr lang="tr-TR" sz="2600" dirty="0"/>
              <a:t> uygun olması fikrine dayanır. Bir kişinin genomuna </a:t>
            </a:r>
            <a:r>
              <a:rPr lang="tr-TR" sz="2600" dirty="0" smtClean="0"/>
              <a:t>23.000 </a:t>
            </a:r>
            <a:r>
              <a:rPr lang="tr-TR" sz="2600" dirty="0"/>
              <a:t>kadar gen seti dahildir. </a:t>
            </a:r>
            <a:endParaRPr lang="tr-TR" sz="2600" dirty="0" smtClean="0"/>
          </a:p>
          <a:p>
            <a:pPr>
              <a:buFont typeface="Wingdings" pitchFamily="2" charset="2"/>
              <a:buChar char="ü"/>
            </a:pPr>
            <a:endParaRPr lang="tr-TR" sz="2600" dirty="0" smtClean="0"/>
          </a:p>
          <a:p>
            <a:pPr>
              <a:buFont typeface="Wingdings" pitchFamily="2" charset="2"/>
              <a:buChar char="ü"/>
            </a:pPr>
            <a:r>
              <a:rPr lang="tr-TR" sz="2600" dirty="0" smtClean="0"/>
              <a:t>Genler </a:t>
            </a:r>
            <a:r>
              <a:rPr lang="tr-TR" sz="2600" dirty="0"/>
              <a:t>protein yapımı için hücre talimatlarını içeren DNA dizisinin bir parçasıdır. </a:t>
            </a:r>
            <a:endParaRPr lang="tr-TR" sz="2600" dirty="0" smtClean="0"/>
          </a:p>
        </p:txBody>
      </p:sp>
      <p:sp>
        <p:nvSpPr>
          <p:cNvPr id="5" name="4 Dikdörtgen"/>
          <p:cNvSpPr/>
          <p:nvPr/>
        </p:nvSpPr>
        <p:spPr>
          <a:xfrm>
            <a:off x="323528" y="3933056"/>
            <a:ext cx="4896544" cy="2893100"/>
          </a:xfrm>
          <a:prstGeom prst="rect">
            <a:avLst/>
          </a:prstGeom>
        </p:spPr>
        <p:txBody>
          <a:bodyPr wrap="square">
            <a:spAutoFit/>
          </a:bodyPr>
          <a:lstStyle/>
          <a:p>
            <a:pPr marL="266700" indent="-266700">
              <a:buFont typeface="Wingdings" pitchFamily="2" charset="2"/>
              <a:buChar char="ü"/>
            </a:pPr>
            <a:r>
              <a:rPr lang="tr-TR" sz="2600" dirty="0" smtClean="0"/>
              <a:t> Genler ve beslenme arasındaki ilişkiyi araştırabilmek için, bilim adamlarının, bir kişinin </a:t>
            </a:r>
            <a:r>
              <a:rPr lang="tr-TR" sz="2600" dirty="0" err="1" smtClean="0"/>
              <a:t>genotipinin</a:t>
            </a:r>
            <a:r>
              <a:rPr lang="tr-TR" sz="2600" dirty="0" smtClean="0"/>
              <a:t>, fiziksel özellikleri ya da hastalık riskiyle (</a:t>
            </a:r>
            <a:r>
              <a:rPr lang="tr-TR" sz="2600" dirty="0" err="1" smtClean="0"/>
              <a:t>fenotipiyle</a:t>
            </a:r>
            <a:r>
              <a:rPr lang="tr-TR" sz="2600" dirty="0" smtClean="0"/>
              <a:t>) nasıl ilgili olduğunu anlaması gereklidir. </a:t>
            </a:r>
            <a:endParaRPr lang="tr-TR" sz="26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trainin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25152" y="116632"/>
            <a:ext cx="6779096" cy="3744416"/>
          </a:xfrm>
        </p:spPr>
        <p:txBody>
          <a:bodyPr>
            <a:normAutofit lnSpcReduction="10000"/>
          </a:bodyPr>
          <a:lstStyle/>
          <a:p>
            <a:r>
              <a:rPr lang="tr-TR" sz="3000" b="1" dirty="0" smtClean="0"/>
              <a:t>Genlerin %97’si insan hastalıkları ile </a:t>
            </a:r>
            <a:r>
              <a:rPr lang="tr-TR" sz="3000" b="1" dirty="0" err="1" smtClean="0"/>
              <a:t>ilşkilendirilebilir</a:t>
            </a:r>
            <a:r>
              <a:rPr lang="tr-TR" sz="3000" b="1" dirty="0" smtClean="0"/>
              <a:t> ki bunlara </a:t>
            </a:r>
            <a:r>
              <a:rPr lang="tr-TR" sz="3000" b="1" dirty="0" err="1" smtClean="0"/>
              <a:t>monogenik</a:t>
            </a:r>
            <a:r>
              <a:rPr lang="tr-TR" sz="3000" b="1" dirty="0" smtClean="0"/>
              <a:t> hastalıklar denir. </a:t>
            </a:r>
          </a:p>
          <a:p>
            <a:endParaRPr lang="tr-TR" sz="3000" b="1" dirty="0"/>
          </a:p>
          <a:p>
            <a:r>
              <a:rPr lang="tr-TR" sz="2200" b="1" dirty="0" smtClean="0"/>
              <a:t>Örneğin </a:t>
            </a:r>
            <a:r>
              <a:rPr lang="tr-TR" sz="2200" b="1" dirty="0" err="1" smtClean="0"/>
              <a:t>fenilketonüri</a:t>
            </a:r>
            <a:r>
              <a:rPr lang="tr-TR" sz="2200" b="1" dirty="0" smtClean="0"/>
              <a:t>; bu hastalık normalde </a:t>
            </a:r>
            <a:r>
              <a:rPr lang="tr-TR" sz="2200" b="1" dirty="0" err="1" smtClean="0"/>
              <a:t>fenilalaninin</a:t>
            </a:r>
            <a:r>
              <a:rPr lang="tr-TR" sz="2200" b="1" dirty="0" smtClean="0"/>
              <a:t> </a:t>
            </a:r>
            <a:r>
              <a:rPr lang="tr-TR" sz="2200" b="1" dirty="0" err="1" smtClean="0"/>
              <a:t>tirozine</a:t>
            </a:r>
            <a:r>
              <a:rPr lang="tr-TR" sz="2200" b="1" dirty="0" smtClean="0"/>
              <a:t> çevrilmesi ile ilişkili metabolizmayı yöneten </a:t>
            </a:r>
            <a:r>
              <a:rPr lang="tr-TR" sz="2200" b="1" dirty="0" err="1" smtClean="0"/>
              <a:t>fenilalanin</a:t>
            </a:r>
            <a:r>
              <a:rPr lang="tr-TR" sz="2200" b="1" dirty="0" smtClean="0"/>
              <a:t> </a:t>
            </a:r>
            <a:r>
              <a:rPr lang="tr-TR" sz="2200" b="1" dirty="0" err="1" smtClean="0"/>
              <a:t>hidroksilaz</a:t>
            </a:r>
            <a:r>
              <a:rPr lang="tr-TR" sz="2200" b="1" dirty="0" smtClean="0"/>
              <a:t> enziminin kusuru ile ortaya çıkmaktadır. Bu durum kanda </a:t>
            </a:r>
            <a:r>
              <a:rPr lang="tr-TR" sz="2200" b="1" dirty="0" err="1" smtClean="0"/>
              <a:t>tirozin</a:t>
            </a:r>
            <a:r>
              <a:rPr lang="tr-TR" sz="2200" b="1" dirty="0" smtClean="0"/>
              <a:t> miktarında azalışa ardından da nörolojik hasarlar ve zeka geriliğine neden olmaktadır. </a:t>
            </a:r>
          </a:p>
        </p:txBody>
      </p:sp>
      <p:pic>
        <p:nvPicPr>
          <p:cNvPr id="2050" name="Picture 2" descr="http://www.beltina.org/pics/phenylketonuria_pku.jpg"/>
          <p:cNvPicPr>
            <a:picLocks noChangeAspect="1" noChangeArrowheads="1"/>
          </p:cNvPicPr>
          <p:nvPr/>
        </p:nvPicPr>
        <p:blipFill>
          <a:blip r:embed="rId4" cstate="print"/>
          <a:srcRect/>
          <a:stretch>
            <a:fillRect/>
          </a:stretch>
        </p:blipFill>
        <p:spPr bwMode="auto">
          <a:xfrm>
            <a:off x="6696236" y="188640"/>
            <a:ext cx="2142238" cy="2448272"/>
          </a:xfrm>
          <a:prstGeom prst="rect">
            <a:avLst/>
          </a:prstGeom>
          <a:ln>
            <a:noFill/>
          </a:ln>
          <a:effectLst>
            <a:outerShdw blurRad="190500" algn="tl" rotWithShape="0">
              <a:srgbClr val="000000">
                <a:alpha val="70000"/>
              </a:srgbClr>
            </a:outerShdw>
          </a:effectLst>
        </p:spPr>
      </p:pic>
      <p:pic>
        <p:nvPicPr>
          <p:cNvPr id="2052" name="Picture 4" descr="http://www.nature.com/mt/journal/v10/n2/images/mt20041219f1.jpg"/>
          <p:cNvPicPr>
            <a:picLocks noChangeAspect="1" noChangeArrowheads="1"/>
          </p:cNvPicPr>
          <p:nvPr/>
        </p:nvPicPr>
        <p:blipFill>
          <a:blip r:embed="rId5" cstate="print"/>
          <a:srcRect/>
          <a:stretch>
            <a:fillRect/>
          </a:stretch>
        </p:blipFill>
        <p:spPr bwMode="auto">
          <a:xfrm>
            <a:off x="467544" y="4128965"/>
            <a:ext cx="3888432" cy="2324371"/>
          </a:xfrm>
          <a:prstGeom prst="rect">
            <a:avLst/>
          </a:prstGeom>
          <a:ln>
            <a:noFill/>
          </a:ln>
          <a:effectLst>
            <a:outerShdw blurRad="190500" algn="tl" rotWithShape="0">
              <a:srgbClr val="000000">
                <a:alpha val="70000"/>
              </a:srgbClr>
            </a:outerShdw>
          </a:effectLst>
        </p:spPr>
      </p:pic>
      <p:sp>
        <p:nvSpPr>
          <p:cNvPr id="6" name="5 Dikdörtgen"/>
          <p:cNvSpPr/>
          <p:nvPr/>
        </p:nvSpPr>
        <p:spPr>
          <a:xfrm>
            <a:off x="4427984" y="5301208"/>
            <a:ext cx="4536504" cy="1569660"/>
          </a:xfrm>
          <a:prstGeom prst="rect">
            <a:avLst/>
          </a:prstGeom>
        </p:spPr>
        <p:txBody>
          <a:bodyPr wrap="square">
            <a:spAutoFit/>
          </a:bodyPr>
          <a:lstStyle/>
          <a:p>
            <a:r>
              <a:rPr lang="tr-TR" sz="2400" b="1" dirty="0" smtClean="0"/>
              <a:t>Bu şekildeki tek gen hasarı diyette </a:t>
            </a:r>
            <a:r>
              <a:rPr lang="tr-TR" sz="2400" b="1" u="sng" dirty="0" err="1" smtClean="0">
                <a:solidFill>
                  <a:srgbClr val="FFFF00"/>
                </a:solidFill>
              </a:rPr>
              <a:t>fenilalanince</a:t>
            </a:r>
            <a:r>
              <a:rPr lang="tr-TR" sz="2400" b="1" u="sng" dirty="0" smtClean="0">
                <a:solidFill>
                  <a:srgbClr val="FFFF00"/>
                </a:solidFill>
              </a:rPr>
              <a:t> sınırlandırılmış ama </a:t>
            </a:r>
            <a:r>
              <a:rPr lang="tr-TR" sz="2400" b="1" u="sng" dirty="0" err="1" smtClean="0">
                <a:solidFill>
                  <a:srgbClr val="FFFF00"/>
                </a:solidFill>
              </a:rPr>
              <a:t>tirozince</a:t>
            </a:r>
            <a:r>
              <a:rPr lang="tr-TR" sz="2400" b="1" u="sng" dirty="0" smtClean="0">
                <a:solidFill>
                  <a:srgbClr val="FFFF00"/>
                </a:solidFill>
              </a:rPr>
              <a:t> desteklenmiş </a:t>
            </a:r>
            <a:r>
              <a:rPr lang="tr-TR" sz="2400" b="1" dirty="0" smtClean="0"/>
              <a:t>gıdaların önlenmesi ile aşılabilmektedir. </a:t>
            </a:r>
            <a:endParaRPr lang="tr-TR" sz="2400" b="1" dirty="0"/>
          </a:p>
        </p:txBody>
      </p:sp>
      <p:pic>
        <p:nvPicPr>
          <p:cNvPr id="2054" name="Picture 6" descr="http://2011gtms8g.wikispaces.com/file/view/phenylketonuria-PKU-diet.png/235204520/phenylketonuria-PKU-diet.png"/>
          <p:cNvPicPr>
            <a:picLocks noChangeAspect="1" noChangeArrowheads="1"/>
          </p:cNvPicPr>
          <p:nvPr/>
        </p:nvPicPr>
        <p:blipFill>
          <a:blip r:embed="rId6" cstate="print"/>
          <a:srcRect/>
          <a:stretch>
            <a:fillRect/>
          </a:stretch>
        </p:blipFill>
        <p:spPr bwMode="auto">
          <a:xfrm>
            <a:off x="6588224" y="2852936"/>
            <a:ext cx="2419350" cy="241935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 calcmode="lin" valueType="num">
                                      <p:cBhvr additive="base">
                                        <p:cTn id="34" dur="500" fill="hold"/>
                                        <p:tgtEl>
                                          <p:spTgt spid="2054"/>
                                        </p:tgtEl>
                                        <p:attrNameLst>
                                          <p:attrName>ppt_x</p:attrName>
                                        </p:attrNameLst>
                                      </p:cBhvr>
                                      <p:tavLst>
                                        <p:tav tm="0">
                                          <p:val>
                                            <p:strVal val="#ppt_x"/>
                                          </p:val>
                                        </p:tav>
                                        <p:tav tm="100000">
                                          <p:val>
                                            <p:strVal val="#ppt_x"/>
                                          </p:val>
                                        </p:tav>
                                      </p:tavLst>
                                    </p:anim>
                                    <p:anim calcmode="lin" valueType="num">
                                      <p:cBhvr additive="base">
                                        <p:cTn id="35"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1130</Words>
  <Application>Microsoft Office PowerPoint</Application>
  <PresentationFormat>Ekran Gösterisi (4:3)</PresentationFormat>
  <Paragraphs>172</Paragraphs>
  <Slides>28</Slides>
  <Notes>28</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28</vt:i4>
      </vt:variant>
    </vt:vector>
  </HeadingPairs>
  <TitlesOfParts>
    <vt:vector size="34" baseType="lpstr">
      <vt:lpstr>Arial</vt:lpstr>
      <vt:lpstr>Calibri</vt:lpstr>
      <vt:lpstr>Times New Roman</vt:lpstr>
      <vt:lpstr>Wingdings</vt:lpstr>
      <vt:lpstr>Ofis Teması</vt:lpstr>
      <vt:lpstr>Photo Editor Fotoğrafı</vt:lpstr>
      <vt:lpstr>NUTRİSYONAL GENOMİKS                     Prof. Dr. Serkan YILMAZ</vt:lpstr>
      <vt:lpstr>PowerPoint Sunusu</vt:lpstr>
      <vt:lpstr>PowerPoint Sunusu</vt:lpstr>
      <vt:lpstr>PowerPoint Sunusu</vt:lpstr>
      <vt:lpstr>PowerPoint Sunusu</vt:lpstr>
      <vt:lpstr>PowerPoint Sunusu</vt:lpstr>
      <vt:lpstr>PowerPoint Sunusu</vt:lpstr>
      <vt:lpstr>NUTRİSYONAL GENOMİKS</vt:lpstr>
      <vt:lpstr>PowerPoint Sunusu</vt:lpstr>
      <vt:lpstr>PowerPoint Sunusu</vt:lpstr>
      <vt:lpstr>PowerPoint Sunusu</vt:lpstr>
      <vt:lpstr>PowerPoint Sunusu</vt:lpstr>
      <vt:lpstr>Nutrigenetik ve Genlere Göre Beslenme Neden Önemlidir?</vt:lpstr>
      <vt:lpstr>PowerPoint Sunusu</vt:lpstr>
      <vt:lpstr>VARYASYONLARIN NUTRİGENETİK ÜZERİNE ETKİSİ</vt:lpstr>
      <vt:lpstr>PowerPoint Sunusu</vt:lpstr>
      <vt:lpstr>PowerPoint Sunusu</vt:lpstr>
      <vt:lpstr>Soru: Genetik bir varyasyon metabolik aktivitenizi ve sağlığınızı nasıl etkileyebilir?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NUTRİGENETİK</dc:title>
  <dc:creator>serkan</dc:creator>
  <cp:lastModifiedBy>Serkan</cp:lastModifiedBy>
  <cp:revision>41</cp:revision>
  <dcterms:created xsi:type="dcterms:W3CDTF">2012-04-29T11:47:36Z</dcterms:created>
  <dcterms:modified xsi:type="dcterms:W3CDTF">2017-11-02T14:52:39Z</dcterms:modified>
</cp:coreProperties>
</file>