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362" r:id="rId3"/>
    <p:sldId id="415" r:id="rId4"/>
    <p:sldId id="416" r:id="rId5"/>
    <p:sldId id="363" r:id="rId6"/>
    <p:sldId id="417" r:id="rId7"/>
    <p:sldId id="418" r:id="rId8"/>
    <p:sldId id="419" r:id="rId9"/>
    <p:sldId id="420" r:id="rId10"/>
    <p:sldId id="421" r:id="rId11"/>
    <p:sldId id="393" r:id="rId12"/>
    <p:sldId id="367" r:id="rId13"/>
    <p:sldId id="368" r:id="rId14"/>
    <p:sldId id="422" r:id="rId15"/>
    <p:sldId id="424" r:id="rId16"/>
    <p:sldId id="425" r:id="rId17"/>
    <p:sldId id="426" r:id="rId18"/>
    <p:sldId id="427" r:id="rId19"/>
    <p:sldId id="428" r:id="rId20"/>
    <p:sldId id="429" r:id="rId21"/>
    <p:sldId id="444" r:id="rId22"/>
    <p:sldId id="430" r:id="rId23"/>
    <p:sldId id="443" r:id="rId24"/>
    <p:sldId id="446" r:id="rId25"/>
    <p:sldId id="412" r:id="rId26"/>
    <p:sldId id="413" r:id="rId27"/>
    <p:sldId id="447" r:id="rId28"/>
    <p:sldId id="448" r:id="rId29"/>
    <p:sldId id="414"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23" r:id="rId43"/>
    <p:sldId id="369" r:id="rId44"/>
    <p:sldId id="375" r:id="rId45"/>
    <p:sldId id="445" r:id="rId46"/>
    <p:sldId id="394" r:id="rId47"/>
    <p:sldId id="400" r:id="rId48"/>
    <p:sldId id="40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BD220-F3E3-4FAC-82A6-8AF4553F2921}" type="datetimeFigureOut">
              <a:rPr lang="tr-TR" smtClean="0"/>
              <a:t>9.12.2016</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415D8-BF71-4F11-9134-49264EE7DC55}" type="slidenum">
              <a:rPr lang="tr-TR" smtClean="0"/>
              <a:t>‹#›</a:t>
            </a:fld>
            <a:endParaRPr lang="tr-TR"/>
          </a:p>
        </p:txBody>
      </p:sp>
    </p:spTree>
    <p:extLst>
      <p:ext uri="{BB962C8B-B14F-4D97-AF65-F5344CB8AC3E}">
        <p14:creationId xmlns:p14="http://schemas.microsoft.com/office/powerpoint/2010/main" val="381755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73EC7-7C9C-4644-9BD5-E0C1F34831E9}" type="slidenum">
              <a:rPr lang="en-US" altLang="tr-TR"/>
              <a:pPr/>
              <a:t>11</a:t>
            </a:fld>
            <a:endParaRPr lang="en-US" altLang="tr-T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56751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B3F81-D552-416F-8712-A2064ECF9C8E}" type="slidenum">
              <a:rPr lang="en-US" altLang="tr-TR"/>
              <a:pPr/>
              <a:t>15</a:t>
            </a:fld>
            <a:endParaRPr lang="en-US" altLang="tr-T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338729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C3BBB-782B-48AF-B952-33136F9D4231}" type="slidenum">
              <a:rPr lang="en-US" altLang="tr-TR"/>
              <a:pPr/>
              <a:t>17</a:t>
            </a:fld>
            <a:endParaRPr lang="en-US" altLang="tr-T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09993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A05C6-7B23-46EF-B89B-67EC24F70770}" type="slidenum">
              <a:rPr lang="en-US" altLang="tr-TR"/>
              <a:pPr/>
              <a:t>18</a:t>
            </a:fld>
            <a:endParaRPr lang="en-US" altLang="tr-T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34469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5A61F-A27E-4500-A94A-2EB3B633A752}" type="slidenum">
              <a:rPr lang="en-US" altLang="tr-TR"/>
              <a:pPr/>
              <a:t>30</a:t>
            </a:fld>
            <a:endParaRPr lang="en-US" altLang="tr-T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914400" y="4343400"/>
            <a:ext cx="5029200" cy="4114800"/>
          </a:xfrm>
        </p:spPr>
        <p:txBody>
          <a:bodyPr/>
          <a:lstStyle/>
          <a:p>
            <a:endParaRPr lang="tr-TR" altLang="tr-TR"/>
          </a:p>
        </p:txBody>
      </p:sp>
    </p:spTree>
    <p:extLst>
      <p:ext uri="{BB962C8B-B14F-4D97-AF65-F5344CB8AC3E}">
        <p14:creationId xmlns:p14="http://schemas.microsoft.com/office/powerpoint/2010/main" val="141241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12/9/2016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12/9/2016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12/9/2016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12/9/2016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12/9/2016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12/9/2016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7.wmf"/></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Filtreler</a:t>
            </a:r>
            <a:endParaRPr lang="tr-TR" dirty="0"/>
          </a:p>
        </p:txBody>
      </p:sp>
      <p:sp>
        <p:nvSpPr>
          <p:cNvPr id="3" name="Subtitle 2"/>
          <p:cNvSpPr>
            <a:spLocks noGrp="1"/>
          </p:cNvSpPr>
          <p:nvPr>
            <p:ph type="subTitle" idx="1"/>
          </p:nvPr>
        </p:nvSpPr>
        <p:spPr/>
        <p:txBody>
          <a:bodyPr/>
          <a:lstStyle/>
          <a:p>
            <a:r>
              <a:rPr lang="tr-TR" dirty="0" smtClean="0"/>
              <a:t>AST203 Gözlem Araçları</a:t>
            </a:r>
            <a:endParaRPr lang="tr-TR" dirty="0"/>
          </a:p>
        </p:txBody>
      </p:sp>
      <p:pic>
        <p:nvPicPr>
          <p:cNvPr id="49154" name="Picture 2" descr="http://timtrott.co.uk/uploads/2009/05/astronomy-fil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53" y="871786"/>
            <a:ext cx="4423063" cy="2587492"/>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ttp://upload.wikimedia.org/wikipedia/commons/4/49/Dichroic_fil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54" y="3547743"/>
            <a:ext cx="4423063" cy="289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8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3" name="Text Box 5"/>
          <p:cNvSpPr txBox="1">
            <a:spLocks noChangeArrowheads="1"/>
          </p:cNvSpPr>
          <p:nvPr/>
        </p:nvSpPr>
        <p:spPr bwMode="auto">
          <a:xfrm>
            <a:off x="2095500" y="703263"/>
            <a:ext cx="2057400" cy="64135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3600" b="1" dirty="0">
                <a:solidFill>
                  <a:srgbClr val="FFC000"/>
                </a:solidFill>
                <a:latin typeface="Comic Sans MS" panose="030F0702030302020204" pitchFamily="66" charset="0"/>
                <a:cs typeface="Times New Roman" panose="02020603050405020304" pitchFamily="18" charset="0"/>
              </a:rPr>
              <a:t>IŞIK </a:t>
            </a:r>
            <a:endParaRPr lang="tr-TR" altLang="tr-TR" dirty="0">
              <a:solidFill>
                <a:srgbClr val="FFC000"/>
              </a:solidFill>
            </a:endParaRPr>
          </a:p>
        </p:txBody>
      </p:sp>
      <p:sp>
        <p:nvSpPr>
          <p:cNvPr id="452612" name="Text Box 4"/>
          <p:cNvSpPr txBox="1">
            <a:spLocks noChangeArrowheads="1"/>
          </p:cNvSpPr>
          <p:nvPr/>
        </p:nvSpPr>
        <p:spPr bwMode="auto">
          <a:xfrm>
            <a:off x="2628900" y="4056063"/>
            <a:ext cx="7391400" cy="2123658"/>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Işınım Şiddeti (gözde uyandırdığı etki görünen parlaklık) </a:t>
            </a:r>
          </a:p>
          <a:p>
            <a:pPr>
              <a:spcBef>
                <a:spcPct val="50000"/>
              </a:spcBef>
            </a:pPr>
            <a:r>
              <a:rPr lang="tr-TR" altLang="tr-TR" sz="2400" dirty="0">
                <a:latin typeface="Times New Roman" panose="02020603050405020304" pitchFamily="18" charset="0"/>
                <a:cs typeface="Times New Roman" panose="02020603050405020304" pitchFamily="18" charset="0"/>
              </a:rPr>
              <a:t>Işınım </a:t>
            </a:r>
            <a:r>
              <a:rPr lang="tr-TR" altLang="tr-TR" sz="2400" dirty="0" smtClean="0">
                <a:latin typeface="Times New Roman" panose="02020603050405020304" pitchFamily="18" charset="0"/>
                <a:cs typeface="Times New Roman" panose="02020603050405020304" pitchFamily="18" charset="0"/>
              </a:rPr>
              <a:t>akısı </a:t>
            </a:r>
            <a:r>
              <a:rPr lang="tr-TR" altLang="tr-TR" sz="2400" dirty="0">
                <a:latin typeface="Times New Roman" panose="02020603050405020304" pitchFamily="18" charset="0"/>
                <a:cs typeface="Times New Roman" panose="02020603050405020304" pitchFamily="18" charset="0"/>
              </a:rPr>
              <a:t>(yıldız uzaklığının karesi ile azalır) </a:t>
            </a:r>
          </a:p>
          <a:p>
            <a:pPr>
              <a:spcBef>
                <a:spcPct val="50000"/>
              </a:spcBef>
            </a:pPr>
            <a:r>
              <a:rPr lang="tr-TR" altLang="tr-TR" sz="2400" dirty="0">
                <a:latin typeface="Times New Roman" panose="02020603050405020304" pitchFamily="18" charset="0"/>
                <a:cs typeface="Times New Roman" panose="02020603050405020304" pitchFamily="18" charset="0"/>
              </a:rPr>
              <a:t>Görünen Parlaklık (kadir), Mutlak parlaklık </a:t>
            </a:r>
          </a:p>
          <a:p>
            <a:pPr>
              <a:spcBef>
                <a:spcPct val="50000"/>
              </a:spcBef>
            </a:pPr>
            <a:r>
              <a:rPr lang="tr-TR" altLang="tr-TR" sz="2400" dirty="0">
                <a:latin typeface="Times New Roman" panose="02020603050405020304" pitchFamily="18" charset="0"/>
                <a:cs typeface="Times New Roman" panose="02020603050405020304" pitchFamily="18" charset="0"/>
              </a:rPr>
              <a:t>Işıkda gizli olan diğer imzalar </a:t>
            </a:r>
            <a:endParaRPr lang="tr-TR" altLang="tr-TR" dirty="0"/>
          </a:p>
        </p:txBody>
      </p:sp>
      <p:pic>
        <p:nvPicPr>
          <p:cNvPr id="452611" name="Picture 3" descr="crm_observa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703263"/>
            <a:ext cx="3505200" cy="2563812"/>
          </a:xfrm>
          <a:prstGeom prst="rect">
            <a:avLst/>
          </a:prstGeom>
          <a:noFill/>
          <a:extLst>
            <a:ext uri="{909E8E84-426E-40DD-AFC4-6F175D3DCCD1}">
              <a14:hiddenFill xmlns:a14="http://schemas.microsoft.com/office/drawing/2010/main">
                <a:solidFill>
                  <a:srgbClr val="FFFFFF"/>
                </a:solidFill>
              </a14:hiddenFill>
            </a:ext>
          </a:extLst>
        </p:spPr>
      </p:pic>
      <p:sp>
        <p:nvSpPr>
          <p:cNvPr id="452610" name="Text Box 2"/>
          <p:cNvSpPr txBox="1">
            <a:spLocks noChangeArrowheads="1"/>
          </p:cNvSpPr>
          <p:nvPr/>
        </p:nvSpPr>
        <p:spPr bwMode="auto">
          <a:xfrm>
            <a:off x="2095500" y="1604963"/>
            <a:ext cx="4191000" cy="1938992"/>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Henüz diğer yıldızlara ve gökdalara gidemedik (astronomi pasif bir bilim dalı). O zaman evrendeki gökcisimlerinin gönderdiği ışığa güvenmeliyiz. </a:t>
            </a:r>
            <a:endParaRPr lang="tr-TR" altLang="tr-TR" dirty="0"/>
          </a:p>
        </p:txBody>
      </p:sp>
    </p:spTree>
    <p:extLst>
      <p:ext uri="{BB962C8B-B14F-4D97-AF65-F5344CB8AC3E}">
        <p14:creationId xmlns:p14="http://schemas.microsoft.com/office/powerpoint/2010/main" val="3769588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521" y="1295953"/>
            <a:ext cx="7349055" cy="5033968"/>
          </a:xfrm>
          <a:prstGeom prst="rect">
            <a:avLst/>
          </a:prstGeom>
          <a:noFill/>
          <a:extLst>
            <a:ext uri="{909E8E84-426E-40DD-AFC4-6F175D3DCCD1}">
              <a14:hiddenFill xmlns:a14="http://schemas.microsoft.com/office/drawing/2010/main">
                <a:solidFill>
                  <a:srgbClr val="FFFFFF"/>
                </a:solidFill>
              </a14:hiddenFill>
            </a:ext>
          </a:extLst>
        </p:spPr>
      </p:pic>
      <p:sp>
        <p:nvSpPr>
          <p:cNvPr id="101379" name="Rectangle 3"/>
          <p:cNvSpPr>
            <a:spLocks noGrp="1" noChangeArrowheads="1"/>
          </p:cNvSpPr>
          <p:nvPr>
            <p:ph type="title"/>
          </p:nvPr>
        </p:nvSpPr>
        <p:spPr>
          <a:xfrm>
            <a:off x="817418" y="167698"/>
            <a:ext cx="10515600" cy="1325563"/>
          </a:xfrm>
        </p:spPr>
        <p:txBody>
          <a:bodyPr/>
          <a:lstStyle/>
          <a:p>
            <a:r>
              <a:rPr lang="tr-TR" altLang="tr-TR" dirty="0">
                <a:solidFill>
                  <a:srgbClr val="FFC000"/>
                </a:solidFill>
              </a:rPr>
              <a:t>Farklı türden yıldızlar</a:t>
            </a:r>
            <a:endParaRPr lang="en-US" altLang="tr-TR" dirty="0">
              <a:solidFill>
                <a:srgbClr val="FFC000"/>
              </a:solidFill>
            </a:endParaRPr>
          </a:p>
        </p:txBody>
      </p:sp>
    </p:spTree>
    <p:extLst>
      <p:ext uri="{BB962C8B-B14F-4D97-AF65-F5344CB8AC3E}">
        <p14:creationId xmlns:p14="http://schemas.microsoft.com/office/powerpoint/2010/main" val="2523904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1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tr-TR" altLang="tr-TR" dirty="0" smtClean="0">
                <a:solidFill>
                  <a:srgbClr val="FFC000"/>
                </a:solidFill>
              </a:rPr>
              <a:t>Farklı renklerin nedeni tayfsal yanıt ve yıldızın sıcaklığı ile ilişkilidir</a:t>
            </a:r>
            <a:endParaRPr lang="tr-TR" altLang="tr-TR" dirty="0">
              <a:solidFill>
                <a:srgbClr val="FFC000"/>
              </a:solidFill>
            </a:endParaRPr>
          </a:p>
        </p:txBody>
      </p:sp>
      <p:sp>
        <p:nvSpPr>
          <p:cNvPr id="68611" name="Rectangle 3"/>
          <p:cNvSpPr>
            <a:spLocks noGrp="1" noChangeArrowheads="1"/>
          </p:cNvSpPr>
          <p:nvPr>
            <p:ph type="body" idx="1"/>
          </p:nvPr>
        </p:nvSpPr>
        <p:spPr>
          <a:xfrm>
            <a:off x="1120000" y="1690688"/>
            <a:ext cx="10233800" cy="4351338"/>
          </a:xfrm>
        </p:spPr>
        <p:txBody>
          <a:bodyPr/>
          <a:lstStyle/>
          <a:p>
            <a:r>
              <a:rPr lang="tr-TR" altLang="tr-TR" dirty="0"/>
              <a:t>İnsan Gözü </a:t>
            </a:r>
            <a:r>
              <a:rPr lang="tr-TR" altLang="tr-TR" dirty="0">
                <a:sym typeface="Wingdings" panose="05000000000000000000" pitchFamily="2" charset="2"/>
              </a:rPr>
              <a:t> Görsel Parlaklık</a:t>
            </a:r>
          </a:p>
          <a:p>
            <a:r>
              <a:rPr lang="tr-TR" altLang="tr-TR" dirty="0">
                <a:sym typeface="Wingdings" panose="05000000000000000000" pitchFamily="2" charset="2"/>
              </a:rPr>
              <a:t>Fotoğraf Plağı  </a:t>
            </a:r>
            <a:r>
              <a:rPr lang="tr-TR" altLang="tr-TR" dirty="0" err="1">
                <a:sym typeface="Wingdings" panose="05000000000000000000" pitchFamily="2" charset="2"/>
              </a:rPr>
              <a:t>Fotoğrafik</a:t>
            </a:r>
            <a:r>
              <a:rPr lang="tr-TR" altLang="tr-TR" dirty="0">
                <a:sym typeface="Wingdings" panose="05000000000000000000" pitchFamily="2" charset="2"/>
              </a:rPr>
              <a:t> Parlaklık</a:t>
            </a:r>
          </a:p>
          <a:p>
            <a:r>
              <a:rPr lang="tr-TR" altLang="tr-TR" dirty="0">
                <a:sym typeface="Wingdings" panose="05000000000000000000" pitchFamily="2" charset="2"/>
              </a:rPr>
              <a:t>Fotoğraf – Göz  </a:t>
            </a:r>
            <a:r>
              <a:rPr lang="tr-TR" altLang="tr-TR" dirty="0" err="1">
                <a:sym typeface="Wingdings" panose="05000000000000000000" pitchFamily="2" charset="2"/>
              </a:rPr>
              <a:t>Fotogörsel</a:t>
            </a:r>
            <a:r>
              <a:rPr lang="tr-TR" altLang="tr-TR" dirty="0">
                <a:sym typeface="Wingdings" panose="05000000000000000000" pitchFamily="2" charset="2"/>
              </a:rPr>
              <a:t> Parlaklık</a:t>
            </a:r>
          </a:p>
          <a:p>
            <a:pPr>
              <a:buFont typeface="Wingdings" panose="05000000000000000000" pitchFamily="2" charset="2"/>
              <a:buNone/>
            </a:pPr>
            <a:endParaRPr lang="tr-TR" altLang="tr-TR" dirty="0"/>
          </a:p>
        </p:txBody>
      </p:sp>
      <p:pic>
        <p:nvPicPr>
          <p:cNvPr id="68613" name="Picture 5" descr="goz duyarlilik egr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718" y="3321484"/>
            <a:ext cx="5312363" cy="353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40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tr-TR" altLang="tr-TR" dirty="0" smtClean="0">
                <a:solidFill>
                  <a:srgbClr val="FFC000"/>
                </a:solidFill>
              </a:rPr>
              <a:t>Dedektörlerin Tayfsal Duyarlılıkları</a:t>
            </a:r>
            <a:endParaRPr lang="tr-TR" altLang="tr-TR" dirty="0">
              <a:solidFill>
                <a:srgbClr val="FFC000"/>
              </a:solidFill>
            </a:endParaRPr>
          </a:p>
        </p:txBody>
      </p:sp>
      <p:pic>
        <p:nvPicPr>
          <p:cNvPr id="109572" name="Picture 4" descr="dedekto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203" y="1491384"/>
            <a:ext cx="5669251" cy="4607568"/>
          </a:xfrm>
          <a:prstGeom prst="rect">
            <a:avLst/>
          </a:prstGeom>
          <a:noFill/>
          <a:extLst>
            <a:ext uri="{909E8E84-426E-40DD-AFC4-6F175D3DCCD1}">
              <a14:hiddenFill xmlns:a14="http://schemas.microsoft.com/office/drawing/2010/main">
                <a:solidFill>
                  <a:srgbClr val="FFFFFF"/>
                </a:solidFill>
              </a14:hiddenFill>
            </a:ext>
          </a:extLst>
        </p:spPr>
      </p:pic>
      <p:sp>
        <p:nvSpPr>
          <p:cNvPr id="109573" name="Text Box 5"/>
          <p:cNvSpPr txBox="1">
            <a:spLocks noChangeArrowheads="1"/>
          </p:cNvSpPr>
          <p:nvPr/>
        </p:nvSpPr>
        <p:spPr bwMode="auto">
          <a:xfrm>
            <a:off x="4943476" y="6165851"/>
            <a:ext cx="2087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1000">
                <a:cs typeface="Arial" panose="020B0604020202020204" pitchFamily="34" charset="0"/>
              </a:rPr>
              <a:t>©</a:t>
            </a:r>
            <a:r>
              <a:rPr lang="tr-TR" altLang="tr-TR" sz="1000">
                <a:cs typeface="Arial" panose="020B0604020202020204" pitchFamily="34" charset="0"/>
              </a:rPr>
              <a:t> J. Kristian</a:t>
            </a:r>
            <a:endParaRPr lang="en-US" altLang="tr-TR" sz="1000">
              <a:cs typeface="Arial" panose="020B0604020202020204" pitchFamily="34" charset="0"/>
            </a:endParaRPr>
          </a:p>
        </p:txBody>
      </p:sp>
    </p:spTree>
    <p:extLst>
      <p:ext uri="{BB962C8B-B14F-4D97-AF65-F5344CB8AC3E}">
        <p14:creationId xmlns:p14="http://schemas.microsoft.com/office/powerpoint/2010/main" val="2097410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tr-TR" altLang="tr-TR" dirty="0" err="1">
                <a:solidFill>
                  <a:srgbClr val="FFC000"/>
                </a:solidFill>
              </a:rPr>
              <a:t>Fotometrik</a:t>
            </a:r>
            <a:r>
              <a:rPr lang="tr-TR" altLang="tr-TR" dirty="0">
                <a:solidFill>
                  <a:srgbClr val="FFC000"/>
                </a:solidFill>
              </a:rPr>
              <a:t> Sistemler</a:t>
            </a:r>
          </a:p>
        </p:txBody>
      </p:sp>
      <p:sp>
        <p:nvSpPr>
          <p:cNvPr id="70659" name="Rectangle 3"/>
          <p:cNvSpPr>
            <a:spLocks noGrp="1" noChangeArrowheads="1"/>
          </p:cNvSpPr>
          <p:nvPr>
            <p:ph type="body" idx="1"/>
          </p:nvPr>
        </p:nvSpPr>
        <p:spPr/>
        <p:txBody>
          <a:bodyPr/>
          <a:lstStyle/>
          <a:p>
            <a:r>
              <a:rPr lang="tr-TR" altLang="tr-TR"/>
              <a:t>Geniş bant </a:t>
            </a:r>
            <a:r>
              <a:rPr lang="tr-TR" altLang="tr-TR">
                <a:sym typeface="Wingdings" panose="05000000000000000000" pitchFamily="2" charset="2"/>
              </a:rPr>
              <a:t> 400 Å &lt; </a:t>
            </a:r>
            <a:r>
              <a:rPr lang="tr-TR" altLang="tr-TR">
                <a:sym typeface="Symbol" panose="05050102010706020507" pitchFamily="18" charset="2"/>
              </a:rPr>
              <a:t></a:t>
            </a:r>
            <a:r>
              <a:rPr lang="tr-TR" altLang="tr-TR">
                <a:sym typeface="Wingdings" panose="05000000000000000000" pitchFamily="2" charset="2"/>
              </a:rPr>
              <a:t> &lt; 1000 Å </a:t>
            </a:r>
          </a:p>
          <a:p>
            <a:r>
              <a:rPr lang="tr-TR" altLang="tr-TR">
                <a:sym typeface="Wingdings" panose="05000000000000000000" pitchFamily="2" charset="2"/>
              </a:rPr>
              <a:t>Orta bant   70 Å &lt; </a:t>
            </a:r>
            <a:r>
              <a:rPr lang="tr-TR" altLang="tr-TR">
                <a:sym typeface="Symbol" panose="05050102010706020507" pitchFamily="18" charset="2"/>
              </a:rPr>
              <a:t></a:t>
            </a:r>
            <a:r>
              <a:rPr lang="tr-TR" altLang="tr-TR">
                <a:sym typeface="Wingdings" panose="05000000000000000000" pitchFamily="2" charset="2"/>
              </a:rPr>
              <a:t> &lt; 400 Å </a:t>
            </a:r>
          </a:p>
          <a:p>
            <a:r>
              <a:rPr lang="tr-TR" altLang="tr-TR">
                <a:sym typeface="Wingdings" panose="05000000000000000000" pitchFamily="2" charset="2"/>
              </a:rPr>
              <a:t>Dar bant   </a:t>
            </a:r>
            <a:r>
              <a:rPr lang="tr-TR" altLang="tr-TR">
                <a:sym typeface="Symbol" panose="05050102010706020507" pitchFamily="18" charset="2"/>
              </a:rPr>
              <a:t></a:t>
            </a:r>
            <a:r>
              <a:rPr lang="tr-TR" altLang="tr-TR">
                <a:sym typeface="Wingdings" panose="05000000000000000000" pitchFamily="2" charset="2"/>
              </a:rPr>
              <a:t> &lt; 70 Å </a:t>
            </a:r>
          </a:p>
          <a:p>
            <a:r>
              <a:rPr lang="tr-TR" altLang="tr-TR">
                <a:sym typeface="Wingdings" panose="05000000000000000000" pitchFamily="2" charset="2"/>
              </a:rPr>
              <a:t>Çok geniş bant  </a:t>
            </a:r>
            <a:r>
              <a:rPr lang="tr-TR" altLang="tr-TR">
                <a:sym typeface="Symbol" panose="05050102010706020507" pitchFamily="18" charset="2"/>
              </a:rPr>
              <a:t></a:t>
            </a:r>
            <a:r>
              <a:rPr lang="tr-TR" altLang="tr-TR">
                <a:sym typeface="Wingdings" panose="05000000000000000000" pitchFamily="2" charset="2"/>
              </a:rPr>
              <a:t> &gt; 1000 Å </a:t>
            </a:r>
            <a:r>
              <a:rPr lang="tr-TR" altLang="tr-TR" baseline="30000">
                <a:sym typeface="Wingdings" panose="05000000000000000000" pitchFamily="2" charset="2"/>
              </a:rPr>
              <a:t>*</a:t>
            </a:r>
          </a:p>
          <a:p>
            <a:pPr>
              <a:buFont typeface="Wingdings" panose="05000000000000000000" pitchFamily="2" charset="2"/>
              <a:buNone/>
            </a:pPr>
            <a:endParaRPr lang="tr-TR" altLang="tr-TR">
              <a:sym typeface="Wingdings" panose="05000000000000000000" pitchFamily="2" charset="2"/>
            </a:endParaRPr>
          </a:p>
          <a:p>
            <a:pPr>
              <a:buFont typeface="Wingdings" panose="05000000000000000000" pitchFamily="2" charset="2"/>
              <a:buNone/>
            </a:pPr>
            <a:endParaRPr lang="tr-TR" altLang="tr-TR" sz="2000">
              <a:sym typeface="Wingdings" panose="05000000000000000000" pitchFamily="2" charset="2"/>
            </a:endParaRPr>
          </a:p>
          <a:p>
            <a:pPr>
              <a:buFont typeface="Wingdings" panose="05000000000000000000" pitchFamily="2" charset="2"/>
              <a:buNone/>
            </a:pPr>
            <a:endParaRPr lang="tr-TR" altLang="tr-TR" sz="2000">
              <a:sym typeface="Wingdings" panose="05000000000000000000" pitchFamily="2" charset="2"/>
            </a:endParaRPr>
          </a:p>
          <a:p>
            <a:pPr>
              <a:buFont typeface="Wingdings" panose="05000000000000000000" pitchFamily="2" charset="2"/>
              <a:buNone/>
            </a:pPr>
            <a:r>
              <a:rPr lang="tr-TR" altLang="tr-TR" sz="2000">
                <a:sym typeface="Wingdings" panose="05000000000000000000" pitchFamily="2" charset="2"/>
              </a:rPr>
              <a:t>* </a:t>
            </a:r>
            <a:r>
              <a:rPr lang="tr-TR" altLang="tr-TR" sz="1400">
                <a:sym typeface="Wingdings" panose="05000000000000000000" pitchFamily="2" charset="2"/>
              </a:rPr>
              <a:t>Bessell, M.S., </a:t>
            </a:r>
            <a:r>
              <a:rPr lang="tr-TR" altLang="tr-TR" sz="1400" i="1">
                <a:sym typeface="Wingdings" panose="05000000000000000000" pitchFamily="2" charset="2"/>
              </a:rPr>
              <a:t>“Standard Photometric Systems”</a:t>
            </a:r>
            <a:r>
              <a:rPr lang="tr-TR" altLang="tr-TR" sz="1400">
                <a:sym typeface="Wingdings" panose="05000000000000000000" pitchFamily="2" charset="2"/>
              </a:rPr>
              <a:t>, ARA&amp;A., 2005</a:t>
            </a:r>
          </a:p>
        </p:txBody>
      </p:sp>
    </p:spTree>
    <p:extLst>
      <p:ext uri="{BB962C8B-B14F-4D97-AF65-F5344CB8AC3E}">
        <p14:creationId xmlns:p14="http://schemas.microsoft.com/office/powerpoint/2010/main" val="1985486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descr="C:\My Documents\My Pictures\ColorWhe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417" y="710046"/>
            <a:ext cx="7696200" cy="577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594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tr-TR" altLang="tr-TR" dirty="0" smtClean="0">
                <a:solidFill>
                  <a:srgbClr val="FFC000"/>
                </a:solidFill>
              </a:rPr>
              <a:t>Filtreler</a:t>
            </a:r>
            <a:endParaRPr lang="tr-TR" altLang="tr-TR" dirty="0">
              <a:solidFill>
                <a:srgbClr val="FFC000"/>
              </a:solidFill>
            </a:endParaRPr>
          </a:p>
        </p:txBody>
      </p:sp>
      <p:pic>
        <p:nvPicPr>
          <p:cNvPr id="60420" name="Picture 4" descr="fotometrik gozlemler kreiken si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7" y="1690688"/>
            <a:ext cx="7058025" cy="435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65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sz="half" idx="1"/>
          </p:nvPr>
        </p:nvSpPr>
        <p:spPr>
          <a:xfrm>
            <a:off x="1676400" y="1828800"/>
            <a:ext cx="4267200" cy="5486400"/>
          </a:xfrm>
        </p:spPr>
        <p:txBody>
          <a:bodyPr/>
          <a:lstStyle/>
          <a:p>
            <a:r>
              <a:rPr lang="tr-TR" altLang="tr-TR" sz="2000" dirty="0" smtClean="0"/>
              <a:t>Filtreler ışığı engellemek için kullanılır</a:t>
            </a:r>
            <a:r>
              <a:rPr lang="en-US" altLang="tr-TR" sz="2000" dirty="0" smtClean="0"/>
              <a:t>.</a:t>
            </a:r>
            <a:r>
              <a:rPr lang="tr-TR" altLang="tr-TR" sz="2000" dirty="0" smtClean="0"/>
              <a:t> </a:t>
            </a:r>
            <a:endParaRPr lang="en-US" altLang="tr-TR" sz="2000" dirty="0"/>
          </a:p>
          <a:p>
            <a:r>
              <a:rPr lang="tr-TR" altLang="tr-TR" sz="2000" dirty="0" smtClean="0"/>
              <a:t>Sadece istenilen </a:t>
            </a:r>
            <a:r>
              <a:rPr lang="tr-TR" altLang="tr-TR" sz="2000" dirty="0" err="1" smtClean="0"/>
              <a:t>dalgaboyundaki</a:t>
            </a:r>
            <a:r>
              <a:rPr lang="tr-TR" altLang="tr-TR" sz="2000" dirty="0" smtClean="0"/>
              <a:t> ışığı geçirirler. </a:t>
            </a:r>
            <a:endParaRPr lang="tr-TR" altLang="tr-TR" sz="2000" dirty="0"/>
          </a:p>
          <a:p>
            <a:r>
              <a:rPr lang="tr-TR" altLang="tr-TR" sz="2000" dirty="0" smtClean="0"/>
              <a:t>Bu nedenle diğer </a:t>
            </a:r>
            <a:r>
              <a:rPr lang="tr-TR" altLang="tr-TR" sz="2000" dirty="0" err="1" smtClean="0"/>
              <a:t>dalgaboylarında</a:t>
            </a:r>
            <a:r>
              <a:rPr lang="tr-TR" altLang="tr-TR" sz="2000" dirty="0" smtClean="0"/>
              <a:t> ışık geçmez.</a:t>
            </a:r>
          </a:p>
          <a:p>
            <a:r>
              <a:rPr lang="en-US" altLang="tr-TR" sz="2000" dirty="0" smtClean="0"/>
              <a:t> </a:t>
            </a:r>
            <a:r>
              <a:rPr lang="tr-TR" altLang="tr-TR" sz="2000" dirty="0" smtClean="0"/>
              <a:t>Ay’ı bir filtre ile daha iyi görebilirsiniz.</a:t>
            </a:r>
          </a:p>
          <a:p>
            <a:r>
              <a:rPr lang="en-US" altLang="tr-TR" sz="2000" dirty="0" smtClean="0"/>
              <a:t> </a:t>
            </a:r>
            <a:r>
              <a:rPr lang="tr-TR" altLang="tr-TR" sz="2000" dirty="0" smtClean="0"/>
              <a:t>Filtreler ile Güneş’i doğrudan görebiliriz.</a:t>
            </a:r>
            <a:endParaRPr lang="en-US" altLang="tr-TR" sz="2000" dirty="0"/>
          </a:p>
        </p:txBody>
      </p:sp>
      <p:sp>
        <p:nvSpPr>
          <p:cNvPr id="92163" name="Rectangle 3"/>
          <p:cNvSpPr>
            <a:spLocks noGrp="1" noChangeArrowheads="1"/>
          </p:cNvSpPr>
          <p:nvPr>
            <p:ph type="title"/>
          </p:nvPr>
        </p:nvSpPr>
        <p:spPr>
          <a:xfrm>
            <a:off x="2667000" y="571500"/>
            <a:ext cx="5562600" cy="457200"/>
          </a:xfrm>
        </p:spPr>
        <p:txBody>
          <a:bodyPr>
            <a:noAutofit/>
          </a:bodyPr>
          <a:lstStyle/>
          <a:p>
            <a:r>
              <a:rPr lang="tr-TR" altLang="tr-TR" sz="3600" b="1" dirty="0" smtClean="0">
                <a:solidFill>
                  <a:srgbClr val="FFC000"/>
                </a:solidFill>
              </a:rPr>
              <a:t>Filtreler</a:t>
            </a:r>
            <a:endParaRPr lang="en-US" altLang="tr-TR" sz="3600" b="1" dirty="0">
              <a:solidFill>
                <a:srgbClr val="FFC000"/>
              </a:solidFill>
            </a:endParaRPr>
          </a:p>
        </p:txBody>
      </p:sp>
      <p:pic>
        <p:nvPicPr>
          <p:cNvPr id="92164" name="Picture 4" descr="MoonFi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455" y="1158240"/>
            <a:ext cx="10668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92165" name="Picture 5" descr="LP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524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166" name="Picture 6" descr="ColorFil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9110" y="3016250"/>
            <a:ext cx="2362200" cy="1739900"/>
          </a:xfrm>
          <a:prstGeom prst="rect">
            <a:avLst/>
          </a:prstGeom>
          <a:noFill/>
          <a:extLst>
            <a:ext uri="{909E8E84-426E-40DD-AFC4-6F175D3DCCD1}">
              <a14:hiddenFill xmlns:a14="http://schemas.microsoft.com/office/drawing/2010/main">
                <a:solidFill>
                  <a:srgbClr val="FFFFFF"/>
                </a:solidFill>
              </a14:hiddenFill>
            </a:ext>
          </a:extLst>
        </p:spPr>
      </p:pic>
      <p:sp>
        <p:nvSpPr>
          <p:cNvPr id="92167" name="Rectangle 7"/>
          <p:cNvSpPr>
            <a:spLocks noChangeArrowheads="1"/>
          </p:cNvSpPr>
          <p:nvPr/>
        </p:nvSpPr>
        <p:spPr bwMode="auto">
          <a:xfrm>
            <a:off x="6324600" y="4876800"/>
            <a:ext cx="3810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tr-TR" altLang="tr-TR" sz="2000" dirty="0" smtClean="0"/>
              <a:t>Birçok filtre göz merceğin önüne veya detektörden önce takılır. </a:t>
            </a:r>
            <a:endParaRPr lang="en-US" altLang="tr-TR" sz="2000" dirty="0"/>
          </a:p>
        </p:txBody>
      </p:sp>
    </p:spTree>
    <p:extLst>
      <p:ext uri="{BB962C8B-B14F-4D97-AF65-F5344CB8AC3E}">
        <p14:creationId xmlns:p14="http://schemas.microsoft.com/office/powerpoint/2010/main" val="320908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sz="half" idx="1"/>
          </p:nvPr>
        </p:nvSpPr>
        <p:spPr>
          <a:xfrm>
            <a:off x="723900" y="1156854"/>
            <a:ext cx="4495800" cy="5486400"/>
          </a:xfrm>
        </p:spPr>
        <p:txBody>
          <a:bodyPr/>
          <a:lstStyle/>
          <a:p>
            <a:r>
              <a:rPr lang="tr-TR" altLang="tr-TR" sz="2000" dirty="0" smtClean="0"/>
              <a:t>Geleneksel Güneş filtreleri ikiye ayrılır (cam ve </a:t>
            </a:r>
            <a:r>
              <a:rPr lang="tr-TR" altLang="tr-TR" sz="2000" dirty="0" err="1" smtClean="0"/>
              <a:t>Mylar</a:t>
            </a:r>
            <a:r>
              <a:rPr lang="tr-TR" altLang="tr-TR" sz="2000" dirty="0" smtClean="0"/>
              <a:t> film) ve Güneş yüzeyindeki güneş lekelerini gözlememize olanak verir.</a:t>
            </a:r>
          </a:p>
          <a:p>
            <a:r>
              <a:rPr lang="en-US" altLang="tr-TR" sz="2000" dirty="0" smtClean="0"/>
              <a:t> </a:t>
            </a:r>
            <a:r>
              <a:rPr lang="tr-TR" altLang="tr-TR" sz="2000" dirty="0" smtClean="0"/>
              <a:t>Birçok </a:t>
            </a:r>
            <a:r>
              <a:rPr lang="tr-TR" altLang="tr-TR" sz="2000" dirty="0" err="1" smtClean="0"/>
              <a:t>Mylar</a:t>
            </a:r>
            <a:r>
              <a:rPr lang="tr-TR" altLang="tr-TR" sz="2000" dirty="0" smtClean="0"/>
              <a:t> filtresi Güneş’i mavi disk olarak gösterir. Cam filtreler ise Güneş’i sarı renkte gösterir.</a:t>
            </a:r>
            <a:endParaRPr lang="en-US" altLang="tr-TR" sz="2000" dirty="0"/>
          </a:p>
          <a:p>
            <a:r>
              <a:rPr lang="tr-TR" altLang="tr-TR" sz="2000" dirty="0" smtClean="0"/>
              <a:t>Bunun yanında daha pahalı </a:t>
            </a:r>
            <a:r>
              <a:rPr lang="en-US" altLang="tr-TR" sz="2000" dirty="0" smtClean="0"/>
              <a:t>H-</a:t>
            </a:r>
            <a:r>
              <a:rPr lang="tr-TR" altLang="tr-TR" sz="2000" dirty="0" smtClean="0"/>
              <a:t>a</a:t>
            </a:r>
            <a:r>
              <a:rPr lang="en-US" altLang="tr-TR" sz="2000" dirty="0" err="1" smtClean="0"/>
              <a:t>lpha</a:t>
            </a:r>
            <a:r>
              <a:rPr lang="en-US" altLang="tr-TR" sz="2000" dirty="0" smtClean="0"/>
              <a:t> </a:t>
            </a:r>
            <a:r>
              <a:rPr lang="en-US" altLang="tr-TR" sz="2000" dirty="0" err="1" smtClean="0"/>
              <a:t>filt</a:t>
            </a:r>
            <a:r>
              <a:rPr lang="tr-TR" altLang="tr-TR" sz="2000" dirty="0" err="1" smtClean="0"/>
              <a:t>releri</a:t>
            </a:r>
            <a:r>
              <a:rPr lang="tr-TR" altLang="tr-TR" sz="2000" dirty="0" smtClean="0"/>
              <a:t> de vardır ve bunlar bize güneş </a:t>
            </a:r>
            <a:r>
              <a:rPr lang="tr-TR" altLang="tr-TR" sz="2000" dirty="0" err="1" smtClean="0"/>
              <a:t>flare</a:t>
            </a:r>
            <a:r>
              <a:rPr lang="tr-TR" altLang="tr-TR" sz="2000" dirty="0" smtClean="0"/>
              <a:t> olaylarını ve diğer Güneş kromosferinde olan özel olayları gösterir (</a:t>
            </a:r>
            <a:r>
              <a:rPr lang="tr-TR" altLang="tr-TR" sz="2000" dirty="0" err="1" smtClean="0"/>
              <a:t>prominensler</a:t>
            </a:r>
            <a:r>
              <a:rPr lang="tr-TR" altLang="tr-TR" sz="2000" dirty="0"/>
              <a:t> </a:t>
            </a:r>
            <a:r>
              <a:rPr lang="tr-TR" altLang="tr-TR" sz="2000" dirty="0" smtClean="0"/>
              <a:t>gibi).</a:t>
            </a:r>
            <a:endParaRPr lang="en-US" altLang="tr-TR" sz="2000" dirty="0"/>
          </a:p>
        </p:txBody>
      </p:sp>
      <p:sp>
        <p:nvSpPr>
          <p:cNvPr id="94211" name="Rectangle 3"/>
          <p:cNvSpPr>
            <a:spLocks noGrp="1" noChangeArrowheads="1"/>
          </p:cNvSpPr>
          <p:nvPr>
            <p:ph type="title"/>
          </p:nvPr>
        </p:nvSpPr>
        <p:spPr>
          <a:xfrm>
            <a:off x="3276600" y="455613"/>
            <a:ext cx="5562600" cy="457200"/>
          </a:xfrm>
        </p:spPr>
        <p:txBody>
          <a:bodyPr>
            <a:normAutofit fontScale="90000"/>
          </a:bodyPr>
          <a:lstStyle/>
          <a:p>
            <a:r>
              <a:rPr lang="tr-TR" altLang="tr-TR" sz="3600" dirty="0" smtClean="0">
                <a:solidFill>
                  <a:srgbClr val="FFC000"/>
                </a:solidFill>
              </a:rPr>
              <a:t>Güneş Filtreleri</a:t>
            </a:r>
            <a:endParaRPr lang="en-US" altLang="tr-TR" sz="3600" dirty="0">
              <a:solidFill>
                <a:srgbClr val="FFC000"/>
              </a:solidFill>
            </a:endParaRPr>
          </a:p>
        </p:txBody>
      </p:sp>
      <p:pic>
        <p:nvPicPr>
          <p:cNvPr id="94212" name="Picture 4" descr="GlassSolarFil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684213"/>
            <a:ext cx="3276600" cy="2506663"/>
          </a:xfrm>
          <a:prstGeom prst="rect">
            <a:avLst/>
          </a:prstGeom>
          <a:noFill/>
          <a:extLst>
            <a:ext uri="{909E8E84-426E-40DD-AFC4-6F175D3DCCD1}">
              <a14:hiddenFill xmlns:a14="http://schemas.microsoft.com/office/drawing/2010/main">
                <a:solidFill>
                  <a:srgbClr val="FFFFFF"/>
                </a:solidFill>
              </a14:hiddenFill>
            </a:ext>
          </a:extLst>
        </p:spPr>
      </p:pic>
      <p:sp>
        <p:nvSpPr>
          <p:cNvPr id="94214" name="Text Box 6"/>
          <p:cNvSpPr txBox="1">
            <a:spLocks noChangeArrowheads="1"/>
          </p:cNvSpPr>
          <p:nvPr/>
        </p:nvSpPr>
        <p:spPr bwMode="auto">
          <a:xfrm>
            <a:off x="3424238" y="5554658"/>
            <a:ext cx="32813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tr-TR" altLang="tr-TR" sz="1600" b="1" dirty="0" smtClean="0">
                <a:latin typeface="Times New Roman" panose="02020603050405020304" pitchFamily="18" charset="0"/>
              </a:rPr>
              <a:t>Teleskobun önüne  monte edilir, asla </a:t>
            </a:r>
            <a:r>
              <a:rPr lang="tr-TR" altLang="tr-TR" sz="1600" b="1" dirty="0" err="1" smtClean="0">
                <a:latin typeface="Times New Roman" panose="02020603050405020304" pitchFamily="18" charset="0"/>
              </a:rPr>
              <a:t>gözmerceğin</a:t>
            </a:r>
            <a:r>
              <a:rPr lang="tr-TR" altLang="tr-TR" sz="1600" b="1" dirty="0" smtClean="0">
                <a:latin typeface="Times New Roman" panose="02020603050405020304" pitchFamily="18" charset="0"/>
              </a:rPr>
              <a:t> önüne monte edilmez</a:t>
            </a:r>
            <a:r>
              <a:rPr lang="tr-TR" altLang="tr-TR" sz="1600" b="1" dirty="0">
                <a:latin typeface="Times New Roman" panose="02020603050405020304" pitchFamily="18" charset="0"/>
              </a:rPr>
              <a:t>.</a:t>
            </a:r>
            <a:endParaRPr lang="en-US" altLang="tr-TR" sz="1600" b="1" dirty="0">
              <a:latin typeface="Times New Roman" panose="02020603050405020304" pitchFamily="18" charset="0"/>
            </a:endParaRPr>
          </a:p>
        </p:txBody>
      </p:sp>
      <p:pic>
        <p:nvPicPr>
          <p:cNvPr id="53250" name="Picture 2" descr="http://www.company7.com/astrophy/graphics/90mmSolFilter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047" y="3566254"/>
            <a:ext cx="3690655"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39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altLang="tr-TR" dirty="0">
                <a:solidFill>
                  <a:srgbClr val="FFC000"/>
                </a:solidFill>
              </a:rPr>
              <a:t>Güneş Filtreleri</a:t>
            </a:r>
            <a:endParaRPr lang="en-GB" dirty="0"/>
          </a:p>
        </p:txBody>
      </p:sp>
      <p:pic>
        <p:nvPicPr>
          <p:cNvPr id="51202" name="Picture 2" descr="http://www.astrosurf.com/re/sun_filter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6963" y="1594067"/>
            <a:ext cx="6350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60963" y="5286304"/>
            <a:ext cx="6096000" cy="369332"/>
          </a:xfrm>
          <a:prstGeom prst="rect">
            <a:avLst/>
          </a:prstGeom>
        </p:spPr>
        <p:txBody>
          <a:bodyPr>
            <a:spAutoFit/>
          </a:bodyPr>
          <a:lstStyle/>
          <a:p>
            <a:r>
              <a:rPr lang="tr-TR" dirty="0" smtClean="0"/>
              <a:t>Güneş filtreleri: </a:t>
            </a:r>
            <a:r>
              <a:rPr lang="tr-TR" dirty="0"/>
              <a:t>1- </a:t>
            </a:r>
            <a:r>
              <a:rPr lang="tr-TR" dirty="0" err="1" smtClean="0"/>
              <a:t>Mylar</a:t>
            </a:r>
            <a:r>
              <a:rPr lang="tr-TR" dirty="0" smtClean="0"/>
              <a:t>; 2- </a:t>
            </a:r>
            <a:r>
              <a:rPr lang="tr-TR" dirty="0" err="1" smtClean="0"/>
              <a:t>Oaks</a:t>
            </a:r>
            <a:r>
              <a:rPr lang="tr-TR" dirty="0"/>
              <a:t>; 3 </a:t>
            </a:r>
            <a:r>
              <a:rPr lang="tr-TR" dirty="0" smtClean="0"/>
              <a:t>- </a:t>
            </a:r>
            <a:r>
              <a:rPr lang="tr-TR" dirty="0" err="1" smtClean="0"/>
              <a:t>Baader</a:t>
            </a:r>
            <a:endParaRPr lang="en-GB" dirty="0"/>
          </a:p>
        </p:txBody>
      </p:sp>
    </p:spTree>
    <p:extLst>
      <p:ext uri="{BB962C8B-B14F-4D97-AF65-F5344CB8AC3E}">
        <p14:creationId xmlns:p14="http://schemas.microsoft.com/office/powerpoint/2010/main" val="31621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 Sunuları</a:t>
            </a:r>
            <a:endParaRPr lang="tr-TR" dirty="0"/>
          </a:p>
        </p:txBody>
      </p:sp>
      <p:sp>
        <p:nvSpPr>
          <p:cNvPr id="3" name="Content Placeholder 2"/>
          <p:cNvSpPr>
            <a:spLocks noGrp="1"/>
          </p:cNvSpPr>
          <p:nvPr>
            <p:ph idx="1"/>
          </p:nvPr>
        </p:nvSpPr>
        <p:spPr>
          <a:xfrm>
            <a:off x="1120000" y="1690688"/>
            <a:ext cx="10233800" cy="4351338"/>
          </a:xfrm>
        </p:spPr>
        <p:txBody>
          <a:bodyPr>
            <a:normAutofit/>
          </a:bodyPr>
          <a:lstStyle/>
          <a:p>
            <a:r>
              <a:rPr lang="tr-TR" sz="4800" dirty="0">
                <a:solidFill>
                  <a:srgbClr val="FFC000"/>
                </a:solidFill>
              </a:rPr>
              <a:t>https://yadi.sk/d/uwziqIIVdPLV6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430" y="2604348"/>
            <a:ext cx="3911287" cy="3911287"/>
          </a:xfrm>
          <a:prstGeom prst="rect">
            <a:avLst/>
          </a:prstGeom>
        </p:spPr>
      </p:pic>
    </p:spTree>
    <p:extLst>
      <p:ext uri="{BB962C8B-B14F-4D97-AF65-F5344CB8AC3E}">
        <p14:creationId xmlns:p14="http://schemas.microsoft.com/office/powerpoint/2010/main" val="355449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dirty="0">
                <a:solidFill>
                  <a:srgbClr val="FFC000"/>
                </a:solidFill>
              </a:rPr>
              <a:t>Güneş Filtreleri</a:t>
            </a:r>
            <a:endParaRPr lang="en-GB" dirty="0"/>
          </a:p>
        </p:txBody>
      </p:sp>
      <p:pic>
        <p:nvPicPr>
          <p:cNvPr id="52226" name="Picture 2" descr="http://sctscopes.net/SCT_Tips/Nice_to_Have/Solar_Observing/Coronado_Solar_Max_by_Jack_Newt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9090" y="1358034"/>
            <a:ext cx="5853817"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57568" y="5810888"/>
            <a:ext cx="2507418" cy="369332"/>
          </a:xfrm>
          <a:prstGeom prst="rect">
            <a:avLst/>
          </a:prstGeom>
        </p:spPr>
        <p:txBody>
          <a:bodyPr wrap="none">
            <a:spAutoFit/>
          </a:bodyPr>
          <a:lstStyle/>
          <a:p>
            <a:r>
              <a:rPr lang="tr-TR" dirty="0" smtClean="0"/>
              <a:t>Dar </a:t>
            </a:r>
            <a:r>
              <a:rPr lang="tr-TR" dirty="0" err="1" smtClean="0"/>
              <a:t>band</a:t>
            </a:r>
            <a:r>
              <a:rPr lang="tr-TR" dirty="0" smtClean="0"/>
              <a:t> </a:t>
            </a:r>
            <a:r>
              <a:rPr lang="tr-TR" dirty="0"/>
              <a:t>H-</a:t>
            </a:r>
            <a:r>
              <a:rPr lang="tr-TR" dirty="0" err="1"/>
              <a:t>alpha</a:t>
            </a:r>
            <a:r>
              <a:rPr lang="tr-TR" dirty="0"/>
              <a:t> </a:t>
            </a:r>
            <a:r>
              <a:rPr lang="tr-TR" dirty="0" smtClean="0"/>
              <a:t>filtresi</a:t>
            </a:r>
            <a:endParaRPr lang="en-GB" dirty="0"/>
          </a:p>
        </p:txBody>
      </p:sp>
    </p:spTree>
    <p:extLst>
      <p:ext uri="{BB962C8B-B14F-4D97-AF65-F5344CB8AC3E}">
        <p14:creationId xmlns:p14="http://schemas.microsoft.com/office/powerpoint/2010/main" val="4004644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Güneş’in Kromosferi – Ca Filtresi</a:t>
            </a:r>
            <a:endParaRPr lang="tr-TR" dirty="0"/>
          </a:p>
        </p:txBody>
      </p:sp>
      <p:pic>
        <p:nvPicPr>
          <p:cNvPr id="4" name="Picture 31" descr="chromosphe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0669" y="1496554"/>
            <a:ext cx="7208449" cy="504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87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62" y="42861"/>
            <a:ext cx="10515600" cy="1325563"/>
          </a:xfrm>
        </p:spPr>
        <p:txBody>
          <a:bodyPr/>
          <a:lstStyle/>
          <a:p>
            <a:r>
              <a:rPr lang="tr-TR" altLang="tr-TR" dirty="0" smtClean="0">
                <a:solidFill>
                  <a:srgbClr val="FFC000"/>
                </a:solidFill>
              </a:rPr>
              <a:t>İki Farklı Filtrede Güneş</a:t>
            </a:r>
            <a:endParaRPr lang="en-GB" dirty="0"/>
          </a:p>
        </p:txBody>
      </p:sp>
      <p:pic>
        <p:nvPicPr>
          <p:cNvPr id="54274" name="Picture 2" descr="http://www.avertedimagination.com/images/chromo_phot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1353" y="1098261"/>
            <a:ext cx="5645439" cy="564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19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0"/>
            <a:ext cx="10515600" cy="1325563"/>
          </a:xfrm>
        </p:spPr>
        <p:txBody>
          <a:bodyPr>
            <a:normAutofit/>
          </a:bodyPr>
          <a:lstStyle/>
          <a:p>
            <a:r>
              <a:rPr lang="tr-TR" sz="3600" dirty="0"/>
              <a:t>Güneş’in </a:t>
            </a:r>
            <a:r>
              <a:rPr lang="tr-TR" sz="3600" dirty="0" smtClean="0"/>
              <a:t>farklı dalgaboylarında görüntüsü</a:t>
            </a:r>
            <a:endParaRPr lang="tr-TR" sz="3600" dirty="0"/>
          </a:p>
        </p:txBody>
      </p:sp>
      <p:pic>
        <p:nvPicPr>
          <p:cNvPr id="3074" name="Picture 2" descr="http://www.nasa.gov/images/content/719688main_Sun-Wavelength-Chart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183" y="878310"/>
            <a:ext cx="7789924" cy="584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86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Farklı dalgaboylarında M31</a:t>
            </a:r>
            <a:endParaRPr lang="tr-TR" dirty="0"/>
          </a:p>
        </p:txBody>
      </p:sp>
      <p:pic>
        <p:nvPicPr>
          <p:cNvPr id="53250" name="Picture 2" descr="http://i0.wp.com/www.universetoday.com/wp-content/uploads/2011/01/M31_andromeda_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042" y="1480535"/>
            <a:ext cx="7932357" cy="539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22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p:txBody>
          <a:bodyPr wrap="square" numCol="1" anchorCtr="0" compatLnSpc="1">
            <a:prstTxWarp prst="textNoShape">
              <a:avLst/>
            </a:prstTxWarp>
          </a:bodyPr>
          <a:lstStyle/>
          <a:p>
            <a:r>
              <a:rPr lang="tr-TR" altLang="tr-TR" dirty="0" smtClean="0">
                <a:solidFill>
                  <a:srgbClr val="FFC000"/>
                </a:solidFill>
              </a:rPr>
              <a:t>Kırmızıöte Filtreler</a:t>
            </a:r>
          </a:p>
        </p:txBody>
      </p:sp>
      <p:pic>
        <p:nvPicPr>
          <p:cNvPr id="15363" name="Content Placeholder 3" descr="Orion-v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3650" y="1376363"/>
            <a:ext cx="5195888" cy="530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p:cNvSpPr txBox="1">
            <a:spLocks noChangeArrowheads="1"/>
          </p:cNvSpPr>
          <p:nvPr/>
        </p:nvSpPr>
        <p:spPr bwMode="auto">
          <a:xfrm>
            <a:off x="579438" y="2481263"/>
            <a:ext cx="3482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rbel" panose="020B05030202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orbel" panose="020B05030202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orbel" panose="020B05030202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9pPr>
          </a:lstStyle>
          <a:p>
            <a:pPr>
              <a:lnSpc>
                <a:spcPct val="100000"/>
              </a:lnSpc>
              <a:spcBef>
                <a:spcPct val="0"/>
              </a:spcBef>
              <a:buFontTx/>
              <a:buNone/>
            </a:pPr>
            <a:r>
              <a:rPr lang="tr-TR" altLang="tr-TR" sz="1800"/>
              <a:t>Orion Yıldız oluşum bölgesi</a:t>
            </a:r>
          </a:p>
          <a:p>
            <a:pPr>
              <a:lnSpc>
                <a:spcPct val="100000"/>
              </a:lnSpc>
              <a:spcBef>
                <a:spcPct val="0"/>
              </a:spcBef>
              <a:buFontTx/>
              <a:buNone/>
            </a:pPr>
            <a:r>
              <a:rPr lang="tr-TR" altLang="tr-TR" sz="1800"/>
              <a:t>Görsel bölge</a:t>
            </a:r>
          </a:p>
        </p:txBody>
      </p:sp>
    </p:spTree>
    <p:extLst>
      <p:ext uri="{BB962C8B-B14F-4D97-AF65-F5344CB8AC3E}">
        <p14:creationId xmlns:p14="http://schemas.microsoft.com/office/powerpoint/2010/main" val="1906882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smtClean="0">
                <a:solidFill>
                  <a:srgbClr val="FFC000"/>
                </a:solidFill>
              </a:rPr>
              <a:t>Kırmızıöte Filtreler</a:t>
            </a:r>
            <a:endParaRPr lang="tr-TR" dirty="0"/>
          </a:p>
        </p:txBody>
      </p:sp>
      <p:pic>
        <p:nvPicPr>
          <p:cNvPr id="16387" name="Picture 3" descr="Orion-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3" y="1398588"/>
            <a:ext cx="5199062"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4"/>
          <p:cNvSpPr txBox="1">
            <a:spLocks noChangeArrowheads="1"/>
          </p:cNvSpPr>
          <p:nvPr/>
        </p:nvSpPr>
        <p:spPr bwMode="auto">
          <a:xfrm>
            <a:off x="579438" y="2481263"/>
            <a:ext cx="3482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orbel" panose="020B05030202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orbel" panose="020B05030202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orbel" panose="020B05030202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defRPr>
            </a:lvl9pPr>
          </a:lstStyle>
          <a:p>
            <a:pPr>
              <a:lnSpc>
                <a:spcPct val="100000"/>
              </a:lnSpc>
              <a:spcBef>
                <a:spcPct val="0"/>
              </a:spcBef>
              <a:buFontTx/>
              <a:buNone/>
            </a:pPr>
            <a:r>
              <a:rPr lang="tr-TR" altLang="tr-TR" sz="1800"/>
              <a:t>Orion Yıldız oluşum bölgesi</a:t>
            </a:r>
          </a:p>
          <a:p>
            <a:pPr>
              <a:lnSpc>
                <a:spcPct val="100000"/>
              </a:lnSpc>
              <a:spcBef>
                <a:spcPct val="0"/>
              </a:spcBef>
              <a:buFontTx/>
              <a:buNone/>
            </a:pPr>
            <a:r>
              <a:rPr lang="tr-TR" altLang="tr-TR" sz="1800"/>
              <a:t>Yakın kırmızıöte bölge (IRAS)</a:t>
            </a:r>
          </a:p>
        </p:txBody>
      </p:sp>
    </p:spTree>
    <p:extLst>
      <p:ext uri="{BB962C8B-B14F-4D97-AF65-F5344CB8AC3E}">
        <p14:creationId xmlns:p14="http://schemas.microsoft.com/office/powerpoint/2010/main" val="227979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Karina bulutsusu</a:t>
            </a:r>
            <a:endParaRPr lang="tr-TR" dirty="0"/>
          </a:p>
        </p:txBody>
      </p:sp>
      <p:pic>
        <p:nvPicPr>
          <p:cNvPr id="58372" name="Picture 4" descr="https://c2.staticflickr.com/6/5451/9511009080_60294d285f_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0361" y="1349105"/>
            <a:ext cx="7524780" cy="528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74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Crab bulutsusu</a:t>
            </a:r>
            <a:endParaRPr lang="tr-TR" dirty="0"/>
          </a:p>
        </p:txBody>
      </p:sp>
      <p:pic>
        <p:nvPicPr>
          <p:cNvPr id="59394" name="Picture 2" descr="http://imagine.gsfc.nasa.gov/Images/basic/crab_multiwavelengt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218" y="1284924"/>
            <a:ext cx="5313989" cy="531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725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tr-TR" altLang="tr-TR" dirty="0" smtClean="0">
                <a:solidFill>
                  <a:srgbClr val="FFC000"/>
                </a:solidFill>
              </a:rPr>
              <a:t>Farklı dalgaboylarında farklı görüntüler</a:t>
            </a:r>
            <a:endParaRPr lang="tr-TR" dirty="0"/>
          </a:p>
        </p:txBody>
      </p:sp>
      <p:pic>
        <p:nvPicPr>
          <p:cNvPr id="20483" name="Picture 4" descr="http://ipac.jpl.nasa.gov/media_images/sig08-004_mediu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78" t="12222" r="1334" b="12222"/>
          <a:stretch>
            <a:fillRect/>
          </a:stretch>
        </p:blipFill>
        <p:spPr bwMode="auto">
          <a:xfrm>
            <a:off x="2749550" y="1825625"/>
            <a:ext cx="6975475"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209800" y="457200"/>
            <a:ext cx="7772400" cy="1143000"/>
          </a:xfrm>
          <a:prstGeom prst="rect">
            <a:avLst/>
          </a:prstGeom>
          <a:noFill/>
          <a:ln>
            <a:noFill/>
          </a:ln>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Lst>
        </p:spPr>
        <p:txBody>
          <a:bodyPr lIns="92075" tIns="46038" rIns="92075" bIns="46038" anchor="ctr"/>
          <a:lstStyle/>
          <a:p>
            <a:pPr algn="ctr" eaLnBrk="1" hangingPunct="1">
              <a:defRPr/>
            </a:pPr>
            <a:r>
              <a:rPr lang="tr-TR" sz="4400" dirty="0">
                <a:solidFill>
                  <a:srgbClr val="FFFF00"/>
                </a:solidFill>
                <a:latin typeface="Times New Roman" pitchFamily="18" charset="0"/>
                <a:cs typeface="Times New Roman" pitchFamily="18" charset="0"/>
              </a:rPr>
              <a:t>Işık Nedir?</a:t>
            </a:r>
            <a:endParaRPr lang="tr-TR" sz="4400" dirty="0">
              <a:solidFill>
                <a:srgbClr val="FFFF00"/>
              </a:solidFill>
              <a:latin typeface="Calibri" pitchFamily="34" charset="0"/>
            </a:endParaRPr>
          </a:p>
        </p:txBody>
      </p:sp>
      <p:sp>
        <p:nvSpPr>
          <p:cNvPr id="515075" name="Rectangle 3"/>
          <p:cNvSpPr>
            <a:spLocks noChangeArrowheads="1"/>
          </p:cNvSpPr>
          <p:nvPr/>
        </p:nvSpPr>
        <p:spPr bwMode="auto">
          <a:xfrm>
            <a:off x="2209800" y="1905000"/>
            <a:ext cx="7772400" cy="44958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marL="342900" indent="-342900">
              <a:spcBef>
                <a:spcPct val="20000"/>
              </a:spcBef>
              <a:buClr>
                <a:schemeClr val="tx2"/>
              </a:buClr>
              <a:buSzPct val="75000"/>
              <a:buFont typeface="Wingdings" pitchFamily="2" charset="2"/>
              <a:buChar char="n"/>
              <a:defRPr/>
            </a:pPr>
            <a:r>
              <a:rPr lang="tr-TR" sz="2800" dirty="0">
                <a:latin typeface="Times New Roman" pitchFamily="18" charset="0"/>
                <a:cs typeface="Times New Roman" pitchFamily="18" charset="0"/>
              </a:rPr>
              <a:t>Işık bir enerji dalgasıdır (elektromanyetik ışınım). </a:t>
            </a:r>
            <a:endParaRPr lang="tr-TR" sz="3200" dirty="0">
              <a:latin typeface="Times New Roman" pitchFamily="18" charset="0"/>
              <a:cs typeface="Times New Roman" pitchFamily="18" charset="0"/>
            </a:endParaRPr>
          </a:p>
          <a:p>
            <a:pPr marL="342900" indent="-342900">
              <a:spcBef>
                <a:spcPct val="20000"/>
              </a:spcBef>
              <a:buClr>
                <a:schemeClr val="tx2"/>
              </a:buClr>
              <a:buSzPct val="75000"/>
              <a:buFont typeface="Wingdings" pitchFamily="2" charset="2"/>
              <a:buChar char="n"/>
              <a:defRPr/>
            </a:pPr>
            <a:r>
              <a:rPr lang="tr-TR" sz="2800" dirty="0">
                <a:latin typeface="Times New Roman" pitchFamily="18" charset="0"/>
                <a:cs typeface="Times New Roman" pitchFamily="18" charset="0"/>
              </a:rPr>
              <a:t>Boşluk i</a:t>
            </a:r>
            <a:r>
              <a:rPr lang="tr-TR" sz="2800" dirty="0">
                <a:latin typeface="Calibri"/>
                <a:cs typeface="Times New Roman" pitchFamily="18" charset="0"/>
              </a:rPr>
              <a:t>ç</a:t>
            </a:r>
            <a:r>
              <a:rPr lang="tr-TR" sz="2800" dirty="0">
                <a:latin typeface="Times New Roman" pitchFamily="18" charset="0"/>
                <a:cs typeface="Times New Roman" pitchFamily="18" charset="0"/>
              </a:rPr>
              <a:t>inde hareket edebilir. </a:t>
            </a:r>
            <a:endParaRPr lang="tr-TR" sz="3200" dirty="0">
              <a:latin typeface="Times New Roman" pitchFamily="18" charset="0"/>
              <a:cs typeface="Times New Roman" pitchFamily="18" charset="0"/>
            </a:endParaRPr>
          </a:p>
          <a:p>
            <a:pPr marL="342900" indent="-342900">
              <a:spcBef>
                <a:spcPct val="20000"/>
              </a:spcBef>
              <a:buClr>
                <a:schemeClr val="tx2"/>
              </a:buClr>
              <a:buSzPct val="75000"/>
              <a:buFont typeface="Wingdings" pitchFamily="2" charset="2"/>
              <a:buChar char="n"/>
              <a:defRPr/>
            </a:pPr>
            <a:r>
              <a:rPr lang="tr-TR" sz="2800" dirty="0">
                <a:latin typeface="Times New Roman" pitchFamily="18" charset="0"/>
                <a:cs typeface="Times New Roman" pitchFamily="18" charset="0"/>
              </a:rPr>
              <a:t>Işık sabit bir değerle seyahat eder : </a:t>
            </a:r>
            <a:endParaRPr lang="tr-TR" sz="3200" dirty="0">
              <a:latin typeface="Times New Roman" pitchFamily="18" charset="0"/>
              <a:cs typeface="Times New Roman" pitchFamily="18" charset="0"/>
            </a:endParaRPr>
          </a:p>
          <a:p>
            <a:pPr marL="342900" indent="-342900">
              <a:spcBef>
                <a:spcPct val="20000"/>
              </a:spcBef>
              <a:buClr>
                <a:schemeClr val="tx2"/>
              </a:buClr>
              <a:buSzPct val="75000"/>
              <a:defRPr/>
            </a:pPr>
            <a:r>
              <a:rPr lang="tr-TR" sz="2800" dirty="0">
                <a:latin typeface="Times New Roman" pitchFamily="18" charset="0"/>
                <a:cs typeface="Times New Roman" pitchFamily="18" charset="0"/>
              </a:rPr>
              <a:t>		</a:t>
            </a:r>
            <a:r>
              <a:rPr lang="tr-TR" sz="2800" b="1" dirty="0">
                <a:latin typeface="Times New Roman" pitchFamily="18" charset="0"/>
                <a:cs typeface="Times New Roman" pitchFamily="18" charset="0"/>
              </a:rPr>
              <a:t>c = 3 x 10</a:t>
            </a:r>
            <a:r>
              <a:rPr lang="tr-TR" sz="2800" b="1" baseline="30000" dirty="0">
                <a:latin typeface="Times New Roman" pitchFamily="18" charset="0"/>
                <a:cs typeface="Times New Roman" pitchFamily="18" charset="0"/>
              </a:rPr>
              <a:t>10</a:t>
            </a:r>
            <a:r>
              <a:rPr lang="tr-TR" sz="2800" b="1" dirty="0">
                <a:latin typeface="Times New Roman" pitchFamily="18" charset="0"/>
                <a:cs typeface="Times New Roman" pitchFamily="18" charset="0"/>
              </a:rPr>
              <a:t> </a:t>
            </a:r>
            <a:r>
              <a:rPr lang="tr-TR" sz="2800" b="1" dirty="0" smtClean="0">
                <a:latin typeface="Times New Roman" pitchFamily="18" charset="0"/>
                <a:cs typeface="Times New Roman" pitchFamily="18" charset="0"/>
              </a:rPr>
              <a:t>cm/sn </a:t>
            </a:r>
            <a:endParaRPr lang="tr-TR" sz="3200" dirty="0">
              <a:latin typeface="Times New Roman" pitchFamily="18" charset="0"/>
              <a:cs typeface="Times New Roman" pitchFamily="18" charset="0"/>
            </a:endParaRPr>
          </a:p>
          <a:p>
            <a:pPr marL="342900" indent="-342900">
              <a:spcBef>
                <a:spcPct val="20000"/>
              </a:spcBef>
              <a:buClr>
                <a:schemeClr val="tx2"/>
              </a:buClr>
              <a:buSzPct val="75000"/>
              <a:buFont typeface="Wingdings" pitchFamily="2" charset="2"/>
              <a:buChar char="n"/>
              <a:defRPr/>
            </a:pPr>
            <a:r>
              <a:rPr lang="tr-TR" sz="2800" dirty="0">
                <a:latin typeface="Times New Roman" pitchFamily="18" charset="0"/>
                <a:cs typeface="Times New Roman" pitchFamily="18" charset="0"/>
              </a:rPr>
              <a:t>Dalgaboyu (</a:t>
            </a:r>
            <a:r>
              <a:rPr lang="tr-TR" sz="2800" dirty="0">
                <a:latin typeface="Symbol" pitchFamily="18" charset="2"/>
                <a:cs typeface="Times New Roman" pitchFamily="18" charset="0"/>
              </a:rPr>
              <a:t>l</a:t>
            </a:r>
            <a:r>
              <a:rPr lang="tr-TR" sz="2800" dirty="0">
                <a:latin typeface="Times New Roman" pitchFamily="18" charset="0"/>
                <a:cs typeface="Times New Roman" pitchFamily="18" charset="0"/>
              </a:rPr>
              <a:t>) and frekans (</a:t>
            </a:r>
            <a:r>
              <a:rPr lang="tr-TR" sz="2800" dirty="0">
                <a:latin typeface="Symbol" pitchFamily="18" charset="2"/>
                <a:cs typeface="Times New Roman" pitchFamily="18" charset="0"/>
              </a:rPr>
              <a:t>n</a:t>
            </a:r>
            <a:r>
              <a:rPr lang="tr-TR" sz="2800" dirty="0">
                <a:latin typeface="Times New Roman" pitchFamily="18" charset="0"/>
                <a:cs typeface="Times New Roman" pitchFamily="18" charset="0"/>
              </a:rPr>
              <a:t>) ile tanımlanır: </a:t>
            </a:r>
            <a:endParaRPr lang="tr-TR" sz="3200" dirty="0">
              <a:latin typeface="Times New Roman" pitchFamily="18" charset="0"/>
              <a:cs typeface="Times New Roman" pitchFamily="18" charset="0"/>
            </a:endParaRPr>
          </a:p>
          <a:p>
            <a:pPr marL="342900" indent="-342900">
              <a:spcBef>
                <a:spcPct val="20000"/>
              </a:spcBef>
              <a:buClr>
                <a:schemeClr val="tx2"/>
              </a:buClr>
              <a:buSzPct val="75000"/>
              <a:defRPr/>
            </a:pPr>
            <a:r>
              <a:rPr lang="tr-TR" sz="2800" dirty="0">
                <a:latin typeface="Times New Roman" pitchFamily="18" charset="0"/>
                <a:cs typeface="Times New Roman" pitchFamily="18" charset="0"/>
              </a:rPr>
              <a:t>		</a:t>
            </a:r>
            <a:r>
              <a:rPr lang="tr-TR" sz="2800" b="1" dirty="0">
                <a:latin typeface="Times New Roman" pitchFamily="18" charset="0"/>
                <a:cs typeface="Times New Roman" pitchFamily="18" charset="0"/>
              </a:rPr>
              <a:t>c = </a:t>
            </a:r>
            <a:r>
              <a:rPr lang="tr-TR" sz="2800" b="1" dirty="0">
                <a:latin typeface="Symbol" pitchFamily="18" charset="2"/>
                <a:cs typeface="Times New Roman" pitchFamily="18" charset="0"/>
              </a:rPr>
              <a:t>ln</a:t>
            </a:r>
            <a:r>
              <a:rPr lang="tr-TR" sz="2800" dirty="0">
                <a:latin typeface="Times New Roman" pitchFamily="18" charset="0"/>
                <a:cs typeface="Times New Roman" pitchFamily="18" charset="0"/>
              </a:rPr>
              <a:t> </a:t>
            </a:r>
            <a:endParaRPr lang="tr-TR" sz="3200" dirty="0">
              <a:latin typeface="Times New Roman" pitchFamily="18" charset="0"/>
              <a:cs typeface="Times New Roman" pitchFamily="18" charset="0"/>
            </a:endParaRPr>
          </a:p>
          <a:p>
            <a:pPr marL="342900" indent="-342900">
              <a:spcBef>
                <a:spcPct val="20000"/>
              </a:spcBef>
              <a:buClr>
                <a:schemeClr val="tx2"/>
              </a:buClr>
              <a:buSzPct val="75000"/>
              <a:buFont typeface="Wingdings" pitchFamily="2" charset="2"/>
              <a:buChar char="n"/>
              <a:defRPr/>
            </a:pPr>
            <a:r>
              <a:rPr lang="tr-TR" sz="2800" dirty="0">
                <a:latin typeface="Times New Roman" pitchFamily="18" charset="0"/>
                <a:cs typeface="Times New Roman" pitchFamily="18" charset="0"/>
              </a:rPr>
              <a:t>Enerjisi: </a:t>
            </a:r>
            <a:endParaRPr lang="tr-TR" sz="3200" dirty="0">
              <a:latin typeface="Times New Roman" pitchFamily="18" charset="0"/>
              <a:cs typeface="Times New Roman" pitchFamily="18" charset="0"/>
            </a:endParaRPr>
          </a:p>
          <a:p>
            <a:pPr marL="342900" indent="-342900">
              <a:spcBef>
                <a:spcPct val="20000"/>
              </a:spcBef>
              <a:buClr>
                <a:schemeClr val="tx2"/>
              </a:buClr>
              <a:buSzPct val="75000"/>
              <a:defRPr/>
            </a:pPr>
            <a:r>
              <a:rPr lang="tr-TR" sz="2800" dirty="0">
                <a:latin typeface="Times New Roman" pitchFamily="18" charset="0"/>
                <a:cs typeface="Times New Roman" pitchFamily="18" charset="0"/>
              </a:rPr>
              <a:t>		</a:t>
            </a:r>
            <a:r>
              <a:rPr lang="tr-TR" sz="2800" b="1" dirty="0">
                <a:latin typeface="Times New Roman" pitchFamily="18" charset="0"/>
                <a:cs typeface="Times New Roman" pitchFamily="18" charset="0"/>
              </a:rPr>
              <a:t>E = hc/</a:t>
            </a:r>
            <a:r>
              <a:rPr lang="tr-TR" sz="2800" b="1" dirty="0">
                <a:latin typeface="Symbol" pitchFamily="18" charset="2"/>
                <a:cs typeface="Times New Roman" pitchFamily="18" charset="0"/>
              </a:rPr>
              <a:t>l </a:t>
            </a:r>
            <a:r>
              <a:rPr lang="tr-TR" sz="2800" b="1" dirty="0">
                <a:latin typeface="Times New Roman" pitchFamily="18" charset="0"/>
                <a:cs typeface="Times New Roman" pitchFamily="18" charset="0"/>
              </a:rPr>
              <a:t>= h</a:t>
            </a:r>
            <a:r>
              <a:rPr lang="tr-TR" sz="2800" b="1" dirty="0">
                <a:latin typeface="Symbol" pitchFamily="18" charset="2"/>
                <a:cs typeface="Times New Roman" pitchFamily="18" charset="0"/>
              </a:rPr>
              <a:t>n </a:t>
            </a:r>
            <a:endParaRPr lang="tr-TR" sz="3200" dirty="0">
              <a:latin typeface="Times New Roman" pitchFamily="18" charset="0"/>
              <a:cs typeface="Times New Roman" pitchFamily="18" charset="0"/>
            </a:endParaRPr>
          </a:p>
          <a:p>
            <a:pPr marL="342900" indent="-342900">
              <a:spcBef>
                <a:spcPct val="20000"/>
              </a:spcBef>
              <a:buClr>
                <a:schemeClr val="tx2"/>
              </a:buClr>
              <a:buSzPct val="75000"/>
              <a:defRPr/>
            </a:pPr>
            <a:r>
              <a:rPr lang="tr-TR" sz="2800" dirty="0">
                <a:effectLst>
                  <a:outerShdw blurRad="38100" dist="38100" dir="2700000" algn="tl">
                    <a:srgbClr val="C0C0C0"/>
                  </a:outerShdw>
                </a:effectLst>
                <a:latin typeface="Symbol" pitchFamily="18" charset="2"/>
                <a:cs typeface="Times New Roman" pitchFamily="18" charset="0"/>
              </a:rPr>
              <a:t> </a:t>
            </a:r>
            <a:endParaRPr lang="tr-TR" sz="3200" dirty="0">
              <a:latin typeface="Calibri" pitchFamily="34" charset="0"/>
            </a:endParaRPr>
          </a:p>
        </p:txBody>
      </p:sp>
    </p:spTree>
    <p:extLst>
      <p:ext uri="{BB962C8B-B14F-4D97-AF65-F5344CB8AC3E}">
        <p14:creationId xmlns:p14="http://schemas.microsoft.com/office/powerpoint/2010/main" val="955645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sz="half" idx="1"/>
          </p:nvPr>
        </p:nvSpPr>
        <p:spPr>
          <a:xfrm>
            <a:off x="1828800" y="1905000"/>
            <a:ext cx="3810000" cy="4419600"/>
          </a:xfrm>
        </p:spPr>
        <p:txBody>
          <a:bodyPr>
            <a:normAutofit/>
          </a:bodyPr>
          <a:lstStyle/>
          <a:p>
            <a:r>
              <a:rPr lang="tr-TR" altLang="tr-TR" sz="2000" dirty="0" smtClean="0"/>
              <a:t>Ay çok parlak olduğunda Ay yüzeyinde ince detayları görmek zordur. </a:t>
            </a:r>
            <a:endParaRPr lang="en-US" altLang="tr-TR" sz="2000" dirty="0"/>
          </a:p>
          <a:p>
            <a:r>
              <a:rPr lang="tr-TR" altLang="tr-TR" sz="2000" dirty="0" smtClean="0"/>
              <a:t>Standart bir Ay filtresi tüm görsel ışığın %80 kadarını bloke edebilir. </a:t>
            </a:r>
            <a:endParaRPr lang="en-US" altLang="tr-TR" sz="2000" dirty="0"/>
          </a:p>
          <a:p>
            <a:r>
              <a:rPr lang="tr-TR" altLang="tr-TR" sz="2000" dirty="0"/>
              <a:t>P</a:t>
            </a:r>
            <a:r>
              <a:rPr lang="tr-TR" altLang="tr-TR" sz="2000" dirty="0" smtClean="0"/>
              <a:t>olarize bir filtredir ve ışığı engelleme derecesi ayarlanabilir.</a:t>
            </a:r>
            <a:endParaRPr lang="en-US" altLang="tr-TR" sz="2000" dirty="0"/>
          </a:p>
        </p:txBody>
      </p:sp>
      <p:sp>
        <p:nvSpPr>
          <p:cNvPr id="96259" name="Rectangle 3"/>
          <p:cNvSpPr>
            <a:spLocks noGrp="1" noChangeArrowheads="1"/>
          </p:cNvSpPr>
          <p:nvPr>
            <p:ph type="title"/>
          </p:nvPr>
        </p:nvSpPr>
        <p:spPr>
          <a:xfrm>
            <a:off x="3276600" y="455613"/>
            <a:ext cx="5562600" cy="457200"/>
          </a:xfrm>
        </p:spPr>
        <p:txBody>
          <a:bodyPr>
            <a:normAutofit fontScale="90000"/>
          </a:bodyPr>
          <a:lstStyle/>
          <a:p>
            <a:r>
              <a:rPr lang="tr-TR" altLang="tr-TR" sz="3600" dirty="0" smtClean="0">
                <a:solidFill>
                  <a:srgbClr val="FFC000"/>
                </a:solidFill>
              </a:rPr>
              <a:t>Ay Filtreleri</a:t>
            </a:r>
            <a:endParaRPr lang="en-US" altLang="tr-TR" sz="3600" dirty="0">
              <a:solidFill>
                <a:srgbClr val="FFC000"/>
              </a:solidFill>
            </a:endParaRPr>
          </a:p>
        </p:txBody>
      </p:sp>
      <p:pic>
        <p:nvPicPr>
          <p:cNvPr id="96260" name="Picture 4" descr="MoonFi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236519"/>
            <a:ext cx="19050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96261" name="Picture 5" descr="PolarizingMoonFil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398550"/>
            <a:ext cx="202088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75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dirty="0">
                <a:solidFill>
                  <a:srgbClr val="FFC000"/>
                </a:solidFill>
              </a:rPr>
              <a:t>Ay Filtreleri</a:t>
            </a:r>
            <a:endParaRPr lang="en-GB" dirty="0"/>
          </a:p>
        </p:txBody>
      </p:sp>
      <p:pic>
        <p:nvPicPr>
          <p:cNvPr id="56322" name="Picture 2" descr="http://upload.wikimedia.org/wikipedia/commons/thumb/5/5e/Neutral_density_filter_demonstration.jpg/1280px-Neutral_density_filter_demonstr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4549" y="1380377"/>
            <a:ext cx="6862187" cy="45730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21518" y="6070661"/>
            <a:ext cx="6748963" cy="369332"/>
          </a:xfrm>
          <a:prstGeom prst="rect">
            <a:avLst/>
          </a:prstGeom>
        </p:spPr>
        <p:txBody>
          <a:bodyPr wrap="none">
            <a:spAutoFit/>
          </a:bodyPr>
          <a:lstStyle/>
          <a:p>
            <a:r>
              <a:rPr lang="tr-TR" dirty="0" smtClean="0"/>
              <a:t>Nötr yoğunluk filtresinin gösterimi; eşit miktarda ışık gelmesini sağlar</a:t>
            </a:r>
            <a:endParaRPr lang="en-GB" dirty="0"/>
          </a:p>
        </p:txBody>
      </p:sp>
    </p:spTree>
    <p:extLst>
      <p:ext uri="{BB962C8B-B14F-4D97-AF65-F5344CB8AC3E}">
        <p14:creationId xmlns:p14="http://schemas.microsoft.com/office/powerpoint/2010/main" val="2660050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dirty="0">
                <a:solidFill>
                  <a:srgbClr val="FFC000"/>
                </a:solidFill>
              </a:rPr>
              <a:t>Ay Filtreleri</a:t>
            </a:r>
            <a:endParaRPr lang="en-GB" dirty="0"/>
          </a:p>
        </p:txBody>
      </p:sp>
      <p:pic>
        <p:nvPicPr>
          <p:cNvPr id="55298" name="Picture 2" descr="Photo of Moon Without Telescope Filt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7267" y="1936101"/>
            <a:ext cx="4013296" cy="3009972"/>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Photo of Moon With Telescope Fil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38201" y="1936101"/>
            <a:ext cx="4013296" cy="30099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80855" y="5153891"/>
            <a:ext cx="7370642" cy="369332"/>
          </a:xfrm>
          <a:prstGeom prst="rect">
            <a:avLst/>
          </a:prstGeom>
          <a:noFill/>
        </p:spPr>
        <p:txBody>
          <a:bodyPr wrap="square" rtlCol="0">
            <a:spAutoFit/>
          </a:bodyPr>
          <a:lstStyle/>
          <a:p>
            <a:r>
              <a:rPr lang="tr-TR" dirty="0" smtClean="0"/>
              <a:t>Filtresiz Ay                                                                       Filtreli Ay</a:t>
            </a:r>
            <a:endParaRPr lang="en-GB" dirty="0"/>
          </a:p>
        </p:txBody>
      </p:sp>
    </p:spTree>
    <p:extLst>
      <p:ext uri="{BB962C8B-B14F-4D97-AF65-F5344CB8AC3E}">
        <p14:creationId xmlns:p14="http://schemas.microsoft.com/office/powerpoint/2010/main" val="2879584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tr-TR" altLang="tr-TR" dirty="0">
                <a:solidFill>
                  <a:srgbClr val="FFC000"/>
                </a:solidFill>
              </a:rPr>
              <a:t>Johnson – Morgan Standart Fotometrik Sistemi - </a:t>
            </a:r>
            <a:r>
              <a:rPr lang="tr-TR" altLang="tr-TR" dirty="0" smtClean="0">
                <a:solidFill>
                  <a:srgbClr val="FFC000"/>
                </a:solidFill>
              </a:rPr>
              <a:t>UBV</a:t>
            </a:r>
            <a:endParaRPr lang="tr-TR" altLang="tr-TR" dirty="0">
              <a:solidFill>
                <a:srgbClr val="FFC000"/>
              </a:solidFill>
            </a:endParaRPr>
          </a:p>
        </p:txBody>
      </p:sp>
      <p:sp>
        <p:nvSpPr>
          <p:cNvPr id="72709" name="Text Box 5"/>
          <p:cNvSpPr txBox="1">
            <a:spLocks noChangeArrowheads="1"/>
          </p:cNvSpPr>
          <p:nvPr/>
        </p:nvSpPr>
        <p:spPr bwMode="auto">
          <a:xfrm>
            <a:off x="4224339" y="5589589"/>
            <a:ext cx="41052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a:t> </a:t>
            </a:r>
            <a:r>
              <a:rPr lang="tr-TR" altLang="tr-TR" sz="1400"/>
              <a:t>Johnson – Morgan Fotometrik Sistemi</a:t>
            </a:r>
          </a:p>
          <a:p>
            <a:pPr algn="ctr"/>
            <a:endParaRPr lang="tr-TR" altLang="tr-TR" sz="1400"/>
          </a:p>
          <a:p>
            <a:pPr algn="ctr"/>
            <a:r>
              <a:rPr lang="tr-TR" altLang="tr-TR" sz="1000"/>
              <a:t>Johnson, H. L.; Morgan, W. W., </a:t>
            </a:r>
            <a:r>
              <a:rPr lang="tr-TR" altLang="tr-TR" sz="1000" i="1"/>
              <a:t>“On the Color-Magnitude Diagram of the Pleiades”</a:t>
            </a:r>
            <a:r>
              <a:rPr lang="tr-TR" altLang="tr-TR" sz="1000"/>
              <a:t>, ApJ, 1951</a:t>
            </a:r>
          </a:p>
        </p:txBody>
      </p:sp>
      <p:pic>
        <p:nvPicPr>
          <p:cNvPr id="72710" name="Picture 6" descr="johnson morgan ub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1844675"/>
            <a:ext cx="5759450" cy="372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14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tr-TR" altLang="tr-TR" dirty="0">
                <a:solidFill>
                  <a:srgbClr val="FFC000"/>
                </a:solidFill>
              </a:rPr>
              <a:t>Johnson – </a:t>
            </a:r>
            <a:r>
              <a:rPr lang="tr-TR" altLang="tr-TR" dirty="0" err="1">
                <a:solidFill>
                  <a:srgbClr val="FFC000"/>
                </a:solidFill>
              </a:rPr>
              <a:t>Cousins</a:t>
            </a:r>
            <a:r>
              <a:rPr lang="tr-TR" altLang="tr-TR" dirty="0">
                <a:solidFill>
                  <a:srgbClr val="FFC000"/>
                </a:solidFill>
              </a:rPr>
              <a:t> Standart </a:t>
            </a:r>
            <a:r>
              <a:rPr lang="tr-TR" altLang="tr-TR" dirty="0" err="1">
                <a:solidFill>
                  <a:srgbClr val="FFC000"/>
                </a:solidFill>
              </a:rPr>
              <a:t>Fotometrik</a:t>
            </a:r>
            <a:r>
              <a:rPr lang="tr-TR" altLang="tr-TR" dirty="0">
                <a:solidFill>
                  <a:srgbClr val="FFC000"/>
                </a:solidFill>
              </a:rPr>
              <a:t> Sistemi - UBVRI</a:t>
            </a:r>
          </a:p>
        </p:txBody>
      </p:sp>
      <p:sp>
        <p:nvSpPr>
          <p:cNvPr id="73733" name="Text Box 5"/>
          <p:cNvSpPr txBox="1">
            <a:spLocks noChangeArrowheads="1"/>
          </p:cNvSpPr>
          <p:nvPr/>
        </p:nvSpPr>
        <p:spPr bwMode="auto">
          <a:xfrm>
            <a:off x="4079876" y="5516564"/>
            <a:ext cx="417671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400"/>
              <a:t>Cousins tarafından Johnson-Morgan UBV fotometrik sistemine eklenen filtreler</a:t>
            </a:r>
          </a:p>
          <a:p>
            <a:pPr algn="ctr">
              <a:spcBef>
                <a:spcPct val="50000"/>
              </a:spcBef>
            </a:pPr>
            <a:r>
              <a:rPr lang="tr-TR" altLang="tr-TR" sz="1000"/>
              <a:t>Bessell, M.S., “Standard Photometric Systems”, ARA&amp;A., 2005</a:t>
            </a:r>
          </a:p>
          <a:p>
            <a:pPr algn="ctr">
              <a:spcBef>
                <a:spcPct val="50000"/>
              </a:spcBef>
            </a:pPr>
            <a:endParaRPr lang="tr-TR" altLang="tr-TR" sz="1000"/>
          </a:p>
        </p:txBody>
      </p:sp>
      <p:pic>
        <p:nvPicPr>
          <p:cNvPr id="73734" name="Picture 6" descr="cousins 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773239"/>
            <a:ext cx="5905500" cy="371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263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tr-TR" altLang="tr-TR" dirty="0" err="1">
                <a:solidFill>
                  <a:srgbClr val="FFC000"/>
                </a:solidFill>
              </a:rPr>
              <a:t>Bessell</a:t>
            </a:r>
            <a:r>
              <a:rPr lang="tr-TR" altLang="tr-TR" dirty="0">
                <a:solidFill>
                  <a:srgbClr val="FFC000"/>
                </a:solidFill>
              </a:rPr>
              <a:t> UBVRI Standart </a:t>
            </a:r>
            <a:r>
              <a:rPr lang="tr-TR" altLang="tr-TR" dirty="0" err="1">
                <a:solidFill>
                  <a:srgbClr val="FFC000"/>
                </a:solidFill>
              </a:rPr>
              <a:t>Fotometrik</a:t>
            </a:r>
            <a:r>
              <a:rPr lang="tr-TR" altLang="tr-TR" dirty="0">
                <a:solidFill>
                  <a:srgbClr val="FFC000"/>
                </a:solidFill>
              </a:rPr>
              <a:t> Sistemi</a:t>
            </a:r>
          </a:p>
        </p:txBody>
      </p:sp>
      <p:sp>
        <p:nvSpPr>
          <p:cNvPr id="74757" name="Text Box 5"/>
          <p:cNvSpPr txBox="1">
            <a:spLocks noChangeArrowheads="1"/>
          </p:cNvSpPr>
          <p:nvPr/>
        </p:nvSpPr>
        <p:spPr bwMode="auto">
          <a:xfrm>
            <a:off x="4656139" y="5876925"/>
            <a:ext cx="35274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400"/>
              <a:t>Bessell UBVRI Standart Sistemi</a:t>
            </a:r>
          </a:p>
          <a:p>
            <a:pPr algn="ctr">
              <a:spcBef>
                <a:spcPct val="50000"/>
              </a:spcBef>
            </a:pPr>
            <a:r>
              <a:rPr lang="tr-TR" altLang="tr-TR" sz="1000"/>
              <a:t>Bessell, M. S., “UBVRI passbands”, PASP, 1990 </a:t>
            </a:r>
          </a:p>
        </p:txBody>
      </p:sp>
      <p:pic>
        <p:nvPicPr>
          <p:cNvPr id="74759" name="Picture 7" descr="be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6" y="1782763"/>
            <a:ext cx="5051425"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737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tr-TR" altLang="tr-TR" dirty="0" err="1">
                <a:solidFill>
                  <a:srgbClr val="FFC000"/>
                </a:solidFill>
              </a:rPr>
              <a:t>Strömgren</a:t>
            </a:r>
            <a:r>
              <a:rPr lang="tr-TR" altLang="tr-TR" dirty="0">
                <a:solidFill>
                  <a:srgbClr val="FFC000"/>
                </a:solidFill>
              </a:rPr>
              <a:t> </a:t>
            </a:r>
            <a:r>
              <a:rPr lang="tr-TR" altLang="tr-TR" dirty="0" err="1">
                <a:solidFill>
                  <a:srgbClr val="FFC000"/>
                </a:solidFill>
              </a:rPr>
              <a:t>Fotometrik</a:t>
            </a:r>
            <a:r>
              <a:rPr lang="tr-TR" altLang="tr-TR" dirty="0">
                <a:solidFill>
                  <a:srgbClr val="FFC000"/>
                </a:solidFill>
              </a:rPr>
              <a:t> Sistemi</a:t>
            </a:r>
          </a:p>
        </p:txBody>
      </p:sp>
      <p:sp>
        <p:nvSpPr>
          <p:cNvPr id="76805" name="Text Box 5"/>
          <p:cNvSpPr txBox="1">
            <a:spLocks noChangeArrowheads="1"/>
          </p:cNvSpPr>
          <p:nvPr/>
        </p:nvSpPr>
        <p:spPr bwMode="auto">
          <a:xfrm>
            <a:off x="4295776" y="5589588"/>
            <a:ext cx="396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sz="1400"/>
              <a:t>Strömgren uvby Standart Fotometrik Sistemi</a:t>
            </a:r>
          </a:p>
          <a:p>
            <a:pPr algn="ctr"/>
            <a:r>
              <a:rPr lang="tr-TR" altLang="tr-TR" sz="1000"/>
              <a:t>http://obswww.unige.ch/gcpd</a:t>
            </a:r>
          </a:p>
        </p:txBody>
      </p:sp>
      <p:pic>
        <p:nvPicPr>
          <p:cNvPr id="76806" name="Picture 6" descr="stromgren uv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773238"/>
            <a:ext cx="5759450"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18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tr-TR" altLang="tr-TR" dirty="0" err="1">
                <a:solidFill>
                  <a:srgbClr val="FFC000"/>
                </a:solidFill>
              </a:rPr>
              <a:t>Strömgren</a:t>
            </a:r>
            <a:r>
              <a:rPr lang="tr-TR" altLang="tr-TR" dirty="0">
                <a:solidFill>
                  <a:srgbClr val="FFC000"/>
                </a:solidFill>
              </a:rPr>
              <a:t> </a:t>
            </a:r>
            <a:r>
              <a:rPr lang="tr-TR" altLang="tr-TR" dirty="0" err="1">
                <a:solidFill>
                  <a:srgbClr val="FFC000"/>
                </a:solidFill>
              </a:rPr>
              <a:t>uvby</a:t>
            </a:r>
            <a:r>
              <a:rPr lang="tr-TR" altLang="tr-TR" dirty="0">
                <a:solidFill>
                  <a:srgbClr val="FFC000"/>
                </a:solidFill>
              </a:rPr>
              <a:t> </a:t>
            </a:r>
            <a:r>
              <a:rPr lang="tr-TR" altLang="tr-TR" dirty="0" err="1">
                <a:solidFill>
                  <a:srgbClr val="FFC000"/>
                </a:solidFill>
              </a:rPr>
              <a:t>Fotometrik</a:t>
            </a:r>
            <a:r>
              <a:rPr lang="tr-TR" altLang="tr-TR" dirty="0">
                <a:solidFill>
                  <a:srgbClr val="FFC000"/>
                </a:solidFill>
              </a:rPr>
              <a:t> Sistemi</a:t>
            </a:r>
          </a:p>
        </p:txBody>
      </p:sp>
      <p:sp>
        <p:nvSpPr>
          <p:cNvPr id="78853" name="Text Box 5"/>
          <p:cNvSpPr txBox="1">
            <a:spLocks noChangeArrowheads="1"/>
          </p:cNvSpPr>
          <p:nvPr/>
        </p:nvSpPr>
        <p:spPr bwMode="auto">
          <a:xfrm>
            <a:off x="3792538" y="6237288"/>
            <a:ext cx="50419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t> </a:t>
            </a:r>
            <a:r>
              <a:rPr lang="tr-TR" altLang="tr-TR" sz="1400"/>
              <a:t>Strömgren uvby sistemi ve sıcak bir yıldızın tayfı</a:t>
            </a:r>
          </a:p>
          <a:p>
            <a:pPr algn="ctr">
              <a:spcBef>
                <a:spcPct val="50000"/>
              </a:spcBef>
            </a:pPr>
            <a:r>
              <a:rPr lang="tr-TR" altLang="tr-TR" sz="1000"/>
              <a:t>http://spiff.rit.edu/classes/phys440/lectures/color/</a:t>
            </a:r>
          </a:p>
          <a:p>
            <a:pPr algn="ctr">
              <a:spcBef>
                <a:spcPct val="50000"/>
              </a:spcBef>
            </a:pPr>
            <a:endParaRPr lang="tr-TR" altLang="tr-TR" sz="1000"/>
          </a:p>
        </p:txBody>
      </p:sp>
      <p:pic>
        <p:nvPicPr>
          <p:cNvPr id="78854" name="Picture 6" descr="stromgren-plus-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628775"/>
            <a:ext cx="63373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93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tr-TR" altLang="tr-TR"/>
              <a:t>RGB Filtreler</a:t>
            </a:r>
          </a:p>
        </p:txBody>
      </p:sp>
      <p:pic>
        <p:nvPicPr>
          <p:cNvPr id="79876" name="Picture 4" descr="RingNeb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779" y="1338840"/>
            <a:ext cx="5200650" cy="5200650"/>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p:cNvSpPr txBox="1">
            <a:spLocks noChangeArrowheads="1"/>
          </p:cNvSpPr>
          <p:nvPr/>
        </p:nvSpPr>
        <p:spPr bwMode="auto">
          <a:xfrm>
            <a:off x="5080289" y="1507331"/>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t>Yüzük Bulutsusu</a:t>
            </a:r>
          </a:p>
        </p:txBody>
      </p:sp>
      <p:pic>
        <p:nvPicPr>
          <p:cNvPr id="79878" name="Picture 6" descr="rgb_fil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508" y="2495839"/>
            <a:ext cx="21590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18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tr-TR" altLang="tr-TR" dirty="0"/>
              <a:t>RGB Filtreler</a:t>
            </a:r>
          </a:p>
        </p:txBody>
      </p:sp>
      <p:pic>
        <p:nvPicPr>
          <p:cNvPr id="81924" name="Picture 4" descr="WhirlpoolGalak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1557339"/>
            <a:ext cx="4930775" cy="4814887"/>
          </a:xfrm>
          <a:prstGeom prst="rect">
            <a:avLst/>
          </a:prstGeom>
          <a:noFill/>
          <a:extLst>
            <a:ext uri="{909E8E84-426E-40DD-AFC4-6F175D3DCCD1}">
              <a14:hiddenFill xmlns:a14="http://schemas.microsoft.com/office/drawing/2010/main">
                <a:solidFill>
                  <a:srgbClr val="FFFFFF"/>
                </a:solidFill>
              </a14:hiddenFill>
            </a:ext>
          </a:extLst>
        </p:spPr>
      </p:pic>
      <p:sp>
        <p:nvSpPr>
          <p:cNvPr id="81925" name="Text Box 5"/>
          <p:cNvSpPr txBox="1">
            <a:spLocks noChangeArrowheads="1"/>
          </p:cNvSpPr>
          <p:nvPr/>
        </p:nvSpPr>
        <p:spPr bwMode="auto">
          <a:xfrm>
            <a:off x="7824789" y="6021388"/>
            <a:ext cx="2592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t>Whirlpool Gökadası</a:t>
            </a:r>
          </a:p>
        </p:txBody>
      </p:sp>
    </p:spTree>
    <p:extLst>
      <p:ext uri="{BB962C8B-B14F-4D97-AF65-F5344CB8AC3E}">
        <p14:creationId xmlns:p14="http://schemas.microsoft.com/office/powerpoint/2010/main" val="250924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9" name="Rectangle 3"/>
          <p:cNvSpPr>
            <a:spLocks noChangeArrowheads="1"/>
          </p:cNvSpPr>
          <p:nvPr/>
        </p:nvSpPr>
        <p:spPr bwMode="auto">
          <a:xfrm>
            <a:off x="1714500" y="1066800"/>
            <a:ext cx="8763000" cy="11430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tr-TR" altLang="tr-TR" sz="3200" dirty="0">
                <a:solidFill>
                  <a:schemeClr val="tx1"/>
                </a:solidFill>
                <a:latin typeface="Times New Roman" panose="02020603050405020304" pitchFamily="18" charset="0"/>
                <a:cs typeface="Times New Roman" panose="02020603050405020304" pitchFamily="18" charset="0"/>
              </a:rPr>
              <a:t>İskoç fizikci James Clerk Maxwell 1860 larda ışığın manyetik ve elektrik alanların birleşimi olduğunu matematiksel olarak gösterdi.</a:t>
            </a:r>
            <a:r>
              <a:rPr lang="tr-TR" altLang="tr-TR" dirty="0">
                <a:solidFill>
                  <a:schemeClr val="tx1"/>
                </a:solidFill>
                <a:latin typeface="Times New Roman" panose="02020603050405020304" pitchFamily="18" charset="0"/>
                <a:cs typeface="Times New Roman" panose="02020603050405020304" pitchFamily="18" charset="0"/>
              </a:rPr>
              <a:t> </a:t>
            </a:r>
            <a:endParaRPr lang="tr-TR" altLang="tr-TR" dirty="0">
              <a:solidFill>
                <a:schemeClr val="tx1"/>
              </a:solidFill>
            </a:endParaRPr>
          </a:p>
        </p:txBody>
      </p:sp>
      <p:pic>
        <p:nvPicPr>
          <p:cNvPr id="449538" name="Picture 2" descr="F0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162" y="2743200"/>
            <a:ext cx="8771872" cy="316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216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dirty="0"/>
              <a:t>RGB Filtreler</a:t>
            </a:r>
            <a:endParaRPr lang="tr-TR" dirty="0"/>
          </a:p>
        </p:txBody>
      </p:sp>
      <p:pic>
        <p:nvPicPr>
          <p:cNvPr id="4" name="Content Placeholder 3"/>
          <p:cNvPicPr>
            <a:picLocks noGrp="1" noChangeAspect="1"/>
          </p:cNvPicPr>
          <p:nvPr>
            <p:ph idx="1"/>
          </p:nvPr>
        </p:nvPicPr>
        <p:blipFill>
          <a:blip r:embed="rId2"/>
          <a:stretch>
            <a:fillRect/>
          </a:stretch>
        </p:blipFill>
        <p:spPr>
          <a:xfrm>
            <a:off x="2780254" y="1690688"/>
            <a:ext cx="5895756" cy="4351338"/>
          </a:xfrm>
          <a:prstGeom prst="rect">
            <a:avLst/>
          </a:prstGeom>
        </p:spPr>
      </p:pic>
    </p:spTree>
    <p:extLst>
      <p:ext uri="{BB962C8B-B14F-4D97-AF65-F5344CB8AC3E}">
        <p14:creationId xmlns:p14="http://schemas.microsoft.com/office/powerpoint/2010/main" val="3811837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dirty="0"/>
              <a:t>RGB Filtreler</a:t>
            </a:r>
            <a:endParaRPr lang="tr-TR" dirty="0"/>
          </a:p>
        </p:txBody>
      </p:sp>
      <p:pic>
        <p:nvPicPr>
          <p:cNvPr id="51202" name="Picture 2" descr="http://www.spacetelescope.org/static/projects/img/heic0106_img_proce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0519" y="1690688"/>
            <a:ext cx="597096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3823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1657451" y="357392"/>
            <a:ext cx="8226425" cy="528638"/>
          </a:xfrm>
        </p:spPr>
        <p:txBody>
          <a:bodyPr/>
          <a:lstStyle/>
          <a:p>
            <a:pPr algn="ctr"/>
            <a:r>
              <a:rPr lang="tr-TR" altLang="tr-TR" dirty="0" smtClean="0">
                <a:solidFill>
                  <a:srgbClr val="FFC000"/>
                </a:solidFill>
                <a:latin typeface="Arial" panose="020B0604020202020204" pitchFamily="34" charset="0"/>
              </a:rPr>
              <a:t>Öncelikle optik filtreleme mantığını anlamalıyız</a:t>
            </a:r>
          </a:p>
        </p:txBody>
      </p:sp>
    </p:spTree>
    <p:controls>
      <mc:AlternateContent xmlns:mc="http://schemas.openxmlformats.org/markup-compatibility/2006">
        <mc:Choice xmlns:v="urn:schemas-microsoft-com:vml" Requires="v">
          <p:control spid="51209" name="ShockwaveFlash1" r:id="rId2" imgW="8151840" imgH="5508720"/>
        </mc:Choice>
        <mc:Fallback>
          <p:control name="ShockwaveFlash1" r:id="rId2" imgW="8151840" imgH="5508720">
            <p:pic>
              <p:nvPicPr>
                <p:cNvPr id="178183" name="ShockwaveFlash1"/>
                <p:cNvPicPr preferRelativeResize="0">
                  <a:picLocks noChangeArrowheads="1" noChangeShapeType="1"/>
                </p:cNvPicPr>
                <p:nvPr/>
              </p:nvPicPr>
              <p:blipFill>
                <a:blip r:embed="rId4"/>
                <a:srcRect/>
                <a:stretch>
                  <a:fillRect/>
                </a:stretch>
              </p:blipFill>
              <p:spPr bwMode="auto">
                <a:xfrm>
                  <a:off x="1731337" y="991673"/>
                  <a:ext cx="8152539" cy="550838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80729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tr-TR" altLang="tr-TR" dirty="0">
                <a:solidFill>
                  <a:srgbClr val="FFC000"/>
                </a:solidFill>
              </a:rPr>
              <a:t>Renk Ölçeği</a:t>
            </a:r>
          </a:p>
        </p:txBody>
      </p:sp>
      <p:sp>
        <p:nvSpPr>
          <p:cNvPr id="65541" name="Text Box 5"/>
          <p:cNvSpPr txBox="1">
            <a:spLocks noChangeArrowheads="1"/>
          </p:cNvSpPr>
          <p:nvPr/>
        </p:nvSpPr>
        <p:spPr bwMode="auto">
          <a:xfrm>
            <a:off x="8071573" y="3482254"/>
            <a:ext cx="22320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b="1" dirty="0"/>
              <a:t>Örnek : B – V renk ölçeği</a:t>
            </a:r>
          </a:p>
          <a:p>
            <a:pPr algn="ctr">
              <a:spcBef>
                <a:spcPct val="50000"/>
              </a:spcBef>
            </a:pPr>
            <a:r>
              <a:rPr lang="tr-TR" altLang="tr-TR" sz="2400" b="1" dirty="0"/>
              <a:t>B – V = </a:t>
            </a:r>
            <a:r>
              <a:rPr lang="tr-TR" altLang="tr-TR" sz="2400" b="1" dirty="0" err="1"/>
              <a:t>m</a:t>
            </a:r>
            <a:r>
              <a:rPr lang="tr-TR" altLang="tr-TR" sz="2400" b="1" baseline="-25000" dirty="0" err="1"/>
              <a:t>B</a:t>
            </a:r>
            <a:r>
              <a:rPr lang="tr-TR" altLang="tr-TR" sz="2400" b="1" dirty="0"/>
              <a:t> - </a:t>
            </a:r>
            <a:r>
              <a:rPr lang="tr-TR" altLang="tr-TR" sz="2400" b="1" dirty="0" err="1"/>
              <a:t>m</a:t>
            </a:r>
            <a:r>
              <a:rPr lang="tr-TR" altLang="tr-TR" sz="2400" b="1" baseline="-25000" dirty="0" err="1"/>
              <a:t>V</a:t>
            </a:r>
            <a:endParaRPr lang="tr-TR" altLang="tr-TR" sz="2400" b="1" dirty="0"/>
          </a:p>
        </p:txBody>
      </p:sp>
      <p:sp>
        <p:nvSpPr>
          <p:cNvPr id="65542" name="Rectangle 6"/>
          <p:cNvSpPr>
            <a:spLocks noChangeArrowheads="1"/>
          </p:cNvSpPr>
          <p:nvPr/>
        </p:nvSpPr>
        <p:spPr bwMode="auto">
          <a:xfrm>
            <a:off x="2279651" y="6407151"/>
            <a:ext cx="2906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1000"/>
              <a:t>http://spiff.rit.edu/classes/phys440/lectures/color/</a:t>
            </a:r>
          </a:p>
        </p:txBody>
      </p:sp>
      <p:pic>
        <p:nvPicPr>
          <p:cNvPr id="65544" name="Picture 8" descr="color_index_preconvol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16" y="1405457"/>
            <a:ext cx="6757896" cy="4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490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tr-TR" altLang="tr-TR" dirty="0">
                <a:solidFill>
                  <a:srgbClr val="FFC000"/>
                </a:solidFill>
              </a:rPr>
              <a:t>Renk - Sıcaklık</a:t>
            </a:r>
          </a:p>
        </p:txBody>
      </p:sp>
      <p:sp>
        <p:nvSpPr>
          <p:cNvPr id="66566" name="Text Box 6"/>
          <p:cNvSpPr txBox="1">
            <a:spLocks noChangeArrowheads="1"/>
          </p:cNvSpPr>
          <p:nvPr/>
        </p:nvSpPr>
        <p:spPr bwMode="auto">
          <a:xfrm>
            <a:off x="1612442" y="5568123"/>
            <a:ext cx="338455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200" dirty="0"/>
              <a:t>Sıcak Yıldız</a:t>
            </a:r>
          </a:p>
          <a:p>
            <a:pPr algn="ctr">
              <a:spcBef>
                <a:spcPct val="50000"/>
              </a:spcBef>
            </a:pPr>
            <a:r>
              <a:rPr lang="tr-TR" altLang="tr-TR" sz="2200" dirty="0"/>
              <a:t>B – V &lt; 0</a:t>
            </a:r>
          </a:p>
        </p:txBody>
      </p:sp>
      <p:sp>
        <p:nvSpPr>
          <p:cNvPr id="66568" name="Text Box 8"/>
          <p:cNvSpPr txBox="1">
            <a:spLocks noChangeArrowheads="1"/>
          </p:cNvSpPr>
          <p:nvPr/>
        </p:nvSpPr>
        <p:spPr bwMode="auto">
          <a:xfrm>
            <a:off x="6276975" y="5568122"/>
            <a:ext cx="338455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200" dirty="0"/>
              <a:t>Soğuk Yıldız</a:t>
            </a:r>
          </a:p>
          <a:p>
            <a:pPr algn="ctr">
              <a:spcBef>
                <a:spcPct val="50000"/>
              </a:spcBef>
            </a:pPr>
            <a:r>
              <a:rPr lang="tr-TR" altLang="tr-TR" sz="2200" dirty="0"/>
              <a:t>B – V &gt; 0</a:t>
            </a:r>
          </a:p>
        </p:txBody>
      </p:sp>
      <p:pic>
        <p:nvPicPr>
          <p:cNvPr id="66570" name="Picture 10" descr="renk olcegi sic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22" y="1388515"/>
            <a:ext cx="5523190" cy="4085006"/>
          </a:xfrm>
          <a:prstGeom prst="rect">
            <a:avLst/>
          </a:prstGeom>
          <a:noFill/>
          <a:extLst>
            <a:ext uri="{909E8E84-426E-40DD-AFC4-6F175D3DCCD1}">
              <a14:hiddenFill xmlns:a14="http://schemas.microsoft.com/office/drawing/2010/main">
                <a:solidFill>
                  <a:srgbClr val="FFFFFF"/>
                </a:solidFill>
              </a14:hiddenFill>
            </a:ext>
          </a:extLst>
        </p:spPr>
      </p:pic>
      <p:pic>
        <p:nvPicPr>
          <p:cNvPr id="66571" name="Picture 11" descr="renk olcegi sog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1388515"/>
            <a:ext cx="5547819" cy="408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228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Tayfsal Enerji Dağılımı</a:t>
            </a:r>
            <a:endParaRPr lang="tr-T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6315" y="1361985"/>
            <a:ext cx="7640331" cy="537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568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tr-TR" altLang="tr-TR" dirty="0">
                <a:solidFill>
                  <a:srgbClr val="FFC000"/>
                </a:solidFill>
              </a:rPr>
              <a:t>Renk Sıcaklığı</a:t>
            </a:r>
          </a:p>
        </p:txBody>
      </p:sp>
      <p:sp>
        <p:nvSpPr>
          <p:cNvPr id="75779" name="Rectangle 3"/>
          <p:cNvSpPr>
            <a:spLocks noGrp="1" noChangeArrowheads="1"/>
          </p:cNvSpPr>
          <p:nvPr>
            <p:ph type="body" idx="1"/>
          </p:nvPr>
        </p:nvSpPr>
        <p:spPr/>
        <p:txBody>
          <a:bodyPr/>
          <a:lstStyle/>
          <a:p>
            <a:pPr>
              <a:buFont typeface="Wingdings" panose="05000000000000000000" pitchFamily="2" charset="2"/>
              <a:buNone/>
            </a:pPr>
            <a:r>
              <a:rPr lang="tr-TR" altLang="tr-TR" dirty="0"/>
              <a:t>	</a:t>
            </a:r>
            <a:r>
              <a:rPr lang="tr-TR" altLang="tr-TR" b="1" dirty="0">
                <a:solidFill>
                  <a:schemeClr val="accent6">
                    <a:lumMod val="75000"/>
                  </a:schemeClr>
                </a:solidFill>
              </a:rPr>
              <a:t>B - V 	      Sıcaklık ( K)</a:t>
            </a:r>
          </a:p>
          <a:p>
            <a:pPr>
              <a:buFont typeface="Wingdings" panose="05000000000000000000" pitchFamily="2" charset="2"/>
              <a:buNone/>
            </a:pPr>
            <a:r>
              <a:rPr lang="tr-TR" altLang="tr-TR" dirty="0" smtClean="0"/>
              <a:t>- </a:t>
            </a:r>
            <a:r>
              <a:rPr lang="tr-TR" altLang="tr-TR" dirty="0"/>
              <a:t>0.32		</a:t>
            </a:r>
            <a:r>
              <a:rPr lang="tr-TR" altLang="tr-TR" dirty="0" smtClean="0"/>
              <a:t>	47000</a:t>
            </a:r>
            <a:endParaRPr lang="tr-TR" altLang="tr-TR" dirty="0"/>
          </a:p>
          <a:p>
            <a:pPr>
              <a:buFont typeface="Wingdings" panose="05000000000000000000" pitchFamily="2" charset="2"/>
              <a:buNone/>
            </a:pPr>
            <a:r>
              <a:rPr lang="tr-TR" altLang="tr-TR" dirty="0"/>
              <a:t>	0.00 		</a:t>
            </a:r>
            <a:r>
              <a:rPr lang="tr-TR" altLang="tr-TR" dirty="0" smtClean="0"/>
              <a:t>9410</a:t>
            </a:r>
            <a:endParaRPr lang="tr-TR" altLang="tr-TR" dirty="0"/>
          </a:p>
          <a:p>
            <a:pPr>
              <a:buFont typeface="Wingdings" panose="05000000000000000000" pitchFamily="2" charset="2"/>
              <a:buNone/>
            </a:pPr>
            <a:r>
              <a:rPr lang="tr-TR" altLang="tr-TR" dirty="0"/>
              <a:t>	0.31 		  </a:t>
            </a:r>
            <a:r>
              <a:rPr lang="tr-TR" altLang="tr-TR" dirty="0" smtClean="0"/>
              <a:t>	7160</a:t>
            </a:r>
            <a:endParaRPr lang="tr-TR" altLang="tr-TR" dirty="0"/>
          </a:p>
          <a:p>
            <a:pPr>
              <a:buFont typeface="Wingdings" panose="05000000000000000000" pitchFamily="2" charset="2"/>
              <a:buNone/>
            </a:pPr>
            <a:r>
              <a:rPr lang="tr-TR" altLang="tr-TR" dirty="0"/>
              <a:t>	0.59 		</a:t>
            </a:r>
            <a:r>
              <a:rPr lang="tr-TR" altLang="tr-TR" dirty="0" smtClean="0"/>
              <a:t>6010</a:t>
            </a:r>
            <a:endParaRPr lang="tr-TR" altLang="tr-TR" dirty="0"/>
          </a:p>
          <a:p>
            <a:pPr>
              <a:buFont typeface="Wingdings" panose="05000000000000000000" pitchFamily="2" charset="2"/>
              <a:buNone/>
            </a:pPr>
            <a:r>
              <a:rPr lang="tr-TR" altLang="tr-TR" dirty="0"/>
              <a:t>	0.66 	</a:t>
            </a:r>
            <a:r>
              <a:rPr lang="tr-TR" altLang="tr-TR" dirty="0" smtClean="0"/>
              <a:t>	5780</a:t>
            </a:r>
            <a:endParaRPr lang="tr-TR" altLang="tr-TR" dirty="0"/>
          </a:p>
          <a:p>
            <a:pPr>
              <a:buFont typeface="Wingdings" panose="05000000000000000000" pitchFamily="2" charset="2"/>
              <a:buNone/>
            </a:pPr>
            <a:r>
              <a:rPr lang="tr-TR" altLang="tr-TR" dirty="0"/>
              <a:t>	1.15 		  </a:t>
            </a:r>
            <a:r>
              <a:rPr lang="tr-TR" altLang="tr-TR" dirty="0" smtClean="0"/>
              <a:t>	4270</a:t>
            </a:r>
            <a:endParaRPr lang="tr-TR" altLang="tr-TR" dirty="0"/>
          </a:p>
          <a:p>
            <a:pPr>
              <a:buFont typeface="Wingdings" panose="05000000000000000000" pitchFamily="2" charset="2"/>
              <a:buNone/>
            </a:pPr>
            <a:r>
              <a:rPr lang="tr-TR" altLang="tr-TR" dirty="0"/>
              <a:t>	1.61		  </a:t>
            </a:r>
            <a:r>
              <a:rPr lang="tr-TR" altLang="tr-TR" dirty="0" smtClean="0"/>
              <a:t>	3260</a:t>
            </a:r>
            <a:endParaRPr lang="tr-TR" altLang="tr-TR" dirty="0"/>
          </a:p>
          <a:p>
            <a:pPr algn="ctr">
              <a:buFont typeface="Wingdings" panose="05000000000000000000" pitchFamily="2" charset="2"/>
              <a:buNone/>
            </a:pPr>
            <a:endParaRPr lang="tr-TR" altLang="tr-TR" dirty="0"/>
          </a:p>
        </p:txBody>
      </p:sp>
      <p:sp>
        <p:nvSpPr>
          <p:cNvPr id="75782" name="Text Box 6"/>
          <p:cNvSpPr txBox="1">
            <a:spLocks noChangeArrowheads="1"/>
          </p:cNvSpPr>
          <p:nvPr/>
        </p:nvSpPr>
        <p:spPr bwMode="auto">
          <a:xfrm>
            <a:off x="6096000" y="1825625"/>
            <a:ext cx="3455988" cy="4170372"/>
          </a:xfrm>
          <a:prstGeom prst="rect">
            <a:avLst/>
          </a:prstGeom>
          <a:solidFill>
            <a:schemeClr val="tx1"/>
          </a:solidFill>
          <a:ln>
            <a:noFill/>
          </a:ln>
          <a:effectLst/>
          <a:extLst/>
        </p:spPr>
        <p:txBody>
          <a:bodyPr>
            <a:spAutoFit/>
          </a:bodyPr>
          <a:lstStyle/>
          <a:p>
            <a:pPr algn="ctr">
              <a:spcBef>
                <a:spcPct val="50000"/>
              </a:spcBef>
            </a:pPr>
            <a:endParaRPr lang="tr-TR" altLang="tr-TR" sz="2800" dirty="0"/>
          </a:p>
          <a:p>
            <a:pPr algn="ctr">
              <a:spcBef>
                <a:spcPct val="50000"/>
              </a:spcBef>
            </a:pPr>
            <a:r>
              <a:rPr lang="tr-TR" altLang="tr-TR" sz="2800" dirty="0" err="1">
                <a:solidFill>
                  <a:srgbClr val="000099"/>
                </a:solidFill>
              </a:rPr>
              <a:t>Bellatrix</a:t>
            </a:r>
            <a:r>
              <a:rPr lang="tr-TR" altLang="tr-TR" sz="2800" dirty="0">
                <a:solidFill>
                  <a:srgbClr val="000099"/>
                </a:solidFill>
              </a:rPr>
              <a:t> </a:t>
            </a:r>
            <a:r>
              <a:rPr lang="tr-TR" altLang="tr-TR" sz="2800" dirty="0">
                <a:solidFill>
                  <a:srgbClr val="000099"/>
                </a:solidFill>
                <a:sym typeface="Wingdings" panose="05000000000000000000" pitchFamily="2" charset="2"/>
              </a:rPr>
              <a:t> - 0</a:t>
            </a:r>
            <a:r>
              <a:rPr lang="tr-TR" altLang="tr-TR" sz="2800" baseline="30000" dirty="0">
                <a:solidFill>
                  <a:srgbClr val="000099"/>
                </a:solidFill>
                <a:sym typeface="Wingdings" panose="05000000000000000000" pitchFamily="2" charset="2"/>
              </a:rPr>
              <a:t>m</a:t>
            </a:r>
            <a:r>
              <a:rPr lang="tr-TR" altLang="tr-TR" sz="2800" dirty="0">
                <a:solidFill>
                  <a:srgbClr val="000099"/>
                </a:solidFill>
                <a:sym typeface="Wingdings" panose="05000000000000000000" pitchFamily="2" charset="2"/>
              </a:rPr>
              <a:t>.22</a:t>
            </a:r>
            <a:endParaRPr lang="tr-TR" altLang="tr-TR" sz="2800" dirty="0">
              <a:solidFill>
                <a:srgbClr val="000099"/>
              </a:solidFill>
            </a:endParaRPr>
          </a:p>
          <a:p>
            <a:pPr algn="ctr">
              <a:spcBef>
                <a:spcPct val="50000"/>
              </a:spcBef>
            </a:pPr>
            <a:r>
              <a:rPr lang="tr-TR" altLang="tr-TR" sz="2800" dirty="0" err="1">
                <a:solidFill>
                  <a:srgbClr val="0033CC"/>
                </a:solidFill>
              </a:rPr>
              <a:t>Rigel</a:t>
            </a:r>
            <a:r>
              <a:rPr lang="tr-TR" altLang="tr-TR" sz="2800" dirty="0">
                <a:solidFill>
                  <a:srgbClr val="0033CC"/>
                </a:solidFill>
              </a:rPr>
              <a:t> </a:t>
            </a:r>
            <a:r>
              <a:rPr lang="tr-TR" altLang="tr-TR" sz="2800" dirty="0">
                <a:solidFill>
                  <a:srgbClr val="0033CC"/>
                </a:solidFill>
                <a:sym typeface="Wingdings" panose="05000000000000000000" pitchFamily="2" charset="2"/>
              </a:rPr>
              <a:t> - 0</a:t>
            </a:r>
            <a:r>
              <a:rPr lang="tr-TR" altLang="tr-TR" sz="2800" baseline="30000" dirty="0">
                <a:solidFill>
                  <a:srgbClr val="0033CC"/>
                </a:solidFill>
                <a:sym typeface="Wingdings" panose="05000000000000000000" pitchFamily="2" charset="2"/>
              </a:rPr>
              <a:t>m</a:t>
            </a:r>
            <a:r>
              <a:rPr lang="tr-TR" altLang="tr-TR" sz="2800" dirty="0">
                <a:solidFill>
                  <a:srgbClr val="0033CC"/>
                </a:solidFill>
                <a:sym typeface="Wingdings" panose="05000000000000000000" pitchFamily="2" charset="2"/>
              </a:rPr>
              <a:t>.03</a:t>
            </a:r>
            <a:endParaRPr lang="tr-TR" altLang="tr-TR" sz="2800" dirty="0">
              <a:solidFill>
                <a:srgbClr val="0033CC"/>
              </a:solidFill>
            </a:endParaRPr>
          </a:p>
          <a:p>
            <a:pPr algn="ctr">
              <a:spcBef>
                <a:spcPct val="50000"/>
              </a:spcBef>
            </a:pPr>
            <a:r>
              <a:rPr lang="tr-TR" altLang="tr-TR" sz="2800" dirty="0" err="1">
                <a:solidFill>
                  <a:srgbClr val="0099FF"/>
                </a:solidFill>
              </a:rPr>
              <a:t>Vega</a:t>
            </a:r>
            <a:r>
              <a:rPr lang="tr-TR" altLang="tr-TR" sz="2800" dirty="0">
                <a:solidFill>
                  <a:srgbClr val="0099FF"/>
                </a:solidFill>
              </a:rPr>
              <a:t> </a:t>
            </a:r>
            <a:r>
              <a:rPr lang="tr-TR" altLang="tr-TR" sz="2800" dirty="0">
                <a:solidFill>
                  <a:srgbClr val="0099FF"/>
                </a:solidFill>
                <a:sym typeface="Wingdings" panose="05000000000000000000" pitchFamily="2" charset="2"/>
              </a:rPr>
              <a:t> 0</a:t>
            </a:r>
            <a:r>
              <a:rPr lang="tr-TR" altLang="tr-TR" sz="2800" baseline="30000" dirty="0">
                <a:solidFill>
                  <a:srgbClr val="0099FF"/>
                </a:solidFill>
                <a:sym typeface="Wingdings" panose="05000000000000000000" pitchFamily="2" charset="2"/>
              </a:rPr>
              <a:t>m</a:t>
            </a:r>
            <a:r>
              <a:rPr lang="tr-TR" altLang="tr-TR" sz="2800" dirty="0">
                <a:solidFill>
                  <a:srgbClr val="0099FF"/>
                </a:solidFill>
                <a:sym typeface="Wingdings" panose="05000000000000000000" pitchFamily="2" charset="2"/>
              </a:rPr>
              <a:t>.00</a:t>
            </a:r>
          </a:p>
          <a:p>
            <a:pPr algn="ctr">
              <a:spcBef>
                <a:spcPct val="50000"/>
              </a:spcBef>
            </a:pPr>
            <a:r>
              <a:rPr lang="tr-TR" altLang="tr-TR" sz="2800" b="1" dirty="0">
                <a:solidFill>
                  <a:srgbClr val="FFC000"/>
                </a:solidFill>
                <a:sym typeface="Wingdings" panose="05000000000000000000" pitchFamily="2" charset="2"/>
              </a:rPr>
              <a:t>Güneş  0</a:t>
            </a:r>
            <a:r>
              <a:rPr lang="tr-TR" altLang="tr-TR" sz="2800" b="1" baseline="30000" dirty="0">
                <a:solidFill>
                  <a:srgbClr val="FFC000"/>
                </a:solidFill>
                <a:sym typeface="Wingdings" panose="05000000000000000000" pitchFamily="2" charset="2"/>
              </a:rPr>
              <a:t>m</a:t>
            </a:r>
            <a:r>
              <a:rPr lang="tr-TR" altLang="tr-TR" sz="2800" b="1" dirty="0">
                <a:solidFill>
                  <a:srgbClr val="FFC000"/>
                </a:solidFill>
                <a:sym typeface="Wingdings" panose="05000000000000000000" pitchFamily="2" charset="2"/>
              </a:rPr>
              <a:t>.63</a:t>
            </a:r>
          </a:p>
          <a:p>
            <a:pPr algn="ctr">
              <a:spcBef>
                <a:spcPct val="50000"/>
              </a:spcBef>
            </a:pPr>
            <a:r>
              <a:rPr lang="tr-TR" altLang="tr-TR" sz="2800" dirty="0" err="1">
                <a:solidFill>
                  <a:srgbClr val="FF0000"/>
                </a:solidFill>
                <a:sym typeface="Wingdings" panose="05000000000000000000" pitchFamily="2" charset="2"/>
              </a:rPr>
              <a:t>Betelgeuse</a:t>
            </a:r>
            <a:r>
              <a:rPr lang="tr-TR" altLang="tr-TR" sz="2800" dirty="0">
                <a:solidFill>
                  <a:srgbClr val="FF0000"/>
                </a:solidFill>
                <a:sym typeface="Wingdings" panose="05000000000000000000" pitchFamily="2" charset="2"/>
              </a:rPr>
              <a:t>  1</a:t>
            </a:r>
            <a:r>
              <a:rPr lang="tr-TR" altLang="tr-TR" sz="2800" baseline="30000" dirty="0">
                <a:solidFill>
                  <a:srgbClr val="FF0000"/>
                </a:solidFill>
                <a:sym typeface="Wingdings" panose="05000000000000000000" pitchFamily="2" charset="2"/>
              </a:rPr>
              <a:t>m</a:t>
            </a:r>
            <a:r>
              <a:rPr lang="tr-TR" altLang="tr-TR" sz="2800" dirty="0">
                <a:solidFill>
                  <a:srgbClr val="FF0000"/>
                </a:solidFill>
                <a:sym typeface="Wingdings" panose="05000000000000000000" pitchFamily="2" charset="2"/>
              </a:rPr>
              <a:t>.54</a:t>
            </a:r>
          </a:p>
          <a:p>
            <a:pPr algn="ctr">
              <a:spcBef>
                <a:spcPct val="50000"/>
              </a:spcBef>
            </a:pPr>
            <a:endParaRPr lang="tr-TR" altLang="tr-TR" dirty="0"/>
          </a:p>
        </p:txBody>
      </p:sp>
    </p:spTree>
    <p:extLst>
      <p:ext uri="{BB962C8B-B14F-4D97-AF65-F5344CB8AC3E}">
        <p14:creationId xmlns:p14="http://schemas.microsoft.com/office/powerpoint/2010/main" val="1244700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tr-TR" altLang="tr-TR" dirty="0">
                <a:solidFill>
                  <a:srgbClr val="FFC000"/>
                </a:solidFill>
              </a:rPr>
              <a:t>Filtre - Parlaklık</a:t>
            </a:r>
          </a:p>
        </p:txBody>
      </p:sp>
      <p:pic>
        <p:nvPicPr>
          <p:cNvPr id="61444" name="Picture 4" descr="photometric observation cl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700213"/>
            <a:ext cx="421005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descr="photometric observation fi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924175"/>
            <a:ext cx="4210050" cy="3695700"/>
          </a:xfrm>
          <a:prstGeom prst="rect">
            <a:avLst/>
          </a:prstGeom>
          <a:noFill/>
          <a:extLst>
            <a:ext uri="{909E8E84-426E-40DD-AFC4-6F175D3DCCD1}">
              <a14:hiddenFill xmlns:a14="http://schemas.microsoft.com/office/drawing/2010/main">
                <a:solidFill>
                  <a:srgbClr val="FFFFFF"/>
                </a:solidFill>
              </a14:hiddenFill>
            </a:ext>
          </a:extLst>
        </p:spPr>
      </p:pic>
      <p:sp>
        <p:nvSpPr>
          <p:cNvPr id="61446" name="Text Box 6"/>
          <p:cNvSpPr txBox="1">
            <a:spLocks noChangeArrowheads="1"/>
          </p:cNvSpPr>
          <p:nvPr/>
        </p:nvSpPr>
        <p:spPr bwMode="auto">
          <a:xfrm>
            <a:off x="1992313" y="5589588"/>
            <a:ext cx="359886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400"/>
              <a:t>Filtre kullanılmadan alınmış bir görüntü</a:t>
            </a:r>
          </a:p>
          <a:p>
            <a:pPr algn="ctr">
              <a:spcBef>
                <a:spcPct val="50000"/>
              </a:spcBef>
            </a:pPr>
            <a:r>
              <a:rPr lang="tr-TR" altLang="tr-TR" sz="1000"/>
              <a:t>Copyright © 2002 Paul Kanevsky</a:t>
            </a:r>
          </a:p>
        </p:txBody>
      </p:sp>
      <p:sp>
        <p:nvSpPr>
          <p:cNvPr id="61447" name="Text Box 7"/>
          <p:cNvSpPr txBox="1">
            <a:spLocks noChangeArrowheads="1"/>
          </p:cNvSpPr>
          <p:nvPr/>
        </p:nvSpPr>
        <p:spPr bwMode="auto">
          <a:xfrm>
            <a:off x="6600825" y="2205038"/>
            <a:ext cx="34559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400"/>
              <a:t>Filtre kullanılarak alınmış bir görüntü</a:t>
            </a:r>
          </a:p>
          <a:p>
            <a:pPr algn="ctr">
              <a:spcBef>
                <a:spcPct val="50000"/>
              </a:spcBef>
            </a:pPr>
            <a:r>
              <a:rPr lang="tr-TR" altLang="tr-TR" sz="1000"/>
              <a:t>Copyright © 2002 Paul Kanevsky</a:t>
            </a:r>
          </a:p>
        </p:txBody>
      </p:sp>
    </p:spTree>
    <p:extLst>
      <p:ext uri="{BB962C8B-B14F-4D97-AF65-F5344CB8AC3E}">
        <p14:creationId xmlns:p14="http://schemas.microsoft.com/office/powerpoint/2010/main" val="1402817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tr-TR" altLang="tr-TR" dirty="0" smtClean="0">
                <a:solidFill>
                  <a:srgbClr val="FFC000"/>
                </a:solidFill>
              </a:rPr>
              <a:t>Filtreler</a:t>
            </a:r>
            <a:endParaRPr lang="tr-TR" altLang="tr-TR" dirty="0">
              <a:solidFill>
                <a:srgbClr val="FFC000"/>
              </a:solidFill>
            </a:endParaRPr>
          </a:p>
        </p:txBody>
      </p:sp>
      <p:pic>
        <p:nvPicPr>
          <p:cNvPr id="67589" name="Picture 5" descr="M27-0XX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844675"/>
            <a:ext cx="3900488" cy="3900488"/>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M27-0XX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1844675"/>
            <a:ext cx="3900487" cy="3900488"/>
          </a:xfrm>
          <a:prstGeom prst="rect">
            <a:avLst/>
          </a:prstGeom>
          <a:noFill/>
          <a:extLst>
            <a:ext uri="{909E8E84-426E-40DD-AFC4-6F175D3DCCD1}">
              <a14:hiddenFill xmlns:a14="http://schemas.microsoft.com/office/drawing/2010/main">
                <a:solidFill>
                  <a:srgbClr val="FFFFFF"/>
                </a:solidFill>
              </a14:hiddenFill>
            </a:ext>
          </a:extLst>
        </p:spPr>
      </p:pic>
      <p:sp>
        <p:nvSpPr>
          <p:cNvPr id="67591" name="Text Box 7"/>
          <p:cNvSpPr txBox="1">
            <a:spLocks noChangeArrowheads="1"/>
          </p:cNvSpPr>
          <p:nvPr/>
        </p:nvSpPr>
        <p:spPr bwMode="auto">
          <a:xfrm>
            <a:off x="2782888" y="5805489"/>
            <a:ext cx="2736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200"/>
              <a:t>M27 Dumbbell Bulutsusu’nun R filtresiyle çekilmiş görüntüsü</a:t>
            </a:r>
          </a:p>
          <a:p>
            <a:pPr algn="ctr">
              <a:spcBef>
                <a:spcPct val="50000"/>
              </a:spcBef>
            </a:pPr>
            <a:r>
              <a:rPr lang="tr-TR" altLang="tr-TR" sz="1200"/>
              <a:t>Ankara Üniversitesi Gözlemevi</a:t>
            </a:r>
          </a:p>
          <a:p>
            <a:pPr algn="ctr">
              <a:spcBef>
                <a:spcPct val="50000"/>
              </a:spcBef>
            </a:pPr>
            <a:r>
              <a:rPr lang="tr-TR" altLang="tr-TR" sz="1200"/>
              <a:t>    T-40 Kreiken Teleskopu</a:t>
            </a:r>
          </a:p>
        </p:txBody>
      </p:sp>
      <p:sp>
        <p:nvSpPr>
          <p:cNvPr id="67592" name="Text Box 8"/>
          <p:cNvSpPr txBox="1">
            <a:spLocks noChangeArrowheads="1"/>
          </p:cNvSpPr>
          <p:nvPr/>
        </p:nvSpPr>
        <p:spPr bwMode="auto">
          <a:xfrm>
            <a:off x="6600825" y="5805489"/>
            <a:ext cx="2736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200"/>
              <a:t>M27 Dumbbell Bulutsusu’nun V filtresiyle çekilmiş görüntüsü</a:t>
            </a:r>
          </a:p>
          <a:p>
            <a:pPr algn="ctr">
              <a:spcBef>
                <a:spcPct val="50000"/>
              </a:spcBef>
            </a:pPr>
            <a:r>
              <a:rPr lang="tr-TR" altLang="tr-TR" sz="1200"/>
              <a:t>Ankara Üniversitesi Gözlemevi</a:t>
            </a:r>
          </a:p>
          <a:p>
            <a:pPr algn="ctr">
              <a:spcBef>
                <a:spcPct val="50000"/>
              </a:spcBef>
            </a:pPr>
            <a:r>
              <a:rPr lang="tr-TR" altLang="tr-TR" sz="1200"/>
              <a:t>   T-40 Kreiken Teleskopu</a:t>
            </a:r>
          </a:p>
        </p:txBody>
      </p:sp>
    </p:spTree>
    <p:extLst>
      <p:ext uri="{BB962C8B-B14F-4D97-AF65-F5344CB8AC3E}">
        <p14:creationId xmlns:p14="http://schemas.microsoft.com/office/powerpoint/2010/main" val="969561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tr-TR" altLang="tr-TR" dirty="0">
                <a:solidFill>
                  <a:srgbClr val="FFC000"/>
                </a:solidFill>
              </a:rPr>
              <a:t>Elektromanyetik Spektrum</a:t>
            </a:r>
          </a:p>
        </p:txBody>
      </p:sp>
      <p:sp>
        <p:nvSpPr>
          <p:cNvPr id="55301" name="Text Box 5"/>
          <p:cNvSpPr txBox="1">
            <a:spLocks noChangeArrowheads="1"/>
          </p:cNvSpPr>
          <p:nvPr/>
        </p:nvSpPr>
        <p:spPr bwMode="auto">
          <a:xfrm>
            <a:off x="3748245" y="6157710"/>
            <a:ext cx="4105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000" dirty="0" smtClean="0"/>
              <a:t>http</a:t>
            </a:r>
            <a:r>
              <a:rPr lang="tr-TR" altLang="tr-TR" sz="1000" dirty="0"/>
              <a:t>://www.kanabona.com/www/?q=color</a:t>
            </a:r>
          </a:p>
        </p:txBody>
      </p:sp>
      <p:pic>
        <p:nvPicPr>
          <p:cNvPr id="55302" name="Picture 6" descr="elektromanyetik spek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02" y="1338397"/>
            <a:ext cx="9705215" cy="470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9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6" name="Text Box 8"/>
          <p:cNvSpPr txBox="1">
            <a:spLocks noChangeArrowheads="1"/>
          </p:cNvSpPr>
          <p:nvPr/>
        </p:nvSpPr>
        <p:spPr bwMode="auto">
          <a:xfrm>
            <a:off x="2400300" y="342900"/>
            <a:ext cx="6400800" cy="7620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4400" dirty="0">
                <a:solidFill>
                  <a:srgbClr val="FFFF00"/>
                </a:solidFill>
                <a:latin typeface="Times New Roman" panose="02020603050405020304" pitchFamily="18" charset="0"/>
                <a:cs typeface="Times New Roman" panose="02020603050405020304" pitchFamily="18" charset="0"/>
              </a:rPr>
              <a:t>IŞINIM YASALARI </a:t>
            </a:r>
            <a:endParaRPr lang="tr-TR" altLang="tr-TR" dirty="0">
              <a:solidFill>
                <a:srgbClr val="FFFF00"/>
              </a:solidFill>
            </a:endParaRPr>
          </a:p>
        </p:txBody>
      </p:sp>
      <p:sp>
        <p:nvSpPr>
          <p:cNvPr id="421895" name="Text Box 7"/>
          <p:cNvSpPr txBox="1">
            <a:spLocks noChangeArrowheads="1"/>
          </p:cNvSpPr>
          <p:nvPr/>
        </p:nvSpPr>
        <p:spPr bwMode="auto">
          <a:xfrm>
            <a:off x="2628900" y="1257300"/>
            <a:ext cx="2819400" cy="4572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b="1" dirty="0">
                <a:solidFill>
                  <a:srgbClr val="FFFF00"/>
                </a:solidFill>
                <a:latin typeface="Times New Roman" panose="02020603050405020304" pitchFamily="18" charset="0"/>
                <a:cs typeface="Times New Roman" panose="02020603050405020304" pitchFamily="18" charset="0"/>
              </a:rPr>
              <a:t>Kara cisim : </a:t>
            </a:r>
            <a:endParaRPr lang="tr-TR" altLang="tr-TR" dirty="0">
              <a:solidFill>
                <a:srgbClr val="FFFF00"/>
              </a:solidFill>
            </a:endParaRPr>
          </a:p>
        </p:txBody>
      </p:sp>
      <p:pic>
        <p:nvPicPr>
          <p:cNvPr id="421894" name="Picture 6" descr="07f05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1" y="1181101"/>
            <a:ext cx="4562475" cy="3032125"/>
          </a:xfrm>
          <a:prstGeom prst="rect">
            <a:avLst/>
          </a:prstGeom>
          <a:solidFill>
            <a:schemeClr val="tx1"/>
          </a:solidFill>
          <a:extLst/>
        </p:spPr>
      </p:pic>
      <p:sp>
        <p:nvSpPr>
          <p:cNvPr id="421893" name="Text Box 5"/>
          <p:cNvSpPr txBox="1">
            <a:spLocks noChangeArrowheads="1"/>
          </p:cNvSpPr>
          <p:nvPr/>
        </p:nvSpPr>
        <p:spPr bwMode="auto">
          <a:xfrm>
            <a:off x="1866900" y="1943100"/>
            <a:ext cx="3276600" cy="2677656"/>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Üzerine düşen tüm ışınımı soğuran ve bütün dalga boylarında tekrar yayınlayan cisimdir. Işınım enerjisinin soğurulması cismin sıcaklığını arttırır. Ancak </a:t>
            </a:r>
            <a:endParaRPr lang="tr-TR" altLang="tr-TR" dirty="0"/>
          </a:p>
        </p:txBody>
      </p:sp>
      <p:sp>
        <p:nvSpPr>
          <p:cNvPr id="421892" name="Text Box 4"/>
          <p:cNvSpPr txBox="1">
            <a:spLocks noChangeArrowheads="1"/>
          </p:cNvSpPr>
          <p:nvPr/>
        </p:nvSpPr>
        <p:spPr bwMode="auto">
          <a:xfrm>
            <a:off x="1866900" y="4582381"/>
            <a:ext cx="8458200" cy="830997"/>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bu yükselmenin bir sınırı vardır, cisim bu sınırda bir dengeye gelir ve soğurduğu ışınım enerjisi kadar enerji salar (yayınlar). </a:t>
            </a:r>
            <a:endParaRPr lang="tr-TR" altLang="tr-TR" dirty="0"/>
          </a:p>
        </p:txBody>
      </p:sp>
      <p:sp>
        <p:nvSpPr>
          <p:cNvPr id="421890" name="Rectangle 2"/>
          <p:cNvSpPr>
            <a:spLocks noChangeArrowheads="1"/>
          </p:cNvSpPr>
          <p:nvPr/>
        </p:nvSpPr>
        <p:spPr bwMode="auto">
          <a:xfrm>
            <a:off x="2019300" y="5295900"/>
            <a:ext cx="7772400" cy="1219200"/>
          </a:xfrm>
          <a:prstGeom prst="rect">
            <a:avLst/>
          </a:prstGeom>
          <a:noFill/>
          <a:ln>
            <a:noFill/>
          </a:ln>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tr-TR" altLang="tr-TR" sz="3200" dirty="0">
                <a:solidFill>
                  <a:schemeClr val="tx1"/>
                </a:solidFill>
                <a:latin typeface="Times New Roman" panose="02020603050405020304" pitchFamily="18" charset="0"/>
                <a:cs typeface="Times New Roman" panose="02020603050405020304" pitchFamily="18" charset="0"/>
              </a:rPr>
              <a:t>Isınan cisimler ışık yayar.</a:t>
            </a:r>
            <a:br>
              <a:rPr lang="tr-TR" altLang="tr-TR" sz="3200" dirty="0">
                <a:solidFill>
                  <a:schemeClr val="tx1"/>
                </a:solidFill>
                <a:latin typeface="Times New Roman" panose="02020603050405020304" pitchFamily="18" charset="0"/>
                <a:cs typeface="Times New Roman" panose="02020603050405020304" pitchFamily="18" charset="0"/>
              </a:rPr>
            </a:br>
            <a:r>
              <a:rPr lang="tr-TR" altLang="tr-TR" sz="2800" dirty="0">
                <a:solidFill>
                  <a:schemeClr val="tx1"/>
                </a:solidFill>
                <a:latin typeface="Times New Roman" panose="02020603050405020304" pitchFamily="18" charset="0"/>
                <a:cs typeface="Times New Roman" panose="02020603050405020304" pitchFamily="18" charset="0"/>
              </a:rPr>
              <a:t>Isısal ışınım </a:t>
            </a:r>
            <a:endParaRPr lang="tr-TR" altLang="tr-TR" dirty="0">
              <a:solidFill>
                <a:schemeClr val="tx1"/>
              </a:solidFill>
            </a:endParaRPr>
          </a:p>
        </p:txBody>
      </p:sp>
    </p:spTree>
    <p:extLst>
      <p:ext uri="{BB962C8B-B14F-4D97-AF65-F5344CB8AC3E}">
        <p14:creationId xmlns:p14="http://schemas.microsoft.com/office/powerpoint/2010/main" val="2572194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8" name="Picture 4" descr="blac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839" y="911833"/>
            <a:ext cx="5506792" cy="3079921"/>
          </a:xfrm>
          <a:prstGeom prst="rect">
            <a:avLst/>
          </a:prstGeom>
          <a:noFill/>
          <a:extLst>
            <a:ext uri="{909E8E84-426E-40DD-AFC4-6F175D3DCCD1}">
              <a14:hiddenFill xmlns:a14="http://schemas.microsoft.com/office/drawing/2010/main">
                <a:solidFill>
                  <a:srgbClr val="FFFFFF"/>
                </a:solidFill>
              </a14:hiddenFill>
            </a:ext>
          </a:extLst>
        </p:spPr>
      </p:pic>
      <p:sp>
        <p:nvSpPr>
          <p:cNvPr id="420867" name="Text Box 3"/>
          <p:cNvSpPr txBox="1">
            <a:spLocks noChangeArrowheads="1"/>
          </p:cNvSpPr>
          <p:nvPr/>
        </p:nvSpPr>
        <p:spPr bwMode="auto">
          <a:xfrm>
            <a:off x="2133600" y="4078288"/>
            <a:ext cx="8077200" cy="2308324"/>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Kara cismin saldığı enerji, dalga boyunun bir fonksiyonudur (Planck yasası). Dalga boyu arttıkca salınan enerji önce çok çabuk artar, maksimuma ulaşır, sonra yavaş yavaş sıfıra düşer. Bu tüm sıcaklıklar için böyledir, ancak daha sıcak karacisim eğrisinde maksimum enerji daha kısa dalga boylarında karşımıza çıkar. </a:t>
            </a:r>
            <a:endParaRPr lang="tr-TR" altLang="tr-TR" dirty="0"/>
          </a:p>
        </p:txBody>
      </p:sp>
      <p:sp>
        <p:nvSpPr>
          <p:cNvPr id="420866" name="Text Box 2"/>
          <p:cNvSpPr txBox="1">
            <a:spLocks noChangeArrowheads="1"/>
          </p:cNvSpPr>
          <p:nvPr/>
        </p:nvSpPr>
        <p:spPr bwMode="auto">
          <a:xfrm>
            <a:off x="1994079" y="368100"/>
            <a:ext cx="5105400" cy="4572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b="1" dirty="0">
                <a:solidFill>
                  <a:srgbClr val="FFFF00"/>
                </a:solidFill>
                <a:latin typeface="Times New Roman" panose="02020603050405020304" pitchFamily="18" charset="0"/>
                <a:cs typeface="Times New Roman" panose="02020603050405020304" pitchFamily="18" charset="0"/>
              </a:rPr>
              <a:t>Karacisim ışınımı </a:t>
            </a:r>
            <a:endParaRPr lang="tr-TR" altLang="tr-TR" dirty="0">
              <a:solidFill>
                <a:srgbClr val="FFFF00"/>
              </a:solidFill>
            </a:endParaRPr>
          </a:p>
        </p:txBody>
      </p:sp>
    </p:spTree>
    <p:extLst>
      <p:ext uri="{BB962C8B-B14F-4D97-AF65-F5344CB8AC3E}">
        <p14:creationId xmlns:p14="http://schemas.microsoft.com/office/powerpoint/2010/main" val="2867855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black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4838"/>
            <a:ext cx="8077200" cy="564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51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0306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28650"/>
            <a:ext cx="7467600" cy="560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20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889</TotalTime>
  <Words>796</Words>
  <Application>Microsoft Office PowerPoint</Application>
  <PresentationFormat>Widescreen</PresentationFormat>
  <Paragraphs>149</Paragraphs>
  <Slides>48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Comic Sans MS</vt:lpstr>
      <vt:lpstr>Corbel</vt:lpstr>
      <vt:lpstr>Symbol</vt:lpstr>
      <vt:lpstr>Times New Roman</vt:lpstr>
      <vt:lpstr>Wingdings</vt:lpstr>
      <vt:lpstr>Depth</vt:lpstr>
      <vt:lpstr>Filtreler</vt:lpstr>
      <vt:lpstr>Ders Sunuları</vt:lpstr>
      <vt:lpstr>PowerPoint Presentation</vt:lpstr>
      <vt:lpstr>PowerPoint Presentation</vt:lpstr>
      <vt:lpstr>Elektromanyetik Spektrum</vt:lpstr>
      <vt:lpstr>PowerPoint Presentation</vt:lpstr>
      <vt:lpstr>PowerPoint Presentation</vt:lpstr>
      <vt:lpstr>PowerPoint Presentation</vt:lpstr>
      <vt:lpstr>PowerPoint Presentation</vt:lpstr>
      <vt:lpstr>PowerPoint Presentation</vt:lpstr>
      <vt:lpstr>Farklı türden yıldızlar</vt:lpstr>
      <vt:lpstr>Farklı renklerin nedeni tayfsal yanıt ve yıldızın sıcaklığı ile ilişkilidir</vt:lpstr>
      <vt:lpstr>Dedektörlerin Tayfsal Duyarlılıkları</vt:lpstr>
      <vt:lpstr>Fotometrik Sistemler</vt:lpstr>
      <vt:lpstr>PowerPoint Presentation</vt:lpstr>
      <vt:lpstr>Filtreler</vt:lpstr>
      <vt:lpstr>Filtreler</vt:lpstr>
      <vt:lpstr>Güneş Filtreleri</vt:lpstr>
      <vt:lpstr>Güneş Filtreleri</vt:lpstr>
      <vt:lpstr>Güneş Filtreleri</vt:lpstr>
      <vt:lpstr>Güneş’in Kromosferi – Ca Filtresi</vt:lpstr>
      <vt:lpstr>İki Farklı Filtrede Güneş</vt:lpstr>
      <vt:lpstr>Güneş’in farklı dalgaboylarında görüntüsü</vt:lpstr>
      <vt:lpstr>Farklı dalgaboylarında M31</vt:lpstr>
      <vt:lpstr>Kırmızıöte Filtreler</vt:lpstr>
      <vt:lpstr>Kırmızıöte Filtreler</vt:lpstr>
      <vt:lpstr>Karina bulutsusu</vt:lpstr>
      <vt:lpstr>Crab bulutsusu</vt:lpstr>
      <vt:lpstr>Farklı dalgaboylarında farklı görüntüler</vt:lpstr>
      <vt:lpstr>Ay Filtreleri</vt:lpstr>
      <vt:lpstr>Ay Filtreleri</vt:lpstr>
      <vt:lpstr>Ay Filtreleri</vt:lpstr>
      <vt:lpstr>Johnson – Morgan Standart Fotometrik Sistemi - UBV</vt:lpstr>
      <vt:lpstr>Johnson – Cousins Standart Fotometrik Sistemi - UBVRI</vt:lpstr>
      <vt:lpstr>Bessell UBVRI Standart Fotometrik Sistemi</vt:lpstr>
      <vt:lpstr>Strömgren Fotometrik Sistemi</vt:lpstr>
      <vt:lpstr>Strömgren uvby Fotometrik Sistemi</vt:lpstr>
      <vt:lpstr>RGB Filtreler</vt:lpstr>
      <vt:lpstr>RGB Filtreler</vt:lpstr>
      <vt:lpstr>RGB Filtreler</vt:lpstr>
      <vt:lpstr>RGB Filtreler</vt:lpstr>
      <vt:lpstr>PowerPoint Presentation</vt:lpstr>
      <vt:lpstr>Renk Ölçeği</vt:lpstr>
      <vt:lpstr>Renk - Sıcaklık</vt:lpstr>
      <vt:lpstr>Tayfsal Enerji Dağılımı</vt:lpstr>
      <vt:lpstr>Renk Sıcaklığı</vt:lpstr>
      <vt:lpstr>Filtre - Parlaklık</vt:lpstr>
      <vt:lpstr>Filtreler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Tayf ve Tayfçekerler</dc:title>
  <dc:creator>Mesut Yilmaz</dc:creator>
  <cp:lastModifiedBy>Mesut</cp:lastModifiedBy>
  <cp:revision>87</cp:revision>
  <dcterms:created xsi:type="dcterms:W3CDTF">2014-12-04T08:42:43Z</dcterms:created>
  <dcterms:modified xsi:type="dcterms:W3CDTF">2016-12-09T11:30:52Z</dcterms:modified>
</cp:coreProperties>
</file>