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362" r:id="rId3"/>
    <p:sldId id="281" r:id="rId4"/>
    <p:sldId id="353" r:id="rId5"/>
    <p:sldId id="352" r:id="rId6"/>
    <p:sldId id="374" r:id="rId7"/>
    <p:sldId id="376" r:id="rId8"/>
    <p:sldId id="377" r:id="rId9"/>
    <p:sldId id="378" r:id="rId10"/>
    <p:sldId id="380" r:id="rId11"/>
    <p:sldId id="381" r:id="rId12"/>
    <p:sldId id="382" r:id="rId13"/>
    <p:sldId id="383" r:id="rId14"/>
    <p:sldId id="375" r:id="rId15"/>
    <p:sldId id="354" r:id="rId16"/>
    <p:sldId id="388" r:id="rId17"/>
    <p:sldId id="389" r:id="rId18"/>
    <p:sldId id="390" r:id="rId19"/>
    <p:sldId id="391" r:id="rId20"/>
    <p:sldId id="355" r:id="rId21"/>
    <p:sldId id="356" r:id="rId22"/>
    <p:sldId id="358" r:id="rId23"/>
    <p:sldId id="385" r:id="rId24"/>
    <p:sldId id="386" r:id="rId25"/>
    <p:sldId id="359" r:id="rId26"/>
    <p:sldId id="372" r:id="rId27"/>
    <p:sldId id="365" r:id="rId28"/>
    <p:sldId id="366" r:id="rId29"/>
    <p:sldId id="367" r:id="rId30"/>
    <p:sldId id="368" r:id="rId31"/>
    <p:sldId id="373" r:id="rId32"/>
    <p:sldId id="369" r:id="rId33"/>
    <p:sldId id="387" r:id="rId34"/>
    <p:sldId id="370" r:id="rId35"/>
    <p:sldId id="346" r:id="rId36"/>
    <p:sldId id="347" r:id="rId37"/>
    <p:sldId id="34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F753F-DF6E-4F3D-B4FB-1325976EFEC1}" type="doc">
      <dgm:prSet loTypeId="urn:microsoft.com/office/officeart/2005/8/layout/orgChart1" loCatId="hierarchy" qsTypeId="urn:microsoft.com/office/officeart/2005/8/quickstyle/simple1" qsCatId="simple" csTypeId="urn:microsoft.com/office/officeart/2005/8/colors/accent1_2" csCatId="accent1"/>
      <dgm:spPr/>
    </dgm:pt>
    <dgm:pt modelId="{37B81D74-DCC7-41A7-804D-FFEE7B31B8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err="1" smtClean="0">
              <a:ln>
                <a:noFill/>
              </a:ln>
              <a:solidFill>
                <a:schemeClr val="tx1"/>
              </a:solidFill>
              <a:effectLst/>
              <a:latin typeface="Arial" panose="020B0604020202020204" pitchFamily="34" charset="0"/>
            </a:rPr>
            <a:t>Tayfçekerler</a:t>
          </a:r>
          <a:endParaRPr kumimoji="0" lang="en-US" altLang="tr-TR" b="0" i="0" u="none" strike="noStrike" cap="none" normalizeH="0" baseline="0" dirty="0" smtClean="0">
            <a:ln>
              <a:noFill/>
            </a:ln>
            <a:solidFill>
              <a:schemeClr val="tx1"/>
            </a:solidFill>
            <a:effectLst/>
            <a:latin typeface="Arial" panose="020B0604020202020204" pitchFamily="34" charset="0"/>
          </a:endParaRPr>
        </a:p>
      </dgm:t>
    </dgm:pt>
    <dgm:pt modelId="{41692B0B-A549-4BF8-AC62-B76587373059}" type="parTrans" cxnId="{3C3DE802-AA61-45CE-BD54-7C799C168BE2}">
      <dgm:prSet/>
      <dgm:spPr/>
      <dgm:t>
        <a:bodyPr/>
        <a:lstStyle/>
        <a:p>
          <a:endParaRPr lang="tr-TR"/>
        </a:p>
      </dgm:t>
    </dgm:pt>
    <dgm:pt modelId="{FE9714B6-692A-4EA3-8B34-9AAD3766E32B}" type="sibTrans" cxnId="{3C3DE802-AA61-45CE-BD54-7C799C168BE2}">
      <dgm:prSet/>
      <dgm:spPr/>
      <dgm:t>
        <a:bodyPr/>
        <a:lstStyle/>
        <a:p>
          <a:endParaRPr lang="tr-TR"/>
        </a:p>
      </dgm:t>
    </dgm:pt>
    <dgm:pt modelId="{3AA10F72-0C8D-40EF-B121-66D627F3D0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Prizmalı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Tayfçekerler</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52BB2DFF-FE20-43C6-A968-14EA8FDF5536}" type="parTrans" cxnId="{FC0763F0-127E-4DFC-9F6B-01577B996C70}">
      <dgm:prSet/>
      <dgm:spPr/>
      <dgm:t>
        <a:bodyPr/>
        <a:lstStyle/>
        <a:p>
          <a:endParaRPr lang="tr-TR"/>
        </a:p>
      </dgm:t>
    </dgm:pt>
    <dgm:pt modelId="{F2BC2EAE-6864-4E3C-97AE-256D62322304}" type="sibTrans" cxnId="{FC0763F0-127E-4DFC-9F6B-01577B996C70}">
      <dgm:prSet/>
      <dgm:spPr/>
      <dgm:t>
        <a:bodyPr/>
        <a:lstStyle/>
        <a:p>
          <a:endParaRPr lang="tr-TR"/>
        </a:p>
      </dgm:t>
    </dgm:pt>
    <dgm:pt modelId="{551AECEC-7F9C-41EA-9529-746E5BBF764B}"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Yarıklı</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16C3C679-E9E8-4FC0-B5B2-F990CCF0E5E2}" type="parTrans" cxnId="{87C30161-E13B-4B1C-B64D-92CD65FE037C}">
      <dgm:prSet/>
      <dgm:spPr/>
      <dgm:t>
        <a:bodyPr/>
        <a:lstStyle/>
        <a:p>
          <a:endParaRPr lang="tr-TR"/>
        </a:p>
      </dgm:t>
    </dgm:pt>
    <dgm:pt modelId="{C869F5B5-BF75-4CD2-9579-9585206731FE}" type="sibTrans" cxnId="{87C30161-E13B-4B1C-B64D-92CD65FE037C}">
      <dgm:prSet/>
      <dgm:spPr/>
      <dgm:t>
        <a:bodyPr/>
        <a:lstStyle/>
        <a:p>
          <a:endParaRPr lang="tr-TR"/>
        </a:p>
      </dgm:t>
    </dgm:pt>
    <dgm:pt modelId="{94129CB8-0A84-490F-A853-7D759415B77F}"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Yarıksız</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506A9F09-73DB-4191-A7CA-EC058DAEE823}" type="parTrans" cxnId="{660A62B3-FBA8-4A4B-B6BF-B44C0742A168}">
      <dgm:prSet/>
      <dgm:spPr/>
      <dgm:t>
        <a:bodyPr/>
        <a:lstStyle/>
        <a:p>
          <a:endParaRPr lang="tr-TR"/>
        </a:p>
      </dgm:t>
    </dgm:pt>
    <dgm:pt modelId="{F28653E6-A8C6-48C0-BDAC-76F40D28B573}" type="sibTrans" cxnId="{660A62B3-FBA8-4A4B-B6BF-B44C0742A168}">
      <dgm:prSet/>
      <dgm:spPr/>
      <dgm:t>
        <a:bodyPr/>
        <a:lstStyle/>
        <a:p>
          <a:endParaRPr lang="tr-TR"/>
        </a:p>
      </dgm:t>
    </dgm:pt>
    <dgm:pt modelId="{2D59D4E4-1DE6-4D35-B0A5-9B6D335F950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Optik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Arial" panose="020B0604020202020204" pitchFamily="34" charset="0"/>
            </a:rPr>
            <a:t>Ağlar</a:t>
          </a:r>
          <a:endParaRPr kumimoji="0" lang="en-US" altLang="tr-TR" b="0" i="0" u="none" strike="noStrike" cap="none" normalizeH="0" baseline="0" dirty="0" smtClean="0">
            <a:ln>
              <a:noFill/>
            </a:ln>
            <a:solidFill>
              <a:schemeClr val="tx1"/>
            </a:solidFill>
            <a:effectLst/>
            <a:latin typeface="Arial" panose="020B0604020202020204" pitchFamily="34" charset="0"/>
          </a:endParaRPr>
        </a:p>
      </dgm:t>
    </dgm:pt>
    <dgm:pt modelId="{865C7B17-FE4D-4326-8A6C-07FC0B7FC46B}" type="parTrans" cxnId="{C18655D6-8D03-4379-A901-864826FEFCFF}">
      <dgm:prSet/>
      <dgm:spPr/>
      <dgm:t>
        <a:bodyPr/>
        <a:lstStyle/>
        <a:p>
          <a:endParaRPr lang="tr-TR"/>
        </a:p>
      </dgm:t>
    </dgm:pt>
    <dgm:pt modelId="{B24CC6F0-2C2C-42A8-B28F-27057AB8CAF8}" type="sibTrans" cxnId="{C18655D6-8D03-4379-A901-864826FEFCFF}">
      <dgm:prSet/>
      <dgm:spPr/>
      <dgm:t>
        <a:bodyPr/>
        <a:lstStyle/>
        <a:p>
          <a:endParaRPr lang="tr-TR"/>
        </a:p>
      </dgm:t>
    </dgm:pt>
    <dgm:pt modelId="{F51F2F86-B9C5-4D4E-842A-8718864B02C2}"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Kırınım</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A272262D-7331-4395-B3FE-287344CFA0AA}" type="parTrans" cxnId="{1C295D97-D2ED-433C-8CE1-A9CFDD22A633}">
      <dgm:prSet/>
      <dgm:spPr/>
      <dgm:t>
        <a:bodyPr/>
        <a:lstStyle/>
        <a:p>
          <a:endParaRPr lang="tr-TR"/>
        </a:p>
      </dgm:t>
    </dgm:pt>
    <dgm:pt modelId="{D2191F75-28DA-402B-9A4E-76A063EC22EB}" type="sibTrans" cxnId="{1C295D97-D2ED-433C-8CE1-A9CFDD22A633}">
      <dgm:prSet/>
      <dgm:spPr/>
      <dgm:t>
        <a:bodyPr/>
        <a:lstStyle/>
        <a:p>
          <a:endParaRPr lang="tr-TR"/>
        </a:p>
      </dgm:t>
    </dgm:pt>
    <dgm:pt modelId="{E3746DB6-DA72-4DE4-8328-2B8B1CB07B11}" type="asst">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0" i="0" u="none" strike="noStrike" cap="none" normalizeH="0" baseline="0" smtClean="0">
              <a:ln>
                <a:noFill/>
              </a:ln>
              <a:solidFill>
                <a:schemeClr val="tx1"/>
              </a:solidFill>
              <a:effectLst/>
              <a:latin typeface="Arial" panose="020B0604020202020204" pitchFamily="34" charset="0"/>
            </a:rPr>
            <a:t>Yansıtıcı</a:t>
          </a:r>
          <a:endParaRPr kumimoji="0" lang="en-US" altLang="tr-TR" b="0" i="0" u="none" strike="noStrike" cap="none" normalizeH="0" baseline="0" smtClean="0">
            <a:ln>
              <a:noFill/>
            </a:ln>
            <a:solidFill>
              <a:schemeClr val="tx1"/>
            </a:solidFill>
            <a:effectLst/>
            <a:latin typeface="Arial" panose="020B0604020202020204" pitchFamily="34" charset="0"/>
          </a:endParaRPr>
        </a:p>
      </dgm:t>
    </dgm:pt>
    <dgm:pt modelId="{7B94D416-68A6-4A0A-955C-8F283DE3AEB3}" type="parTrans" cxnId="{E95AA885-3382-4AB5-88B8-87E9FDB1123C}">
      <dgm:prSet/>
      <dgm:spPr/>
      <dgm:t>
        <a:bodyPr/>
        <a:lstStyle/>
        <a:p>
          <a:endParaRPr lang="tr-TR"/>
        </a:p>
      </dgm:t>
    </dgm:pt>
    <dgm:pt modelId="{C7892448-A58D-4C59-880E-5CDEC4C39177}" type="sibTrans" cxnId="{E95AA885-3382-4AB5-88B8-87E9FDB1123C}">
      <dgm:prSet/>
      <dgm:spPr/>
      <dgm:t>
        <a:bodyPr/>
        <a:lstStyle/>
        <a:p>
          <a:endParaRPr lang="tr-TR"/>
        </a:p>
      </dgm:t>
    </dgm:pt>
    <dgm:pt modelId="{B3F1810B-E332-4955-9AEE-BA9436079239}" type="pres">
      <dgm:prSet presAssocID="{C93F753F-DF6E-4F3D-B4FB-1325976EFEC1}" presName="hierChild1" presStyleCnt="0">
        <dgm:presLayoutVars>
          <dgm:orgChart val="1"/>
          <dgm:chPref val="1"/>
          <dgm:dir/>
          <dgm:animOne val="branch"/>
          <dgm:animLvl val="lvl"/>
          <dgm:resizeHandles/>
        </dgm:presLayoutVars>
      </dgm:prSet>
      <dgm:spPr/>
    </dgm:pt>
    <dgm:pt modelId="{222A3F2D-E5B3-4D16-BE4A-0B364B56A115}" type="pres">
      <dgm:prSet presAssocID="{37B81D74-DCC7-41A7-804D-FFEE7B31B8BA}" presName="hierRoot1" presStyleCnt="0">
        <dgm:presLayoutVars>
          <dgm:hierBranch/>
        </dgm:presLayoutVars>
      </dgm:prSet>
      <dgm:spPr/>
    </dgm:pt>
    <dgm:pt modelId="{0021BAB7-F28B-49E3-8E92-EA9B4437DB1F}" type="pres">
      <dgm:prSet presAssocID="{37B81D74-DCC7-41A7-804D-FFEE7B31B8BA}" presName="rootComposite1" presStyleCnt="0"/>
      <dgm:spPr/>
    </dgm:pt>
    <dgm:pt modelId="{D247FE77-6A8F-403B-AA4F-DEA729FB3E89}" type="pres">
      <dgm:prSet presAssocID="{37B81D74-DCC7-41A7-804D-FFEE7B31B8BA}" presName="rootText1" presStyleLbl="node0" presStyleIdx="0" presStyleCnt="1">
        <dgm:presLayoutVars>
          <dgm:chPref val="3"/>
        </dgm:presLayoutVars>
      </dgm:prSet>
      <dgm:spPr/>
      <dgm:t>
        <a:bodyPr/>
        <a:lstStyle/>
        <a:p>
          <a:endParaRPr lang="tr-TR"/>
        </a:p>
      </dgm:t>
    </dgm:pt>
    <dgm:pt modelId="{070F2B87-C5B7-40F8-AD01-81C3F14AE36A}" type="pres">
      <dgm:prSet presAssocID="{37B81D74-DCC7-41A7-804D-FFEE7B31B8BA}" presName="rootConnector1" presStyleLbl="node1" presStyleIdx="0" presStyleCnt="0"/>
      <dgm:spPr/>
      <dgm:t>
        <a:bodyPr/>
        <a:lstStyle/>
        <a:p>
          <a:endParaRPr lang="tr-TR"/>
        </a:p>
      </dgm:t>
    </dgm:pt>
    <dgm:pt modelId="{CDB1B0D0-88D4-4143-B0E9-A9B721E3635D}" type="pres">
      <dgm:prSet presAssocID="{37B81D74-DCC7-41A7-804D-FFEE7B31B8BA}" presName="hierChild2" presStyleCnt="0"/>
      <dgm:spPr/>
    </dgm:pt>
    <dgm:pt modelId="{36757858-FF29-43FB-9CAF-A22BFF3EA44C}" type="pres">
      <dgm:prSet presAssocID="{52BB2DFF-FE20-43C6-A968-14EA8FDF5536}" presName="Name35" presStyleLbl="parChTrans1D2" presStyleIdx="0" presStyleCnt="2"/>
      <dgm:spPr/>
      <dgm:t>
        <a:bodyPr/>
        <a:lstStyle/>
        <a:p>
          <a:endParaRPr lang="en-GB"/>
        </a:p>
      </dgm:t>
    </dgm:pt>
    <dgm:pt modelId="{6ED089E7-74C5-482B-B8D4-F5880983DDD9}" type="pres">
      <dgm:prSet presAssocID="{3AA10F72-0C8D-40EF-B121-66D627F3D035}" presName="hierRoot2" presStyleCnt="0">
        <dgm:presLayoutVars>
          <dgm:hierBranch/>
        </dgm:presLayoutVars>
      </dgm:prSet>
      <dgm:spPr/>
    </dgm:pt>
    <dgm:pt modelId="{5680922D-218F-454D-86AC-819C253A41AF}" type="pres">
      <dgm:prSet presAssocID="{3AA10F72-0C8D-40EF-B121-66D627F3D035}" presName="rootComposite" presStyleCnt="0"/>
      <dgm:spPr/>
    </dgm:pt>
    <dgm:pt modelId="{234ACFC5-7581-4A2E-9D82-A9316960FDE5}" type="pres">
      <dgm:prSet presAssocID="{3AA10F72-0C8D-40EF-B121-66D627F3D035}" presName="rootText" presStyleLbl="node2" presStyleIdx="0" presStyleCnt="2">
        <dgm:presLayoutVars>
          <dgm:chPref val="3"/>
        </dgm:presLayoutVars>
      </dgm:prSet>
      <dgm:spPr/>
      <dgm:t>
        <a:bodyPr/>
        <a:lstStyle/>
        <a:p>
          <a:endParaRPr lang="tr-TR"/>
        </a:p>
      </dgm:t>
    </dgm:pt>
    <dgm:pt modelId="{B62698B6-A55C-4262-9CCA-723C0527AAC0}" type="pres">
      <dgm:prSet presAssocID="{3AA10F72-0C8D-40EF-B121-66D627F3D035}" presName="rootConnector" presStyleLbl="node2" presStyleIdx="0" presStyleCnt="2"/>
      <dgm:spPr/>
      <dgm:t>
        <a:bodyPr/>
        <a:lstStyle/>
        <a:p>
          <a:endParaRPr lang="tr-TR"/>
        </a:p>
      </dgm:t>
    </dgm:pt>
    <dgm:pt modelId="{FAC93CFF-739A-4E3E-B8B7-398E897A910C}" type="pres">
      <dgm:prSet presAssocID="{3AA10F72-0C8D-40EF-B121-66D627F3D035}" presName="hierChild4" presStyleCnt="0"/>
      <dgm:spPr/>
    </dgm:pt>
    <dgm:pt modelId="{EA219C51-3909-446F-9AD6-0F22AF67C470}" type="pres">
      <dgm:prSet presAssocID="{3AA10F72-0C8D-40EF-B121-66D627F3D035}" presName="hierChild5" presStyleCnt="0"/>
      <dgm:spPr/>
    </dgm:pt>
    <dgm:pt modelId="{EB1C9DD0-F228-4225-8819-750F80B52B17}" type="pres">
      <dgm:prSet presAssocID="{16C3C679-E9E8-4FC0-B5B2-F990CCF0E5E2}" presName="Name111" presStyleLbl="parChTrans1D3" presStyleIdx="0" presStyleCnt="4"/>
      <dgm:spPr/>
      <dgm:t>
        <a:bodyPr/>
        <a:lstStyle/>
        <a:p>
          <a:endParaRPr lang="en-GB"/>
        </a:p>
      </dgm:t>
    </dgm:pt>
    <dgm:pt modelId="{8EB36C25-1505-4549-8E0C-55DFE4563C77}" type="pres">
      <dgm:prSet presAssocID="{551AECEC-7F9C-41EA-9529-746E5BBF764B}" presName="hierRoot3" presStyleCnt="0">
        <dgm:presLayoutVars>
          <dgm:hierBranch/>
        </dgm:presLayoutVars>
      </dgm:prSet>
      <dgm:spPr/>
    </dgm:pt>
    <dgm:pt modelId="{E2DEDC50-5D62-4E6F-827C-29959661FBE7}" type="pres">
      <dgm:prSet presAssocID="{551AECEC-7F9C-41EA-9529-746E5BBF764B}" presName="rootComposite3" presStyleCnt="0"/>
      <dgm:spPr/>
    </dgm:pt>
    <dgm:pt modelId="{27F98630-C023-437E-BFDD-6268F4B5A29F}" type="pres">
      <dgm:prSet presAssocID="{551AECEC-7F9C-41EA-9529-746E5BBF764B}" presName="rootText3" presStyleLbl="asst2" presStyleIdx="0" presStyleCnt="4">
        <dgm:presLayoutVars>
          <dgm:chPref val="3"/>
        </dgm:presLayoutVars>
      </dgm:prSet>
      <dgm:spPr/>
      <dgm:t>
        <a:bodyPr/>
        <a:lstStyle/>
        <a:p>
          <a:endParaRPr lang="tr-TR"/>
        </a:p>
      </dgm:t>
    </dgm:pt>
    <dgm:pt modelId="{EC89B05B-9362-4CAD-899C-DC376AB4FCB5}" type="pres">
      <dgm:prSet presAssocID="{551AECEC-7F9C-41EA-9529-746E5BBF764B}" presName="rootConnector3" presStyleLbl="asst2" presStyleIdx="0" presStyleCnt="4"/>
      <dgm:spPr/>
      <dgm:t>
        <a:bodyPr/>
        <a:lstStyle/>
        <a:p>
          <a:endParaRPr lang="tr-TR"/>
        </a:p>
      </dgm:t>
    </dgm:pt>
    <dgm:pt modelId="{E03430C5-E79A-4437-9E1E-2B040863AE20}" type="pres">
      <dgm:prSet presAssocID="{551AECEC-7F9C-41EA-9529-746E5BBF764B}" presName="hierChild6" presStyleCnt="0"/>
      <dgm:spPr/>
    </dgm:pt>
    <dgm:pt modelId="{4AC5D0F4-DAE6-4950-B2C8-AF0E7B9C0067}" type="pres">
      <dgm:prSet presAssocID="{551AECEC-7F9C-41EA-9529-746E5BBF764B}" presName="hierChild7" presStyleCnt="0"/>
      <dgm:spPr/>
    </dgm:pt>
    <dgm:pt modelId="{9085695A-F611-4CF5-8280-0B196A8E6C6A}" type="pres">
      <dgm:prSet presAssocID="{506A9F09-73DB-4191-A7CA-EC058DAEE823}" presName="Name111" presStyleLbl="parChTrans1D3" presStyleIdx="1" presStyleCnt="4"/>
      <dgm:spPr/>
      <dgm:t>
        <a:bodyPr/>
        <a:lstStyle/>
        <a:p>
          <a:endParaRPr lang="en-GB"/>
        </a:p>
      </dgm:t>
    </dgm:pt>
    <dgm:pt modelId="{4A98B6BE-E68D-4281-8DD2-650CEA4F1E48}" type="pres">
      <dgm:prSet presAssocID="{94129CB8-0A84-490F-A853-7D759415B77F}" presName="hierRoot3" presStyleCnt="0">
        <dgm:presLayoutVars>
          <dgm:hierBranch/>
        </dgm:presLayoutVars>
      </dgm:prSet>
      <dgm:spPr/>
    </dgm:pt>
    <dgm:pt modelId="{F054DF39-3D58-45C5-9E65-219FB6ADFE12}" type="pres">
      <dgm:prSet presAssocID="{94129CB8-0A84-490F-A853-7D759415B77F}" presName="rootComposite3" presStyleCnt="0"/>
      <dgm:spPr/>
    </dgm:pt>
    <dgm:pt modelId="{BC0D0D0B-05A0-408A-86C7-B1FAFD255DB0}" type="pres">
      <dgm:prSet presAssocID="{94129CB8-0A84-490F-A853-7D759415B77F}" presName="rootText3" presStyleLbl="asst2" presStyleIdx="1" presStyleCnt="4">
        <dgm:presLayoutVars>
          <dgm:chPref val="3"/>
        </dgm:presLayoutVars>
      </dgm:prSet>
      <dgm:spPr/>
      <dgm:t>
        <a:bodyPr/>
        <a:lstStyle/>
        <a:p>
          <a:endParaRPr lang="tr-TR"/>
        </a:p>
      </dgm:t>
    </dgm:pt>
    <dgm:pt modelId="{13E388D5-A8AE-4DBB-9D59-A8E346F93107}" type="pres">
      <dgm:prSet presAssocID="{94129CB8-0A84-490F-A853-7D759415B77F}" presName="rootConnector3" presStyleLbl="asst2" presStyleIdx="1" presStyleCnt="4"/>
      <dgm:spPr/>
      <dgm:t>
        <a:bodyPr/>
        <a:lstStyle/>
        <a:p>
          <a:endParaRPr lang="tr-TR"/>
        </a:p>
      </dgm:t>
    </dgm:pt>
    <dgm:pt modelId="{7B79A574-0413-43E2-A00D-7A9C11AEAE9E}" type="pres">
      <dgm:prSet presAssocID="{94129CB8-0A84-490F-A853-7D759415B77F}" presName="hierChild6" presStyleCnt="0"/>
      <dgm:spPr/>
    </dgm:pt>
    <dgm:pt modelId="{E7D898FD-DCDF-407B-B269-452F5BECB4E4}" type="pres">
      <dgm:prSet presAssocID="{94129CB8-0A84-490F-A853-7D759415B77F}" presName="hierChild7" presStyleCnt="0"/>
      <dgm:spPr/>
    </dgm:pt>
    <dgm:pt modelId="{F1FACFF1-A595-4E63-8228-50E95334D1D2}" type="pres">
      <dgm:prSet presAssocID="{865C7B17-FE4D-4326-8A6C-07FC0B7FC46B}" presName="Name35" presStyleLbl="parChTrans1D2" presStyleIdx="1" presStyleCnt="2"/>
      <dgm:spPr/>
      <dgm:t>
        <a:bodyPr/>
        <a:lstStyle/>
        <a:p>
          <a:endParaRPr lang="en-GB"/>
        </a:p>
      </dgm:t>
    </dgm:pt>
    <dgm:pt modelId="{FA4B34AA-CAC5-47F4-8B1F-0C1B75213629}" type="pres">
      <dgm:prSet presAssocID="{2D59D4E4-1DE6-4D35-B0A5-9B6D335F950D}" presName="hierRoot2" presStyleCnt="0">
        <dgm:presLayoutVars>
          <dgm:hierBranch/>
        </dgm:presLayoutVars>
      </dgm:prSet>
      <dgm:spPr/>
    </dgm:pt>
    <dgm:pt modelId="{F1054C7B-E253-4D15-8C9C-BAEF7393652F}" type="pres">
      <dgm:prSet presAssocID="{2D59D4E4-1DE6-4D35-B0A5-9B6D335F950D}" presName="rootComposite" presStyleCnt="0"/>
      <dgm:spPr/>
    </dgm:pt>
    <dgm:pt modelId="{1C501289-94CE-4635-9BC6-3F045999C515}" type="pres">
      <dgm:prSet presAssocID="{2D59D4E4-1DE6-4D35-B0A5-9B6D335F950D}" presName="rootText" presStyleLbl="node2" presStyleIdx="1" presStyleCnt="2">
        <dgm:presLayoutVars>
          <dgm:chPref val="3"/>
        </dgm:presLayoutVars>
      </dgm:prSet>
      <dgm:spPr/>
      <dgm:t>
        <a:bodyPr/>
        <a:lstStyle/>
        <a:p>
          <a:endParaRPr lang="tr-TR"/>
        </a:p>
      </dgm:t>
    </dgm:pt>
    <dgm:pt modelId="{4F86BE78-A2B0-4AD6-8A68-71FEF5883A82}" type="pres">
      <dgm:prSet presAssocID="{2D59D4E4-1DE6-4D35-B0A5-9B6D335F950D}" presName="rootConnector" presStyleLbl="node2" presStyleIdx="1" presStyleCnt="2"/>
      <dgm:spPr/>
      <dgm:t>
        <a:bodyPr/>
        <a:lstStyle/>
        <a:p>
          <a:endParaRPr lang="tr-TR"/>
        </a:p>
      </dgm:t>
    </dgm:pt>
    <dgm:pt modelId="{684603CC-41C2-4AE6-8CCA-9B148CBF863C}" type="pres">
      <dgm:prSet presAssocID="{2D59D4E4-1DE6-4D35-B0A5-9B6D335F950D}" presName="hierChild4" presStyleCnt="0"/>
      <dgm:spPr/>
    </dgm:pt>
    <dgm:pt modelId="{374B3B82-A091-4EDD-83B7-370C9389A87B}" type="pres">
      <dgm:prSet presAssocID="{2D59D4E4-1DE6-4D35-B0A5-9B6D335F950D}" presName="hierChild5" presStyleCnt="0"/>
      <dgm:spPr/>
    </dgm:pt>
    <dgm:pt modelId="{16316A34-7D19-4EF8-835D-8A53A9FF5200}" type="pres">
      <dgm:prSet presAssocID="{A272262D-7331-4395-B3FE-287344CFA0AA}" presName="Name111" presStyleLbl="parChTrans1D3" presStyleIdx="2" presStyleCnt="4"/>
      <dgm:spPr/>
      <dgm:t>
        <a:bodyPr/>
        <a:lstStyle/>
        <a:p>
          <a:endParaRPr lang="en-GB"/>
        </a:p>
      </dgm:t>
    </dgm:pt>
    <dgm:pt modelId="{14C2AE12-DA4D-4363-9525-612B7EE08B73}" type="pres">
      <dgm:prSet presAssocID="{F51F2F86-B9C5-4D4E-842A-8718864B02C2}" presName="hierRoot3" presStyleCnt="0">
        <dgm:presLayoutVars>
          <dgm:hierBranch/>
        </dgm:presLayoutVars>
      </dgm:prSet>
      <dgm:spPr/>
    </dgm:pt>
    <dgm:pt modelId="{E995804F-EFC9-4660-8442-F8528BA5D4F3}" type="pres">
      <dgm:prSet presAssocID="{F51F2F86-B9C5-4D4E-842A-8718864B02C2}" presName="rootComposite3" presStyleCnt="0"/>
      <dgm:spPr/>
    </dgm:pt>
    <dgm:pt modelId="{6457FBD6-2C9D-45A7-A79A-7011E14A35A2}" type="pres">
      <dgm:prSet presAssocID="{F51F2F86-B9C5-4D4E-842A-8718864B02C2}" presName="rootText3" presStyleLbl="asst2" presStyleIdx="2" presStyleCnt="4">
        <dgm:presLayoutVars>
          <dgm:chPref val="3"/>
        </dgm:presLayoutVars>
      </dgm:prSet>
      <dgm:spPr/>
      <dgm:t>
        <a:bodyPr/>
        <a:lstStyle/>
        <a:p>
          <a:endParaRPr lang="tr-TR"/>
        </a:p>
      </dgm:t>
    </dgm:pt>
    <dgm:pt modelId="{A2F68254-8332-49FE-BD5E-7791C989E0B4}" type="pres">
      <dgm:prSet presAssocID="{F51F2F86-B9C5-4D4E-842A-8718864B02C2}" presName="rootConnector3" presStyleLbl="asst2" presStyleIdx="2" presStyleCnt="4"/>
      <dgm:spPr/>
      <dgm:t>
        <a:bodyPr/>
        <a:lstStyle/>
        <a:p>
          <a:endParaRPr lang="tr-TR"/>
        </a:p>
      </dgm:t>
    </dgm:pt>
    <dgm:pt modelId="{B9F79A98-504F-440F-9B9C-F9D837C4CF79}" type="pres">
      <dgm:prSet presAssocID="{F51F2F86-B9C5-4D4E-842A-8718864B02C2}" presName="hierChild6" presStyleCnt="0"/>
      <dgm:spPr/>
    </dgm:pt>
    <dgm:pt modelId="{F5F89F07-3A2A-4DFD-BC92-98475F273D38}" type="pres">
      <dgm:prSet presAssocID="{F51F2F86-B9C5-4D4E-842A-8718864B02C2}" presName="hierChild7" presStyleCnt="0"/>
      <dgm:spPr/>
    </dgm:pt>
    <dgm:pt modelId="{133A3827-EE04-4242-BBBA-C66E3B053822}" type="pres">
      <dgm:prSet presAssocID="{7B94D416-68A6-4A0A-955C-8F283DE3AEB3}" presName="Name111" presStyleLbl="parChTrans1D3" presStyleIdx="3" presStyleCnt="4"/>
      <dgm:spPr/>
      <dgm:t>
        <a:bodyPr/>
        <a:lstStyle/>
        <a:p>
          <a:endParaRPr lang="en-GB"/>
        </a:p>
      </dgm:t>
    </dgm:pt>
    <dgm:pt modelId="{D7750428-EB2F-4619-8888-D6847A832C34}" type="pres">
      <dgm:prSet presAssocID="{E3746DB6-DA72-4DE4-8328-2B8B1CB07B11}" presName="hierRoot3" presStyleCnt="0">
        <dgm:presLayoutVars>
          <dgm:hierBranch/>
        </dgm:presLayoutVars>
      </dgm:prSet>
      <dgm:spPr/>
    </dgm:pt>
    <dgm:pt modelId="{D92F9901-FCDA-430D-B245-FBB8215FA82A}" type="pres">
      <dgm:prSet presAssocID="{E3746DB6-DA72-4DE4-8328-2B8B1CB07B11}" presName="rootComposite3" presStyleCnt="0"/>
      <dgm:spPr/>
    </dgm:pt>
    <dgm:pt modelId="{BF8AC72D-CF42-4BAA-8A89-1EE9221F4201}" type="pres">
      <dgm:prSet presAssocID="{E3746DB6-DA72-4DE4-8328-2B8B1CB07B11}" presName="rootText3" presStyleLbl="asst2" presStyleIdx="3" presStyleCnt="4">
        <dgm:presLayoutVars>
          <dgm:chPref val="3"/>
        </dgm:presLayoutVars>
      </dgm:prSet>
      <dgm:spPr/>
      <dgm:t>
        <a:bodyPr/>
        <a:lstStyle/>
        <a:p>
          <a:endParaRPr lang="tr-TR"/>
        </a:p>
      </dgm:t>
    </dgm:pt>
    <dgm:pt modelId="{A7855188-B815-449F-8546-18C24E182504}" type="pres">
      <dgm:prSet presAssocID="{E3746DB6-DA72-4DE4-8328-2B8B1CB07B11}" presName="rootConnector3" presStyleLbl="asst2" presStyleIdx="3" presStyleCnt="4"/>
      <dgm:spPr/>
      <dgm:t>
        <a:bodyPr/>
        <a:lstStyle/>
        <a:p>
          <a:endParaRPr lang="tr-TR"/>
        </a:p>
      </dgm:t>
    </dgm:pt>
    <dgm:pt modelId="{6C6AC7A9-BFD9-4A71-8253-D756E4948D01}" type="pres">
      <dgm:prSet presAssocID="{E3746DB6-DA72-4DE4-8328-2B8B1CB07B11}" presName="hierChild6" presStyleCnt="0"/>
      <dgm:spPr/>
    </dgm:pt>
    <dgm:pt modelId="{3EF7004A-F0C4-4F21-9EE2-5802C24F470E}" type="pres">
      <dgm:prSet presAssocID="{E3746DB6-DA72-4DE4-8328-2B8B1CB07B11}" presName="hierChild7" presStyleCnt="0"/>
      <dgm:spPr/>
    </dgm:pt>
    <dgm:pt modelId="{29B206FA-6EC8-4BDC-B7B4-7CDA32EC1F7E}" type="pres">
      <dgm:prSet presAssocID="{37B81D74-DCC7-41A7-804D-FFEE7B31B8BA}" presName="hierChild3" presStyleCnt="0"/>
      <dgm:spPr/>
    </dgm:pt>
  </dgm:ptLst>
  <dgm:cxnLst>
    <dgm:cxn modelId="{FA559CBA-D4BF-4908-ACF8-4182CACC4D4F}" type="presOf" srcId="{37B81D74-DCC7-41A7-804D-FFEE7B31B8BA}" destId="{070F2B87-C5B7-40F8-AD01-81C3F14AE36A}" srcOrd="1" destOrd="0" presId="urn:microsoft.com/office/officeart/2005/8/layout/orgChart1"/>
    <dgm:cxn modelId="{FC0763F0-127E-4DFC-9F6B-01577B996C70}" srcId="{37B81D74-DCC7-41A7-804D-FFEE7B31B8BA}" destId="{3AA10F72-0C8D-40EF-B121-66D627F3D035}" srcOrd="0" destOrd="0" parTransId="{52BB2DFF-FE20-43C6-A968-14EA8FDF5536}" sibTransId="{F2BC2EAE-6864-4E3C-97AE-256D62322304}"/>
    <dgm:cxn modelId="{363637E5-CFCA-4300-BDA6-5ABC246662DD}" type="presOf" srcId="{52BB2DFF-FE20-43C6-A968-14EA8FDF5536}" destId="{36757858-FF29-43FB-9CAF-A22BFF3EA44C}" srcOrd="0" destOrd="0" presId="urn:microsoft.com/office/officeart/2005/8/layout/orgChart1"/>
    <dgm:cxn modelId="{9058A101-630D-4F3E-9B04-DF3C8FE71FCE}" type="presOf" srcId="{3AA10F72-0C8D-40EF-B121-66D627F3D035}" destId="{234ACFC5-7581-4A2E-9D82-A9316960FDE5}" srcOrd="0" destOrd="0" presId="urn:microsoft.com/office/officeart/2005/8/layout/orgChart1"/>
    <dgm:cxn modelId="{79C77129-CA3B-4A41-9A17-BE482460500C}" type="presOf" srcId="{865C7B17-FE4D-4326-8A6C-07FC0B7FC46B}" destId="{F1FACFF1-A595-4E63-8228-50E95334D1D2}" srcOrd="0" destOrd="0" presId="urn:microsoft.com/office/officeart/2005/8/layout/orgChart1"/>
    <dgm:cxn modelId="{35254A97-416A-4672-86FE-C674C14CD62D}" type="presOf" srcId="{E3746DB6-DA72-4DE4-8328-2B8B1CB07B11}" destId="{BF8AC72D-CF42-4BAA-8A89-1EE9221F4201}" srcOrd="0" destOrd="0" presId="urn:microsoft.com/office/officeart/2005/8/layout/orgChart1"/>
    <dgm:cxn modelId="{726ACCC0-561B-4F4B-9C1A-71A4B203C524}" type="presOf" srcId="{F51F2F86-B9C5-4D4E-842A-8718864B02C2}" destId="{6457FBD6-2C9D-45A7-A79A-7011E14A35A2}" srcOrd="0" destOrd="0" presId="urn:microsoft.com/office/officeart/2005/8/layout/orgChart1"/>
    <dgm:cxn modelId="{7D5F8B7C-3736-408C-8CCC-8CDB6B0F7466}" type="presOf" srcId="{506A9F09-73DB-4191-A7CA-EC058DAEE823}" destId="{9085695A-F611-4CF5-8280-0B196A8E6C6A}" srcOrd="0" destOrd="0" presId="urn:microsoft.com/office/officeart/2005/8/layout/orgChart1"/>
    <dgm:cxn modelId="{0CADDB8F-3792-4C12-BB07-F2B720133246}" type="presOf" srcId="{2D59D4E4-1DE6-4D35-B0A5-9B6D335F950D}" destId="{1C501289-94CE-4635-9BC6-3F045999C515}" srcOrd="0" destOrd="0" presId="urn:microsoft.com/office/officeart/2005/8/layout/orgChart1"/>
    <dgm:cxn modelId="{CDF3E99D-F074-4D70-AA2E-C891E5C7717C}" type="presOf" srcId="{7B94D416-68A6-4A0A-955C-8F283DE3AEB3}" destId="{133A3827-EE04-4242-BBBA-C66E3B053822}" srcOrd="0" destOrd="0" presId="urn:microsoft.com/office/officeart/2005/8/layout/orgChart1"/>
    <dgm:cxn modelId="{BCF8416C-B5FD-405D-B29E-90AE8F2B6FDC}" type="presOf" srcId="{F51F2F86-B9C5-4D4E-842A-8718864B02C2}" destId="{A2F68254-8332-49FE-BD5E-7791C989E0B4}" srcOrd="1" destOrd="0" presId="urn:microsoft.com/office/officeart/2005/8/layout/orgChart1"/>
    <dgm:cxn modelId="{1C295D97-D2ED-433C-8CE1-A9CFDD22A633}" srcId="{2D59D4E4-1DE6-4D35-B0A5-9B6D335F950D}" destId="{F51F2F86-B9C5-4D4E-842A-8718864B02C2}" srcOrd="0" destOrd="0" parTransId="{A272262D-7331-4395-B3FE-287344CFA0AA}" sibTransId="{D2191F75-28DA-402B-9A4E-76A063EC22EB}"/>
    <dgm:cxn modelId="{6B2A88A8-4E39-4674-9E43-7ED7C7B84429}" type="presOf" srcId="{C93F753F-DF6E-4F3D-B4FB-1325976EFEC1}" destId="{B3F1810B-E332-4955-9AEE-BA9436079239}" srcOrd="0" destOrd="0" presId="urn:microsoft.com/office/officeart/2005/8/layout/orgChart1"/>
    <dgm:cxn modelId="{3C3DE802-AA61-45CE-BD54-7C799C168BE2}" srcId="{C93F753F-DF6E-4F3D-B4FB-1325976EFEC1}" destId="{37B81D74-DCC7-41A7-804D-FFEE7B31B8BA}" srcOrd="0" destOrd="0" parTransId="{41692B0B-A549-4BF8-AC62-B76587373059}" sibTransId="{FE9714B6-692A-4EA3-8B34-9AAD3766E32B}"/>
    <dgm:cxn modelId="{188F22B7-5FEC-482C-8C6C-C7C48465CE3D}" type="presOf" srcId="{3AA10F72-0C8D-40EF-B121-66D627F3D035}" destId="{B62698B6-A55C-4262-9CCA-723C0527AAC0}" srcOrd="1" destOrd="0" presId="urn:microsoft.com/office/officeart/2005/8/layout/orgChart1"/>
    <dgm:cxn modelId="{86AAD8D6-CD78-4F63-94D1-D7E6F8ABAC74}" type="presOf" srcId="{551AECEC-7F9C-41EA-9529-746E5BBF764B}" destId="{EC89B05B-9362-4CAD-899C-DC376AB4FCB5}" srcOrd="1" destOrd="0" presId="urn:microsoft.com/office/officeart/2005/8/layout/orgChart1"/>
    <dgm:cxn modelId="{FA0ED162-0070-4CE4-842E-F28084C1FD9B}" type="presOf" srcId="{94129CB8-0A84-490F-A853-7D759415B77F}" destId="{13E388D5-A8AE-4DBB-9D59-A8E346F93107}" srcOrd="1" destOrd="0" presId="urn:microsoft.com/office/officeart/2005/8/layout/orgChart1"/>
    <dgm:cxn modelId="{87C30161-E13B-4B1C-B64D-92CD65FE037C}" srcId="{3AA10F72-0C8D-40EF-B121-66D627F3D035}" destId="{551AECEC-7F9C-41EA-9529-746E5BBF764B}" srcOrd="0" destOrd="0" parTransId="{16C3C679-E9E8-4FC0-B5B2-F990CCF0E5E2}" sibTransId="{C869F5B5-BF75-4CD2-9579-9585206731FE}"/>
    <dgm:cxn modelId="{93488713-30E3-464C-A9CF-F04EAEF75E59}" type="presOf" srcId="{E3746DB6-DA72-4DE4-8328-2B8B1CB07B11}" destId="{A7855188-B815-449F-8546-18C24E182504}" srcOrd="1" destOrd="0" presId="urn:microsoft.com/office/officeart/2005/8/layout/orgChart1"/>
    <dgm:cxn modelId="{A55FAD4C-96A4-4F88-8614-4EFAD951B68D}" type="presOf" srcId="{94129CB8-0A84-490F-A853-7D759415B77F}" destId="{BC0D0D0B-05A0-408A-86C7-B1FAFD255DB0}" srcOrd="0" destOrd="0" presId="urn:microsoft.com/office/officeart/2005/8/layout/orgChart1"/>
    <dgm:cxn modelId="{5EB15BF7-E016-4BB0-A9AB-4AB7193F7197}" type="presOf" srcId="{37B81D74-DCC7-41A7-804D-FFEE7B31B8BA}" destId="{D247FE77-6A8F-403B-AA4F-DEA729FB3E89}" srcOrd="0" destOrd="0" presId="urn:microsoft.com/office/officeart/2005/8/layout/orgChart1"/>
    <dgm:cxn modelId="{99D3904F-5B4E-4229-BD5D-A10A629EAE26}" type="presOf" srcId="{A272262D-7331-4395-B3FE-287344CFA0AA}" destId="{16316A34-7D19-4EF8-835D-8A53A9FF5200}" srcOrd="0" destOrd="0" presId="urn:microsoft.com/office/officeart/2005/8/layout/orgChart1"/>
    <dgm:cxn modelId="{E95AA885-3382-4AB5-88B8-87E9FDB1123C}" srcId="{2D59D4E4-1DE6-4D35-B0A5-9B6D335F950D}" destId="{E3746DB6-DA72-4DE4-8328-2B8B1CB07B11}" srcOrd="1" destOrd="0" parTransId="{7B94D416-68A6-4A0A-955C-8F283DE3AEB3}" sibTransId="{C7892448-A58D-4C59-880E-5CDEC4C39177}"/>
    <dgm:cxn modelId="{832AA765-4DD3-4E96-9C8B-C7FC8BF8041F}" type="presOf" srcId="{16C3C679-E9E8-4FC0-B5B2-F990CCF0E5E2}" destId="{EB1C9DD0-F228-4225-8819-750F80B52B17}" srcOrd="0" destOrd="0" presId="urn:microsoft.com/office/officeart/2005/8/layout/orgChart1"/>
    <dgm:cxn modelId="{C18655D6-8D03-4379-A901-864826FEFCFF}" srcId="{37B81D74-DCC7-41A7-804D-FFEE7B31B8BA}" destId="{2D59D4E4-1DE6-4D35-B0A5-9B6D335F950D}" srcOrd="1" destOrd="0" parTransId="{865C7B17-FE4D-4326-8A6C-07FC0B7FC46B}" sibTransId="{B24CC6F0-2C2C-42A8-B28F-27057AB8CAF8}"/>
    <dgm:cxn modelId="{81001D30-A529-4570-8D9B-C504E14981B4}" type="presOf" srcId="{2D59D4E4-1DE6-4D35-B0A5-9B6D335F950D}" destId="{4F86BE78-A2B0-4AD6-8A68-71FEF5883A82}" srcOrd="1" destOrd="0" presId="urn:microsoft.com/office/officeart/2005/8/layout/orgChart1"/>
    <dgm:cxn modelId="{660A62B3-FBA8-4A4B-B6BF-B44C0742A168}" srcId="{3AA10F72-0C8D-40EF-B121-66D627F3D035}" destId="{94129CB8-0A84-490F-A853-7D759415B77F}" srcOrd="1" destOrd="0" parTransId="{506A9F09-73DB-4191-A7CA-EC058DAEE823}" sibTransId="{F28653E6-A8C6-48C0-BDAC-76F40D28B573}"/>
    <dgm:cxn modelId="{F677D6D5-8B8D-42E5-8CBB-C809AD81F627}" type="presOf" srcId="{551AECEC-7F9C-41EA-9529-746E5BBF764B}" destId="{27F98630-C023-437E-BFDD-6268F4B5A29F}" srcOrd="0" destOrd="0" presId="urn:microsoft.com/office/officeart/2005/8/layout/orgChart1"/>
    <dgm:cxn modelId="{1A58D0E6-7AFA-4EF6-97D1-E5A7A96FE9F1}" type="presParOf" srcId="{B3F1810B-E332-4955-9AEE-BA9436079239}" destId="{222A3F2D-E5B3-4D16-BE4A-0B364B56A115}" srcOrd="0" destOrd="0" presId="urn:microsoft.com/office/officeart/2005/8/layout/orgChart1"/>
    <dgm:cxn modelId="{F5E08328-3A58-41CA-B734-FDDB5BE1B438}" type="presParOf" srcId="{222A3F2D-E5B3-4D16-BE4A-0B364B56A115}" destId="{0021BAB7-F28B-49E3-8E92-EA9B4437DB1F}" srcOrd="0" destOrd="0" presId="urn:microsoft.com/office/officeart/2005/8/layout/orgChart1"/>
    <dgm:cxn modelId="{54604743-6BB2-455A-B8A2-F184C326CEEA}" type="presParOf" srcId="{0021BAB7-F28B-49E3-8E92-EA9B4437DB1F}" destId="{D247FE77-6A8F-403B-AA4F-DEA729FB3E89}" srcOrd="0" destOrd="0" presId="urn:microsoft.com/office/officeart/2005/8/layout/orgChart1"/>
    <dgm:cxn modelId="{DD47070D-99D9-4B64-9AC9-6A761EC6B8AF}" type="presParOf" srcId="{0021BAB7-F28B-49E3-8E92-EA9B4437DB1F}" destId="{070F2B87-C5B7-40F8-AD01-81C3F14AE36A}" srcOrd="1" destOrd="0" presId="urn:microsoft.com/office/officeart/2005/8/layout/orgChart1"/>
    <dgm:cxn modelId="{D205DD28-A87B-4137-8045-3A0E8741C008}" type="presParOf" srcId="{222A3F2D-E5B3-4D16-BE4A-0B364B56A115}" destId="{CDB1B0D0-88D4-4143-B0E9-A9B721E3635D}" srcOrd="1" destOrd="0" presId="urn:microsoft.com/office/officeart/2005/8/layout/orgChart1"/>
    <dgm:cxn modelId="{C36DBC9B-0B0F-4AD3-A99A-07061ADF7A5C}" type="presParOf" srcId="{CDB1B0D0-88D4-4143-B0E9-A9B721E3635D}" destId="{36757858-FF29-43FB-9CAF-A22BFF3EA44C}" srcOrd="0" destOrd="0" presId="urn:microsoft.com/office/officeart/2005/8/layout/orgChart1"/>
    <dgm:cxn modelId="{79F34456-5F17-480C-9DE6-14BC97E594FE}" type="presParOf" srcId="{CDB1B0D0-88D4-4143-B0E9-A9B721E3635D}" destId="{6ED089E7-74C5-482B-B8D4-F5880983DDD9}" srcOrd="1" destOrd="0" presId="urn:microsoft.com/office/officeart/2005/8/layout/orgChart1"/>
    <dgm:cxn modelId="{71AD916B-1A28-4896-A78B-6EA2D7E378F6}" type="presParOf" srcId="{6ED089E7-74C5-482B-B8D4-F5880983DDD9}" destId="{5680922D-218F-454D-86AC-819C253A41AF}" srcOrd="0" destOrd="0" presId="urn:microsoft.com/office/officeart/2005/8/layout/orgChart1"/>
    <dgm:cxn modelId="{4C05DAC8-F5CA-4202-8CE7-55BE2AC627C1}" type="presParOf" srcId="{5680922D-218F-454D-86AC-819C253A41AF}" destId="{234ACFC5-7581-4A2E-9D82-A9316960FDE5}" srcOrd="0" destOrd="0" presId="urn:microsoft.com/office/officeart/2005/8/layout/orgChart1"/>
    <dgm:cxn modelId="{B5E8CE62-5EA3-465D-B295-831E1D534C78}" type="presParOf" srcId="{5680922D-218F-454D-86AC-819C253A41AF}" destId="{B62698B6-A55C-4262-9CCA-723C0527AAC0}" srcOrd="1" destOrd="0" presId="urn:microsoft.com/office/officeart/2005/8/layout/orgChart1"/>
    <dgm:cxn modelId="{657C2FC8-9DFF-4321-B63B-542D4BD8991D}" type="presParOf" srcId="{6ED089E7-74C5-482B-B8D4-F5880983DDD9}" destId="{FAC93CFF-739A-4E3E-B8B7-398E897A910C}" srcOrd="1" destOrd="0" presId="urn:microsoft.com/office/officeart/2005/8/layout/orgChart1"/>
    <dgm:cxn modelId="{82CF7773-4EAF-4DF5-853F-D9BFEA1C54E9}" type="presParOf" srcId="{6ED089E7-74C5-482B-B8D4-F5880983DDD9}" destId="{EA219C51-3909-446F-9AD6-0F22AF67C470}" srcOrd="2" destOrd="0" presId="urn:microsoft.com/office/officeart/2005/8/layout/orgChart1"/>
    <dgm:cxn modelId="{3337B0EB-5176-4102-BA0E-8F9122D583A2}" type="presParOf" srcId="{EA219C51-3909-446F-9AD6-0F22AF67C470}" destId="{EB1C9DD0-F228-4225-8819-750F80B52B17}" srcOrd="0" destOrd="0" presId="urn:microsoft.com/office/officeart/2005/8/layout/orgChart1"/>
    <dgm:cxn modelId="{E83BDD97-8EB2-4688-89F3-6F7D5F989814}" type="presParOf" srcId="{EA219C51-3909-446F-9AD6-0F22AF67C470}" destId="{8EB36C25-1505-4549-8E0C-55DFE4563C77}" srcOrd="1" destOrd="0" presId="urn:microsoft.com/office/officeart/2005/8/layout/orgChart1"/>
    <dgm:cxn modelId="{BD0E23F7-981F-4733-8641-ED86BD395889}" type="presParOf" srcId="{8EB36C25-1505-4549-8E0C-55DFE4563C77}" destId="{E2DEDC50-5D62-4E6F-827C-29959661FBE7}" srcOrd="0" destOrd="0" presId="urn:microsoft.com/office/officeart/2005/8/layout/orgChart1"/>
    <dgm:cxn modelId="{9F8DBE61-2695-4760-99FC-29187AC31658}" type="presParOf" srcId="{E2DEDC50-5D62-4E6F-827C-29959661FBE7}" destId="{27F98630-C023-437E-BFDD-6268F4B5A29F}" srcOrd="0" destOrd="0" presId="urn:microsoft.com/office/officeart/2005/8/layout/orgChart1"/>
    <dgm:cxn modelId="{3107C2BF-7CB5-42CF-9C3C-9AB482DDA6E2}" type="presParOf" srcId="{E2DEDC50-5D62-4E6F-827C-29959661FBE7}" destId="{EC89B05B-9362-4CAD-899C-DC376AB4FCB5}" srcOrd="1" destOrd="0" presId="urn:microsoft.com/office/officeart/2005/8/layout/orgChart1"/>
    <dgm:cxn modelId="{995BF290-D052-4E0B-A630-E1B89CB12AF5}" type="presParOf" srcId="{8EB36C25-1505-4549-8E0C-55DFE4563C77}" destId="{E03430C5-E79A-4437-9E1E-2B040863AE20}" srcOrd="1" destOrd="0" presId="urn:microsoft.com/office/officeart/2005/8/layout/orgChart1"/>
    <dgm:cxn modelId="{C7C43243-09BB-4A50-9426-760E8AF2FFDB}" type="presParOf" srcId="{8EB36C25-1505-4549-8E0C-55DFE4563C77}" destId="{4AC5D0F4-DAE6-4950-B2C8-AF0E7B9C0067}" srcOrd="2" destOrd="0" presId="urn:microsoft.com/office/officeart/2005/8/layout/orgChart1"/>
    <dgm:cxn modelId="{170B3706-0D61-4F1E-8425-16136CAC62C6}" type="presParOf" srcId="{EA219C51-3909-446F-9AD6-0F22AF67C470}" destId="{9085695A-F611-4CF5-8280-0B196A8E6C6A}" srcOrd="2" destOrd="0" presId="urn:microsoft.com/office/officeart/2005/8/layout/orgChart1"/>
    <dgm:cxn modelId="{270D68EF-C903-49F4-9DC2-94B2EFE7D418}" type="presParOf" srcId="{EA219C51-3909-446F-9AD6-0F22AF67C470}" destId="{4A98B6BE-E68D-4281-8DD2-650CEA4F1E48}" srcOrd="3" destOrd="0" presId="urn:microsoft.com/office/officeart/2005/8/layout/orgChart1"/>
    <dgm:cxn modelId="{03EC716E-F1A8-4202-9E5F-6D8F4ED8BA10}" type="presParOf" srcId="{4A98B6BE-E68D-4281-8DD2-650CEA4F1E48}" destId="{F054DF39-3D58-45C5-9E65-219FB6ADFE12}" srcOrd="0" destOrd="0" presId="urn:microsoft.com/office/officeart/2005/8/layout/orgChart1"/>
    <dgm:cxn modelId="{64FC3FA5-2ECA-4E52-8C99-2DBBEBF1B590}" type="presParOf" srcId="{F054DF39-3D58-45C5-9E65-219FB6ADFE12}" destId="{BC0D0D0B-05A0-408A-86C7-B1FAFD255DB0}" srcOrd="0" destOrd="0" presId="urn:microsoft.com/office/officeart/2005/8/layout/orgChart1"/>
    <dgm:cxn modelId="{7A266078-9D51-4AF2-BCEE-23FBFD0E8F1B}" type="presParOf" srcId="{F054DF39-3D58-45C5-9E65-219FB6ADFE12}" destId="{13E388D5-A8AE-4DBB-9D59-A8E346F93107}" srcOrd="1" destOrd="0" presId="urn:microsoft.com/office/officeart/2005/8/layout/orgChart1"/>
    <dgm:cxn modelId="{151DFDB7-6553-428F-ACBC-38E83A88F5CA}" type="presParOf" srcId="{4A98B6BE-E68D-4281-8DD2-650CEA4F1E48}" destId="{7B79A574-0413-43E2-A00D-7A9C11AEAE9E}" srcOrd="1" destOrd="0" presId="urn:microsoft.com/office/officeart/2005/8/layout/orgChart1"/>
    <dgm:cxn modelId="{A12E9D33-D2C2-4D31-8553-ECA1FE133BC3}" type="presParOf" srcId="{4A98B6BE-E68D-4281-8DD2-650CEA4F1E48}" destId="{E7D898FD-DCDF-407B-B269-452F5BECB4E4}" srcOrd="2" destOrd="0" presId="urn:microsoft.com/office/officeart/2005/8/layout/orgChart1"/>
    <dgm:cxn modelId="{9C6AAC09-8E66-47E0-B0E7-5A4698BCD9F3}" type="presParOf" srcId="{CDB1B0D0-88D4-4143-B0E9-A9B721E3635D}" destId="{F1FACFF1-A595-4E63-8228-50E95334D1D2}" srcOrd="2" destOrd="0" presId="urn:microsoft.com/office/officeart/2005/8/layout/orgChart1"/>
    <dgm:cxn modelId="{B45376BA-FF2E-4375-802F-64C1BF6CDE98}" type="presParOf" srcId="{CDB1B0D0-88D4-4143-B0E9-A9B721E3635D}" destId="{FA4B34AA-CAC5-47F4-8B1F-0C1B75213629}" srcOrd="3" destOrd="0" presId="urn:microsoft.com/office/officeart/2005/8/layout/orgChart1"/>
    <dgm:cxn modelId="{AF08C044-C5FA-43F1-BE7A-3FF035945F15}" type="presParOf" srcId="{FA4B34AA-CAC5-47F4-8B1F-0C1B75213629}" destId="{F1054C7B-E253-4D15-8C9C-BAEF7393652F}" srcOrd="0" destOrd="0" presId="urn:microsoft.com/office/officeart/2005/8/layout/orgChart1"/>
    <dgm:cxn modelId="{8830BA41-937C-40E9-9631-51403180A712}" type="presParOf" srcId="{F1054C7B-E253-4D15-8C9C-BAEF7393652F}" destId="{1C501289-94CE-4635-9BC6-3F045999C515}" srcOrd="0" destOrd="0" presId="urn:microsoft.com/office/officeart/2005/8/layout/orgChart1"/>
    <dgm:cxn modelId="{333E9107-6B11-4A69-B99C-9C2500D4778F}" type="presParOf" srcId="{F1054C7B-E253-4D15-8C9C-BAEF7393652F}" destId="{4F86BE78-A2B0-4AD6-8A68-71FEF5883A82}" srcOrd="1" destOrd="0" presId="urn:microsoft.com/office/officeart/2005/8/layout/orgChart1"/>
    <dgm:cxn modelId="{96766D32-9E34-4BDD-BAF1-173EAE457E15}" type="presParOf" srcId="{FA4B34AA-CAC5-47F4-8B1F-0C1B75213629}" destId="{684603CC-41C2-4AE6-8CCA-9B148CBF863C}" srcOrd="1" destOrd="0" presId="urn:microsoft.com/office/officeart/2005/8/layout/orgChart1"/>
    <dgm:cxn modelId="{9DBC11DA-969C-48CF-B504-8D22AA915C83}" type="presParOf" srcId="{FA4B34AA-CAC5-47F4-8B1F-0C1B75213629}" destId="{374B3B82-A091-4EDD-83B7-370C9389A87B}" srcOrd="2" destOrd="0" presId="urn:microsoft.com/office/officeart/2005/8/layout/orgChart1"/>
    <dgm:cxn modelId="{B55241A7-1CA7-4D5D-833C-0D6D25567F65}" type="presParOf" srcId="{374B3B82-A091-4EDD-83B7-370C9389A87B}" destId="{16316A34-7D19-4EF8-835D-8A53A9FF5200}" srcOrd="0" destOrd="0" presId="urn:microsoft.com/office/officeart/2005/8/layout/orgChart1"/>
    <dgm:cxn modelId="{299ABA0B-B6C3-46B9-9DE1-D71EEBCE5913}" type="presParOf" srcId="{374B3B82-A091-4EDD-83B7-370C9389A87B}" destId="{14C2AE12-DA4D-4363-9525-612B7EE08B73}" srcOrd="1" destOrd="0" presId="urn:microsoft.com/office/officeart/2005/8/layout/orgChart1"/>
    <dgm:cxn modelId="{7AFF5ED3-15EA-4448-B84A-8D51E742E490}" type="presParOf" srcId="{14C2AE12-DA4D-4363-9525-612B7EE08B73}" destId="{E995804F-EFC9-4660-8442-F8528BA5D4F3}" srcOrd="0" destOrd="0" presId="urn:microsoft.com/office/officeart/2005/8/layout/orgChart1"/>
    <dgm:cxn modelId="{C34D196F-41A1-4BB4-B976-0686E089B760}" type="presParOf" srcId="{E995804F-EFC9-4660-8442-F8528BA5D4F3}" destId="{6457FBD6-2C9D-45A7-A79A-7011E14A35A2}" srcOrd="0" destOrd="0" presId="urn:microsoft.com/office/officeart/2005/8/layout/orgChart1"/>
    <dgm:cxn modelId="{2BF4D461-2886-4238-9776-A49541D1E30B}" type="presParOf" srcId="{E995804F-EFC9-4660-8442-F8528BA5D4F3}" destId="{A2F68254-8332-49FE-BD5E-7791C989E0B4}" srcOrd="1" destOrd="0" presId="urn:microsoft.com/office/officeart/2005/8/layout/orgChart1"/>
    <dgm:cxn modelId="{5E2033CD-99D1-4506-93C2-CEFC6B961236}" type="presParOf" srcId="{14C2AE12-DA4D-4363-9525-612B7EE08B73}" destId="{B9F79A98-504F-440F-9B9C-F9D837C4CF79}" srcOrd="1" destOrd="0" presId="urn:microsoft.com/office/officeart/2005/8/layout/orgChart1"/>
    <dgm:cxn modelId="{A98F383C-D677-43C9-9D30-C2CE3C85A252}" type="presParOf" srcId="{14C2AE12-DA4D-4363-9525-612B7EE08B73}" destId="{F5F89F07-3A2A-4DFD-BC92-98475F273D38}" srcOrd="2" destOrd="0" presId="urn:microsoft.com/office/officeart/2005/8/layout/orgChart1"/>
    <dgm:cxn modelId="{A1B29DBC-7639-4DEE-A520-A5DAF59577A0}" type="presParOf" srcId="{374B3B82-A091-4EDD-83B7-370C9389A87B}" destId="{133A3827-EE04-4242-BBBA-C66E3B053822}" srcOrd="2" destOrd="0" presId="urn:microsoft.com/office/officeart/2005/8/layout/orgChart1"/>
    <dgm:cxn modelId="{E93D1BA5-7616-4565-9F46-1565E07F7B76}" type="presParOf" srcId="{374B3B82-A091-4EDD-83B7-370C9389A87B}" destId="{D7750428-EB2F-4619-8888-D6847A832C34}" srcOrd="3" destOrd="0" presId="urn:microsoft.com/office/officeart/2005/8/layout/orgChart1"/>
    <dgm:cxn modelId="{9209F9F8-BCE0-4473-8CCF-5F8E40159B9C}" type="presParOf" srcId="{D7750428-EB2F-4619-8888-D6847A832C34}" destId="{D92F9901-FCDA-430D-B245-FBB8215FA82A}" srcOrd="0" destOrd="0" presId="urn:microsoft.com/office/officeart/2005/8/layout/orgChart1"/>
    <dgm:cxn modelId="{BA014878-9B18-4A44-BDE9-D9B276DECA74}" type="presParOf" srcId="{D92F9901-FCDA-430D-B245-FBB8215FA82A}" destId="{BF8AC72D-CF42-4BAA-8A89-1EE9221F4201}" srcOrd="0" destOrd="0" presId="urn:microsoft.com/office/officeart/2005/8/layout/orgChart1"/>
    <dgm:cxn modelId="{A08C18A4-9C87-4D2E-8D3B-08A39DCA1430}" type="presParOf" srcId="{D92F9901-FCDA-430D-B245-FBB8215FA82A}" destId="{A7855188-B815-449F-8546-18C24E182504}" srcOrd="1" destOrd="0" presId="urn:microsoft.com/office/officeart/2005/8/layout/orgChart1"/>
    <dgm:cxn modelId="{FE58009B-991D-4B8C-8FF5-AEED81E2D8D6}" type="presParOf" srcId="{D7750428-EB2F-4619-8888-D6847A832C34}" destId="{6C6AC7A9-BFD9-4A71-8253-D756E4948D01}" srcOrd="1" destOrd="0" presId="urn:microsoft.com/office/officeart/2005/8/layout/orgChart1"/>
    <dgm:cxn modelId="{A671EF6C-FBA1-4844-95F1-636245C0277C}" type="presParOf" srcId="{D7750428-EB2F-4619-8888-D6847A832C34}" destId="{3EF7004A-F0C4-4F21-9EE2-5802C24F470E}" srcOrd="2" destOrd="0" presId="urn:microsoft.com/office/officeart/2005/8/layout/orgChart1"/>
    <dgm:cxn modelId="{A4C43453-0C7A-4129-A40F-34ABBDB06F7E}" type="presParOf" srcId="{222A3F2D-E5B3-4D16-BE4A-0B364B56A115}" destId="{29B206FA-6EC8-4BDC-B7B4-7CDA32EC1F7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A3827-EE04-4242-BBBA-C66E3B053822}">
      <dsp:nvSpPr>
        <dsp:cNvPr id="0" name=""/>
        <dsp:cNvSpPr/>
      </dsp:nvSpPr>
      <dsp:spPr>
        <a:xfrm>
          <a:off x="4412773" y="2221213"/>
          <a:ext cx="131354" cy="575459"/>
        </a:xfrm>
        <a:custGeom>
          <a:avLst/>
          <a:gdLst/>
          <a:ahLst/>
          <a:cxnLst/>
          <a:rect l="0" t="0" r="0" b="0"/>
          <a:pathLst>
            <a:path>
              <a:moveTo>
                <a:pt x="0" y="0"/>
              </a:moveTo>
              <a:lnTo>
                <a:pt x="0" y="575459"/>
              </a:lnTo>
              <a:lnTo>
                <a:pt x="131354" y="5754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316A34-7D19-4EF8-835D-8A53A9FF5200}">
      <dsp:nvSpPr>
        <dsp:cNvPr id="0" name=""/>
        <dsp:cNvSpPr/>
      </dsp:nvSpPr>
      <dsp:spPr>
        <a:xfrm>
          <a:off x="4281418" y="2221213"/>
          <a:ext cx="131354" cy="575459"/>
        </a:xfrm>
        <a:custGeom>
          <a:avLst/>
          <a:gdLst/>
          <a:ahLst/>
          <a:cxnLst/>
          <a:rect l="0" t="0" r="0" b="0"/>
          <a:pathLst>
            <a:path>
              <a:moveTo>
                <a:pt x="131354" y="0"/>
              </a:moveTo>
              <a:lnTo>
                <a:pt x="131354" y="575459"/>
              </a:lnTo>
              <a:lnTo>
                <a:pt x="0" y="5754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FACFF1-A595-4E63-8228-50E95334D1D2}">
      <dsp:nvSpPr>
        <dsp:cNvPr id="0" name=""/>
        <dsp:cNvSpPr/>
      </dsp:nvSpPr>
      <dsp:spPr>
        <a:xfrm>
          <a:off x="2899063" y="1333003"/>
          <a:ext cx="1513709" cy="262709"/>
        </a:xfrm>
        <a:custGeom>
          <a:avLst/>
          <a:gdLst/>
          <a:ahLst/>
          <a:cxnLst/>
          <a:rect l="0" t="0" r="0" b="0"/>
          <a:pathLst>
            <a:path>
              <a:moveTo>
                <a:pt x="0" y="0"/>
              </a:moveTo>
              <a:lnTo>
                <a:pt x="0" y="131354"/>
              </a:lnTo>
              <a:lnTo>
                <a:pt x="1513709" y="131354"/>
              </a:lnTo>
              <a:lnTo>
                <a:pt x="1513709" y="262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85695A-F611-4CF5-8280-0B196A8E6C6A}">
      <dsp:nvSpPr>
        <dsp:cNvPr id="0" name=""/>
        <dsp:cNvSpPr/>
      </dsp:nvSpPr>
      <dsp:spPr>
        <a:xfrm>
          <a:off x="1385353" y="2221213"/>
          <a:ext cx="131354" cy="575459"/>
        </a:xfrm>
        <a:custGeom>
          <a:avLst/>
          <a:gdLst/>
          <a:ahLst/>
          <a:cxnLst/>
          <a:rect l="0" t="0" r="0" b="0"/>
          <a:pathLst>
            <a:path>
              <a:moveTo>
                <a:pt x="0" y="0"/>
              </a:moveTo>
              <a:lnTo>
                <a:pt x="0" y="575459"/>
              </a:lnTo>
              <a:lnTo>
                <a:pt x="131354" y="5754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1C9DD0-F228-4225-8819-750F80B52B17}">
      <dsp:nvSpPr>
        <dsp:cNvPr id="0" name=""/>
        <dsp:cNvSpPr/>
      </dsp:nvSpPr>
      <dsp:spPr>
        <a:xfrm>
          <a:off x="1253998" y="2221213"/>
          <a:ext cx="131354" cy="575459"/>
        </a:xfrm>
        <a:custGeom>
          <a:avLst/>
          <a:gdLst/>
          <a:ahLst/>
          <a:cxnLst/>
          <a:rect l="0" t="0" r="0" b="0"/>
          <a:pathLst>
            <a:path>
              <a:moveTo>
                <a:pt x="131354" y="0"/>
              </a:moveTo>
              <a:lnTo>
                <a:pt x="131354" y="575459"/>
              </a:lnTo>
              <a:lnTo>
                <a:pt x="0" y="5754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57858-FF29-43FB-9CAF-A22BFF3EA44C}">
      <dsp:nvSpPr>
        <dsp:cNvPr id="0" name=""/>
        <dsp:cNvSpPr/>
      </dsp:nvSpPr>
      <dsp:spPr>
        <a:xfrm>
          <a:off x="1385353" y="1333003"/>
          <a:ext cx="1513709" cy="262709"/>
        </a:xfrm>
        <a:custGeom>
          <a:avLst/>
          <a:gdLst/>
          <a:ahLst/>
          <a:cxnLst/>
          <a:rect l="0" t="0" r="0" b="0"/>
          <a:pathLst>
            <a:path>
              <a:moveTo>
                <a:pt x="1513709" y="0"/>
              </a:moveTo>
              <a:lnTo>
                <a:pt x="1513709" y="131354"/>
              </a:lnTo>
              <a:lnTo>
                <a:pt x="0" y="131354"/>
              </a:lnTo>
              <a:lnTo>
                <a:pt x="0" y="262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47FE77-6A8F-403B-AA4F-DEA729FB3E89}">
      <dsp:nvSpPr>
        <dsp:cNvPr id="0" name=""/>
        <dsp:cNvSpPr/>
      </dsp:nvSpPr>
      <dsp:spPr>
        <a:xfrm>
          <a:off x="2273563" y="70750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dirty="0" err="1" smtClean="0">
              <a:ln>
                <a:noFill/>
              </a:ln>
              <a:solidFill>
                <a:schemeClr val="tx1"/>
              </a:solidFill>
              <a:effectLst/>
              <a:latin typeface="Arial" panose="020B0604020202020204" pitchFamily="34" charset="0"/>
            </a:rPr>
            <a:t>Tayfçekerler</a:t>
          </a:r>
          <a:endParaRPr kumimoji="0" lang="en-US" altLang="tr-TR" sz="1700" b="0" i="0" u="none" strike="noStrike" kern="1200" cap="none" normalizeH="0" baseline="0" dirty="0" smtClean="0">
            <a:ln>
              <a:noFill/>
            </a:ln>
            <a:solidFill>
              <a:schemeClr val="tx1"/>
            </a:solidFill>
            <a:effectLst/>
            <a:latin typeface="Arial" panose="020B0604020202020204" pitchFamily="34" charset="0"/>
          </a:endParaRPr>
        </a:p>
      </dsp:txBody>
      <dsp:txXfrm>
        <a:off x="2273563" y="707503"/>
        <a:ext cx="1250999" cy="625499"/>
      </dsp:txXfrm>
    </dsp:sp>
    <dsp:sp modelId="{234ACFC5-7581-4A2E-9D82-A9316960FDE5}">
      <dsp:nvSpPr>
        <dsp:cNvPr id="0" name=""/>
        <dsp:cNvSpPr/>
      </dsp:nvSpPr>
      <dsp:spPr>
        <a:xfrm>
          <a:off x="759854" y="159571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Prizmalı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Tayfçekerler</a:t>
          </a:r>
          <a:endParaRPr kumimoji="0" lang="en-US" altLang="tr-TR" sz="1700" b="0" i="0" u="none" strike="noStrike" kern="1200" cap="none" normalizeH="0" baseline="0" smtClean="0">
            <a:ln>
              <a:noFill/>
            </a:ln>
            <a:solidFill>
              <a:schemeClr val="tx1"/>
            </a:solidFill>
            <a:effectLst/>
            <a:latin typeface="Arial" panose="020B0604020202020204" pitchFamily="34" charset="0"/>
          </a:endParaRPr>
        </a:p>
      </dsp:txBody>
      <dsp:txXfrm>
        <a:off x="759854" y="1595713"/>
        <a:ext cx="1250999" cy="625499"/>
      </dsp:txXfrm>
    </dsp:sp>
    <dsp:sp modelId="{27F98630-C023-437E-BFDD-6268F4B5A29F}">
      <dsp:nvSpPr>
        <dsp:cNvPr id="0" name=""/>
        <dsp:cNvSpPr/>
      </dsp:nvSpPr>
      <dsp:spPr>
        <a:xfrm>
          <a:off x="2999" y="248392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Yarıklı</a:t>
          </a:r>
          <a:endParaRPr kumimoji="0" lang="en-US" altLang="tr-TR" sz="1700" b="0" i="0" u="none" strike="noStrike" kern="1200" cap="none" normalizeH="0" baseline="0" smtClean="0">
            <a:ln>
              <a:noFill/>
            </a:ln>
            <a:solidFill>
              <a:schemeClr val="tx1"/>
            </a:solidFill>
            <a:effectLst/>
            <a:latin typeface="Arial" panose="020B0604020202020204" pitchFamily="34" charset="0"/>
          </a:endParaRPr>
        </a:p>
      </dsp:txBody>
      <dsp:txXfrm>
        <a:off x="2999" y="2483923"/>
        <a:ext cx="1250999" cy="625499"/>
      </dsp:txXfrm>
    </dsp:sp>
    <dsp:sp modelId="{BC0D0D0B-05A0-408A-86C7-B1FAFD255DB0}">
      <dsp:nvSpPr>
        <dsp:cNvPr id="0" name=""/>
        <dsp:cNvSpPr/>
      </dsp:nvSpPr>
      <dsp:spPr>
        <a:xfrm>
          <a:off x="1516708" y="248392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Yarıksız</a:t>
          </a:r>
          <a:endParaRPr kumimoji="0" lang="en-US" altLang="tr-TR" sz="1700" b="0" i="0" u="none" strike="noStrike" kern="1200" cap="none" normalizeH="0" baseline="0" smtClean="0">
            <a:ln>
              <a:noFill/>
            </a:ln>
            <a:solidFill>
              <a:schemeClr val="tx1"/>
            </a:solidFill>
            <a:effectLst/>
            <a:latin typeface="Arial" panose="020B0604020202020204" pitchFamily="34" charset="0"/>
          </a:endParaRPr>
        </a:p>
      </dsp:txBody>
      <dsp:txXfrm>
        <a:off x="1516708" y="2483923"/>
        <a:ext cx="1250999" cy="625499"/>
      </dsp:txXfrm>
    </dsp:sp>
    <dsp:sp modelId="{1C501289-94CE-4635-9BC6-3F045999C515}">
      <dsp:nvSpPr>
        <dsp:cNvPr id="0" name=""/>
        <dsp:cNvSpPr/>
      </dsp:nvSpPr>
      <dsp:spPr>
        <a:xfrm>
          <a:off x="3787273" y="159571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dirty="0" smtClean="0">
              <a:ln>
                <a:noFill/>
              </a:ln>
              <a:solidFill>
                <a:schemeClr val="tx1"/>
              </a:solidFill>
              <a:effectLst/>
              <a:latin typeface="Arial" panose="020B0604020202020204" pitchFamily="34" charset="0"/>
            </a:rPr>
            <a:t>Optik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dirty="0" smtClean="0">
              <a:ln>
                <a:noFill/>
              </a:ln>
              <a:solidFill>
                <a:schemeClr val="tx1"/>
              </a:solidFill>
              <a:effectLst/>
              <a:latin typeface="Arial" panose="020B0604020202020204" pitchFamily="34" charset="0"/>
            </a:rPr>
            <a:t>Ağlar</a:t>
          </a:r>
          <a:endParaRPr kumimoji="0" lang="en-US" altLang="tr-TR" sz="1700" b="0" i="0" u="none" strike="noStrike" kern="1200" cap="none" normalizeH="0" baseline="0" dirty="0" smtClean="0">
            <a:ln>
              <a:noFill/>
            </a:ln>
            <a:solidFill>
              <a:schemeClr val="tx1"/>
            </a:solidFill>
            <a:effectLst/>
            <a:latin typeface="Arial" panose="020B0604020202020204" pitchFamily="34" charset="0"/>
          </a:endParaRPr>
        </a:p>
      </dsp:txBody>
      <dsp:txXfrm>
        <a:off x="3787273" y="1595713"/>
        <a:ext cx="1250999" cy="625499"/>
      </dsp:txXfrm>
    </dsp:sp>
    <dsp:sp modelId="{6457FBD6-2C9D-45A7-A79A-7011E14A35A2}">
      <dsp:nvSpPr>
        <dsp:cNvPr id="0" name=""/>
        <dsp:cNvSpPr/>
      </dsp:nvSpPr>
      <dsp:spPr>
        <a:xfrm>
          <a:off x="3030418" y="248392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Kırınım</a:t>
          </a:r>
          <a:endParaRPr kumimoji="0" lang="en-US" altLang="tr-TR" sz="1700" b="0" i="0" u="none" strike="noStrike" kern="1200" cap="none" normalizeH="0" baseline="0" smtClean="0">
            <a:ln>
              <a:noFill/>
            </a:ln>
            <a:solidFill>
              <a:schemeClr val="tx1"/>
            </a:solidFill>
            <a:effectLst/>
            <a:latin typeface="Arial" panose="020B0604020202020204" pitchFamily="34" charset="0"/>
          </a:endParaRPr>
        </a:p>
      </dsp:txBody>
      <dsp:txXfrm>
        <a:off x="3030418" y="2483923"/>
        <a:ext cx="1250999" cy="625499"/>
      </dsp:txXfrm>
    </dsp:sp>
    <dsp:sp modelId="{BF8AC72D-CF42-4BAA-8A89-1EE9221F4201}">
      <dsp:nvSpPr>
        <dsp:cNvPr id="0" name=""/>
        <dsp:cNvSpPr/>
      </dsp:nvSpPr>
      <dsp:spPr>
        <a:xfrm>
          <a:off x="4544128" y="2483923"/>
          <a:ext cx="1250999" cy="625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700" b="0" i="0" u="none" strike="noStrike" kern="1200" cap="none" normalizeH="0" baseline="0" smtClean="0">
              <a:ln>
                <a:noFill/>
              </a:ln>
              <a:solidFill>
                <a:schemeClr val="tx1"/>
              </a:solidFill>
              <a:effectLst/>
              <a:latin typeface="Arial" panose="020B0604020202020204" pitchFamily="34" charset="0"/>
            </a:rPr>
            <a:t>Yansıtıcı</a:t>
          </a:r>
          <a:endParaRPr kumimoji="0" lang="en-US" altLang="tr-TR" sz="1700" b="0" i="0" u="none" strike="noStrike" kern="1200" cap="none" normalizeH="0" baseline="0" smtClean="0">
            <a:ln>
              <a:noFill/>
            </a:ln>
            <a:solidFill>
              <a:schemeClr val="tx1"/>
            </a:solidFill>
            <a:effectLst/>
            <a:latin typeface="Arial" panose="020B0604020202020204" pitchFamily="34" charset="0"/>
          </a:endParaRPr>
        </a:p>
      </dsp:txBody>
      <dsp:txXfrm>
        <a:off x="4544128" y="2483923"/>
        <a:ext cx="1250999" cy="6254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BD220-F3E3-4FAC-82A6-8AF4553F2921}" type="datetimeFigureOut">
              <a:rPr lang="tr-TR" smtClean="0"/>
              <a:t>17.12.2015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415D8-BF71-4F11-9134-49264EE7DC55}" type="slidenum">
              <a:rPr lang="tr-TR" smtClean="0"/>
              <a:t>‹#›</a:t>
            </a:fld>
            <a:endParaRPr lang="tr-TR"/>
          </a:p>
        </p:txBody>
      </p:sp>
    </p:spTree>
    <p:extLst>
      <p:ext uri="{BB962C8B-B14F-4D97-AF65-F5344CB8AC3E}">
        <p14:creationId xmlns:p14="http://schemas.microsoft.com/office/powerpoint/2010/main" val="381755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75DE56-7970-4927-A5A0-A7D940C8E6D0}" type="slidenum">
              <a:rPr lang="en-US" altLang="tr-TR" sz="1200"/>
              <a:pPr/>
              <a:t>23</a:t>
            </a:fld>
            <a:endParaRPr lang="en-US" altLang="tr-TR" sz="1200"/>
          </a:p>
        </p:txBody>
      </p:sp>
      <p:sp>
        <p:nvSpPr>
          <p:cNvPr id="76803" name="Rectangle 2"/>
          <p:cNvSpPr>
            <a:spLocks noGrp="1" noRot="1" noChangeAspect="1" noChangeArrowheads="1" noTextEdit="1"/>
          </p:cNvSpPr>
          <p:nvPr>
            <p:ph type="sldImg"/>
          </p:nvPr>
        </p:nvSpPr>
        <p:spPr>
          <a:xfrm>
            <a:off x="2286000" y="514350"/>
            <a:ext cx="4572000" cy="257175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0693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32CCBF-B5C7-457B-B756-F0D8DB1932E2}" type="slidenum">
              <a:rPr lang="en-US" altLang="tr-TR" sz="1200"/>
              <a:pPr/>
              <a:t>26</a:t>
            </a:fld>
            <a:endParaRPr lang="en-US" altLang="tr-TR"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37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C2C6F1-3BDC-43A4-A3B5-2D1037F65213}" type="slidenum">
              <a:rPr lang="en-US" altLang="tr-TR" sz="1200"/>
              <a:pPr/>
              <a:t>33</a:t>
            </a:fld>
            <a:endParaRPr lang="en-US" altLang="tr-TR" sz="1200"/>
          </a:p>
        </p:txBody>
      </p:sp>
      <p:sp>
        <p:nvSpPr>
          <p:cNvPr id="95235" name="Rectangle 2"/>
          <p:cNvSpPr>
            <a:spLocks noGrp="1" noRot="1" noChangeAspect="1" noChangeArrowheads="1" noTextEdit="1"/>
          </p:cNvSpPr>
          <p:nvPr>
            <p:ph type="sldImg"/>
          </p:nvPr>
        </p:nvSpPr>
        <p:spPr>
          <a:xfrm>
            <a:off x="2286000" y="514350"/>
            <a:ext cx="4572000" cy="2571750"/>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altLang="tr-TR"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3804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tr-TR"/>
          </a:p>
        </p:txBody>
      </p:sp>
      <p:sp>
        <p:nvSpPr>
          <p:cNvPr id="8" name="Rectangle 6"/>
          <p:cNvSpPr>
            <a:spLocks noGrp="1" noChangeArrowheads="1"/>
          </p:cNvSpPr>
          <p:nvPr>
            <p:ph type="sldNum" sz="quarter" idx="12"/>
          </p:nvPr>
        </p:nvSpPr>
        <p:spPr>
          <a:ln/>
        </p:spPr>
        <p:txBody>
          <a:bodyPr/>
          <a:lstStyle>
            <a:lvl1pPr>
              <a:defRPr/>
            </a:lvl1pPr>
          </a:lstStyle>
          <a:p>
            <a:pPr>
              <a:defRPr/>
            </a:pPr>
            <a:fld id="{3465DA03-3019-45A1-B88C-765C3ACBD02A}" type="slidenum">
              <a:rPr lang="en-US" altLang="tr-TR"/>
              <a:pPr>
                <a:defRPr/>
              </a:pPr>
              <a:t>‹#›</a:t>
            </a:fld>
            <a:endParaRPr lang="en-US" altLang="tr-TR"/>
          </a:p>
        </p:txBody>
      </p:sp>
    </p:spTree>
    <p:extLst>
      <p:ext uri="{BB962C8B-B14F-4D97-AF65-F5344CB8AC3E}">
        <p14:creationId xmlns:p14="http://schemas.microsoft.com/office/powerpoint/2010/main" val="31410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12/17/2015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12/17/2015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12/17/2015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12/17/2015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12/17/2015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12/17/2015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Tayf ve </a:t>
            </a:r>
            <a:r>
              <a:rPr lang="tr-TR" dirty="0" err="1" smtClean="0"/>
              <a:t>Tayfçekerler</a:t>
            </a:r>
            <a:endParaRPr lang="tr-TR" dirty="0"/>
          </a:p>
        </p:txBody>
      </p:sp>
      <p:sp>
        <p:nvSpPr>
          <p:cNvPr id="3" name="Subtitle 2"/>
          <p:cNvSpPr>
            <a:spLocks noGrp="1"/>
          </p:cNvSpPr>
          <p:nvPr>
            <p:ph type="subTitle" idx="1"/>
          </p:nvPr>
        </p:nvSpPr>
        <p:spPr/>
        <p:txBody>
          <a:bodyPr/>
          <a:lstStyle/>
          <a:p>
            <a:r>
              <a:rPr lang="tr-TR" dirty="0" smtClean="0"/>
              <a:t>AST203 Gözlem Araçları</a:t>
            </a:r>
            <a:endParaRPr lang="tr-TR" dirty="0"/>
          </a:p>
        </p:txBody>
      </p:sp>
      <p:pic>
        <p:nvPicPr>
          <p:cNvPr id="4" name="Picture 4" descr="Gtt"/>
          <p:cNvPicPr>
            <a:picLocks noChangeAspect="1" noChangeArrowheads="1"/>
          </p:cNvPicPr>
          <p:nvPr/>
        </p:nvPicPr>
        <p:blipFill>
          <a:blip r:embed="rId2">
            <a:extLst>
              <a:ext uri="{28A0092B-C50C-407E-A947-70E740481C1C}">
                <a14:useLocalDpi xmlns:a14="http://schemas.microsoft.com/office/drawing/2010/main" val="0"/>
              </a:ext>
            </a:extLst>
          </a:blip>
          <a:srcRect t="13670" b="13924"/>
          <a:stretch>
            <a:fillRect/>
          </a:stretch>
        </p:blipFill>
        <p:spPr bwMode="auto">
          <a:xfrm>
            <a:off x="2173286" y="2541849"/>
            <a:ext cx="9180513" cy="115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ingerprint"/>
          <p:cNvPicPr>
            <a:picLocks noChangeAspect="1" noChangeArrowheads="1"/>
          </p:cNvPicPr>
          <p:nvPr/>
        </p:nvPicPr>
        <p:blipFill>
          <a:blip r:embed="rId3">
            <a:lum bright="38000" contrast="12000"/>
            <a:extLst>
              <a:ext uri="{28A0092B-C50C-407E-A947-70E740481C1C}">
                <a14:useLocalDpi xmlns:a14="http://schemas.microsoft.com/office/drawing/2010/main" val="0"/>
              </a:ext>
            </a:extLst>
          </a:blip>
          <a:srcRect/>
          <a:stretch>
            <a:fillRect/>
          </a:stretch>
        </p:blipFill>
        <p:spPr bwMode="auto">
          <a:xfrm rot="755186">
            <a:off x="2311745" y="2609482"/>
            <a:ext cx="739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68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56559" y="-106363"/>
            <a:ext cx="10515600" cy="1325563"/>
          </a:xfrm>
        </p:spPr>
        <p:txBody>
          <a:bodyPr/>
          <a:lstStyle/>
          <a:p>
            <a:pPr eaLnBrk="1" hangingPunct="1"/>
            <a:r>
              <a:rPr lang="tr-TR" altLang="tr-TR" dirty="0" smtClean="0"/>
              <a:t>Daha fazla yarıklı</a:t>
            </a:r>
            <a:endParaRPr lang="en-US" altLang="tr-TR" dirty="0" smtClean="0"/>
          </a:p>
        </p:txBody>
      </p:sp>
      <p:pic>
        <p:nvPicPr>
          <p:cNvPr id="32771" name="Picture 46"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855663"/>
            <a:ext cx="8067675"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756559" y="1219200"/>
            <a:ext cx="1176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N=16</a:t>
            </a:r>
          </a:p>
        </p:txBody>
      </p:sp>
      <p:grpSp>
        <p:nvGrpSpPr>
          <p:cNvPr id="2" name="Group 7"/>
          <p:cNvGrpSpPr>
            <a:grpSpLocks/>
          </p:cNvGrpSpPr>
          <p:nvPr/>
        </p:nvGrpSpPr>
        <p:grpSpPr bwMode="auto">
          <a:xfrm>
            <a:off x="5938838" y="460306"/>
            <a:ext cx="4491038" cy="790713"/>
            <a:chOff x="4648200" y="838200"/>
            <a:chExt cx="4490282" cy="461665"/>
          </a:xfrm>
        </p:grpSpPr>
        <p:sp>
          <p:nvSpPr>
            <p:cNvPr id="32774" name="TextBox 4"/>
            <p:cNvSpPr txBox="1">
              <a:spLocks noChangeArrowheads="1"/>
            </p:cNvSpPr>
            <p:nvPr/>
          </p:nvSpPr>
          <p:spPr bwMode="auto">
            <a:xfrm>
              <a:off x="4648200" y="838200"/>
              <a:ext cx="133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0</a:t>
              </a:r>
              <a:r>
                <a:rPr lang="en-US" altLang="tr-TR" baseline="30000"/>
                <a:t>th</a:t>
              </a:r>
              <a:r>
                <a:rPr lang="en-US" altLang="tr-TR"/>
                <a:t> order</a:t>
              </a:r>
            </a:p>
          </p:txBody>
        </p:sp>
        <p:sp>
          <p:nvSpPr>
            <p:cNvPr id="32775" name="TextBox 5"/>
            <p:cNvSpPr txBox="1">
              <a:spLocks noChangeArrowheads="1"/>
            </p:cNvSpPr>
            <p:nvPr/>
          </p:nvSpPr>
          <p:spPr bwMode="auto">
            <a:xfrm>
              <a:off x="6212837" y="838200"/>
              <a:ext cx="131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1</a:t>
              </a:r>
              <a:r>
                <a:rPr lang="en-US" altLang="tr-TR" baseline="30000"/>
                <a:t>st</a:t>
              </a:r>
              <a:r>
                <a:rPr lang="en-US" altLang="tr-TR"/>
                <a:t> order</a:t>
              </a:r>
            </a:p>
          </p:txBody>
        </p:sp>
        <p:sp>
          <p:nvSpPr>
            <p:cNvPr id="32776" name="TextBox 6"/>
            <p:cNvSpPr txBox="1">
              <a:spLocks noChangeArrowheads="1"/>
            </p:cNvSpPr>
            <p:nvPr/>
          </p:nvSpPr>
          <p:spPr bwMode="auto">
            <a:xfrm>
              <a:off x="7748358" y="838200"/>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2</a:t>
              </a:r>
              <a:r>
                <a:rPr lang="en-US" altLang="tr-TR" baseline="30000"/>
                <a:t>nd</a:t>
              </a:r>
              <a:r>
                <a:rPr lang="en-US" altLang="tr-TR"/>
                <a:t> order</a:t>
              </a:r>
            </a:p>
          </p:txBody>
        </p:sp>
      </p:grpSp>
    </p:spTree>
    <p:extLst>
      <p:ext uri="{BB962C8B-B14F-4D97-AF65-F5344CB8AC3E}">
        <p14:creationId xmlns:p14="http://schemas.microsoft.com/office/powerpoint/2010/main" val="31813775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68383" y="0"/>
            <a:ext cx="10515600" cy="1325563"/>
          </a:xfrm>
        </p:spPr>
        <p:txBody>
          <a:bodyPr/>
          <a:lstStyle/>
          <a:p>
            <a:pPr eaLnBrk="1" hangingPunct="1"/>
            <a:r>
              <a:rPr lang="en-US" altLang="tr-TR" dirty="0" smtClean="0"/>
              <a:t>3 </a:t>
            </a:r>
            <a:r>
              <a:rPr lang="tr-TR" altLang="tr-TR" dirty="0" smtClean="0"/>
              <a:t>farklı </a:t>
            </a:r>
            <a:r>
              <a:rPr lang="tr-TR" altLang="tr-TR" dirty="0" err="1" smtClean="0"/>
              <a:t>dalgaboyu</a:t>
            </a:r>
            <a:endParaRPr lang="en-US" altLang="tr-TR" dirty="0" smtClean="0"/>
          </a:p>
        </p:txBody>
      </p:sp>
      <p:pic>
        <p:nvPicPr>
          <p:cNvPr id="37891" name="Picture 7"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03400"/>
            <a:ext cx="80772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10"/>
          <p:cNvSpPr txBox="1">
            <a:spLocks noChangeArrowheads="1"/>
          </p:cNvSpPr>
          <p:nvPr/>
        </p:nvSpPr>
        <p:spPr bwMode="auto">
          <a:xfrm>
            <a:off x="753292" y="1672454"/>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N=4</a:t>
            </a:r>
          </a:p>
        </p:txBody>
      </p:sp>
      <p:grpSp>
        <p:nvGrpSpPr>
          <p:cNvPr id="37896" name="Group 28"/>
          <p:cNvGrpSpPr>
            <a:grpSpLocks/>
          </p:cNvGrpSpPr>
          <p:nvPr/>
        </p:nvGrpSpPr>
        <p:grpSpPr bwMode="auto">
          <a:xfrm>
            <a:off x="6165056" y="1219200"/>
            <a:ext cx="4491038" cy="461963"/>
            <a:chOff x="4648200" y="838200"/>
            <a:chExt cx="4490282" cy="461665"/>
          </a:xfrm>
        </p:grpSpPr>
        <p:sp>
          <p:nvSpPr>
            <p:cNvPr id="37897" name="TextBox 29"/>
            <p:cNvSpPr txBox="1">
              <a:spLocks noChangeArrowheads="1"/>
            </p:cNvSpPr>
            <p:nvPr/>
          </p:nvSpPr>
          <p:spPr bwMode="auto">
            <a:xfrm>
              <a:off x="4648200" y="838200"/>
              <a:ext cx="133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0</a:t>
              </a:r>
              <a:r>
                <a:rPr lang="en-US" altLang="tr-TR" baseline="30000"/>
                <a:t>th</a:t>
              </a:r>
              <a:r>
                <a:rPr lang="en-US" altLang="tr-TR"/>
                <a:t> order</a:t>
              </a:r>
            </a:p>
          </p:txBody>
        </p:sp>
        <p:sp>
          <p:nvSpPr>
            <p:cNvPr id="37898" name="TextBox 30"/>
            <p:cNvSpPr txBox="1">
              <a:spLocks noChangeArrowheads="1"/>
            </p:cNvSpPr>
            <p:nvPr/>
          </p:nvSpPr>
          <p:spPr bwMode="auto">
            <a:xfrm>
              <a:off x="6212837" y="838200"/>
              <a:ext cx="131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1</a:t>
              </a:r>
              <a:r>
                <a:rPr lang="en-US" altLang="tr-TR" baseline="30000"/>
                <a:t>st</a:t>
              </a:r>
              <a:r>
                <a:rPr lang="en-US" altLang="tr-TR"/>
                <a:t> order</a:t>
              </a:r>
            </a:p>
          </p:txBody>
        </p:sp>
        <p:sp>
          <p:nvSpPr>
            <p:cNvPr id="37899" name="TextBox 31"/>
            <p:cNvSpPr txBox="1">
              <a:spLocks noChangeArrowheads="1"/>
            </p:cNvSpPr>
            <p:nvPr/>
          </p:nvSpPr>
          <p:spPr bwMode="auto">
            <a:xfrm>
              <a:off x="7748358" y="838200"/>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dirty="0"/>
                <a:t>2</a:t>
              </a:r>
              <a:r>
                <a:rPr lang="en-US" altLang="tr-TR" baseline="30000" dirty="0"/>
                <a:t>nd</a:t>
              </a:r>
              <a:r>
                <a:rPr lang="en-US" altLang="tr-TR" dirty="0"/>
                <a:t> order</a:t>
              </a:r>
            </a:p>
          </p:txBody>
        </p:sp>
      </p:grpSp>
    </p:spTree>
    <p:extLst>
      <p:ext uri="{BB962C8B-B14F-4D97-AF65-F5344CB8AC3E}">
        <p14:creationId xmlns:p14="http://schemas.microsoft.com/office/powerpoint/2010/main" val="30025917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94508" y="-85135"/>
            <a:ext cx="10515600" cy="1325563"/>
          </a:xfrm>
        </p:spPr>
        <p:txBody>
          <a:bodyPr/>
          <a:lstStyle/>
          <a:p>
            <a:r>
              <a:rPr lang="en-US" altLang="tr-TR" dirty="0"/>
              <a:t>3 </a:t>
            </a:r>
            <a:r>
              <a:rPr lang="tr-TR" altLang="tr-TR" dirty="0"/>
              <a:t>farklı </a:t>
            </a:r>
            <a:r>
              <a:rPr lang="tr-TR" altLang="tr-TR" dirty="0" err="1"/>
              <a:t>dalgaboyu</a:t>
            </a:r>
            <a:endParaRPr lang="en-US" altLang="tr-TR" dirty="0" smtClean="0"/>
          </a:p>
        </p:txBody>
      </p:sp>
      <p:pic>
        <p:nvPicPr>
          <p:cNvPr id="39939" name="Picture 7"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1346" y="1558110"/>
            <a:ext cx="8450997" cy="412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0"/>
          <p:cNvSpPr txBox="1">
            <a:spLocks noChangeArrowheads="1"/>
          </p:cNvSpPr>
          <p:nvPr/>
        </p:nvSpPr>
        <p:spPr bwMode="auto">
          <a:xfrm>
            <a:off x="652462" y="1266010"/>
            <a:ext cx="1176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N=16</a:t>
            </a:r>
          </a:p>
        </p:txBody>
      </p:sp>
      <p:grpSp>
        <p:nvGrpSpPr>
          <p:cNvPr id="39941" name="Group 28"/>
          <p:cNvGrpSpPr>
            <a:grpSpLocks/>
          </p:cNvGrpSpPr>
          <p:nvPr/>
        </p:nvGrpSpPr>
        <p:grpSpPr bwMode="auto">
          <a:xfrm>
            <a:off x="6444343" y="1009446"/>
            <a:ext cx="4491038" cy="461963"/>
            <a:chOff x="4648200" y="838200"/>
            <a:chExt cx="4490282" cy="461665"/>
          </a:xfrm>
        </p:grpSpPr>
        <p:sp>
          <p:nvSpPr>
            <p:cNvPr id="39943" name="TextBox 29"/>
            <p:cNvSpPr txBox="1">
              <a:spLocks noChangeArrowheads="1"/>
            </p:cNvSpPr>
            <p:nvPr/>
          </p:nvSpPr>
          <p:spPr bwMode="auto">
            <a:xfrm>
              <a:off x="4648200" y="838200"/>
              <a:ext cx="1330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0</a:t>
              </a:r>
              <a:r>
                <a:rPr lang="en-US" altLang="tr-TR" baseline="30000"/>
                <a:t>th</a:t>
              </a:r>
              <a:r>
                <a:rPr lang="en-US" altLang="tr-TR"/>
                <a:t> order</a:t>
              </a:r>
            </a:p>
          </p:txBody>
        </p:sp>
        <p:sp>
          <p:nvSpPr>
            <p:cNvPr id="39944" name="TextBox 30"/>
            <p:cNvSpPr txBox="1">
              <a:spLocks noChangeArrowheads="1"/>
            </p:cNvSpPr>
            <p:nvPr/>
          </p:nvSpPr>
          <p:spPr bwMode="auto">
            <a:xfrm>
              <a:off x="6212837" y="838200"/>
              <a:ext cx="1319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1</a:t>
              </a:r>
              <a:r>
                <a:rPr lang="en-US" altLang="tr-TR" baseline="30000"/>
                <a:t>st</a:t>
              </a:r>
              <a:r>
                <a:rPr lang="en-US" altLang="tr-TR"/>
                <a:t> order</a:t>
              </a:r>
            </a:p>
          </p:txBody>
        </p:sp>
        <p:sp>
          <p:nvSpPr>
            <p:cNvPr id="39945" name="TextBox 31"/>
            <p:cNvSpPr txBox="1">
              <a:spLocks noChangeArrowheads="1"/>
            </p:cNvSpPr>
            <p:nvPr/>
          </p:nvSpPr>
          <p:spPr bwMode="auto">
            <a:xfrm>
              <a:off x="7748358" y="838200"/>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dirty="0"/>
                <a:t>2</a:t>
              </a:r>
              <a:r>
                <a:rPr lang="en-US" altLang="tr-TR" baseline="30000" dirty="0"/>
                <a:t>nd</a:t>
              </a:r>
              <a:r>
                <a:rPr lang="en-US" altLang="tr-TR" dirty="0"/>
                <a:t> order</a:t>
              </a:r>
            </a:p>
          </p:txBody>
        </p:sp>
      </p:grpSp>
      <p:sp>
        <p:nvSpPr>
          <p:cNvPr id="39942" name="TextBox 8"/>
          <p:cNvSpPr txBox="1">
            <a:spLocks noChangeArrowheads="1"/>
          </p:cNvSpPr>
          <p:nvPr/>
        </p:nvSpPr>
        <p:spPr bwMode="auto">
          <a:xfrm>
            <a:off x="2205038" y="5685929"/>
            <a:ext cx="6035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tr-TR" altLang="tr-TR" dirty="0" smtClean="0"/>
              <a:t>3 </a:t>
            </a:r>
            <a:r>
              <a:rPr lang="tr-TR" altLang="tr-TR" dirty="0" err="1" smtClean="0"/>
              <a:t>dalgaboyu</a:t>
            </a:r>
            <a:r>
              <a:rPr lang="tr-TR" altLang="tr-TR" dirty="0" smtClean="0"/>
              <a:t> sabit fakat yarık sayısı artarsa</a:t>
            </a:r>
          </a:p>
          <a:p>
            <a:r>
              <a:rPr lang="tr-TR" altLang="tr-TR" dirty="0"/>
              <a:t>1</a:t>
            </a:r>
            <a:r>
              <a:rPr lang="tr-TR" altLang="tr-TR" dirty="0" smtClean="0"/>
              <a:t>. basamağa dikkat edin!!!</a:t>
            </a:r>
            <a:endParaRPr lang="en-US" altLang="tr-TR" dirty="0"/>
          </a:p>
        </p:txBody>
      </p:sp>
    </p:spTree>
    <p:extLst>
      <p:ext uri="{BB962C8B-B14F-4D97-AF65-F5344CB8AC3E}">
        <p14:creationId xmlns:p14="http://schemas.microsoft.com/office/powerpoint/2010/main" val="22382269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99011" y="-167481"/>
            <a:ext cx="10515600" cy="1325563"/>
          </a:xfrm>
        </p:spPr>
        <p:txBody>
          <a:bodyPr/>
          <a:lstStyle/>
          <a:p>
            <a:r>
              <a:rPr lang="tr-TR" altLang="tr-TR" dirty="0" err="1" smtClean="0"/>
              <a:t>Tayfçekeri</a:t>
            </a:r>
            <a:r>
              <a:rPr lang="tr-TR" altLang="tr-TR" dirty="0" smtClean="0"/>
              <a:t> tasarlamak</a:t>
            </a:r>
            <a:endParaRPr lang="en-US" altLang="tr-TR" dirty="0" smtClean="0"/>
          </a:p>
        </p:txBody>
      </p:sp>
      <p:pic>
        <p:nvPicPr>
          <p:cNvPr id="50179" name="Picture 2"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55664"/>
            <a:ext cx="80772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8382000" y="914400"/>
            <a:ext cx="762000" cy="3505200"/>
          </a:xfrm>
          <a:prstGeom prst="rect">
            <a:avLst/>
          </a:prstGeom>
          <a:solidFill>
            <a:schemeClr val="bg1">
              <a:lumMod val="85000"/>
              <a:alpha val="28000"/>
            </a:schemeClr>
          </a:solidFill>
          <a:ln w="25400" cap="flat" cmpd="sng" algn="ctr">
            <a:solidFill>
              <a:srgbClr val="FF0000"/>
            </a:solidFill>
            <a:prstDash val="solid"/>
            <a:round/>
            <a:headEnd type="none" w="med" len="med"/>
            <a:tailEnd type="none" w="med" len="med"/>
          </a:ln>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tr-TR" altLang="tr-TR"/>
          </a:p>
        </p:txBody>
      </p:sp>
      <p:sp>
        <p:nvSpPr>
          <p:cNvPr id="50181" name="TextBox 4"/>
          <p:cNvSpPr txBox="1">
            <a:spLocks noChangeArrowheads="1"/>
          </p:cNvSpPr>
          <p:nvPr/>
        </p:nvSpPr>
        <p:spPr bwMode="auto">
          <a:xfrm>
            <a:off x="7010400" y="4876801"/>
            <a:ext cx="3829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dirty="0" smtClean="0"/>
              <a:t>CCD</a:t>
            </a:r>
            <a:r>
              <a:rPr lang="tr-TR" altLang="tr-TR" dirty="0" smtClean="0"/>
              <a:t> kamera buraya takılır</a:t>
            </a:r>
            <a:endParaRPr lang="en-US" altLang="tr-TR" dirty="0"/>
          </a:p>
        </p:txBody>
      </p:sp>
      <p:cxnSp>
        <p:nvCxnSpPr>
          <p:cNvPr id="50182" name="Straight Connector 6"/>
          <p:cNvCxnSpPr>
            <a:cxnSpLocks noChangeShapeType="1"/>
            <a:stCxn id="50181" idx="0"/>
            <a:endCxn id="4" idx="2"/>
          </p:cNvCxnSpPr>
          <p:nvPr/>
        </p:nvCxnSpPr>
        <p:spPr bwMode="auto">
          <a:xfrm flipH="1" flipV="1">
            <a:off x="8763000" y="4419600"/>
            <a:ext cx="162348" cy="457201"/>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4417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Tek renk ve çok renk kırınım desenleri</a:t>
            </a:r>
            <a:endParaRPr lang="tr-TR" dirty="0"/>
          </a:p>
        </p:txBody>
      </p:sp>
      <p:pic>
        <p:nvPicPr>
          <p:cNvPr id="4" name="Content Placeholder 3"/>
          <p:cNvPicPr>
            <a:picLocks noGrp="1" noChangeAspect="1"/>
          </p:cNvPicPr>
          <p:nvPr>
            <p:ph idx="1"/>
          </p:nvPr>
        </p:nvPicPr>
        <p:blipFill>
          <a:blip r:embed="rId2"/>
          <a:stretch>
            <a:fillRect/>
          </a:stretch>
        </p:blipFill>
        <p:spPr>
          <a:xfrm>
            <a:off x="1668474" y="1825625"/>
            <a:ext cx="9137627" cy="4351338"/>
          </a:xfrm>
          <a:prstGeom prst="rect">
            <a:avLst/>
          </a:prstGeom>
        </p:spPr>
      </p:pic>
    </p:spTree>
    <p:extLst>
      <p:ext uri="{BB962C8B-B14F-4D97-AF65-F5344CB8AC3E}">
        <p14:creationId xmlns:p14="http://schemas.microsoft.com/office/powerpoint/2010/main" val="51292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Line 2"/>
          <p:cNvSpPr>
            <a:spLocks noChangeShapeType="1"/>
          </p:cNvSpPr>
          <p:nvPr/>
        </p:nvSpPr>
        <p:spPr bwMode="auto">
          <a:xfrm>
            <a:off x="2514600" y="1447800"/>
            <a:ext cx="0" cy="365760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3" name="Line 3"/>
          <p:cNvSpPr>
            <a:spLocks noChangeShapeType="1"/>
          </p:cNvSpPr>
          <p:nvPr/>
        </p:nvSpPr>
        <p:spPr bwMode="auto">
          <a:xfrm>
            <a:off x="2743200" y="1447800"/>
            <a:ext cx="0" cy="365760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4" name="Line 4"/>
          <p:cNvSpPr>
            <a:spLocks noChangeShapeType="1"/>
          </p:cNvSpPr>
          <p:nvPr/>
        </p:nvSpPr>
        <p:spPr bwMode="auto">
          <a:xfrm>
            <a:off x="2971800" y="1447800"/>
            <a:ext cx="0" cy="365760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5" name="Line 5"/>
          <p:cNvSpPr>
            <a:spLocks noChangeShapeType="1"/>
          </p:cNvSpPr>
          <p:nvPr/>
        </p:nvSpPr>
        <p:spPr bwMode="auto">
          <a:xfrm>
            <a:off x="3200400" y="1447800"/>
            <a:ext cx="0" cy="3657600"/>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6" name="Line 6"/>
          <p:cNvSpPr>
            <a:spLocks noChangeShapeType="1"/>
          </p:cNvSpPr>
          <p:nvPr/>
        </p:nvSpPr>
        <p:spPr bwMode="auto">
          <a:xfrm>
            <a:off x="2133600" y="2286000"/>
            <a:ext cx="19812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7" name="Line 7"/>
          <p:cNvSpPr>
            <a:spLocks noChangeShapeType="1"/>
          </p:cNvSpPr>
          <p:nvPr/>
        </p:nvSpPr>
        <p:spPr bwMode="auto">
          <a:xfrm>
            <a:off x="1981200" y="3200400"/>
            <a:ext cx="701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68" name="Line 8"/>
          <p:cNvSpPr>
            <a:spLocks noChangeShapeType="1"/>
          </p:cNvSpPr>
          <p:nvPr/>
        </p:nvSpPr>
        <p:spPr bwMode="auto">
          <a:xfrm>
            <a:off x="5029200" y="1295400"/>
            <a:ext cx="0" cy="3886200"/>
          </a:xfrm>
          <a:prstGeom prst="line">
            <a:avLst/>
          </a:prstGeom>
          <a:noFill/>
          <a:ln w="76200">
            <a:solidFill>
              <a:srgbClr val="FFC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grpSp>
        <p:nvGrpSpPr>
          <p:cNvPr id="220169" name="Group 9"/>
          <p:cNvGrpSpPr>
            <a:grpSpLocks/>
          </p:cNvGrpSpPr>
          <p:nvPr/>
        </p:nvGrpSpPr>
        <p:grpSpPr bwMode="auto">
          <a:xfrm>
            <a:off x="5029200" y="2286000"/>
            <a:ext cx="4495800" cy="914400"/>
            <a:chOff x="2208" y="1440"/>
            <a:chExt cx="2832" cy="576"/>
          </a:xfrm>
        </p:grpSpPr>
        <p:sp>
          <p:nvSpPr>
            <p:cNvPr id="220170" name="Line 10"/>
            <p:cNvSpPr>
              <a:spLocks noChangeShapeType="1"/>
            </p:cNvSpPr>
            <p:nvPr/>
          </p:nvSpPr>
          <p:spPr bwMode="auto">
            <a:xfrm flipV="1">
              <a:off x="2208" y="1728"/>
              <a:ext cx="1392" cy="288"/>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220171" name="Line 11"/>
            <p:cNvSpPr>
              <a:spLocks noChangeShapeType="1"/>
            </p:cNvSpPr>
            <p:nvPr/>
          </p:nvSpPr>
          <p:spPr bwMode="auto">
            <a:xfrm flipV="1">
              <a:off x="2208" y="1584"/>
              <a:ext cx="1392" cy="432"/>
            </a:xfrm>
            <a:prstGeom prst="line">
              <a:avLst/>
            </a:prstGeom>
            <a:noFill/>
            <a:ln w="2857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72" name="Text Box 12"/>
            <p:cNvSpPr txBox="1">
              <a:spLocks noChangeArrowheads="1"/>
            </p:cNvSpPr>
            <p:nvPr/>
          </p:nvSpPr>
          <p:spPr bwMode="auto">
            <a:xfrm>
              <a:off x="3552" y="1440"/>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5000 A</a:t>
              </a:r>
            </a:p>
          </p:txBody>
        </p:sp>
        <p:sp>
          <p:nvSpPr>
            <p:cNvPr id="220173" name="Text Box 13"/>
            <p:cNvSpPr txBox="1">
              <a:spLocks noChangeArrowheads="1"/>
            </p:cNvSpPr>
            <p:nvPr/>
          </p:nvSpPr>
          <p:spPr bwMode="auto">
            <a:xfrm>
              <a:off x="3552" y="1641"/>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4000 A</a:t>
              </a:r>
            </a:p>
          </p:txBody>
        </p:sp>
        <p:sp>
          <p:nvSpPr>
            <p:cNvPr id="220174" name="AutoShape 14"/>
            <p:cNvSpPr>
              <a:spLocks/>
            </p:cNvSpPr>
            <p:nvPr/>
          </p:nvSpPr>
          <p:spPr bwMode="auto">
            <a:xfrm>
              <a:off x="4128" y="1555"/>
              <a:ext cx="192" cy="251"/>
            </a:xfrm>
            <a:prstGeom prst="righ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75" name="Text Box 15"/>
            <p:cNvSpPr txBox="1">
              <a:spLocks noChangeArrowheads="1"/>
            </p:cNvSpPr>
            <p:nvPr/>
          </p:nvSpPr>
          <p:spPr bwMode="auto">
            <a:xfrm>
              <a:off x="4368" y="1545"/>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i="1" dirty="0">
                  <a:latin typeface="Times New Roman" panose="02020603050405020304" pitchFamily="18" charset="0"/>
                </a:rPr>
                <a:t>p</a:t>
              </a:r>
              <a:r>
                <a:rPr lang="de-DE" altLang="tr-TR" dirty="0" smtClean="0">
                  <a:latin typeface="Times New Roman" panose="02020603050405020304" pitchFamily="18" charset="0"/>
                </a:rPr>
                <a:t> </a:t>
              </a:r>
              <a:r>
                <a:rPr lang="de-DE" altLang="tr-TR" dirty="0">
                  <a:latin typeface="Times New Roman" panose="02020603050405020304" pitchFamily="18" charset="0"/>
                </a:rPr>
                <a:t>= –1</a:t>
              </a:r>
              <a:endParaRPr lang="de-DE" altLang="tr-TR" sz="2800" dirty="0">
                <a:latin typeface="Times New Roman" panose="02020603050405020304" pitchFamily="18" charset="0"/>
              </a:endParaRPr>
            </a:p>
          </p:txBody>
        </p:sp>
      </p:grpSp>
      <p:grpSp>
        <p:nvGrpSpPr>
          <p:cNvPr id="220176" name="Group 16"/>
          <p:cNvGrpSpPr>
            <a:grpSpLocks/>
          </p:cNvGrpSpPr>
          <p:nvPr/>
        </p:nvGrpSpPr>
        <p:grpSpPr bwMode="auto">
          <a:xfrm>
            <a:off x="5029200" y="1066800"/>
            <a:ext cx="4572000" cy="2133600"/>
            <a:chOff x="2208" y="672"/>
            <a:chExt cx="2880" cy="1344"/>
          </a:xfrm>
        </p:grpSpPr>
        <p:sp>
          <p:nvSpPr>
            <p:cNvPr id="220177" name="Line 17"/>
            <p:cNvSpPr>
              <a:spLocks noChangeShapeType="1"/>
            </p:cNvSpPr>
            <p:nvPr/>
          </p:nvSpPr>
          <p:spPr bwMode="auto">
            <a:xfrm flipV="1">
              <a:off x="2208" y="1104"/>
              <a:ext cx="1392" cy="912"/>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78" name="Line 18"/>
            <p:cNvSpPr>
              <a:spLocks noChangeShapeType="1"/>
            </p:cNvSpPr>
            <p:nvPr/>
          </p:nvSpPr>
          <p:spPr bwMode="auto">
            <a:xfrm flipV="1">
              <a:off x="2208" y="816"/>
              <a:ext cx="1344" cy="1200"/>
            </a:xfrm>
            <a:prstGeom prst="line">
              <a:avLst/>
            </a:prstGeom>
            <a:noFill/>
            <a:ln w="2857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79" name="Text Box 19"/>
            <p:cNvSpPr txBox="1">
              <a:spLocks noChangeArrowheads="1"/>
            </p:cNvSpPr>
            <p:nvPr/>
          </p:nvSpPr>
          <p:spPr bwMode="auto">
            <a:xfrm>
              <a:off x="3600" y="672"/>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5000 A</a:t>
              </a:r>
            </a:p>
          </p:txBody>
        </p:sp>
        <p:sp>
          <p:nvSpPr>
            <p:cNvPr id="220180" name="Text Box 20"/>
            <p:cNvSpPr txBox="1">
              <a:spLocks noChangeArrowheads="1"/>
            </p:cNvSpPr>
            <p:nvPr/>
          </p:nvSpPr>
          <p:spPr bwMode="auto">
            <a:xfrm>
              <a:off x="3600" y="1017"/>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4000 A</a:t>
              </a:r>
            </a:p>
          </p:txBody>
        </p:sp>
        <p:sp>
          <p:nvSpPr>
            <p:cNvPr id="220181" name="AutoShape 21"/>
            <p:cNvSpPr>
              <a:spLocks/>
            </p:cNvSpPr>
            <p:nvPr/>
          </p:nvSpPr>
          <p:spPr bwMode="auto">
            <a:xfrm>
              <a:off x="4176" y="830"/>
              <a:ext cx="192" cy="26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82" name="Text Box 22"/>
            <p:cNvSpPr txBox="1">
              <a:spLocks noChangeArrowheads="1"/>
            </p:cNvSpPr>
            <p:nvPr/>
          </p:nvSpPr>
          <p:spPr bwMode="auto">
            <a:xfrm>
              <a:off x="4416" y="825"/>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i="1" dirty="0">
                  <a:latin typeface="Times New Roman" panose="02020603050405020304" pitchFamily="18" charset="0"/>
                </a:rPr>
                <a:t>p</a:t>
              </a:r>
              <a:r>
                <a:rPr lang="de-DE" altLang="tr-TR" dirty="0" smtClean="0">
                  <a:latin typeface="Times New Roman" panose="02020603050405020304" pitchFamily="18" charset="0"/>
                </a:rPr>
                <a:t> </a:t>
              </a:r>
              <a:r>
                <a:rPr lang="de-DE" altLang="tr-TR" dirty="0">
                  <a:latin typeface="Times New Roman" panose="02020603050405020304" pitchFamily="18" charset="0"/>
                </a:rPr>
                <a:t>= –2</a:t>
              </a:r>
              <a:endParaRPr lang="de-DE" altLang="tr-TR" sz="2800" dirty="0">
                <a:latin typeface="Times New Roman" panose="02020603050405020304" pitchFamily="18" charset="0"/>
              </a:endParaRPr>
            </a:p>
          </p:txBody>
        </p:sp>
      </p:grpSp>
      <p:grpSp>
        <p:nvGrpSpPr>
          <p:cNvPr id="220183" name="Group 23"/>
          <p:cNvGrpSpPr>
            <a:grpSpLocks/>
          </p:cNvGrpSpPr>
          <p:nvPr/>
        </p:nvGrpSpPr>
        <p:grpSpPr bwMode="auto">
          <a:xfrm>
            <a:off x="5121276" y="3057526"/>
            <a:ext cx="4403725" cy="2276475"/>
            <a:chOff x="2266" y="1926"/>
            <a:chExt cx="2774" cy="1434"/>
          </a:xfrm>
        </p:grpSpPr>
        <p:sp>
          <p:nvSpPr>
            <p:cNvPr id="220184" name="Line 24"/>
            <p:cNvSpPr>
              <a:spLocks noChangeShapeType="1"/>
            </p:cNvSpPr>
            <p:nvPr/>
          </p:nvSpPr>
          <p:spPr bwMode="auto">
            <a:xfrm rot="4840424" flipV="1">
              <a:off x="2165" y="2063"/>
              <a:ext cx="1383" cy="1116"/>
            </a:xfrm>
            <a:prstGeom prst="line">
              <a:avLst/>
            </a:prstGeom>
            <a:noFill/>
            <a:ln w="2857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85" name="Line 25"/>
            <p:cNvSpPr>
              <a:spLocks noChangeShapeType="1"/>
            </p:cNvSpPr>
            <p:nvPr/>
          </p:nvSpPr>
          <p:spPr bwMode="auto">
            <a:xfrm rot="4840424" flipV="1">
              <a:off x="2339" y="1853"/>
              <a:ext cx="1045" cy="1192"/>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86" name="Text Box 26"/>
            <p:cNvSpPr txBox="1">
              <a:spLocks noChangeArrowheads="1"/>
            </p:cNvSpPr>
            <p:nvPr/>
          </p:nvSpPr>
          <p:spPr bwMode="auto">
            <a:xfrm>
              <a:off x="3600" y="278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4000 A</a:t>
              </a:r>
            </a:p>
          </p:txBody>
        </p:sp>
        <p:sp>
          <p:nvSpPr>
            <p:cNvPr id="220187" name="Text Box 27"/>
            <p:cNvSpPr txBox="1">
              <a:spLocks noChangeArrowheads="1"/>
            </p:cNvSpPr>
            <p:nvPr/>
          </p:nvSpPr>
          <p:spPr bwMode="auto">
            <a:xfrm>
              <a:off x="3600" y="3129"/>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5000 A</a:t>
              </a:r>
            </a:p>
          </p:txBody>
        </p:sp>
        <p:sp>
          <p:nvSpPr>
            <p:cNvPr id="220188" name="AutoShape 28"/>
            <p:cNvSpPr>
              <a:spLocks/>
            </p:cNvSpPr>
            <p:nvPr/>
          </p:nvSpPr>
          <p:spPr bwMode="auto">
            <a:xfrm>
              <a:off x="4176" y="2942"/>
              <a:ext cx="192" cy="260"/>
            </a:xfrm>
            <a:prstGeom prst="righ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89" name="Text Box 29"/>
            <p:cNvSpPr txBox="1">
              <a:spLocks noChangeArrowheads="1"/>
            </p:cNvSpPr>
            <p:nvPr/>
          </p:nvSpPr>
          <p:spPr bwMode="auto">
            <a:xfrm>
              <a:off x="4416" y="2937"/>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i="1" dirty="0">
                  <a:latin typeface="Times New Roman" panose="02020603050405020304" pitchFamily="18" charset="0"/>
                </a:rPr>
                <a:t>p</a:t>
              </a:r>
              <a:r>
                <a:rPr lang="de-DE" altLang="tr-TR" dirty="0" smtClean="0">
                  <a:latin typeface="Times New Roman" panose="02020603050405020304" pitchFamily="18" charset="0"/>
                </a:rPr>
                <a:t> </a:t>
              </a:r>
              <a:r>
                <a:rPr lang="de-DE" altLang="tr-TR" dirty="0">
                  <a:latin typeface="Times New Roman" panose="02020603050405020304" pitchFamily="18" charset="0"/>
                </a:rPr>
                <a:t>= 2</a:t>
              </a:r>
              <a:endParaRPr lang="de-DE" altLang="tr-TR" sz="2800" dirty="0">
                <a:latin typeface="Times New Roman" panose="02020603050405020304" pitchFamily="18" charset="0"/>
              </a:endParaRPr>
            </a:p>
          </p:txBody>
        </p:sp>
      </p:grpSp>
      <p:grpSp>
        <p:nvGrpSpPr>
          <p:cNvPr id="220190" name="Group 30"/>
          <p:cNvGrpSpPr>
            <a:grpSpLocks/>
          </p:cNvGrpSpPr>
          <p:nvPr/>
        </p:nvGrpSpPr>
        <p:grpSpPr bwMode="auto">
          <a:xfrm>
            <a:off x="5029200" y="3200400"/>
            <a:ext cx="4572000" cy="990600"/>
            <a:chOff x="2208" y="2016"/>
            <a:chExt cx="2880" cy="624"/>
          </a:xfrm>
        </p:grpSpPr>
        <p:sp>
          <p:nvSpPr>
            <p:cNvPr id="220191" name="Line 31"/>
            <p:cNvSpPr>
              <a:spLocks noChangeShapeType="1"/>
            </p:cNvSpPr>
            <p:nvPr/>
          </p:nvSpPr>
          <p:spPr bwMode="auto">
            <a:xfrm>
              <a:off x="2208" y="2016"/>
              <a:ext cx="1344" cy="432"/>
            </a:xfrm>
            <a:prstGeom prst="line">
              <a:avLst/>
            </a:prstGeom>
            <a:noFill/>
            <a:ln w="2857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92" name="Line 32"/>
            <p:cNvSpPr>
              <a:spLocks noChangeShapeType="1"/>
            </p:cNvSpPr>
            <p:nvPr/>
          </p:nvSpPr>
          <p:spPr bwMode="auto">
            <a:xfrm>
              <a:off x="2208" y="2016"/>
              <a:ext cx="1344" cy="288"/>
            </a:xfrm>
            <a:prstGeom prst="line">
              <a:avLst/>
            </a:prstGeom>
            <a:noFill/>
            <a:ln w="28575">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93" name="Text Box 33"/>
            <p:cNvSpPr txBox="1">
              <a:spLocks noChangeArrowheads="1"/>
            </p:cNvSpPr>
            <p:nvPr/>
          </p:nvSpPr>
          <p:spPr bwMode="auto">
            <a:xfrm>
              <a:off x="3600" y="2208"/>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4000 A</a:t>
              </a:r>
            </a:p>
          </p:txBody>
        </p:sp>
        <p:sp>
          <p:nvSpPr>
            <p:cNvPr id="220194" name="Text Box 34"/>
            <p:cNvSpPr txBox="1">
              <a:spLocks noChangeArrowheads="1"/>
            </p:cNvSpPr>
            <p:nvPr/>
          </p:nvSpPr>
          <p:spPr bwMode="auto">
            <a:xfrm>
              <a:off x="3600" y="2409"/>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5000 A</a:t>
              </a:r>
            </a:p>
          </p:txBody>
        </p:sp>
        <p:sp>
          <p:nvSpPr>
            <p:cNvPr id="220195" name="AutoShape 35"/>
            <p:cNvSpPr>
              <a:spLocks/>
            </p:cNvSpPr>
            <p:nvPr/>
          </p:nvSpPr>
          <p:spPr bwMode="auto">
            <a:xfrm>
              <a:off x="4176" y="2323"/>
              <a:ext cx="192" cy="251"/>
            </a:xfrm>
            <a:prstGeom prst="righ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20196" name="Text Box 36"/>
            <p:cNvSpPr txBox="1">
              <a:spLocks noChangeArrowheads="1"/>
            </p:cNvSpPr>
            <p:nvPr/>
          </p:nvSpPr>
          <p:spPr bwMode="auto">
            <a:xfrm>
              <a:off x="4416" y="2313"/>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i="1" dirty="0">
                  <a:latin typeface="Times New Roman" panose="02020603050405020304" pitchFamily="18" charset="0"/>
                </a:rPr>
                <a:t>p</a:t>
              </a:r>
              <a:r>
                <a:rPr lang="de-DE" altLang="tr-TR" dirty="0" smtClean="0">
                  <a:latin typeface="Times New Roman" panose="02020603050405020304" pitchFamily="18" charset="0"/>
                </a:rPr>
                <a:t> </a:t>
              </a:r>
              <a:r>
                <a:rPr lang="de-DE" altLang="tr-TR" dirty="0">
                  <a:latin typeface="Times New Roman" panose="02020603050405020304" pitchFamily="18" charset="0"/>
                </a:rPr>
                <a:t>= 1</a:t>
              </a:r>
              <a:endParaRPr lang="de-DE" altLang="tr-TR" sz="2800" dirty="0">
                <a:latin typeface="Times New Roman" panose="02020603050405020304" pitchFamily="18" charset="0"/>
              </a:endParaRPr>
            </a:p>
          </p:txBody>
        </p:sp>
      </p:grpSp>
      <p:sp>
        <p:nvSpPr>
          <p:cNvPr id="220198" name="Text Box 38"/>
          <p:cNvSpPr txBox="1">
            <a:spLocks noChangeArrowheads="1"/>
          </p:cNvSpPr>
          <p:nvPr/>
        </p:nvSpPr>
        <p:spPr bwMode="auto">
          <a:xfrm>
            <a:off x="4440238" y="260351"/>
            <a:ext cx="295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tr-TR" sz="2800" dirty="0" smtClean="0">
                <a:solidFill>
                  <a:srgbClr val="FFC000"/>
                </a:solidFill>
              </a:rPr>
              <a:t>Disper</a:t>
            </a:r>
            <a:r>
              <a:rPr lang="tr-TR" altLang="tr-TR" sz="2800" dirty="0" smtClean="0">
                <a:solidFill>
                  <a:srgbClr val="FFC000"/>
                </a:solidFill>
              </a:rPr>
              <a:t>siyon</a:t>
            </a:r>
            <a:endParaRPr lang="de-DE" altLang="tr-TR" sz="2800" dirty="0">
              <a:solidFill>
                <a:srgbClr val="FFC000"/>
              </a:solidFill>
            </a:endParaRPr>
          </a:p>
        </p:txBody>
      </p:sp>
    </p:spTree>
    <p:extLst>
      <p:ext uri="{BB962C8B-B14F-4D97-AF65-F5344CB8AC3E}">
        <p14:creationId xmlns:p14="http://schemas.microsoft.com/office/powerpoint/2010/main" val="603210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Optik Ağlar</a:t>
            </a:r>
            <a:endParaRPr lang="tr-TR" dirty="0">
              <a:solidFill>
                <a:srgbClr val="FFC000"/>
              </a:solidFill>
            </a:endParaRPr>
          </a:p>
        </p:txBody>
      </p:sp>
      <p:sp>
        <p:nvSpPr>
          <p:cNvPr id="3" name="Content Placeholder 2"/>
          <p:cNvSpPr>
            <a:spLocks noGrp="1"/>
          </p:cNvSpPr>
          <p:nvPr>
            <p:ph idx="1"/>
          </p:nvPr>
        </p:nvSpPr>
        <p:spPr>
          <a:xfrm>
            <a:off x="979100" y="1534679"/>
            <a:ext cx="10233800" cy="4351338"/>
          </a:xfrm>
        </p:spPr>
        <p:txBody>
          <a:bodyPr/>
          <a:lstStyle/>
          <a:p>
            <a:pPr algn="ctr">
              <a:spcBef>
                <a:spcPct val="50000"/>
              </a:spcBef>
            </a:pPr>
            <a:r>
              <a:rPr lang="tr-TR" altLang="tr-TR" dirty="0"/>
              <a:t>Optik ağlar, iyi bir biçimde hizalanmış çok sayıda dar çizgi içeren </a:t>
            </a:r>
            <a:r>
              <a:rPr lang="tr-TR" altLang="tr-TR" dirty="0" smtClean="0"/>
              <a:t>yüzeylerdir</a:t>
            </a:r>
            <a:r>
              <a:rPr lang="tr-TR" altLang="tr-TR" dirty="0"/>
              <a:t>.</a:t>
            </a:r>
          </a:p>
        </p:txBody>
      </p:sp>
      <p:pic>
        <p:nvPicPr>
          <p:cNvPr id="4"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l="17369" t="6718" r="17369" b="6718"/>
          <a:stretch>
            <a:fillRect/>
          </a:stretch>
        </p:blipFill>
        <p:spPr bwMode="auto">
          <a:xfrm>
            <a:off x="979100" y="2429022"/>
            <a:ext cx="4681537" cy="3024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gr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533" y="2325113"/>
            <a:ext cx="4059858" cy="369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9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Optik Ağlar</a:t>
            </a:r>
            <a:endParaRPr lang="tr-TR" dirty="0"/>
          </a:p>
        </p:txBody>
      </p:sp>
      <p:sp>
        <p:nvSpPr>
          <p:cNvPr id="3" name="Content Placeholder 2"/>
          <p:cNvSpPr>
            <a:spLocks noGrp="1"/>
          </p:cNvSpPr>
          <p:nvPr>
            <p:ph idx="1"/>
          </p:nvPr>
        </p:nvSpPr>
        <p:spPr>
          <a:xfrm>
            <a:off x="1120000" y="1825625"/>
            <a:ext cx="4137800" cy="4351338"/>
          </a:xfrm>
        </p:spPr>
        <p:txBody>
          <a:bodyPr>
            <a:normAutofit fontScale="77500" lnSpcReduction="20000"/>
          </a:bodyPr>
          <a:lstStyle/>
          <a:p>
            <a:pPr algn="ctr">
              <a:spcBef>
                <a:spcPct val="50000"/>
              </a:spcBef>
            </a:pPr>
            <a:r>
              <a:rPr lang="tr-TR" altLang="tr-TR" dirty="0"/>
              <a:t>Optik ağların prizmalara tercih edilmesinin en önemli nedeni foton kazancını önemli ölçüde artırmalarıdır. Bir prizma üzerine düşen ışığın bir kısmını soğurarak belirli bir ışık kaybına neden olurken, optik ağ üzerine düşen ışığın neredeyse tamamını yansıtarak foton kaybını sıfıra yaklaştırmaktadır.</a:t>
            </a:r>
          </a:p>
          <a:p>
            <a:pPr algn="ctr">
              <a:spcBef>
                <a:spcPct val="50000"/>
              </a:spcBef>
            </a:pPr>
            <a:r>
              <a:rPr lang="tr-TR" altLang="tr-TR" dirty="0"/>
              <a:t>Optik ağın diğer bir önemli avantajı ise </a:t>
            </a:r>
            <a:r>
              <a:rPr lang="tr-TR" altLang="tr-TR" dirty="0" err="1"/>
              <a:t>dalgaboyuna</a:t>
            </a:r>
            <a:r>
              <a:rPr lang="tr-TR" altLang="tr-TR" dirty="0"/>
              <a:t> göre duyarlılığının lineer olmasıdır. Buna karşın prizmalar mavi ışığı daha çok saçmaktadırlar.</a:t>
            </a:r>
          </a:p>
          <a:p>
            <a:endParaRPr lang="tr-TR" dirty="0"/>
          </a:p>
        </p:txBody>
      </p:sp>
      <p:pic>
        <p:nvPicPr>
          <p:cNvPr id="21508" name="Picture 4" descr="https://www.thunderbolts.info/wp/wp-content/uploads/2011/09/diffraction-grating-spectrograph-NASA-J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5" y="1825625"/>
            <a:ext cx="59912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5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C000"/>
                </a:solidFill>
              </a:rPr>
              <a:t>Optik Ağlar</a:t>
            </a:r>
            <a:endParaRPr lang="tr-TR" dirty="0"/>
          </a:p>
        </p:txBody>
      </p:sp>
      <p:sp>
        <p:nvSpPr>
          <p:cNvPr id="3" name="Content Placeholder 2"/>
          <p:cNvSpPr>
            <a:spLocks noGrp="1"/>
          </p:cNvSpPr>
          <p:nvPr>
            <p:ph idx="1"/>
          </p:nvPr>
        </p:nvSpPr>
        <p:spPr>
          <a:xfrm>
            <a:off x="1120000" y="1825625"/>
            <a:ext cx="5124936" cy="4351338"/>
          </a:xfrm>
        </p:spPr>
        <p:txBody>
          <a:bodyPr>
            <a:normAutofit fontScale="92500" lnSpcReduction="10000"/>
          </a:bodyPr>
          <a:lstStyle/>
          <a:p>
            <a:pPr algn="ctr">
              <a:spcBef>
                <a:spcPct val="50000"/>
              </a:spcBef>
            </a:pPr>
            <a:r>
              <a:rPr lang="tr-TR" altLang="tr-TR" dirty="0"/>
              <a:t>Ayrıca; optik ağlar, prizmaların geçirgen olmadığı </a:t>
            </a:r>
            <a:r>
              <a:rPr lang="tr-TR" altLang="tr-TR" dirty="0" err="1"/>
              <a:t>moröte</a:t>
            </a:r>
            <a:r>
              <a:rPr lang="tr-TR" altLang="tr-TR" dirty="0"/>
              <a:t> </a:t>
            </a:r>
            <a:r>
              <a:rPr lang="tr-TR" altLang="tr-TR" dirty="0" err="1"/>
              <a:t>dalgaboylarını</a:t>
            </a:r>
            <a:r>
              <a:rPr lang="tr-TR" altLang="tr-TR" dirty="0"/>
              <a:t> da yansıtabildikleri için bu </a:t>
            </a:r>
            <a:r>
              <a:rPr lang="tr-TR" altLang="tr-TR" dirty="0" err="1"/>
              <a:t>dalgaboylarında</a:t>
            </a:r>
            <a:r>
              <a:rPr lang="tr-TR" altLang="tr-TR" dirty="0"/>
              <a:t> da çalışabilme imkanı sağlamaktadırlar.</a:t>
            </a:r>
          </a:p>
          <a:p>
            <a:pPr algn="ctr">
              <a:spcBef>
                <a:spcPct val="50000"/>
              </a:spcBef>
            </a:pPr>
            <a:r>
              <a:rPr lang="tr-TR" altLang="tr-TR" dirty="0" err="1"/>
              <a:t>Prizmalı</a:t>
            </a:r>
            <a:r>
              <a:rPr lang="tr-TR" altLang="tr-TR" dirty="0"/>
              <a:t> bir </a:t>
            </a:r>
            <a:r>
              <a:rPr lang="tr-TR" altLang="tr-TR" dirty="0" err="1"/>
              <a:t>tayfçekerde</a:t>
            </a:r>
            <a:r>
              <a:rPr lang="tr-TR" altLang="tr-TR" dirty="0"/>
              <a:t> dispersiyonu artırmak için prizma sayısını artırmak gerekir. Bu da ışığın daha fazla soğurulması ve foton kazancının daha fazla azalması anlamına gelir.</a:t>
            </a:r>
          </a:p>
          <a:p>
            <a:endParaRPr lang="tr-TR" dirty="0"/>
          </a:p>
        </p:txBody>
      </p:sp>
      <p:pic>
        <p:nvPicPr>
          <p:cNvPr id="32770" name="Picture 2" descr="http://h2physics.org/wp-content/uploads/2009/08/colored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000" y="365125"/>
            <a:ext cx="33337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https://encrypted-tbn3.gstatic.com/images?q=tbn:ANd9GcSu3Bn8-X9nsjEw8guddhtLax8dthXrzUNsw1Uq0hiJL24KUa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946" y="3117272"/>
            <a:ext cx="4447309" cy="333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7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623455" y="604550"/>
            <a:ext cx="374375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altLang="tr-TR" sz="2400" dirty="0"/>
              <a:t>Dispersiyon elemanı olarak optik ağ kullanan bir </a:t>
            </a:r>
            <a:r>
              <a:rPr lang="tr-TR" altLang="tr-TR" sz="2400" dirty="0" err="1"/>
              <a:t>tayfçekerin</a:t>
            </a:r>
            <a:r>
              <a:rPr lang="tr-TR" altLang="tr-TR" sz="2400" dirty="0"/>
              <a:t> yapısı temel olarak şu şekildedir:</a:t>
            </a:r>
          </a:p>
        </p:txBody>
      </p:sp>
      <p:pic>
        <p:nvPicPr>
          <p:cNvPr id="110596" name="Picture 4" descr="grizm_tayfçeker"/>
          <p:cNvPicPr>
            <a:picLocks noChangeAspect="1" noChangeArrowheads="1"/>
          </p:cNvPicPr>
          <p:nvPr/>
        </p:nvPicPr>
        <p:blipFill>
          <a:blip r:embed="rId2">
            <a:extLst>
              <a:ext uri="{28A0092B-C50C-407E-A947-70E740481C1C}">
                <a14:useLocalDpi xmlns:a14="http://schemas.microsoft.com/office/drawing/2010/main" val="0"/>
              </a:ext>
            </a:extLst>
          </a:blip>
          <a:srcRect b="6947"/>
          <a:stretch>
            <a:fillRect/>
          </a:stretch>
        </p:blipFill>
        <p:spPr bwMode="auto">
          <a:xfrm>
            <a:off x="4656139" y="1"/>
            <a:ext cx="6034087" cy="674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4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Ders Sunuları</a:t>
            </a:r>
            <a:endParaRPr lang="tr-TR" dirty="0"/>
          </a:p>
        </p:txBody>
      </p:sp>
      <p:sp>
        <p:nvSpPr>
          <p:cNvPr id="3" name="Content Placeholder 2"/>
          <p:cNvSpPr>
            <a:spLocks noGrp="1"/>
          </p:cNvSpPr>
          <p:nvPr>
            <p:ph idx="1"/>
          </p:nvPr>
        </p:nvSpPr>
        <p:spPr/>
        <p:txBody>
          <a:bodyPr>
            <a:normAutofit/>
          </a:bodyPr>
          <a:lstStyle/>
          <a:p>
            <a:r>
              <a:rPr lang="tr-TR" sz="4800" dirty="0">
                <a:solidFill>
                  <a:srgbClr val="FFC000"/>
                </a:solidFill>
              </a:rPr>
              <a:t>https://yadi.sk/d/uwziqIIVdPLV6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430" y="2604348"/>
            <a:ext cx="3911287" cy="3911287"/>
          </a:xfrm>
          <a:prstGeom prst="rect">
            <a:avLst/>
          </a:prstGeom>
        </p:spPr>
      </p:pic>
    </p:spTree>
    <p:extLst>
      <p:ext uri="{BB962C8B-B14F-4D97-AF65-F5344CB8AC3E}">
        <p14:creationId xmlns:p14="http://schemas.microsoft.com/office/powerpoint/2010/main" val="355449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429" y="201612"/>
            <a:ext cx="5381011"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a:xfrm>
            <a:off x="1659229" y="338138"/>
            <a:ext cx="4267200" cy="1143000"/>
          </a:xfrm>
        </p:spPr>
        <p:txBody>
          <a:bodyPr/>
          <a:lstStyle/>
          <a:p>
            <a:pPr eaLnBrk="1" hangingPunct="1"/>
            <a:r>
              <a:rPr lang="tr-TR" altLang="tr-TR" sz="3600" dirty="0" smtClean="0">
                <a:solidFill>
                  <a:srgbClr val="FFC000"/>
                </a:solidFill>
              </a:rPr>
              <a:t>Yansıtıcı Optik Ağlar</a:t>
            </a:r>
            <a:r>
              <a:rPr lang="en-US" altLang="tr-TR" sz="3600" dirty="0" smtClean="0">
                <a:solidFill>
                  <a:srgbClr val="FFC000"/>
                </a:solidFill>
              </a:rPr>
              <a:t> </a:t>
            </a:r>
            <a:r>
              <a:rPr lang="tr-TR" altLang="tr-TR" sz="3600" dirty="0" smtClean="0">
                <a:solidFill>
                  <a:srgbClr val="FFC000"/>
                </a:solidFill>
              </a:rPr>
              <a:t>(</a:t>
            </a:r>
            <a:r>
              <a:rPr lang="tr-TR" altLang="tr-TR" sz="3600" dirty="0" err="1" smtClean="0">
                <a:solidFill>
                  <a:srgbClr val="FFC000"/>
                </a:solidFill>
              </a:rPr>
              <a:t>Reflective</a:t>
            </a:r>
            <a:r>
              <a:rPr lang="tr-TR" altLang="tr-TR" sz="3600" dirty="0" smtClean="0">
                <a:solidFill>
                  <a:srgbClr val="FFC000"/>
                </a:solidFill>
              </a:rPr>
              <a:t> </a:t>
            </a:r>
            <a:r>
              <a:rPr lang="en-US" altLang="tr-TR" sz="3600" dirty="0" smtClean="0">
                <a:solidFill>
                  <a:srgbClr val="FFC000"/>
                </a:solidFill>
              </a:rPr>
              <a:t>Gratings</a:t>
            </a:r>
            <a:r>
              <a:rPr lang="tr-TR" altLang="tr-TR" sz="3600" dirty="0" smtClean="0">
                <a:solidFill>
                  <a:srgbClr val="FFC000"/>
                </a:solidFill>
              </a:rPr>
              <a:t>)</a:t>
            </a:r>
            <a:endParaRPr lang="en-US" altLang="tr-TR" sz="3600" dirty="0">
              <a:solidFill>
                <a:srgbClr val="FFC000"/>
              </a:solidFill>
            </a:endParaRPr>
          </a:p>
        </p:txBody>
      </p:sp>
      <p:sp>
        <p:nvSpPr>
          <p:cNvPr id="8196" name="Rectangle 4"/>
          <p:cNvSpPr>
            <a:spLocks noGrp="1" noChangeArrowheads="1"/>
          </p:cNvSpPr>
          <p:nvPr>
            <p:ph type="body" sz="half" idx="1"/>
          </p:nvPr>
        </p:nvSpPr>
        <p:spPr>
          <a:xfrm>
            <a:off x="1120000" y="1825625"/>
            <a:ext cx="4806429" cy="4351338"/>
          </a:xfrm>
        </p:spPr>
        <p:txBody>
          <a:bodyPr>
            <a:normAutofit/>
          </a:bodyPr>
          <a:lstStyle/>
          <a:p>
            <a:pPr eaLnBrk="1" hangingPunct="1"/>
            <a:r>
              <a:rPr lang="tr-TR" altLang="tr-TR" sz="2400" dirty="0" smtClean="0"/>
              <a:t>Eğer gelen ışığın yol farkı dalgaboyunun tam katı ise, A ve B oluklarından yansıyan ışık bir girişim deseni oluşturacaktır. </a:t>
            </a:r>
            <a:endParaRPr lang="en-US" altLang="tr-TR" sz="2400" dirty="0"/>
          </a:p>
        </p:txBody>
      </p:sp>
      <p:sp>
        <p:nvSpPr>
          <p:cNvPr id="8197" name="Rectangle 5"/>
          <p:cNvSpPr>
            <a:spLocks noGrp="1" noChangeArrowheads="1"/>
          </p:cNvSpPr>
          <p:nvPr>
            <p:ph type="body" sz="half" idx="2"/>
          </p:nvPr>
        </p:nvSpPr>
        <p:spPr>
          <a:xfrm>
            <a:off x="1968321" y="3886200"/>
            <a:ext cx="8153400" cy="2971800"/>
          </a:xfrm>
        </p:spPr>
        <p:txBody>
          <a:bodyPr>
            <a:normAutofit/>
          </a:bodyPr>
          <a:lstStyle/>
          <a:p>
            <a:pPr eaLnBrk="1" hangingPunct="1"/>
            <a:r>
              <a:rPr lang="tr-TR" altLang="tr-TR" sz="2400" dirty="0" smtClean="0"/>
              <a:t>Yol farkı </a:t>
            </a:r>
            <a:r>
              <a:rPr lang="en-US" altLang="tr-TR" sz="2400" dirty="0" err="1" smtClean="0">
                <a:solidFill>
                  <a:srgbClr val="FFC000"/>
                </a:solidFill>
              </a:rPr>
              <a:t>dsin</a:t>
            </a:r>
            <a:r>
              <a:rPr lang="en-US" altLang="tr-TR" sz="2400" dirty="0" err="1" smtClean="0">
                <a:solidFill>
                  <a:srgbClr val="FFC000"/>
                </a:solidFill>
                <a:latin typeface="Symbol" panose="05050102010706020507" pitchFamily="18" charset="2"/>
              </a:rPr>
              <a:t>a</a:t>
            </a:r>
            <a:r>
              <a:rPr lang="en-US" altLang="tr-TR" sz="2400" dirty="0" smtClean="0">
                <a:solidFill>
                  <a:srgbClr val="FFC000"/>
                </a:solidFill>
              </a:rPr>
              <a:t> </a:t>
            </a:r>
            <a:r>
              <a:rPr lang="en-US" altLang="tr-TR" sz="2400" dirty="0">
                <a:solidFill>
                  <a:srgbClr val="FFC000"/>
                </a:solidFill>
              </a:rPr>
              <a:t>+ </a:t>
            </a:r>
            <a:r>
              <a:rPr lang="en-US" altLang="tr-TR" sz="2400" dirty="0" err="1">
                <a:solidFill>
                  <a:srgbClr val="FFC000"/>
                </a:solidFill>
              </a:rPr>
              <a:t>dsin</a:t>
            </a:r>
            <a:r>
              <a:rPr lang="en-US" altLang="tr-TR" sz="2400" dirty="0" err="1">
                <a:solidFill>
                  <a:srgbClr val="FFC000"/>
                </a:solidFill>
                <a:latin typeface="Symbol" panose="05050102010706020507" pitchFamily="18" charset="2"/>
              </a:rPr>
              <a:t>b</a:t>
            </a:r>
            <a:r>
              <a:rPr lang="en-US" altLang="tr-TR" sz="2400" dirty="0">
                <a:solidFill>
                  <a:srgbClr val="FFC000"/>
                </a:solidFill>
                <a:latin typeface="Symbol" panose="05050102010706020507" pitchFamily="18" charset="2"/>
              </a:rPr>
              <a:t> </a:t>
            </a:r>
            <a:r>
              <a:rPr lang="en-US" altLang="tr-TR" sz="2400" dirty="0" smtClean="0">
                <a:latin typeface="Symbol" panose="05050102010706020507" pitchFamily="18" charset="2"/>
              </a:rPr>
              <a:t>(</a:t>
            </a:r>
            <a:r>
              <a:rPr lang="tr-TR" altLang="tr-TR" sz="2400" dirty="0" smtClean="0"/>
              <a:t>burada </a:t>
            </a:r>
            <a:r>
              <a:rPr lang="en-US" altLang="tr-TR" sz="2400" dirty="0" smtClean="0"/>
              <a:t> </a:t>
            </a:r>
            <a:r>
              <a:rPr lang="en-US" altLang="tr-TR" sz="2400" dirty="0"/>
              <a:t>d </a:t>
            </a:r>
            <a:r>
              <a:rPr lang="tr-TR" altLang="tr-TR" sz="2400" dirty="0" smtClean="0"/>
              <a:t> oluklar/çizgiler arasındaki mesafedir)</a:t>
            </a:r>
            <a:r>
              <a:rPr lang="en-US" altLang="tr-TR" sz="2400" dirty="0" smtClean="0"/>
              <a:t>, </a:t>
            </a:r>
            <a:r>
              <a:rPr lang="tr-TR" altLang="tr-TR" sz="2400" dirty="0" smtClean="0"/>
              <a:t>o halde </a:t>
            </a:r>
            <a:endParaRPr lang="en-US" altLang="tr-TR" sz="2400" dirty="0"/>
          </a:p>
          <a:p>
            <a:pPr algn="ctr" eaLnBrk="1" hangingPunct="1">
              <a:buFontTx/>
              <a:buNone/>
            </a:pPr>
            <a:r>
              <a:rPr lang="en-US" altLang="tr-TR" sz="2400" dirty="0">
                <a:solidFill>
                  <a:srgbClr val="FFC000"/>
                </a:solidFill>
              </a:rPr>
              <a:t>d (</a:t>
            </a:r>
            <a:r>
              <a:rPr lang="en-US" altLang="tr-TR" sz="2400" dirty="0" err="1">
                <a:solidFill>
                  <a:srgbClr val="FFC000"/>
                </a:solidFill>
              </a:rPr>
              <a:t>sin</a:t>
            </a:r>
            <a:r>
              <a:rPr lang="en-US" altLang="tr-TR" sz="2400" dirty="0" err="1">
                <a:solidFill>
                  <a:srgbClr val="FFC000"/>
                </a:solidFill>
                <a:latin typeface="Symbol" panose="05050102010706020507" pitchFamily="18" charset="2"/>
              </a:rPr>
              <a:t>a</a:t>
            </a:r>
            <a:r>
              <a:rPr lang="en-US" altLang="tr-TR" sz="2400" dirty="0">
                <a:solidFill>
                  <a:srgbClr val="FFC000"/>
                </a:solidFill>
              </a:rPr>
              <a:t> + </a:t>
            </a:r>
            <a:r>
              <a:rPr lang="en-US" altLang="tr-TR" sz="2400" dirty="0" err="1">
                <a:solidFill>
                  <a:srgbClr val="FFC000"/>
                </a:solidFill>
              </a:rPr>
              <a:t>sin</a:t>
            </a:r>
            <a:r>
              <a:rPr lang="en-US" altLang="tr-TR" sz="2400" dirty="0" err="1">
                <a:solidFill>
                  <a:srgbClr val="FFC000"/>
                </a:solidFill>
                <a:latin typeface="Symbol" panose="05050102010706020507" pitchFamily="18" charset="2"/>
              </a:rPr>
              <a:t>b</a:t>
            </a:r>
            <a:r>
              <a:rPr lang="en-US" altLang="tr-TR" sz="2400" dirty="0">
                <a:solidFill>
                  <a:srgbClr val="FFC000"/>
                </a:solidFill>
              </a:rPr>
              <a:t>) = </a:t>
            </a:r>
            <a:r>
              <a:rPr lang="en-US" altLang="tr-TR" sz="2400" dirty="0" err="1">
                <a:solidFill>
                  <a:srgbClr val="FFC000"/>
                </a:solidFill>
              </a:rPr>
              <a:t>n</a:t>
            </a:r>
            <a:r>
              <a:rPr lang="en-US" altLang="tr-TR" sz="2400" dirty="0" err="1">
                <a:solidFill>
                  <a:srgbClr val="FFC000"/>
                </a:solidFill>
                <a:latin typeface="Symbol" panose="05050102010706020507" pitchFamily="18" charset="2"/>
              </a:rPr>
              <a:t>l</a:t>
            </a:r>
            <a:r>
              <a:rPr lang="en-US" altLang="tr-TR" sz="2400" dirty="0">
                <a:solidFill>
                  <a:srgbClr val="FFC000"/>
                </a:solidFill>
              </a:rPr>
              <a:t> </a:t>
            </a:r>
            <a:r>
              <a:rPr lang="en-US" altLang="tr-TR" sz="2400" dirty="0" smtClean="0"/>
              <a:t>(grating </a:t>
            </a:r>
            <a:r>
              <a:rPr lang="tr-TR" altLang="tr-TR" sz="2400" dirty="0" smtClean="0"/>
              <a:t>denklemi</a:t>
            </a:r>
            <a:r>
              <a:rPr lang="en-US" altLang="tr-TR" sz="2400" dirty="0" smtClean="0"/>
              <a:t>)</a:t>
            </a:r>
            <a:endParaRPr lang="en-US" altLang="tr-TR" sz="2400" dirty="0"/>
          </a:p>
          <a:p>
            <a:pPr eaLnBrk="1" hangingPunct="1"/>
            <a:endParaRPr lang="en-US" altLang="tr-TR" sz="2400" dirty="0"/>
          </a:p>
          <a:p>
            <a:pPr eaLnBrk="1" hangingPunct="1"/>
            <a:r>
              <a:rPr lang="en-US" altLang="tr-TR" sz="2400" dirty="0"/>
              <a:t>n </a:t>
            </a:r>
            <a:r>
              <a:rPr lang="tr-TR" altLang="tr-TR" sz="2400" dirty="0" smtClean="0"/>
              <a:t> «basamak sayısıdır» , yani ardışık çizgiler arasında dalgaboyunda kaç tane yol farkının olduğunu belirtir.</a:t>
            </a:r>
          </a:p>
        </p:txBody>
      </p:sp>
    </p:spTree>
    <p:extLst>
      <p:ext uri="{BB962C8B-B14F-4D97-AF65-F5344CB8AC3E}">
        <p14:creationId xmlns:p14="http://schemas.microsoft.com/office/powerpoint/2010/main" val="1346385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4114800" cy="1477962"/>
          </a:xfrm>
        </p:spPr>
        <p:txBody>
          <a:bodyPr>
            <a:normAutofit fontScale="90000"/>
          </a:bodyPr>
          <a:lstStyle/>
          <a:p>
            <a:pPr eaLnBrk="1" hangingPunct="1"/>
            <a:r>
              <a:rPr lang="en-US" altLang="tr-TR" dirty="0" smtClean="0">
                <a:solidFill>
                  <a:srgbClr val="FFC000"/>
                </a:solidFill>
              </a:rPr>
              <a:t>Grating</a:t>
            </a:r>
            <a:r>
              <a:rPr lang="tr-TR" altLang="tr-TR" dirty="0" smtClean="0">
                <a:solidFill>
                  <a:srgbClr val="FFC000"/>
                </a:solidFill>
              </a:rPr>
              <a:t> Denklemi</a:t>
            </a:r>
            <a:endParaRPr lang="en-US" altLang="tr-TR" dirty="0" smtClean="0">
              <a:solidFill>
                <a:srgbClr val="FFC000"/>
              </a:solidFill>
            </a:endParaRPr>
          </a:p>
        </p:txBody>
      </p:sp>
      <p:sp>
        <p:nvSpPr>
          <p:cNvPr id="9219" name="Rectangle 3"/>
          <p:cNvSpPr>
            <a:spLocks noGrp="1" noChangeArrowheads="1"/>
          </p:cNvSpPr>
          <p:nvPr>
            <p:ph type="body" idx="1"/>
          </p:nvPr>
        </p:nvSpPr>
        <p:spPr>
          <a:xfrm>
            <a:off x="1981200" y="2971800"/>
            <a:ext cx="8229600" cy="3657600"/>
          </a:xfrm>
        </p:spPr>
        <p:txBody>
          <a:bodyPr/>
          <a:lstStyle/>
          <a:p>
            <a:pPr eaLnBrk="1" hangingPunct="1">
              <a:lnSpc>
                <a:spcPct val="90000"/>
              </a:lnSpc>
            </a:pPr>
            <a:r>
              <a:rPr lang="tr-TR" altLang="tr-TR" dirty="0" smtClean="0"/>
              <a:t>Gelen ışının</a:t>
            </a:r>
            <a:r>
              <a:rPr lang="en-US" altLang="tr-TR" dirty="0" smtClean="0"/>
              <a:t> </a:t>
            </a:r>
            <a:r>
              <a:rPr lang="en-US" altLang="tr-TR" dirty="0" smtClean="0">
                <a:latin typeface="Symbol" panose="05050102010706020507" pitchFamily="18" charset="2"/>
              </a:rPr>
              <a:t>a</a:t>
            </a:r>
            <a:r>
              <a:rPr lang="tr-TR" altLang="tr-TR" dirty="0"/>
              <a:t> </a:t>
            </a:r>
            <a:r>
              <a:rPr lang="tr-TR" altLang="tr-TR" dirty="0" smtClean="0"/>
              <a:t>açısı</a:t>
            </a:r>
            <a:r>
              <a:rPr lang="en-US" altLang="tr-TR" dirty="0" smtClean="0"/>
              <a:t> </a:t>
            </a:r>
            <a:r>
              <a:rPr lang="tr-TR" altLang="tr-TR" dirty="0" smtClean="0"/>
              <a:t>tüm dalgaboyları için aynıdır.</a:t>
            </a:r>
            <a:endParaRPr lang="en-US" altLang="tr-TR" dirty="0"/>
          </a:p>
          <a:p>
            <a:pPr eaLnBrk="1" hangingPunct="1">
              <a:lnSpc>
                <a:spcPct val="90000"/>
              </a:lnSpc>
            </a:pPr>
            <a:r>
              <a:rPr lang="tr-TR" altLang="tr-TR" dirty="0" smtClean="0"/>
              <a:t>Kırınım açısı</a:t>
            </a:r>
            <a:r>
              <a:rPr lang="en-US" altLang="tr-TR" dirty="0" smtClean="0"/>
              <a:t> </a:t>
            </a:r>
            <a:r>
              <a:rPr lang="en-US" altLang="tr-TR" dirty="0" smtClean="0">
                <a:latin typeface="Symbol" panose="05050102010706020507" pitchFamily="18" charset="2"/>
              </a:rPr>
              <a:t>b</a:t>
            </a:r>
            <a:r>
              <a:rPr lang="tr-TR" altLang="tr-TR" dirty="0"/>
              <a:t> </a:t>
            </a:r>
            <a:r>
              <a:rPr lang="tr-TR" altLang="tr-TR" dirty="0" smtClean="0"/>
              <a:t>bu durumda dalgaboyunun bir fonksiynudur</a:t>
            </a:r>
            <a:endParaRPr lang="en-US" altLang="tr-TR" dirty="0"/>
          </a:p>
          <a:p>
            <a:pPr eaLnBrk="1" hangingPunct="1">
              <a:lnSpc>
                <a:spcPct val="90000"/>
              </a:lnSpc>
            </a:pPr>
            <a:endParaRPr lang="en-US" altLang="tr-TR" dirty="0"/>
          </a:p>
          <a:p>
            <a:pPr algn="ctr" eaLnBrk="1" hangingPunct="1">
              <a:lnSpc>
                <a:spcPct val="90000"/>
              </a:lnSpc>
              <a:buFontTx/>
              <a:buNone/>
            </a:pPr>
            <a:r>
              <a:rPr lang="en-US" altLang="tr-TR" dirty="0">
                <a:solidFill>
                  <a:srgbClr val="FFC000"/>
                </a:solidFill>
              </a:rPr>
              <a:t>sin </a:t>
            </a:r>
            <a:r>
              <a:rPr lang="en-US" altLang="tr-TR" dirty="0">
                <a:solidFill>
                  <a:srgbClr val="FFC000"/>
                </a:solidFill>
                <a:latin typeface="Symbol" panose="05050102010706020507" pitchFamily="18" charset="2"/>
              </a:rPr>
              <a:t>b</a:t>
            </a:r>
            <a:r>
              <a:rPr lang="en-US" altLang="tr-TR" dirty="0">
                <a:solidFill>
                  <a:srgbClr val="FFC000"/>
                </a:solidFill>
              </a:rPr>
              <a:t> = </a:t>
            </a:r>
            <a:r>
              <a:rPr lang="en-US" altLang="tr-TR" dirty="0" err="1">
                <a:solidFill>
                  <a:srgbClr val="FFC000"/>
                </a:solidFill>
              </a:rPr>
              <a:t>n</a:t>
            </a:r>
            <a:r>
              <a:rPr lang="en-US" altLang="tr-TR" dirty="0" err="1">
                <a:solidFill>
                  <a:srgbClr val="FFC000"/>
                </a:solidFill>
                <a:latin typeface="Symbol" panose="05050102010706020507" pitchFamily="18" charset="2"/>
              </a:rPr>
              <a:t>l</a:t>
            </a:r>
            <a:r>
              <a:rPr lang="en-US" altLang="tr-TR" dirty="0">
                <a:solidFill>
                  <a:srgbClr val="FFC000"/>
                </a:solidFill>
              </a:rPr>
              <a:t>/d – sin </a:t>
            </a:r>
            <a:r>
              <a:rPr lang="en-US" altLang="tr-TR" dirty="0">
                <a:solidFill>
                  <a:srgbClr val="FFC000"/>
                </a:solidFill>
                <a:latin typeface="Symbol" panose="05050102010706020507" pitchFamily="18" charset="2"/>
              </a:rPr>
              <a:t>a</a:t>
            </a:r>
          </a:p>
          <a:p>
            <a:pPr eaLnBrk="1" hangingPunct="1">
              <a:lnSpc>
                <a:spcPct val="90000"/>
              </a:lnSpc>
            </a:pPr>
            <a:endParaRPr lang="en-US" altLang="tr-TR" dirty="0"/>
          </a:p>
        </p:txBody>
      </p:sp>
      <p:pic>
        <p:nvPicPr>
          <p:cNvPr id="9220" name="Picture 4" descr="gr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1"/>
            <a:ext cx="39814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2186781" y="2072481"/>
            <a:ext cx="3703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tr-TR" sz="3200">
                <a:latin typeface="Comic Sans MS" panose="030F0702030302020204" pitchFamily="66" charset="0"/>
              </a:rPr>
              <a:t>d (sin</a:t>
            </a:r>
            <a:r>
              <a:rPr lang="en-US" altLang="tr-TR" sz="3200">
                <a:latin typeface="Symbol" panose="05050102010706020507" pitchFamily="18" charset="2"/>
              </a:rPr>
              <a:t>a</a:t>
            </a:r>
            <a:r>
              <a:rPr lang="en-US" altLang="tr-TR" sz="3200">
                <a:latin typeface="Comic Sans MS" panose="030F0702030302020204" pitchFamily="66" charset="0"/>
              </a:rPr>
              <a:t> + sin</a:t>
            </a:r>
            <a:r>
              <a:rPr lang="en-US" altLang="tr-TR" sz="3200">
                <a:latin typeface="Symbol" panose="05050102010706020507" pitchFamily="18" charset="2"/>
              </a:rPr>
              <a:t>b</a:t>
            </a:r>
            <a:r>
              <a:rPr lang="en-US" altLang="tr-TR" sz="3200">
                <a:latin typeface="Comic Sans MS" panose="030F0702030302020204" pitchFamily="66" charset="0"/>
              </a:rPr>
              <a:t>) = n</a:t>
            </a:r>
            <a:r>
              <a:rPr lang="en-US" altLang="tr-TR" sz="3200">
                <a:latin typeface="Symbol" panose="05050102010706020507" pitchFamily="18" charset="2"/>
              </a:rPr>
              <a:t>l</a:t>
            </a:r>
          </a:p>
        </p:txBody>
      </p:sp>
    </p:spTree>
    <p:extLst>
      <p:ext uri="{BB962C8B-B14F-4D97-AF65-F5344CB8AC3E}">
        <p14:creationId xmlns:p14="http://schemas.microsoft.com/office/powerpoint/2010/main" val="393558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rder-overl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724944"/>
            <a:ext cx="4620585" cy="3661892"/>
          </a:xfrm>
          <a:prstGeom prst="rect">
            <a:avLst/>
          </a:prstGeom>
          <a:solidFill>
            <a:schemeClr val="tx1"/>
          </a:solidFill>
          <a:ln>
            <a:noFill/>
          </a:ln>
        </p:spPr>
      </p:pic>
      <p:sp>
        <p:nvSpPr>
          <p:cNvPr id="11267" name="Rectangle 3"/>
          <p:cNvSpPr>
            <a:spLocks noGrp="1" noChangeArrowheads="1"/>
          </p:cNvSpPr>
          <p:nvPr>
            <p:ph type="title"/>
          </p:nvPr>
        </p:nvSpPr>
        <p:spPr>
          <a:xfrm>
            <a:off x="1981200" y="274638"/>
            <a:ext cx="4419600" cy="1249362"/>
          </a:xfrm>
        </p:spPr>
        <p:txBody>
          <a:bodyPr/>
          <a:lstStyle/>
          <a:p>
            <a:pPr eaLnBrk="1" hangingPunct="1"/>
            <a:r>
              <a:rPr lang="tr-TR" altLang="tr-TR" sz="4000" dirty="0" smtClean="0">
                <a:solidFill>
                  <a:srgbClr val="FFC000"/>
                </a:solidFill>
              </a:rPr>
              <a:t>Çoklu Tayf</a:t>
            </a:r>
            <a:endParaRPr lang="en-US" altLang="tr-TR" sz="4000" dirty="0">
              <a:solidFill>
                <a:srgbClr val="FFC000"/>
              </a:solidFill>
            </a:endParaRPr>
          </a:p>
        </p:txBody>
      </p:sp>
      <p:sp>
        <p:nvSpPr>
          <p:cNvPr id="11268" name="Rectangle 4"/>
          <p:cNvSpPr>
            <a:spLocks noGrp="1" noChangeArrowheads="1"/>
          </p:cNvSpPr>
          <p:nvPr>
            <p:ph type="body" sz="half" idx="1"/>
          </p:nvPr>
        </p:nvSpPr>
        <p:spPr>
          <a:xfrm>
            <a:off x="1828800" y="1600200"/>
            <a:ext cx="8305800" cy="1600200"/>
          </a:xfrm>
        </p:spPr>
        <p:txBody>
          <a:bodyPr>
            <a:normAutofit/>
          </a:bodyPr>
          <a:lstStyle/>
          <a:p>
            <a:r>
              <a:rPr lang="tr-TR" altLang="tr-TR" dirty="0" smtClean="0"/>
              <a:t>Bir optik ağı ile farklı basamaklara </a:t>
            </a:r>
            <a:r>
              <a:rPr lang="en-US" altLang="tr-TR" dirty="0"/>
              <a:t>(n=1,2,3…)</a:t>
            </a:r>
          </a:p>
          <a:p>
            <a:pPr marL="0" indent="0" eaLnBrk="1" hangingPunct="1">
              <a:buNone/>
            </a:pPr>
            <a:r>
              <a:rPr lang="tr-TR" altLang="tr-TR" dirty="0" smtClean="0"/>
              <a:t>bağlı olarak çoklu tayf üretilmektedir</a:t>
            </a:r>
            <a:endParaRPr lang="en-US" altLang="tr-TR" dirty="0"/>
          </a:p>
        </p:txBody>
      </p:sp>
      <p:sp>
        <p:nvSpPr>
          <p:cNvPr id="11270" name="Rectangle 6"/>
          <p:cNvSpPr>
            <a:spLocks noChangeArrowheads="1"/>
          </p:cNvSpPr>
          <p:nvPr/>
        </p:nvSpPr>
        <p:spPr bwMode="auto">
          <a:xfrm>
            <a:off x="6629400" y="838200"/>
            <a:ext cx="3429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tr-TR" sz="2800">
                <a:latin typeface="Comic Sans MS" panose="030F0702030302020204" pitchFamily="66" charset="0"/>
              </a:rPr>
              <a:t>sin </a:t>
            </a:r>
            <a:r>
              <a:rPr lang="en-US" altLang="tr-TR" sz="2800">
                <a:latin typeface="Symbol" panose="05050102010706020507" pitchFamily="18" charset="2"/>
              </a:rPr>
              <a:t>b</a:t>
            </a:r>
            <a:r>
              <a:rPr lang="en-US" altLang="tr-TR" sz="2800">
                <a:latin typeface="Comic Sans MS" panose="030F0702030302020204" pitchFamily="66" charset="0"/>
              </a:rPr>
              <a:t> = n</a:t>
            </a:r>
            <a:r>
              <a:rPr lang="en-US" altLang="tr-TR" sz="2800">
                <a:latin typeface="Symbol" panose="05050102010706020507" pitchFamily="18" charset="2"/>
              </a:rPr>
              <a:t>l</a:t>
            </a:r>
            <a:r>
              <a:rPr lang="en-US" altLang="tr-TR" sz="2800">
                <a:latin typeface="Comic Sans MS" panose="030F0702030302020204" pitchFamily="66" charset="0"/>
              </a:rPr>
              <a:t>/d – sin</a:t>
            </a:r>
            <a:r>
              <a:rPr lang="en-US" altLang="tr-TR" sz="2800">
                <a:latin typeface="Symbol" panose="05050102010706020507" pitchFamily="18" charset="2"/>
              </a:rPr>
              <a:t> a</a:t>
            </a:r>
          </a:p>
        </p:txBody>
      </p:sp>
      <p:pic>
        <p:nvPicPr>
          <p:cNvPr id="48130" name="Picture 2" descr="http://www.thorlabs.com/images/TabImages/Diffraction_Grating_D1-2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724944"/>
            <a:ext cx="4427918" cy="3779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657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a:xfrm>
            <a:off x="1983377" y="30480"/>
            <a:ext cx="8420100" cy="1143000"/>
          </a:xfrm>
        </p:spPr>
        <p:txBody>
          <a:bodyPr vert="horz" lIns="137160" tIns="0" rIns="164592" bIns="0" rtlCol="0" anchor="ctr">
            <a:normAutofit/>
          </a:bodyPr>
          <a:lstStyle/>
          <a:p>
            <a:pPr eaLnBrk="1" hangingPunct="1"/>
            <a:r>
              <a:rPr lang="en-US" altLang="tr-TR" sz="4000" dirty="0"/>
              <a:t>Blaze </a:t>
            </a:r>
            <a:r>
              <a:rPr lang="tr-TR" altLang="tr-TR" sz="4000" dirty="0" smtClean="0"/>
              <a:t>fonksiyonu</a:t>
            </a:r>
            <a:r>
              <a:rPr lang="en-US" altLang="tr-TR" sz="4000" dirty="0" smtClean="0"/>
              <a:t> v</a:t>
            </a:r>
            <a:r>
              <a:rPr lang="tr-TR" altLang="tr-TR" sz="4000" dirty="0" smtClean="0"/>
              <a:t>e</a:t>
            </a:r>
            <a:r>
              <a:rPr lang="en-US" altLang="tr-TR" sz="4000" dirty="0" smtClean="0"/>
              <a:t> </a:t>
            </a:r>
            <a:r>
              <a:rPr lang="tr-TR" altLang="tr-TR" sz="4000" dirty="0" err="1" smtClean="0"/>
              <a:t>dalgaboyu</a:t>
            </a:r>
            <a:endParaRPr lang="en-US" altLang="tr-TR" sz="4000" dirty="0"/>
          </a:p>
        </p:txBody>
      </p:sp>
      <p:pic>
        <p:nvPicPr>
          <p:cNvPr id="7578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497" y="1062447"/>
            <a:ext cx="99060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57549" y="5885272"/>
            <a:ext cx="8525691" cy="523220"/>
          </a:xfrm>
          <a:prstGeom prst="rect">
            <a:avLst/>
          </a:prstGeom>
        </p:spPr>
        <p:txBody>
          <a:bodyPr wrap="square">
            <a:spAutoFit/>
          </a:bodyPr>
          <a:lstStyle/>
          <a:p>
            <a:r>
              <a:rPr lang="tr-TR" altLang="tr-TR" sz="2800" dirty="0"/>
              <a:t>B</a:t>
            </a:r>
            <a:r>
              <a:rPr lang="en-US" altLang="tr-TR" sz="2800" dirty="0" smtClean="0"/>
              <a:t>laze </a:t>
            </a:r>
            <a:r>
              <a:rPr lang="tr-TR" altLang="tr-TR" sz="2800" dirty="0" smtClean="0"/>
              <a:t>fonksiyonu:</a:t>
            </a:r>
            <a:r>
              <a:rPr lang="en-US" altLang="tr-TR" dirty="0" smtClean="0"/>
              <a:t> </a:t>
            </a:r>
            <a:r>
              <a:rPr lang="tr-TR" altLang="tr-TR" dirty="0" smtClean="0"/>
              <a:t>ışığın her bir basamaktan yansıdıktan sonraki geçirgenliği</a:t>
            </a:r>
            <a:endParaRPr lang="en-US" altLang="tr-TR" dirty="0"/>
          </a:p>
        </p:txBody>
      </p:sp>
    </p:spTree>
    <p:extLst>
      <p:ext uri="{BB962C8B-B14F-4D97-AF65-F5344CB8AC3E}">
        <p14:creationId xmlns:p14="http://schemas.microsoft.com/office/powerpoint/2010/main" val="11592638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tr-TR" dirty="0">
                <a:solidFill>
                  <a:srgbClr val="FFC000"/>
                </a:solidFill>
              </a:rPr>
              <a:t>Çoklu Tayf</a:t>
            </a:r>
            <a:endParaRPr lang="tr-TR" dirty="0"/>
          </a:p>
        </p:txBody>
      </p:sp>
      <p:pic>
        <p:nvPicPr>
          <p:cNvPr id="4" name="Picture 9" descr="free_spectral_range_grating"/>
          <p:cNvPicPr>
            <a:picLocks noGrp="1" noChangeAspect="1" noChangeArrowheads="1"/>
          </p:cNvPicPr>
          <p:nvPr>
            <p:ph idx="1"/>
          </p:nvPr>
        </p:nvPicPr>
        <p:blipFill>
          <a:blip r:embed="rId2">
            <a:lum bright="-30000" contrast="50000"/>
            <a:extLst>
              <a:ext uri="{28A0092B-C50C-407E-A947-70E740481C1C}">
                <a14:useLocalDpi xmlns:a14="http://schemas.microsoft.com/office/drawing/2010/main" val="0"/>
              </a:ext>
            </a:extLst>
          </a:blip>
          <a:srcRect/>
          <a:stretch>
            <a:fillRect/>
          </a:stretch>
        </p:blipFill>
        <p:spPr bwMode="auto">
          <a:xfrm>
            <a:off x="4679540" y="861309"/>
            <a:ext cx="6349557" cy="5291297"/>
          </a:xfrm>
          <a:prstGeom prst="rect">
            <a:avLst/>
          </a:prstGeom>
          <a:solidFill>
            <a:schemeClr val="tx1"/>
          </a:solidFill>
          <a:ln>
            <a:noFill/>
          </a:ln>
        </p:spPr>
      </p:pic>
    </p:spTree>
    <p:extLst>
      <p:ext uri="{BB962C8B-B14F-4D97-AF65-F5344CB8AC3E}">
        <p14:creationId xmlns:p14="http://schemas.microsoft.com/office/powerpoint/2010/main" val="34774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Text Box 4"/>
          <p:cNvSpPr txBox="1">
            <a:spLocks noChangeArrowheads="1"/>
          </p:cNvSpPr>
          <p:nvPr/>
        </p:nvSpPr>
        <p:spPr bwMode="auto">
          <a:xfrm>
            <a:off x="3432175" y="1844676"/>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dirty="0" smtClean="0">
                <a:latin typeface="Times New Roman" panose="02020603050405020304" pitchFamily="18" charset="0"/>
              </a:rPr>
              <a:t>d</a:t>
            </a:r>
            <a:r>
              <a:rPr lang="de-DE" altLang="tr-TR" sz="2800" dirty="0" smtClean="0">
                <a:latin typeface="Symbol" panose="05050102010706020507" pitchFamily="18" charset="2"/>
              </a:rPr>
              <a:t>b</a:t>
            </a:r>
            <a:endParaRPr lang="de-DE" altLang="tr-TR" sz="2800" dirty="0">
              <a:latin typeface="Symbol" panose="05050102010706020507" pitchFamily="18" charset="2"/>
            </a:endParaRPr>
          </a:p>
        </p:txBody>
      </p:sp>
      <p:sp>
        <p:nvSpPr>
          <p:cNvPr id="201733" name="Line 5"/>
          <p:cNvSpPr>
            <a:spLocks noChangeShapeType="1"/>
          </p:cNvSpPr>
          <p:nvPr/>
        </p:nvSpPr>
        <p:spPr bwMode="auto">
          <a:xfrm>
            <a:off x="3503614" y="234950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34" name="Text Box 6"/>
          <p:cNvSpPr txBox="1">
            <a:spLocks noChangeArrowheads="1"/>
          </p:cNvSpPr>
          <p:nvPr/>
        </p:nvSpPr>
        <p:spPr bwMode="auto">
          <a:xfrm>
            <a:off x="3432175" y="22621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l</a:t>
            </a:r>
          </a:p>
        </p:txBody>
      </p:sp>
      <p:sp>
        <p:nvSpPr>
          <p:cNvPr id="201735" name="Text Box 7"/>
          <p:cNvSpPr txBox="1">
            <a:spLocks noChangeArrowheads="1"/>
          </p:cNvSpPr>
          <p:nvPr/>
        </p:nvSpPr>
        <p:spPr bwMode="auto">
          <a:xfrm>
            <a:off x="4008438" y="2060576"/>
            <a:ext cx="43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a:t>
            </a:r>
          </a:p>
        </p:txBody>
      </p:sp>
      <p:sp>
        <p:nvSpPr>
          <p:cNvPr id="201736" name="Text Box 8"/>
          <p:cNvSpPr txBox="1">
            <a:spLocks noChangeArrowheads="1"/>
          </p:cNvSpPr>
          <p:nvPr/>
        </p:nvSpPr>
        <p:spPr bwMode="auto">
          <a:xfrm>
            <a:off x="4800601" y="1844676"/>
            <a:ext cx="576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800" dirty="0">
                <a:latin typeface="Times New Roman" panose="02020603050405020304" pitchFamily="18" charset="0"/>
              </a:rPr>
              <a:t>n</a:t>
            </a:r>
            <a:endParaRPr lang="de-DE" altLang="tr-TR" sz="2800" dirty="0">
              <a:latin typeface="Times New Roman" panose="02020603050405020304" pitchFamily="18" charset="0"/>
            </a:endParaRPr>
          </a:p>
        </p:txBody>
      </p:sp>
      <p:sp>
        <p:nvSpPr>
          <p:cNvPr id="201737" name="Line 9"/>
          <p:cNvSpPr>
            <a:spLocks noChangeShapeType="1"/>
          </p:cNvSpPr>
          <p:nvPr/>
        </p:nvSpPr>
        <p:spPr bwMode="auto">
          <a:xfrm>
            <a:off x="4511675" y="227647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38" name="Text Box 10"/>
          <p:cNvSpPr txBox="1">
            <a:spLocks noChangeArrowheads="1"/>
          </p:cNvSpPr>
          <p:nvPr/>
        </p:nvSpPr>
        <p:spPr bwMode="auto">
          <a:xfrm>
            <a:off x="4440238" y="2205038"/>
            <a:ext cx="129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800" dirty="0" smtClean="0">
                <a:latin typeface="Times New Roman" panose="02020603050405020304" pitchFamily="18" charset="0"/>
              </a:rPr>
              <a:t>d</a:t>
            </a:r>
            <a:r>
              <a:rPr lang="de-DE" altLang="tr-TR" sz="2800" dirty="0" smtClean="0">
                <a:latin typeface="Times New Roman" panose="02020603050405020304" pitchFamily="18" charset="0"/>
              </a:rPr>
              <a:t> </a:t>
            </a:r>
            <a:r>
              <a:rPr lang="de-DE" altLang="tr-TR" sz="2800" dirty="0">
                <a:latin typeface="Times New Roman" panose="02020603050405020304" pitchFamily="18" charset="0"/>
              </a:rPr>
              <a:t>cos </a:t>
            </a:r>
            <a:r>
              <a:rPr lang="de-DE" altLang="tr-TR" sz="2800" dirty="0">
                <a:latin typeface="Symbol" panose="05050102010706020507" pitchFamily="18" charset="2"/>
              </a:rPr>
              <a:t>b</a:t>
            </a:r>
          </a:p>
        </p:txBody>
      </p:sp>
      <p:sp>
        <p:nvSpPr>
          <p:cNvPr id="201739" name="Text Box 11"/>
          <p:cNvSpPr txBox="1">
            <a:spLocks noChangeArrowheads="1"/>
          </p:cNvSpPr>
          <p:nvPr/>
        </p:nvSpPr>
        <p:spPr bwMode="auto">
          <a:xfrm>
            <a:off x="5735638" y="2046288"/>
            <a:ext cx="43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a:t>
            </a:r>
          </a:p>
        </p:txBody>
      </p:sp>
      <p:sp>
        <p:nvSpPr>
          <p:cNvPr id="201740" name="Text Box 12"/>
          <p:cNvSpPr txBox="1">
            <a:spLocks noChangeArrowheads="1"/>
          </p:cNvSpPr>
          <p:nvPr/>
        </p:nvSpPr>
        <p:spPr bwMode="auto">
          <a:xfrm>
            <a:off x="6311901" y="1773238"/>
            <a:ext cx="2016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sin </a:t>
            </a:r>
            <a:r>
              <a:rPr lang="de-DE" altLang="tr-TR" sz="2800">
                <a:latin typeface="Symbol" panose="05050102010706020507" pitchFamily="18" charset="2"/>
              </a:rPr>
              <a:t>a</a:t>
            </a:r>
            <a:r>
              <a:rPr lang="de-DE" altLang="tr-TR" sz="2800">
                <a:latin typeface="Times New Roman" panose="02020603050405020304" pitchFamily="18" charset="0"/>
              </a:rPr>
              <a:t> + sin </a:t>
            </a:r>
            <a:r>
              <a:rPr lang="de-DE" altLang="tr-TR" sz="2800">
                <a:latin typeface="Symbol" panose="05050102010706020507" pitchFamily="18" charset="2"/>
              </a:rPr>
              <a:t>b</a:t>
            </a:r>
          </a:p>
        </p:txBody>
      </p:sp>
      <p:sp>
        <p:nvSpPr>
          <p:cNvPr id="201741" name="Line 13"/>
          <p:cNvSpPr>
            <a:spLocks noChangeShapeType="1"/>
          </p:cNvSpPr>
          <p:nvPr/>
        </p:nvSpPr>
        <p:spPr bwMode="auto">
          <a:xfrm>
            <a:off x="6311900" y="2276475"/>
            <a:ext cx="2160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42" name="Text Box 14"/>
          <p:cNvSpPr txBox="1">
            <a:spLocks noChangeArrowheads="1"/>
          </p:cNvSpPr>
          <p:nvPr/>
        </p:nvSpPr>
        <p:spPr bwMode="auto">
          <a:xfrm>
            <a:off x="6672263" y="2205038"/>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Symbol" panose="05050102010706020507" pitchFamily="18" charset="2"/>
              </a:rPr>
              <a:t>l</a:t>
            </a:r>
            <a:r>
              <a:rPr lang="de-DE" altLang="tr-TR" sz="2800">
                <a:latin typeface="Times New Roman" panose="02020603050405020304" pitchFamily="18" charset="0"/>
              </a:rPr>
              <a:t> cos </a:t>
            </a:r>
            <a:r>
              <a:rPr lang="de-DE" altLang="tr-TR" sz="2800">
                <a:latin typeface="Symbol" panose="05050102010706020507" pitchFamily="18" charset="2"/>
              </a:rPr>
              <a:t>b</a:t>
            </a:r>
          </a:p>
        </p:txBody>
      </p:sp>
      <p:sp>
        <p:nvSpPr>
          <p:cNvPr id="201743" name="Text Box 15"/>
          <p:cNvSpPr txBox="1">
            <a:spLocks noChangeArrowheads="1"/>
          </p:cNvSpPr>
          <p:nvPr/>
        </p:nvSpPr>
        <p:spPr bwMode="auto">
          <a:xfrm>
            <a:off x="1992314" y="1123951"/>
            <a:ext cx="3311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u="sng" dirty="0" smtClean="0">
                <a:latin typeface="Times New Roman" panose="02020603050405020304" pitchFamily="18" charset="0"/>
              </a:rPr>
              <a:t>A</a:t>
            </a:r>
            <a:r>
              <a:rPr lang="tr-TR" altLang="tr-TR" sz="2800" u="sng" dirty="0" smtClean="0">
                <a:latin typeface="Times New Roman" panose="02020603050405020304" pitchFamily="18" charset="0"/>
              </a:rPr>
              <a:t>çısal</a:t>
            </a:r>
            <a:r>
              <a:rPr lang="de-DE" altLang="tr-TR" sz="2800" u="sng" dirty="0" smtClean="0">
                <a:latin typeface="Times New Roman" panose="02020603050405020304" pitchFamily="18" charset="0"/>
              </a:rPr>
              <a:t> Dispers</a:t>
            </a:r>
            <a:r>
              <a:rPr lang="tr-TR" altLang="tr-TR" sz="2800" u="sng" dirty="0" smtClean="0">
                <a:latin typeface="Times New Roman" panose="02020603050405020304" pitchFamily="18" charset="0"/>
              </a:rPr>
              <a:t>iyo</a:t>
            </a:r>
            <a:r>
              <a:rPr lang="de-DE" altLang="tr-TR" sz="2800" u="sng" dirty="0" smtClean="0">
                <a:latin typeface="Times New Roman" panose="02020603050405020304" pitchFamily="18" charset="0"/>
              </a:rPr>
              <a:t>n</a:t>
            </a:r>
            <a:r>
              <a:rPr lang="de-DE" altLang="tr-TR" sz="2800" u="sng" dirty="0">
                <a:latin typeface="Times New Roman" panose="02020603050405020304" pitchFamily="18" charset="0"/>
              </a:rPr>
              <a:t>:</a:t>
            </a:r>
          </a:p>
        </p:txBody>
      </p:sp>
      <p:sp>
        <p:nvSpPr>
          <p:cNvPr id="201744" name="Text Box 16"/>
          <p:cNvSpPr txBox="1">
            <a:spLocks noChangeArrowheads="1"/>
          </p:cNvSpPr>
          <p:nvPr/>
        </p:nvSpPr>
        <p:spPr bwMode="auto">
          <a:xfrm>
            <a:off x="1992314" y="3644901"/>
            <a:ext cx="3311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800" u="sng" dirty="0" smtClean="0">
                <a:latin typeface="Times New Roman" panose="02020603050405020304" pitchFamily="18" charset="0"/>
              </a:rPr>
              <a:t>Çizgisel</a:t>
            </a:r>
            <a:r>
              <a:rPr lang="de-DE" altLang="tr-TR" sz="2800" u="sng" dirty="0" smtClean="0">
                <a:latin typeface="Times New Roman" panose="02020603050405020304" pitchFamily="18" charset="0"/>
              </a:rPr>
              <a:t> Disper</a:t>
            </a:r>
            <a:r>
              <a:rPr lang="tr-TR" altLang="tr-TR" sz="2800" u="sng" dirty="0" smtClean="0">
                <a:latin typeface="Times New Roman" panose="02020603050405020304" pitchFamily="18" charset="0"/>
              </a:rPr>
              <a:t>siyon</a:t>
            </a:r>
            <a:r>
              <a:rPr lang="de-DE" altLang="tr-TR" sz="2800" u="sng" dirty="0" smtClean="0">
                <a:latin typeface="Times New Roman" panose="02020603050405020304" pitchFamily="18" charset="0"/>
              </a:rPr>
              <a:t>:</a:t>
            </a:r>
            <a:endParaRPr lang="de-DE" altLang="tr-TR" sz="2800" u="sng" dirty="0">
              <a:latin typeface="Times New Roman" panose="02020603050405020304" pitchFamily="18" charset="0"/>
            </a:endParaRPr>
          </a:p>
        </p:txBody>
      </p:sp>
      <p:grpSp>
        <p:nvGrpSpPr>
          <p:cNvPr id="201765" name="Group 37"/>
          <p:cNvGrpSpPr>
            <a:grpSpLocks/>
          </p:cNvGrpSpPr>
          <p:nvPr/>
        </p:nvGrpSpPr>
        <p:grpSpPr bwMode="auto">
          <a:xfrm>
            <a:off x="3503613" y="4351338"/>
            <a:ext cx="5040312" cy="1022350"/>
            <a:chOff x="1247" y="2659"/>
            <a:chExt cx="3175" cy="644"/>
          </a:xfrm>
        </p:grpSpPr>
        <p:sp>
          <p:nvSpPr>
            <p:cNvPr id="201745" name="Text Box 17"/>
            <p:cNvSpPr txBox="1">
              <a:spLocks noChangeArrowheads="1"/>
            </p:cNvSpPr>
            <p:nvPr/>
          </p:nvSpPr>
          <p:spPr bwMode="auto">
            <a:xfrm>
              <a:off x="1247" y="2704"/>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l</a:t>
              </a:r>
            </a:p>
          </p:txBody>
        </p:sp>
        <p:sp>
          <p:nvSpPr>
            <p:cNvPr id="201746" name="Line 18"/>
            <p:cNvSpPr>
              <a:spLocks noChangeShapeType="1"/>
            </p:cNvSpPr>
            <p:nvPr/>
          </p:nvSpPr>
          <p:spPr bwMode="auto">
            <a:xfrm>
              <a:off x="1292" y="3022"/>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47" name="Text Box 19"/>
            <p:cNvSpPr txBox="1">
              <a:spLocks noChangeArrowheads="1"/>
            </p:cNvSpPr>
            <p:nvPr/>
          </p:nvSpPr>
          <p:spPr bwMode="auto">
            <a:xfrm>
              <a:off x="1247" y="2967"/>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dx</a:t>
              </a:r>
            </a:p>
          </p:txBody>
        </p:sp>
        <p:sp>
          <p:nvSpPr>
            <p:cNvPr id="201748" name="Text Box 20"/>
            <p:cNvSpPr txBox="1">
              <a:spLocks noChangeArrowheads="1"/>
            </p:cNvSpPr>
            <p:nvPr/>
          </p:nvSpPr>
          <p:spPr bwMode="auto">
            <a:xfrm>
              <a:off x="1928" y="2704"/>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l</a:t>
              </a:r>
            </a:p>
          </p:txBody>
        </p:sp>
        <p:sp>
          <p:nvSpPr>
            <p:cNvPr id="201749" name="Line 21"/>
            <p:cNvSpPr>
              <a:spLocks noChangeShapeType="1"/>
            </p:cNvSpPr>
            <p:nvPr/>
          </p:nvSpPr>
          <p:spPr bwMode="auto">
            <a:xfrm>
              <a:off x="1973" y="3022"/>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50" name="Text Box 22"/>
            <p:cNvSpPr txBox="1">
              <a:spLocks noChangeArrowheads="1"/>
            </p:cNvSpPr>
            <p:nvPr/>
          </p:nvSpPr>
          <p:spPr bwMode="auto">
            <a:xfrm>
              <a:off x="1928" y="2967"/>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b</a:t>
              </a:r>
            </a:p>
          </p:txBody>
        </p:sp>
        <p:sp>
          <p:nvSpPr>
            <p:cNvPr id="201751" name="Text Box 23"/>
            <p:cNvSpPr txBox="1">
              <a:spLocks noChangeArrowheads="1"/>
            </p:cNvSpPr>
            <p:nvPr/>
          </p:nvSpPr>
          <p:spPr bwMode="auto">
            <a:xfrm>
              <a:off x="1655" y="2840"/>
              <a:ext cx="2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a:t>
              </a:r>
            </a:p>
          </p:txBody>
        </p:sp>
        <p:sp>
          <p:nvSpPr>
            <p:cNvPr id="201753" name="Text Box 25"/>
            <p:cNvSpPr txBox="1">
              <a:spLocks noChangeArrowheads="1"/>
            </p:cNvSpPr>
            <p:nvPr/>
          </p:nvSpPr>
          <p:spPr bwMode="auto">
            <a:xfrm>
              <a:off x="2336" y="2704"/>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b</a:t>
              </a:r>
            </a:p>
          </p:txBody>
        </p:sp>
        <p:sp>
          <p:nvSpPr>
            <p:cNvPr id="201754" name="Line 26"/>
            <p:cNvSpPr>
              <a:spLocks noChangeShapeType="1"/>
            </p:cNvSpPr>
            <p:nvPr/>
          </p:nvSpPr>
          <p:spPr bwMode="auto">
            <a:xfrm>
              <a:off x="2381" y="3022"/>
              <a:ext cx="2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55" name="Text Box 27"/>
            <p:cNvSpPr txBox="1">
              <a:spLocks noChangeArrowheads="1"/>
            </p:cNvSpPr>
            <p:nvPr/>
          </p:nvSpPr>
          <p:spPr bwMode="auto">
            <a:xfrm>
              <a:off x="2336" y="2967"/>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dx</a:t>
              </a:r>
            </a:p>
          </p:txBody>
        </p:sp>
        <p:sp>
          <p:nvSpPr>
            <p:cNvPr id="201756" name="Text Box 28"/>
            <p:cNvSpPr txBox="1">
              <a:spLocks noChangeArrowheads="1"/>
            </p:cNvSpPr>
            <p:nvPr/>
          </p:nvSpPr>
          <p:spPr bwMode="auto">
            <a:xfrm>
              <a:off x="2744" y="2840"/>
              <a:ext cx="2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a:t>
              </a:r>
            </a:p>
          </p:txBody>
        </p:sp>
        <p:sp>
          <p:nvSpPr>
            <p:cNvPr id="201757" name="Text Box 29"/>
            <p:cNvSpPr txBox="1">
              <a:spLocks noChangeArrowheads="1"/>
            </p:cNvSpPr>
            <p:nvPr/>
          </p:nvSpPr>
          <p:spPr bwMode="auto">
            <a:xfrm>
              <a:off x="3152" y="2659"/>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1</a:t>
              </a:r>
            </a:p>
          </p:txBody>
        </p:sp>
        <p:sp>
          <p:nvSpPr>
            <p:cNvPr id="201758" name="Line 30"/>
            <p:cNvSpPr>
              <a:spLocks noChangeShapeType="1"/>
            </p:cNvSpPr>
            <p:nvPr/>
          </p:nvSpPr>
          <p:spPr bwMode="auto">
            <a:xfrm>
              <a:off x="3107" y="2977"/>
              <a:ext cx="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1759" name="Text Box 31"/>
            <p:cNvSpPr txBox="1">
              <a:spLocks noChangeArrowheads="1"/>
            </p:cNvSpPr>
            <p:nvPr/>
          </p:nvSpPr>
          <p:spPr bwMode="auto">
            <a:xfrm>
              <a:off x="3107" y="2931"/>
              <a:ext cx="4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i="1" dirty="0">
                  <a:latin typeface="Times New Roman" panose="02020603050405020304" pitchFamily="18" charset="0"/>
                </a:rPr>
                <a:t>f</a:t>
              </a:r>
              <a:r>
                <a:rPr lang="de-DE" altLang="tr-TR" sz="2800" baseline="-25000" dirty="0">
                  <a:latin typeface="Times New Roman" panose="02020603050405020304" pitchFamily="18" charset="0"/>
                </a:rPr>
                <a:t>cam</a:t>
              </a:r>
            </a:p>
          </p:txBody>
        </p:sp>
        <p:sp>
          <p:nvSpPr>
            <p:cNvPr id="201760" name="Text Box 32"/>
            <p:cNvSpPr txBox="1">
              <a:spLocks noChangeArrowheads="1"/>
            </p:cNvSpPr>
            <p:nvPr/>
          </p:nvSpPr>
          <p:spPr bwMode="auto">
            <a:xfrm>
              <a:off x="3742" y="2659"/>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1</a:t>
              </a:r>
            </a:p>
          </p:txBody>
        </p:sp>
        <p:sp>
          <p:nvSpPr>
            <p:cNvPr id="201762" name="Text Box 34"/>
            <p:cNvSpPr txBox="1">
              <a:spLocks noChangeArrowheads="1"/>
            </p:cNvSpPr>
            <p:nvPr/>
          </p:nvSpPr>
          <p:spPr bwMode="auto">
            <a:xfrm>
              <a:off x="3560" y="2976"/>
              <a:ext cx="8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d</a:t>
              </a:r>
              <a:r>
                <a:rPr lang="de-DE" altLang="tr-TR" sz="2800">
                  <a:latin typeface="Symbol" panose="05050102010706020507" pitchFamily="18" charset="2"/>
                </a:rPr>
                <a:t>b</a:t>
              </a:r>
              <a:r>
                <a:rPr lang="de-DE" altLang="tr-TR" sz="2800">
                  <a:latin typeface="Times New Roman" panose="02020603050405020304" pitchFamily="18" charset="0"/>
                </a:rPr>
                <a:t>/d</a:t>
              </a:r>
              <a:r>
                <a:rPr lang="de-DE" altLang="tr-TR" sz="2800">
                  <a:latin typeface="Symbol" panose="05050102010706020507" pitchFamily="18" charset="2"/>
                </a:rPr>
                <a:t>l</a:t>
              </a:r>
              <a:endParaRPr lang="de-DE" altLang="tr-TR" sz="2800" baseline="-25000">
                <a:latin typeface="Symbol" panose="05050102010706020507" pitchFamily="18" charset="2"/>
              </a:endParaRPr>
            </a:p>
          </p:txBody>
        </p:sp>
        <p:sp>
          <p:nvSpPr>
            <p:cNvPr id="201763" name="Line 35"/>
            <p:cNvSpPr>
              <a:spLocks noChangeShapeType="1"/>
            </p:cNvSpPr>
            <p:nvPr/>
          </p:nvSpPr>
          <p:spPr bwMode="auto">
            <a:xfrm>
              <a:off x="3560" y="2976"/>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201764" name="Text Box 36"/>
          <p:cNvSpPr txBox="1">
            <a:spLocks noChangeArrowheads="1"/>
          </p:cNvSpPr>
          <p:nvPr/>
        </p:nvSpPr>
        <p:spPr bwMode="auto">
          <a:xfrm>
            <a:off x="5808663" y="3789363"/>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400" dirty="0">
                <a:latin typeface="Times New Roman" panose="02020603050405020304" pitchFamily="18" charset="0"/>
              </a:rPr>
              <a:t>dx =</a:t>
            </a:r>
            <a:r>
              <a:rPr lang="de-DE" altLang="tr-TR" sz="2400" i="1" dirty="0">
                <a:latin typeface="Times New Roman" panose="02020603050405020304" pitchFamily="18" charset="0"/>
              </a:rPr>
              <a:t> </a:t>
            </a:r>
            <a:r>
              <a:rPr lang="de-DE" altLang="tr-TR" sz="2400" i="1" dirty="0" smtClean="0">
                <a:latin typeface="Times New Roman" panose="02020603050405020304" pitchFamily="18" charset="0"/>
              </a:rPr>
              <a:t>f</a:t>
            </a:r>
            <a:r>
              <a:rPr lang="de-DE" altLang="tr-TR" sz="2400" i="1" baseline="-25000" dirty="0" smtClean="0">
                <a:latin typeface="Times New Roman" panose="02020603050405020304" pitchFamily="18" charset="0"/>
              </a:rPr>
              <a:t>c</a:t>
            </a:r>
            <a:r>
              <a:rPr lang="de-DE" altLang="tr-TR" sz="2400" baseline="-25000" dirty="0" smtClean="0">
                <a:latin typeface="Times New Roman" panose="02020603050405020304" pitchFamily="18" charset="0"/>
              </a:rPr>
              <a:t>am</a:t>
            </a:r>
            <a:r>
              <a:rPr lang="de-DE" altLang="tr-TR" sz="2400" dirty="0" smtClean="0">
                <a:latin typeface="Times New Roman" panose="02020603050405020304" pitchFamily="18" charset="0"/>
              </a:rPr>
              <a:t> </a:t>
            </a:r>
            <a:r>
              <a:rPr lang="de-DE" altLang="tr-TR" sz="2400" dirty="0">
                <a:latin typeface="Times New Roman" panose="02020603050405020304" pitchFamily="18" charset="0"/>
              </a:rPr>
              <a:t>d</a:t>
            </a:r>
            <a:r>
              <a:rPr lang="de-DE" altLang="tr-TR" sz="2400" dirty="0">
                <a:latin typeface="Symbol" panose="05050102010706020507" pitchFamily="18" charset="2"/>
              </a:rPr>
              <a:t>b</a:t>
            </a:r>
          </a:p>
        </p:txBody>
      </p:sp>
      <p:sp>
        <p:nvSpPr>
          <p:cNvPr id="201766" name="Text Box 38"/>
          <p:cNvSpPr txBox="1">
            <a:spLocks noChangeArrowheads="1"/>
          </p:cNvSpPr>
          <p:nvPr/>
        </p:nvSpPr>
        <p:spPr bwMode="auto">
          <a:xfrm>
            <a:off x="8328025" y="4652963"/>
            <a:ext cx="2089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Angstroms/mm</a:t>
            </a:r>
          </a:p>
        </p:txBody>
      </p:sp>
    </p:spTree>
    <p:extLst>
      <p:ext uri="{BB962C8B-B14F-4D97-AF65-F5344CB8AC3E}">
        <p14:creationId xmlns:p14="http://schemas.microsoft.com/office/powerpoint/2010/main" val="3865310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a:xfrm>
            <a:off x="1524000" y="76200"/>
            <a:ext cx="8801100" cy="1143000"/>
          </a:xfrm>
        </p:spPr>
        <p:txBody>
          <a:bodyPr/>
          <a:lstStyle/>
          <a:p>
            <a:pPr eaLnBrk="1" hangingPunct="1"/>
            <a:r>
              <a:rPr lang="tr-TR" altLang="tr-TR" dirty="0" smtClean="0"/>
              <a:t>Çözünürlük</a:t>
            </a:r>
            <a:endParaRPr lang="en-US" altLang="tr-TR" dirty="0" smtClean="0"/>
          </a:p>
        </p:txBody>
      </p:sp>
      <p:sp>
        <p:nvSpPr>
          <p:cNvPr id="59395" name="Rectangle 4"/>
          <p:cNvSpPr>
            <a:spLocks noGrp="1" noChangeArrowheads="1"/>
          </p:cNvSpPr>
          <p:nvPr>
            <p:ph type="body" idx="1"/>
          </p:nvPr>
        </p:nvSpPr>
        <p:spPr>
          <a:xfrm>
            <a:off x="1739721" y="1562100"/>
            <a:ext cx="4572000" cy="4495800"/>
          </a:xfrm>
          <a:noFill/>
        </p:spPr>
        <p:txBody>
          <a:bodyPr/>
          <a:lstStyle/>
          <a:p>
            <a:pPr eaLnBrk="1" hangingPunct="1"/>
            <a:endParaRPr lang="en-US" altLang="tr-TR" sz="2400" dirty="0"/>
          </a:p>
          <a:p>
            <a:pPr eaLnBrk="1" hangingPunct="1"/>
            <a:endParaRPr lang="en-US" altLang="tr-TR" sz="2400" dirty="0"/>
          </a:p>
          <a:p>
            <a:pPr eaLnBrk="1" hangingPunct="1"/>
            <a:endParaRPr lang="en-US" altLang="tr-TR" sz="2400" dirty="0"/>
          </a:p>
          <a:p>
            <a:pPr eaLnBrk="1" hangingPunct="1"/>
            <a:endParaRPr lang="en-US" altLang="tr-TR" sz="2400" dirty="0"/>
          </a:p>
          <a:p>
            <a:pPr eaLnBrk="1" hangingPunct="1"/>
            <a:endParaRPr lang="en-US" altLang="tr-TR" sz="2400" dirty="0"/>
          </a:p>
          <a:p>
            <a:pPr eaLnBrk="1" hangingPunct="1"/>
            <a:endParaRPr lang="en-US" altLang="tr-TR" sz="2400" dirty="0"/>
          </a:p>
          <a:p>
            <a:pPr eaLnBrk="1" hangingPunct="1"/>
            <a:endParaRPr lang="en-US" altLang="tr-TR" sz="2400" dirty="0"/>
          </a:p>
          <a:p>
            <a:pPr eaLnBrk="1" hangingPunct="1"/>
            <a:endParaRPr lang="en-US" altLang="tr-TR" sz="2400" dirty="0"/>
          </a:p>
          <a:p>
            <a:pPr eaLnBrk="1" hangingPunct="1">
              <a:buFontTx/>
              <a:buNone/>
            </a:pPr>
            <a:endParaRPr lang="en-US" altLang="tr-TR" sz="2400" dirty="0"/>
          </a:p>
          <a:p>
            <a:pPr eaLnBrk="1" hangingPunct="1"/>
            <a:endParaRPr lang="en-US" altLang="tr-TR" sz="2400" i="1" dirty="0"/>
          </a:p>
        </p:txBody>
      </p:sp>
      <p:graphicFrame>
        <p:nvGraphicFramePr>
          <p:cNvPr id="59396" name="Object 2"/>
          <p:cNvGraphicFramePr>
            <a:graphicFrameLocks noChangeAspect="1"/>
          </p:cNvGraphicFramePr>
          <p:nvPr>
            <p:extLst>
              <p:ext uri="{D42A27DB-BD31-4B8C-83A1-F6EECF244321}">
                <p14:modId xmlns:p14="http://schemas.microsoft.com/office/powerpoint/2010/main" val="2589893667"/>
              </p:ext>
            </p:extLst>
          </p:nvPr>
        </p:nvGraphicFramePr>
        <p:xfrm>
          <a:off x="2759075" y="1562100"/>
          <a:ext cx="1795463" cy="3906838"/>
        </p:xfrm>
        <a:graphic>
          <a:graphicData uri="http://schemas.openxmlformats.org/presentationml/2006/ole">
            <mc:AlternateContent xmlns:mc="http://schemas.openxmlformats.org/markup-compatibility/2006">
              <mc:Choice xmlns:v="urn:schemas-microsoft-com:vml" Requires="v">
                <p:oleObj spid="_x0000_s46105" name="Equation" r:id="rId4" imgW="863280" imgH="1879560" progId="Equation.3">
                  <p:embed/>
                </p:oleObj>
              </mc:Choice>
              <mc:Fallback>
                <p:oleObj name="Equation" r:id="rId4" imgW="863280" imgH="1879560" progId="Equation.3">
                  <p:embed/>
                  <p:pic>
                    <p:nvPicPr>
                      <p:cNvPr id="0" name=""/>
                      <p:cNvPicPr>
                        <a:picLocks noChangeAspect="1" noChangeArrowheads="1"/>
                      </p:cNvPicPr>
                      <p:nvPr/>
                    </p:nvPicPr>
                    <p:blipFill>
                      <a:blip r:embed="rId5"/>
                      <a:srcRect/>
                      <a:stretch>
                        <a:fillRect/>
                      </a:stretch>
                    </p:blipFill>
                    <p:spPr bwMode="auto">
                      <a:xfrm>
                        <a:off x="2759075" y="1562100"/>
                        <a:ext cx="1795463" cy="3906838"/>
                      </a:xfrm>
                      <a:prstGeom prst="rect">
                        <a:avLst/>
                      </a:prstGeom>
                      <a:solidFill>
                        <a:schemeClr val="tx1"/>
                      </a:solidFill>
                      <a:ln>
                        <a:noFill/>
                      </a:ln>
                      <a:effectLst/>
                      <a:extLst/>
                    </p:spPr>
                  </p:pic>
                </p:oleObj>
              </mc:Fallback>
            </mc:AlternateContent>
          </a:graphicData>
        </a:graphic>
      </p:graphicFrame>
      <p:pic>
        <p:nvPicPr>
          <p:cNvPr id="46091" name="Picture 11" descr="http://www.astro.virginia.edu/class/majewski/astr313/lectures/spectroscopy/GratingEquationProo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9900" y="1352214"/>
            <a:ext cx="5547909" cy="43273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9536" y="5780227"/>
            <a:ext cx="5743977" cy="646331"/>
          </a:xfrm>
          <a:prstGeom prst="rect">
            <a:avLst/>
          </a:prstGeom>
          <a:noFill/>
        </p:spPr>
        <p:txBody>
          <a:bodyPr wrap="square" rtlCol="0">
            <a:spAutoFit/>
          </a:bodyPr>
          <a:lstStyle/>
          <a:p>
            <a:r>
              <a:rPr lang="tr-TR" dirty="0" smtClean="0"/>
              <a:t>Burada N milimetre başına toplam çizik sayısı</a:t>
            </a:r>
          </a:p>
          <a:p>
            <a:r>
              <a:rPr lang="tr-TR" dirty="0" smtClean="0"/>
              <a:t>n ise kırınım ağının basamak sayısı</a:t>
            </a:r>
            <a:endParaRPr lang="tr-TR" dirty="0"/>
          </a:p>
        </p:txBody>
      </p:sp>
    </p:spTree>
    <p:extLst>
      <p:ext uri="{BB962C8B-B14F-4D97-AF65-F5344CB8AC3E}">
        <p14:creationId xmlns:p14="http://schemas.microsoft.com/office/powerpoint/2010/main" val="5584453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533401"/>
            <a:ext cx="7394620" cy="1249363"/>
          </a:xfrm>
        </p:spPr>
        <p:txBody>
          <a:bodyPr>
            <a:normAutofit/>
          </a:bodyPr>
          <a:lstStyle/>
          <a:p>
            <a:pPr eaLnBrk="1" hangingPunct="1"/>
            <a:r>
              <a:rPr lang="tr-TR" altLang="tr-TR" dirty="0" smtClean="0">
                <a:solidFill>
                  <a:srgbClr val="FFC000"/>
                </a:solidFill>
              </a:rPr>
              <a:t>Kırınım Ağı’nın Özellikleri</a:t>
            </a:r>
            <a:endParaRPr lang="en-US" altLang="tr-TR" dirty="0" smtClean="0">
              <a:solidFill>
                <a:srgbClr val="FFC000"/>
              </a:solidFill>
            </a:endParaRPr>
          </a:p>
        </p:txBody>
      </p:sp>
      <p:sp>
        <p:nvSpPr>
          <p:cNvPr id="18435" name="Rectangle 3"/>
          <p:cNvSpPr>
            <a:spLocks noGrp="1" noChangeArrowheads="1"/>
          </p:cNvSpPr>
          <p:nvPr>
            <p:ph type="body" idx="1"/>
          </p:nvPr>
        </p:nvSpPr>
        <p:spPr>
          <a:xfrm>
            <a:off x="1981200" y="1905001"/>
            <a:ext cx="8229600" cy="4525963"/>
          </a:xfrm>
        </p:spPr>
        <p:txBody>
          <a:bodyPr>
            <a:normAutofit/>
          </a:bodyPr>
          <a:lstStyle/>
          <a:p>
            <a:pPr eaLnBrk="1" hangingPunct="1">
              <a:lnSpc>
                <a:spcPct val="80000"/>
              </a:lnSpc>
            </a:pPr>
            <a:r>
              <a:rPr lang="tr-TR" altLang="tr-TR" dirty="0" smtClean="0"/>
              <a:t>Optik ağının çözünürlüğü</a:t>
            </a:r>
            <a:endParaRPr lang="en-US" altLang="tr-TR" dirty="0"/>
          </a:p>
          <a:p>
            <a:pPr lvl="1" eaLnBrk="1" hangingPunct="1">
              <a:lnSpc>
                <a:spcPct val="80000"/>
              </a:lnSpc>
            </a:pPr>
            <a:r>
              <a:rPr lang="tr-TR" altLang="tr-TR" dirty="0" smtClean="0"/>
              <a:t>Basamak sayısına bağlı </a:t>
            </a:r>
            <a:r>
              <a:rPr lang="en-US" altLang="tr-TR" dirty="0" smtClean="0"/>
              <a:t> (</a:t>
            </a:r>
            <a:r>
              <a:rPr lang="tr-TR" altLang="tr-TR" dirty="0" smtClean="0"/>
              <a:t>yüksek basamak</a:t>
            </a:r>
            <a:r>
              <a:rPr lang="en-US" altLang="tr-TR" dirty="0" smtClean="0"/>
              <a:t>=</a:t>
            </a:r>
            <a:r>
              <a:rPr lang="tr-TR" altLang="tr-TR" dirty="0" smtClean="0"/>
              <a:t>yüksek çözünürlük</a:t>
            </a:r>
            <a:r>
              <a:rPr lang="en-US" altLang="tr-TR" dirty="0" smtClean="0"/>
              <a:t>)</a:t>
            </a:r>
            <a:endParaRPr lang="en-US" altLang="tr-TR" dirty="0"/>
          </a:p>
          <a:p>
            <a:pPr lvl="1" eaLnBrk="1" hangingPunct="1">
              <a:lnSpc>
                <a:spcPct val="80000"/>
              </a:lnSpc>
            </a:pPr>
            <a:r>
              <a:rPr lang="tr-TR" altLang="tr-TR" dirty="0" smtClean="0"/>
              <a:t>Çizgi aralığına </a:t>
            </a:r>
            <a:r>
              <a:rPr lang="en-US" altLang="tr-TR" dirty="0" smtClean="0"/>
              <a:t>(</a:t>
            </a:r>
            <a:r>
              <a:rPr lang="tr-TR" altLang="tr-TR" dirty="0" smtClean="0"/>
              <a:t>daha sık çizgiler</a:t>
            </a:r>
            <a:r>
              <a:rPr lang="en-US" altLang="tr-TR" dirty="0" smtClean="0"/>
              <a:t>= </a:t>
            </a:r>
            <a:r>
              <a:rPr lang="tr-TR" altLang="tr-TR" dirty="0" smtClean="0"/>
              <a:t>yüksek çözünürlük</a:t>
            </a:r>
            <a:r>
              <a:rPr lang="en-US" altLang="tr-TR" dirty="0" smtClean="0"/>
              <a:t>)</a:t>
            </a:r>
            <a:endParaRPr lang="en-US" altLang="tr-TR" dirty="0"/>
          </a:p>
          <a:p>
            <a:pPr lvl="1" eaLnBrk="1" hangingPunct="1">
              <a:lnSpc>
                <a:spcPct val="80000"/>
              </a:lnSpc>
            </a:pPr>
            <a:r>
              <a:rPr lang="tr-TR" altLang="tr-TR" dirty="0" smtClean="0"/>
              <a:t>Kamera </a:t>
            </a:r>
            <a:r>
              <a:rPr lang="tr-TR" altLang="tr-TR" dirty="0"/>
              <a:t>K</a:t>
            </a:r>
            <a:r>
              <a:rPr lang="en-US" altLang="tr-TR" dirty="0" err="1" smtClean="0"/>
              <a:t>olimat</a:t>
            </a:r>
            <a:r>
              <a:rPr lang="tr-TR" altLang="tr-TR" dirty="0" smtClean="0"/>
              <a:t>ö</a:t>
            </a:r>
            <a:r>
              <a:rPr lang="en-US" altLang="tr-TR" dirty="0" smtClean="0"/>
              <a:t>r </a:t>
            </a:r>
            <a:r>
              <a:rPr lang="tr-TR" altLang="tr-TR" dirty="0" smtClean="0"/>
              <a:t>açısı</a:t>
            </a:r>
            <a:r>
              <a:rPr lang="en-US" altLang="tr-TR" dirty="0" smtClean="0"/>
              <a:t> ( </a:t>
            </a:r>
            <a:r>
              <a:rPr lang="en-US" altLang="tr-TR" dirty="0">
                <a:latin typeface="Symbol" panose="05050102010706020507" pitchFamily="18" charset="2"/>
              </a:rPr>
              <a:t>b</a:t>
            </a:r>
            <a:r>
              <a:rPr lang="en-US" altLang="tr-TR" dirty="0"/>
              <a:t> </a:t>
            </a:r>
            <a:r>
              <a:rPr lang="tr-TR" altLang="tr-TR" dirty="0" smtClean="0"/>
              <a:t>artıkça</a:t>
            </a:r>
            <a:r>
              <a:rPr lang="en-US" altLang="tr-TR" dirty="0" smtClean="0"/>
              <a:t>, </a:t>
            </a:r>
            <a:r>
              <a:rPr lang="en-US" altLang="tr-TR" dirty="0"/>
              <a:t>cos </a:t>
            </a:r>
            <a:r>
              <a:rPr lang="en-US" altLang="tr-TR" dirty="0">
                <a:latin typeface="Symbol" panose="05050102010706020507" pitchFamily="18" charset="2"/>
              </a:rPr>
              <a:t>b</a:t>
            </a:r>
            <a:r>
              <a:rPr lang="en-US" altLang="tr-TR" dirty="0"/>
              <a:t> </a:t>
            </a:r>
            <a:r>
              <a:rPr lang="tr-TR" altLang="tr-TR" dirty="0" smtClean="0"/>
              <a:t>küçülür</a:t>
            </a:r>
            <a:r>
              <a:rPr lang="en-US" altLang="tr-TR" dirty="0" smtClean="0"/>
              <a:t> </a:t>
            </a:r>
            <a:r>
              <a:rPr lang="tr-TR" altLang="tr-TR" dirty="0" smtClean="0"/>
              <a:t>ve çözünürlük artar</a:t>
            </a:r>
            <a:r>
              <a:rPr lang="en-US" altLang="tr-TR" dirty="0" smtClean="0"/>
              <a:t>)</a:t>
            </a:r>
            <a:endParaRPr lang="en-US" altLang="tr-TR" dirty="0"/>
          </a:p>
          <a:p>
            <a:pPr eaLnBrk="1" hangingPunct="1">
              <a:lnSpc>
                <a:spcPct val="80000"/>
              </a:lnSpc>
            </a:pPr>
            <a:r>
              <a:rPr lang="tr-TR" altLang="tr-TR" dirty="0" smtClean="0"/>
              <a:t>Tayfçekerin etkin çözünürlüğü</a:t>
            </a:r>
            <a:endParaRPr lang="en-US" altLang="tr-TR" dirty="0" smtClean="0"/>
          </a:p>
          <a:p>
            <a:pPr lvl="1" eaLnBrk="1" hangingPunct="1">
              <a:lnSpc>
                <a:spcPct val="80000"/>
              </a:lnSpc>
            </a:pPr>
            <a:r>
              <a:rPr lang="tr-TR" altLang="tr-TR" dirty="0" smtClean="0"/>
              <a:t>Optik ağının çözünürlüğüne</a:t>
            </a:r>
            <a:endParaRPr lang="en-US" altLang="tr-TR" dirty="0" smtClean="0"/>
          </a:p>
          <a:p>
            <a:pPr lvl="1" eaLnBrk="1" hangingPunct="1">
              <a:lnSpc>
                <a:spcPct val="80000"/>
              </a:lnSpc>
            </a:pPr>
            <a:r>
              <a:rPr lang="tr-TR" altLang="tr-TR" dirty="0" smtClean="0"/>
              <a:t>Yarığın genişliğine </a:t>
            </a:r>
          </a:p>
          <a:p>
            <a:pPr lvl="1" eaLnBrk="1" hangingPunct="1">
              <a:lnSpc>
                <a:spcPct val="80000"/>
              </a:lnSpc>
            </a:pPr>
            <a:r>
              <a:rPr lang="tr-TR" altLang="tr-TR" dirty="0" smtClean="0"/>
              <a:t>Dedektörün piksel boyutu</a:t>
            </a:r>
          </a:p>
          <a:p>
            <a:pPr lvl="1" eaLnBrk="1" hangingPunct="1">
              <a:lnSpc>
                <a:spcPct val="80000"/>
              </a:lnSpc>
            </a:pPr>
            <a:r>
              <a:rPr lang="tr-TR" altLang="tr-TR" dirty="0" smtClean="0"/>
              <a:t>Atmosferik Görüş</a:t>
            </a:r>
            <a:endParaRPr lang="en-US" altLang="tr-TR" dirty="0"/>
          </a:p>
        </p:txBody>
      </p:sp>
    </p:spTree>
    <p:extLst>
      <p:ext uri="{BB962C8B-B14F-4D97-AF65-F5344CB8AC3E}">
        <p14:creationId xmlns:p14="http://schemas.microsoft.com/office/powerpoint/2010/main" val="1411987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chelle-x-disp"/>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62800" y="2876561"/>
            <a:ext cx="3733800" cy="333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Rectangle 3"/>
          <p:cNvSpPr>
            <a:spLocks noGrp="1" noChangeArrowheads="1"/>
          </p:cNvSpPr>
          <p:nvPr>
            <p:ph type="title"/>
          </p:nvPr>
        </p:nvSpPr>
        <p:spPr>
          <a:xfrm>
            <a:off x="1981200" y="274638"/>
            <a:ext cx="4495800" cy="868362"/>
          </a:xfrm>
        </p:spPr>
        <p:txBody>
          <a:bodyPr/>
          <a:lstStyle/>
          <a:p>
            <a:pPr eaLnBrk="1" hangingPunct="1"/>
            <a:r>
              <a:rPr lang="en-US" altLang="tr-TR" sz="4000" b="1" dirty="0">
                <a:solidFill>
                  <a:schemeClr val="tx1"/>
                </a:solidFill>
              </a:rPr>
              <a:t>Echelle Gratings</a:t>
            </a:r>
          </a:p>
        </p:txBody>
      </p:sp>
      <p:sp>
        <p:nvSpPr>
          <p:cNvPr id="26628" name="Rectangle 4"/>
          <p:cNvSpPr>
            <a:spLocks noGrp="1" noChangeArrowheads="1"/>
          </p:cNvSpPr>
          <p:nvPr>
            <p:ph type="body" sz="half" idx="1"/>
          </p:nvPr>
        </p:nvSpPr>
        <p:spPr>
          <a:xfrm>
            <a:off x="1752600" y="1295400"/>
            <a:ext cx="5029200" cy="5410200"/>
          </a:xfrm>
        </p:spPr>
        <p:txBody>
          <a:bodyPr/>
          <a:lstStyle/>
          <a:p>
            <a:pPr eaLnBrk="1" hangingPunct="1"/>
            <a:r>
              <a:rPr lang="tr-TR" altLang="tr-TR" sz="2400" b="1" dirty="0" smtClean="0"/>
              <a:t>Tayfsal çözünürlüğü artırmak için </a:t>
            </a:r>
            <a:r>
              <a:rPr lang="tr-TR" altLang="tr-TR" sz="2400" b="1" dirty="0" err="1" smtClean="0"/>
              <a:t>grating</a:t>
            </a:r>
            <a:r>
              <a:rPr lang="tr-TR" altLang="tr-TR" sz="2400" b="1" dirty="0" smtClean="0"/>
              <a:t> basamak sayısını artırmak gerekir.</a:t>
            </a:r>
            <a:r>
              <a:rPr lang="en-US" altLang="tr-TR" sz="2400" b="1" dirty="0" smtClean="0"/>
              <a:t> </a:t>
            </a:r>
            <a:endParaRPr lang="en-US" altLang="tr-TR" sz="2400" b="1" dirty="0"/>
          </a:p>
          <a:p>
            <a:pPr eaLnBrk="1" hangingPunct="1"/>
            <a:r>
              <a:rPr lang="tr-TR" altLang="tr-TR" sz="2400" b="1" dirty="0" smtClean="0"/>
              <a:t>Daha yüksek basamak için </a:t>
            </a:r>
            <a:r>
              <a:rPr lang="tr-TR" altLang="tr-TR" sz="2400" b="1" dirty="0" err="1" smtClean="0"/>
              <a:t>grating</a:t>
            </a:r>
            <a:r>
              <a:rPr lang="tr-TR" altLang="tr-TR" sz="2400" b="1" dirty="0" smtClean="0"/>
              <a:t> denklemindeki </a:t>
            </a:r>
            <a:r>
              <a:rPr lang="en-US" altLang="tr-TR" sz="2400" b="1" dirty="0" smtClean="0">
                <a:latin typeface="Symbol" panose="05050102010706020507" pitchFamily="18" charset="2"/>
              </a:rPr>
              <a:t>a</a:t>
            </a:r>
            <a:r>
              <a:rPr lang="en-US" altLang="tr-TR" sz="2400" b="1" dirty="0" smtClean="0"/>
              <a:t> </a:t>
            </a:r>
            <a:r>
              <a:rPr lang="tr-TR" altLang="tr-TR" sz="2400" b="1" dirty="0" smtClean="0"/>
              <a:t>ve</a:t>
            </a:r>
            <a:r>
              <a:rPr lang="en-US" altLang="tr-TR" sz="2400" b="1" dirty="0" smtClean="0"/>
              <a:t> </a:t>
            </a:r>
            <a:r>
              <a:rPr lang="en-US" altLang="tr-TR" sz="2400" b="1" dirty="0">
                <a:latin typeface="Symbol" panose="05050102010706020507" pitchFamily="18" charset="2"/>
              </a:rPr>
              <a:t>b</a:t>
            </a:r>
            <a:r>
              <a:rPr lang="en-US" altLang="tr-TR" sz="2400" b="1" dirty="0"/>
              <a:t> </a:t>
            </a:r>
            <a:r>
              <a:rPr lang="tr-TR" altLang="tr-TR" sz="2400" b="1" dirty="0" smtClean="0"/>
              <a:t>artırmak gerekir</a:t>
            </a:r>
            <a:r>
              <a:rPr lang="en-US" altLang="tr-TR" sz="2400" b="1" dirty="0" smtClean="0"/>
              <a:t> </a:t>
            </a:r>
            <a:r>
              <a:rPr lang="en-US" altLang="tr-TR" sz="2400" b="1" dirty="0"/>
              <a:t>(to ~50-75</a:t>
            </a:r>
            <a:r>
              <a:rPr lang="en-US" altLang="tr-TR" sz="2400" b="1" baseline="30000" dirty="0"/>
              <a:t>o</a:t>
            </a:r>
            <a:r>
              <a:rPr lang="en-US" altLang="tr-TR" sz="2400" b="1" dirty="0"/>
              <a:t>) </a:t>
            </a:r>
          </a:p>
          <a:p>
            <a:pPr eaLnBrk="1" hangingPunct="1"/>
            <a:r>
              <a:rPr lang="tr-TR" altLang="tr-TR" sz="2400" b="1" dirty="0" smtClean="0"/>
              <a:t>Her bir basamağın </a:t>
            </a:r>
            <a:r>
              <a:rPr lang="tr-TR" altLang="tr-TR" sz="2400" b="1" dirty="0" err="1" smtClean="0"/>
              <a:t>dalgaboyu</a:t>
            </a:r>
            <a:r>
              <a:rPr lang="tr-TR" altLang="tr-TR" sz="2400" b="1" dirty="0" smtClean="0"/>
              <a:t> aralığı dar olduğu için de basamaklar birbirlerini tamamlamaktadır</a:t>
            </a:r>
            <a:endParaRPr lang="en-US" altLang="tr-TR" sz="2400" b="1" dirty="0"/>
          </a:p>
          <a:p>
            <a:pPr eaLnBrk="1" hangingPunct="1"/>
            <a:r>
              <a:rPr lang="tr-TR" altLang="tr-TR" sz="2400" b="1" dirty="0" smtClean="0"/>
              <a:t>Basamakları ayırmak için ikinci bir dispersiyon elemanı kullanılır</a:t>
            </a:r>
            <a:r>
              <a:rPr lang="en-US" altLang="tr-TR" sz="2400" b="1" dirty="0" smtClean="0"/>
              <a:t> (</a:t>
            </a:r>
            <a:r>
              <a:rPr lang="en-US" altLang="tr-TR" sz="2400" b="1" dirty="0"/>
              <a:t>cross </a:t>
            </a:r>
            <a:r>
              <a:rPr lang="en-US" altLang="tr-TR" sz="2400" b="1" dirty="0" smtClean="0"/>
              <a:t>disperser</a:t>
            </a:r>
            <a:r>
              <a:rPr lang="tr-TR" altLang="tr-TR" sz="2400" b="1" dirty="0" smtClean="0"/>
              <a:t>-çapraz eşleştirici</a:t>
            </a:r>
            <a:r>
              <a:rPr lang="en-US" altLang="tr-TR" sz="2400" b="1" dirty="0" smtClean="0"/>
              <a:t>)</a:t>
            </a:r>
            <a:r>
              <a:rPr lang="tr-TR" altLang="tr-TR" sz="2400" b="1" dirty="0" smtClean="0"/>
              <a:t> ve bu da birinciye  göre dik olarak yerleştirilir.</a:t>
            </a:r>
            <a:endParaRPr lang="en-US" altLang="tr-TR" sz="2400" b="1" dirty="0"/>
          </a:p>
        </p:txBody>
      </p:sp>
      <p:pic>
        <p:nvPicPr>
          <p:cNvPr id="26629" name="Picture 5" descr="echelle-schm"/>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0" y="338137"/>
            <a:ext cx="3733800" cy="2370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4197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8" name="Text Box 12"/>
          <p:cNvSpPr txBox="1">
            <a:spLocks noChangeArrowheads="1"/>
          </p:cNvSpPr>
          <p:nvPr/>
        </p:nvSpPr>
        <p:spPr bwMode="auto">
          <a:xfrm>
            <a:off x="2135188" y="260351"/>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b="1" dirty="0">
                <a:solidFill>
                  <a:srgbClr val="FFC000"/>
                </a:solidFill>
                <a:latin typeface="Times New Roman" panose="02020603050405020304" pitchFamily="18" charset="0"/>
              </a:rPr>
              <a:t> </a:t>
            </a:r>
            <a:r>
              <a:rPr lang="tr-TR" altLang="tr-TR" sz="2800" b="1" dirty="0" smtClean="0">
                <a:solidFill>
                  <a:srgbClr val="FFC000"/>
                </a:solidFill>
                <a:latin typeface="Times New Roman" panose="02020603050405020304" pitchFamily="18" charset="0"/>
              </a:rPr>
              <a:t>Eşel Tayfçerek</a:t>
            </a:r>
            <a:endParaRPr lang="de-DE" altLang="tr-TR" sz="2800" b="1" dirty="0">
              <a:solidFill>
                <a:srgbClr val="FFC000"/>
              </a:solidFill>
              <a:latin typeface="Times New Roman" panose="02020603050405020304" pitchFamily="18" charset="0"/>
            </a:endParaRPr>
          </a:p>
        </p:txBody>
      </p:sp>
      <p:pic>
        <p:nvPicPr>
          <p:cNvPr id="2" name="Picture 1"/>
          <p:cNvPicPr>
            <a:picLocks noChangeAspect="1"/>
          </p:cNvPicPr>
          <p:nvPr/>
        </p:nvPicPr>
        <p:blipFill rotWithShape="1">
          <a:blip r:embed="rId2"/>
          <a:srcRect l="27581" t="30217" r="17791" b="11659"/>
          <a:stretch/>
        </p:blipFill>
        <p:spPr>
          <a:xfrm>
            <a:off x="1438778" y="1010939"/>
            <a:ext cx="8325293" cy="4982683"/>
          </a:xfrm>
          <a:prstGeom prst="rect">
            <a:avLst/>
          </a:prstGeom>
        </p:spPr>
      </p:pic>
    </p:spTree>
    <p:extLst>
      <p:ext uri="{BB962C8B-B14F-4D97-AF65-F5344CB8AC3E}">
        <p14:creationId xmlns:p14="http://schemas.microsoft.com/office/powerpoint/2010/main" val="3542119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96885226"/>
              </p:ext>
            </p:extLst>
          </p:nvPr>
        </p:nvGraphicFramePr>
        <p:xfrm>
          <a:off x="3165765" y="0"/>
          <a:ext cx="5798127" cy="3816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73" name="Picture 25" descr="prismsp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1428" y="3507078"/>
            <a:ext cx="4114800" cy="190658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2483" y="3288868"/>
            <a:ext cx="4321175"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87" name="Text Box 15"/>
          <p:cNvSpPr txBox="1">
            <a:spLocks noChangeArrowheads="1"/>
          </p:cNvSpPr>
          <p:nvPr/>
        </p:nvSpPr>
        <p:spPr bwMode="auto">
          <a:xfrm>
            <a:off x="2135189" y="404813"/>
            <a:ext cx="5329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dirty="0" smtClean="0">
                <a:solidFill>
                  <a:srgbClr val="FFC000"/>
                </a:solidFill>
              </a:rPr>
              <a:t>Bir</a:t>
            </a:r>
            <a:r>
              <a:rPr lang="de-DE" altLang="tr-TR" dirty="0" smtClean="0">
                <a:solidFill>
                  <a:srgbClr val="FFC000"/>
                </a:solidFill>
              </a:rPr>
              <a:t> </a:t>
            </a:r>
            <a:r>
              <a:rPr lang="tr-TR" altLang="tr-TR" dirty="0" smtClean="0">
                <a:solidFill>
                  <a:srgbClr val="FFC000"/>
                </a:solidFill>
              </a:rPr>
              <a:t>çapraz eşleştirici </a:t>
            </a:r>
            <a:r>
              <a:rPr lang="tr-TR" altLang="tr-TR" dirty="0" err="1" smtClean="0">
                <a:solidFill>
                  <a:srgbClr val="FFC000"/>
                </a:solidFill>
              </a:rPr>
              <a:t>tayfçeker</a:t>
            </a:r>
            <a:r>
              <a:rPr lang="de-DE" altLang="tr-TR" dirty="0" smtClean="0">
                <a:solidFill>
                  <a:srgbClr val="FFC000"/>
                </a:solidFill>
              </a:rPr>
              <a:t>:</a:t>
            </a:r>
            <a:endParaRPr lang="de-DE" altLang="tr-TR" dirty="0">
              <a:solidFill>
                <a:srgbClr val="FFC000"/>
              </a:solidFill>
            </a:endParaRPr>
          </a:p>
        </p:txBody>
      </p:sp>
      <p:grpSp>
        <p:nvGrpSpPr>
          <p:cNvPr id="284699" name="Group 27"/>
          <p:cNvGrpSpPr>
            <a:grpSpLocks/>
          </p:cNvGrpSpPr>
          <p:nvPr/>
        </p:nvGrpSpPr>
        <p:grpSpPr bwMode="auto">
          <a:xfrm>
            <a:off x="3359151" y="3068639"/>
            <a:ext cx="5004961" cy="2584932"/>
            <a:chOff x="295" y="1371"/>
            <a:chExt cx="2666" cy="1217"/>
          </a:xfrm>
        </p:grpSpPr>
        <p:sp>
          <p:nvSpPr>
            <p:cNvPr id="284674" name="Rectangle 2"/>
            <p:cNvSpPr>
              <a:spLocks noChangeArrowheads="1"/>
            </p:cNvSpPr>
            <p:nvPr/>
          </p:nvSpPr>
          <p:spPr bwMode="auto">
            <a:xfrm>
              <a:off x="1157" y="1980"/>
              <a:ext cx="1224" cy="233"/>
            </a:xfrm>
            <a:prstGeom prst="rect">
              <a:avLst/>
            </a:prstGeom>
            <a:solidFill>
              <a:srgbClr val="33CC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75" name="Rectangle 3"/>
            <p:cNvSpPr>
              <a:spLocks noChangeArrowheads="1"/>
            </p:cNvSpPr>
            <p:nvPr/>
          </p:nvSpPr>
          <p:spPr bwMode="auto">
            <a:xfrm>
              <a:off x="1066" y="1754"/>
              <a:ext cx="1361" cy="23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76" name="Rectangle 4"/>
            <p:cNvSpPr>
              <a:spLocks noChangeArrowheads="1"/>
            </p:cNvSpPr>
            <p:nvPr/>
          </p:nvSpPr>
          <p:spPr bwMode="auto">
            <a:xfrm>
              <a:off x="885" y="1573"/>
              <a:ext cx="1724" cy="233"/>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77" name="Text Box 5"/>
            <p:cNvSpPr txBox="1">
              <a:spLocks noChangeArrowheads="1"/>
            </p:cNvSpPr>
            <p:nvPr/>
          </p:nvSpPr>
          <p:spPr bwMode="auto">
            <a:xfrm>
              <a:off x="794" y="2148"/>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4000</a:t>
              </a:r>
              <a:endParaRPr lang="de-DE" altLang="tr-TR" baseline="-25000" dirty="0"/>
            </a:p>
          </p:txBody>
        </p:sp>
        <p:sp>
          <p:nvSpPr>
            <p:cNvPr id="284678" name="Text Box 6"/>
            <p:cNvSpPr txBox="1">
              <a:spLocks noChangeArrowheads="1"/>
            </p:cNvSpPr>
            <p:nvPr/>
          </p:nvSpPr>
          <p:spPr bwMode="auto">
            <a:xfrm>
              <a:off x="315" y="1567"/>
              <a:ext cx="49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b="1" dirty="0"/>
                <a:t>m=99</a:t>
              </a:r>
            </a:p>
          </p:txBody>
        </p:sp>
        <p:sp>
          <p:nvSpPr>
            <p:cNvPr id="284679" name="Text Box 7"/>
            <p:cNvSpPr txBox="1">
              <a:spLocks noChangeArrowheads="1"/>
            </p:cNvSpPr>
            <p:nvPr/>
          </p:nvSpPr>
          <p:spPr bwMode="auto">
            <a:xfrm>
              <a:off x="315" y="1860"/>
              <a:ext cx="49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b="1" dirty="0"/>
                <a:t>m=100</a:t>
              </a:r>
            </a:p>
          </p:txBody>
        </p:sp>
        <p:sp>
          <p:nvSpPr>
            <p:cNvPr id="284680" name="Text Box 8"/>
            <p:cNvSpPr txBox="1">
              <a:spLocks noChangeArrowheads="1"/>
            </p:cNvSpPr>
            <p:nvPr/>
          </p:nvSpPr>
          <p:spPr bwMode="auto">
            <a:xfrm>
              <a:off x="295" y="2143"/>
              <a:ext cx="49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b="1" dirty="0"/>
                <a:t>m=101</a:t>
              </a:r>
            </a:p>
          </p:txBody>
        </p:sp>
        <p:sp>
          <p:nvSpPr>
            <p:cNvPr id="284681" name="Text Box 9"/>
            <p:cNvSpPr txBox="1">
              <a:spLocks noChangeArrowheads="1"/>
            </p:cNvSpPr>
            <p:nvPr/>
          </p:nvSpPr>
          <p:spPr bwMode="auto">
            <a:xfrm>
              <a:off x="2472" y="2176"/>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5000</a:t>
              </a:r>
              <a:endParaRPr lang="de-DE" altLang="tr-TR" baseline="-25000" dirty="0"/>
            </a:p>
          </p:txBody>
        </p:sp>
        <p:sp>
          <p:nvSpPr>
            <p:cNvPr id="284682" name="Text Box 10"/>
            <p:cNvSpPr txBox="1">
              <a:spLocks noChangeArrowheads="1"/>
            </p:cNvSpPr>
            <p:nvPr/>
          </p:nvSpPr>
          <p:spPr bwMode="auto">
            <a:xfrm>
              <a:off x="794" y="1915"/>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5000</a:t>
              </a:r>
              <a:endParaRPr lang="de-DE" altLang="tr-TR" baseline="-25000" dirty="0"/>
            </a:p>
          </p:txBody>
        </p:sp>
        <p:sp>
          <p:nvSpPr>
            <p:cNvPr id="284683" name="Text Box 11"/>
            <p:cNvSpPr txBox="1">
              <a:spLocks noChangeArrowheads="1"/>
            </p:cNvSpPr>
            <p:nvPr/>
          </p:nvSpPr>
          <p:spPr bwMode="auto">
            <a:xfrm>
              <a:off x="2472" y="1915"/>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t>9000</a:t>
              </a:r>
              <a:endParaRPr lang="de-DE" altLang="tr-TR" baseline="-25000"/>
            </a:p>
          </p:txBody>
        </p:sp>
        <p:sp>
          <p:nvSpPr>
            <p:cNvPr id="284684" name="Text Box 12"/>
            <p:cNvSpPr txBox="1">
              <a:spLocks noChangeArrowheads="1"/>
            </p:cNvSpPr>
            <p:nvPr/>
          </p:nvSpPr>
          <p:spPr bwMode="auto">
            <a:xfrm>
              <a:off x="794" y="1371"/>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9000</a:t>
              </a:r>
              <a:endParaRPr lang="de-DE" altLang="tr-TR" baseline="-25000" dirty="0"/>
            </a:p>
          </p:txBody>
        </p:sp>
        <p:sp>
          <p:nvSpPr>
            <p:cNvPr id="284685" name="Text Box 13"/>
            <p:cNvSpPr txBox="1">
              <a:spLocks noChangeArrowheads="1"/>
            </p:cNvSpPr>
            <p:nvPr/>
          </p:nvSpPr>
          <p:spPr bwMode="auto">
            <a:xfrm>
              <a:off x="2472" y="1371"/>
              <a:ext cx="48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tr-TR" dirty="0"/>
                <a:t>14000</a:t>
              </a:r>
              <a:endParaRPr lang="de-DE" altLang="tr-TR" baseline="-25000" dirty="0"/>
            </a:p>
          </p:txBody>
        </p:sp>
        <p:sp>
          <p:nvSpPr>
            <p:cNvPr id="284688" name="Rectangle 16"/>
            <p:cNvSpPr>
              <a:spLocks noChangeArrowheads="1"/>
            </p:cNvSpPr>
            <p:nvPr/>
          </p:nvSpPr>
          <p:spPr bwMode="auto">
            <a:xfrm>
              <a:off x="1429" y="2226"/>
              <a:ext cx="589" cy="233"/>
            </a:xfrm>
            <a:prstGeom prst="rect">
              <a:avLst/>
            </a:prstGeom>
            <a:solidFill>
              <a:srgbClr val="3333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89" name="Text Box 17"/>
            <p:cNvSpPr txBox="1">
              <a:spLocks noChangeArrowheads="1"/>
            </p:cNvSpPr>
            <p:nvPr/>
          </p:nvSpPr>
          <p:spPr bwMode="auto">
            <a:xfrm>
              <a:off x="1928" y="2414"/>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3000</a:t>
              </a:r>
              <a:endParaRPr lang="de-DE" altLang="tr-TR" baseline="-25000" dirty="0"/>
            </a:p>
          </p:txBody>
        </p:sp>
        <p:sp>
          <p:nvSpPr>
            <p:cNvPr id="284690" name="Text Box 18"/>
            <p:cNvSpPr txBox="1">
              <a:spLocks noChangeArrowheads="1"/>
            </p:cNvSpPr>
            <p:nvPr/>
          </p:nvSpPr>
          <p:spPr bwMode="auto">
            <a:xfrm>
              <a:off x="1247" y="2414"/>
              <a:ext cx="362"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2000</a:t>
              </a:r>
              <a:endParaRPr lang="de-DE" altLang="tr-TR" baseline="-25000" dirty="0"/>
            </a:p>
          </p:txBody>
        </p:sp>
      </p:grpSp>
      <p:sp>
        <p:nvSpPr>
          <p:cNvPr id="284692" name="Text Box 20"/>
          <p:cNvSpPr txBox="1">
            <a:spLocks noChangeArrowheads="1"/>
          </p:cNvSpPr>
          <p:nvPr/>
        </p:nvSpPr>
        <p:spPr bwMode="auto">
          <a:xfrm>
            <a:off x="2640013" y="2492375"/>
            <a:ext cx="741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dirty="0" smtClean="0"/>
              <a:t>Yukarıdaki tayfı aşağıdakine dönüştürür</a:t>
            </a:r>
            <a:endParaRPr lang="de-DE" altLang="tr-TR" dirty="0">
              <a:cs typeface="Arial" panose="020B0604020202020204" pitchFamily="34" charset="0"/>
            </a:endParaRPr>
          </a:p>
        </p:txBody>
      </p:sp>
      <p:grpSp>
        <p:nvGrpSpPr>
          <p:cNvPr id="284698" name="Group 26"/>
          <p:cNvGrpSpPr>
            <a:grpSpLocks/>
          </p:cNvGrpSpPr>
          <p:nvPr/>
        </p:nvGrpSpPr>
        <p:grpSpPr bwMode="auto">
          <a:xfrm>
            <a:off x="2855913" y="1301754"/>
            <a:ext cx="2736850" cy="369888"/>
            <a:chOff x="3333" y="1840"/>
            <a:chExt cx="1724" cy="233"/>
          </a:xfrm>
        </p:grpSpPr>
        <p:sp>
          <p:nvSpPr>
            <p:cNvPr id="284693" name="Rectangle 21"/>
            <p:cNvSpPr>
              <a:spLocks noChangeArrowheads="1"/>
            </p:cNvSpPr>
            <p:nvPr/>
          </p:nvSpPr>
          <p:spPr bwMode="auto">
            <a:xfrm>
              <a:off x="3333" y="1840"/>
              <a:ext cx="1724" cy="233"/>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94" name="Rectangle 22"/>
            <p:cNvSpPr>
              <a:spLocks noChangeArrowheads="1"/>
            </p:cNvSpPr>
            <p:nvPr/>
          </p:nvSpPr>
          <p:spPr bwMode="auto">
            <a:xfrm>
              <a:off x="3560" y="1840"/>
              <a:ext cx="1361" cy="233"/>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95" name="Rectangle 23"/>
            <p:cNvSpPr>
              <a:spLocks noChangeArrowheads="1"/>
            </p:cNvSpPr>
            <p:nvPr/>
          </p:nvSpPr>
          <p:spPr bwMode="auto">
            <a:xfrm>
              <a:off x="3652" y="1840"/>
              <a:ext cx="1224" cy="233"/>
            </a:xfrm>
            <a:prstGeom prst="rect">
              <a:avLst/>
            </a:prstGeom>
            <a:solidFill>
              <a:srgbClr val="33CC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84696" name="Rectangle 24"/>
            <p:cNvSpPr>
              <a:spLocks noChangeArrowheads="1"/>
            </p:cNvSpPr>
            <p:nvPr/>
          </p:nvSpPr>
          <p:spPr bwMode="auto">
            <a:xfrm>
              <a:off x="3924" y="1840"/>
              <a:ext cx="589" cy="233"/>
            </a:xfrm>
            <a:prstGeom prst="rect">
              <a:avLst/>
            </a:prstGeom>
            <a:solidFill>
              <a:srgbClr val="3333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2" name="Group 1"/>
          <p:cNvGrpSpPr/>
          <p:nvPr/>
        </p:nvGrpSpPr>
        <p:grpSpPr>
          <a:xfrm>
            <a:off x="6764626" y="1041583"/>
            <a:ext cx="4284662" cy="1521857"/>
            <a:chOff x="6383338" y="1052513"/>
            <a:chExt cx="4284662" cy="1521857"/>
          </a:xfrm>
        </p:grpSpPr>
        <p:sp>
          <p:nvSpPr>
            <p:cNvPr id="284700" name="Line 28"/>
            <p:cNvSpPr>
              <a:spLocks noChangeShapeType="1"/>
            </p:cNvSpPr>
            <p:nvPr/>
          </p:nvSpPr>
          <p:spPr bwMode="auto">
            <a:xfrm>
              <a:off x="6383338" y="1268413"/>
              <a:ext cx="2449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84701" name="Text Box 29"/>
            <p:cNvSpPr txBox="1">
              <a:spLocks noChangeArrowheads="1"/>
            </p:cNvSpPr>
            <p:nvPr/>
          </p:nvSpPr>
          <p:spPr bwMode="auto">
            <a:xfrm>
              <a:off x="9048751" y="1052513"/>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dirty="0"/>
                <a:t>Normal </a:t>
              </a:r>
              <a:r>
                <a:rPr lang="de-DE" altLang="tr-TR" dirty="0" smtClean="0"/>
                <a:t>dispers</a:t>
              </a:r>
              <a:r>
                <a:rPr lang="tr-TR" altLang="tr-TR" dirty="0" smtClean="0"/>
                <a:t>iyon</a:t>
              </a:r>
              <a:endParaRPr lang="de-DE" altLang="tr-TR" dirty="0"/>
            </a:p>
          </p:txBody>
        </p:sp>
        <p:sp>
          <p:nvSpPr>
            <p:cNvPr id="284702" name="Line 30"/>
            <p:cNvSpPr>
              <a:spLocks noChangeShapeType="1"/>
            </p:cNvSpPr>
            <p:nvPr/>
          </p:nvSpPr>
          <p:spPr bwMode="auto">
            <a:xfrm>
              <a:off x="6383338" y="1341438"/>
              <a:ext cx="0" cy="1223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84703" name="Text Box 31"/>
            <p:cNvSpPr txBox="1">
              <a:spLocks noChangeArrowheads="1"/>
            </p:cNvSpPr>
            <p:nvPr/>
          </p:nvSpPr>
          <p:spPr bwMode="auto">
            <a:xfrm>
              <a:off x="6527800" y="2205038"/>
              <a:ext cx="414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dirty="0" smtClean="0"/>
                <a:t>Dik doğrultudaki çapraz eşleştirici</a:t>
              </a:r>
              <a:endParaRPr lang="de-DE" altLang="tr-TR" dirty="0"/>
            </a:p>
          </p:txBody>
        </p:sp>
      </p:grpSp>
    </p:spTree>
    <p:extLst>
      <p:ext uri="{BB962C8B-B14F-4D97-AF65-F5344CB8AC3E}">
        <p14:creationId xmlns:p14="http://schemas.microsoft.com/office/powerpoint/2010/main" val="3626698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143000" y="152400"/>
            <a:ext cx="9906000" cy="685800"/>
          </a:xfrm>
        </p:spPr>
        <p:txBody>
          <a:bodyPr>
            <a:normAutofit fontScale="90000"/>
          </a:bodyPr>
          <a:lstStyle/>
          <a:p>
            <a:r>
              <a:rPr lang="tr-TR" altLang="tr-TR" dirty="0" err="1" smtClean="0"/>
              <a:t>Eşel</a:t>
            </a:r>
            <a:r>
              <a:rPr lang="tr-TR" altLang="tr-TR" dirty="0" smtClean="0"/>
              <a:t> tayf</a:t>
            </a:r>
            <a:r>
              <a:rPr lang="en-US" altLang="tr-TR" dirty="0" smtClean="0"/>
              <a:t>: cross dispersion</a:t>
            </a:r>
          </a:p>
        </p:txBody>
      </p:sp>
      <p:pic>
        <p:nvPicPr>
          <p:cNvPr id="88067" name="Picture 3"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384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956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7"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8"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9"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2672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10" descr="Picture 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724401"/>
            <a:ext cx="61722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5" name="TextBox 11"/>
          <p:cNvSpPr txBox="1">
            <a:spLocks noChangeArrowheads="1"/>
          </p:cNvSpPr>
          <p:nvPr/>
        </p:nvSpPr>
        <p:spPr bwMode="auto">
          <a:xfrm>
            <a:off x="1524001" y="2814638"/>
            <a:ext cx="1135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m=100</a:t>
            </a:r>
          </a:p>
        </p:txBody>
      </p:sp>
      <p:sp>
        <p:nvSpPr>
          <p:cNvPr id="88076" name="TextBox 12"/>
          <p:cNvSpPr txBox="1">
            <a:spLocks noChangeArrowheads="1"/>
          </p:cNvSpPr>
          <p:nvPr/>
        </p:nvSpPr>
        <p:spPr bwMode="auto">
          <a:xfrm>
            <a:off x="1524001" y="3271838"/>
            <a:ext cx="96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m=99</a:t>
            </a:r>
          </a:p>
        </p:txBody>
      </p:sp>
      <p:sp>
        <p:nvSpPr>
          <p:cNvPr id="88077" name="TextBox 13"/>
          <p:cNvSpPr txBox="1">
            <a:spLocks noChangeArrowheads="1"/>
          </p:cNvSpPr>
          <p:nvPr/>
        </p:nvSpPr>
        <p:spPr bwMode="auto">
          <a:xfrm>
            <a:off x="1524001" y="3729038"/>
            <a:ext cx="96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m=98</a:t>
            </a:r>
          </a:p>
        </p:txBody>
      </p:sp>
      <p:sp>
        <p:nvSpPr>
          <p:cNvPr id="88078" name="TextBox 14"/>
          <p:cNvSpPr txBox="1">
            <a:spLocks noChangeArrowheads="1"/>
          </p:cNvSpPr>
          <p:nvPr/>
        </p:nvSpPr>
        <p:spPr bwMode="auto">
          <a:xfrm>
            <a:off x="1524001" y="4186238"/>
            <a:ext cx="96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m=97</a:t>
            </a:r>
          </a:p>
        </p:txBody>
      </p:sp>
      <p:sp>
        <p:nvSpPr>
          <p:cNvPr id="88079" name="TextBox 15"/>
          <p:cNvSpPr txBox="1">
            <a:spLocks noChangeArrowheads="1"/>
          </p:cNvSpPr>
          <p:nvPr/>
        </p:nvSpPr>
        <p:spPr bwMode="auto">
          <a:xfrm>
            <a:off x="1524001" y="4643438"/>
            <a:ext cx="963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m=96</a:t>
            </a:r>
          </a:p>
        </p:txBody>
      </p:sp>
      <p:sp>
        <p:nvSpPr>
          <p:cNvPr id="88080" name="TextBox 16"/>
          <p:cNvSpPr txBox="1">
            <a:spLocks noChangeArrowheads="1"/>
          </p:cNvSpPr>
          <p:nvPr/>
        </p:nvSpPr>
        <p:spPr bwMode="auto">
          <a:xfrm>
            <a:off x="1524001" y="2362201"/>
            <a:ext cx="113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m=101</a:t>
            </a:r>
          </a:p>
        </p:txBody>
      </p:sp>
      <p:sp>
        <p:nvSpPr>
          <p:cNvPr id="88081" name="TextBox 17"/>
          <p:cNvSpPr txBox="1">
            <a:spLocks noChangeArrowheads="1"/>
          </p:cNvSpPr>
          <p:nvPr/>
        </p:nvSpPr>
        <p:spPr bwMode="auto">
          <a:xfrm>
            <a:off x="1524001" y="1905001"/>
            <a:ext cx="113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m=102</a:t>
            </a:r>
          </a:p>
        </p:txBody>
      </p:sp>
      <p:sp>
        <p:nvSpPr>
          <p:cNvPr id="88082" name="TextBox 18"/>
          <p:cNvSpPr txBox="1">
            <a:spLocks noChangeArrowheads="1"/>
          </p:cNvSpPr>
          <p:nvPr/>
        </p:nvSpPr>
        <p:spPr bwMode="auto">
          <a:xfrm>
            <a:off x="1524001" y="1447801"/>
            <a:ext cx="1135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a:t>m=103</a:t>
            </a:r>
          </a:p>
        </p:txBody>
      </p:sp>
      <p:grpSp>
        <p:nvGrpSpPr>
          <p:cNvPr id="2" name="Group 21"/>
          <p:cNvGrpSpPr>
            <a:grpSpLocks/>
          </p:cNvGrpSpPr>
          <p:nvPr/>
        </p:nvGrpSpPr>
        <p:grpSpPr bwMode="auto">
          <a:xfrm>
            <a:off x="5164319" y="857250"/>
            <a:ext cx="3314205" cy="4629150"/>
            <a:chOff x="5257800" y="857020"/>
            <a:chExt cx="457200" cy="4629380"/>
          </a:xfrm>
        </p:grpSpPr>
        <p:sp>
          <p:nvSpPr>
            <p:cNvPr id="88086" name="Rectangle 19"/>
            <p:cNvSpPr>
              <a:spLocks noChangeArrowheads="1"/>
            </p:cNvSpPr>
            <p:nvPr/>
          </p:nvSpPr>
          <p:spPr bwMode="auto">
            <a:xfrm>
              <a:off x="5257800" y="1295400"/>
              <a:ext cx="457200" cy="4191000"/>
            </a:xfrm>
            <a:prstGeom prst="rect">
              <a:avLst/>
            </a:prstGeom>
            <a:noFill/>
            <a:ln w="47625">
              <a:solidFill>
                <a:srgbClr val="BB4D2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tr-TR" altLang="tr-TR"/>
            </a:p>
          </p:txBody>
        </p:sp>
        <p:sp>
          <p:nvSpPr>
            <p:cNvPr id="88087" name="TextBox 20"/>
            <p:cNvSpPr txBox="1">
              <a:spLocks noChangeArrowheads="1"/>
            </p:cNvSpPr>
            <p:nvPr/>
          </p:nvSpPr>
          <p:spPr bwMode="auto">
            <a:xfrm>
              <a:off x="5437857" y="857020"/>
              <a:ext cx="117689" cy="4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tr-TR" dirty="0">
                  <a:solidFill>
                    <a:srgbClr val="BB4D21"/>
                  </a:solidFill>
                </a:rPr>
                <a:t>CCD</a:t>
              </a:r>
            </a:p>
          </p:txBody>
        </p:sp>
      </p:grpSp>
      <p:sp>
        <p:nvSpPr>
          <p:cNvPr id="88084" name="TextBox 22"/>
          <p:cNvSpPr txBox="1">
            <a:spLocks noChangeArrowheads="1"/>
          </p:cNvSpPr>
          <p:nvPr/>
        </p:nvSpPr>
        <p:spPr bwMode="auto">
          <a:xfrm>
            <a:off x="1447801" y="5562601"/>
            <a:ext cx="99437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tr-TR" altLang="tr-TR" dirty="0" smtClean="0"/>
              <a:t>Çapraz eşleştirici olmazsa</a:t>
            </a:r>
            <a:r>
              <a:rPr lang="en-US" altLang="tr-TR" dirty="0" smtClean="0"/>
              <a:t>: </a:t>
            </a:r>
            <a:r>
              <a:rPr lang="tr-TR" altLang="tr-TR" dirty="0" smtClean="0"/>
              <a:t>farklı </a:t>
            </a:r>
            <a:r>
              <a:rPr lang="tr-TR" altLang="tr-TR" dirty="0" err="1" smtClean="0"/>
              <a:t>dalgaboyu</a:t>
            </a:r>
            <a:r>
              <a:rPr lang="tr-TR" altLang="tr-TR" dirty="0" smtClean="0"/>
              <a:t> aralıkları birbirleri ile çakışır</a:t>
            </a:r>
          </a:p>
          <a:p>
            <a:r>
              <a:rPr lang="tr-TR" altLang="tr-TR" dirty="0" smtClean="0"/>
              <a:t>Çapraz eşleştirici ile</a:t>
            </a:r>
            <a:r>
              <a:rPr lang="en-US" altLang="tr-TR" dirty="0" smtClean="0"/>
              <a:t>: </a:t>
            </a:r>
            <a:r>
              <a:rPr lang="tr-TR" altLang="tr-TR" dirty="0" smtClean="0"/>
              <a:t>Kısa çoklu tayflar elde edilir</a:t>
            </a:r>
            <a:endParaRPr lang="en-US" altLang="tr-TR" dirty="0"/>
          </a:p>
        </p:txBody>
      </p:sp>
      <p:sp>
        <p:nvSpPr>
          <p:cNvPr id="88085" name="TextBox 22"/>
          <p:cNvSpPr txBox="1">
            <a:spLocks noChangeArrowheads="1"/>
          </p:cNvSpPr>
          <p:nvPr/>
        </p:nvSpPr>
        <p:spPr bwMode="auto">
          <a:xfrm>
            <a:off x="1447800" y="6505576"/>
            <a:ext cx="960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1200"/>
              <a:t>Note of caution: Above cartoon is not exact: colors should be sorted vertically; but it shows the principle of separating orders.</a:t>
            </a:r>
          </a:p>
        </p:txBody>
      </p:sp>
    </p:spTree>
    <p:extLst>
      <p:ext uri="{BB962C8B-B14F-4D97-AF65-F5344CB8AC3E}">
        <p14:creationId xmlns:p14="http://schemas.microsoft.com/office/powerpoint/2010/main" val="2811497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Line 4"/>
          <p:cNvSpPr>
            <a:spLocks noChangeShapeType="1"/>
          </p:cNvSpPr>
          <p:nvPr/>
        </p:nvSpPr>
        <p:spPr bwMode="auto">
          <a:xfrm flipV="1">
            <a:off x="3719513" y="5589589"/>
            <a:ext cx="4248150" cy="287337"/>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29" name="Line 5"/>
          <p:cNvSpPr>
            <a:spLocks noChangeShapeType="1"/>
          </p:cNvSpPr>
          <p:nvPr/>
        </p:nvSpPr>
        <p:spPr bwMode="auto">
          <a:xfrm flipV="1">
            <a:off x="3648076" y="5445126"/>
            <a:ext cx="4392613" cy="288925"/>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0" name="Line 6"/>
          <p:cNvSpPr>
            <a:spLocks noChangeShapeType="1"/>
          </p:cNvSpPr>
          <p:nvPr/>
        </p:nvSpPr>
        <p:spPr bwMode="auto">
          <a:xfrm flipV="1">
            <a:off x="3575051" y="5229225"/>
            <a:ext cx="4537075" cy="287338"/>
          </a:xfrm>
          <a:prstGeom prst="line">
            <a:avLst/>
          </a:prstGeom>
          <a:noFill/>
          <a:ln w="2857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1" name="Line 7"/>
          <p:cNvSpPr>
            <a:spLocks noChangeShapeType="1"/>
          </p:cNvSpPr>
          <p:nvPr/>
        </p:nvSpPr>
        <p:spPr bwMode="auto">
          <a:xfrm flipV="1">
            <a:off x="3432175" y="4941889"/>
            <a:ext cx="4751388" cy="287337"/>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2" name="Line 8"/>
          <p:cNvSpPr>
            <a:spLocks noChangeShapeType="1"/>
          </p:cNvSpPr>
          <p:nvPr/>
        </p:nvSpPr>
        <p:spPr bwMode="auto">
          <a:xfrm flipV="1">
            <a:off x="3287714" y="4508501"/>
            <a:ext cx="5113337" cy="288925"/>
          </a:xfrm>
          <a:prstGeom prst="line">
            <a:avLst/>
          </a:prstGeom>
          <a:noFill/>
          <a:ln w="2857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3" name="Line 9"/>
          <p:cNvSpPr>
            <a:spLocks noChangeShapeType="1"/>
          </p:cNvSpPr>
          <p:nvPr/>
        </p:nvSpPr>
        <p:spPr bwMode="auto">
          <a:xfrm flipV="1">
            <a:off x="3000375" y="3933825"/>
            <a:ext cx="5543550" cy="28733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4" name="Line 10"/>
          <p:cNvSpPr>
            <a:spLocks noChangeShapeType="1"/>
          </p:cNvSpPr>
          <p:nvPr/>
        </p:nvSpPr>
        <p:spPr bwMode="auto">
          <a:xfrm flipV="1">
            <a:off x="2711451" y="3213100"/>
            <a:ext cx="6048375" cy="287338"/>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5" name="Line 11"/>
          <p:cNvSpPr>
            <a:spLocks noChangeShapeType="1"/>
          </p:cNvSpPr>
          <p:nvPr/>
        </p:nvSpPr>
        <p:spPr bwMode="auto">
          <a:xfrm flipV="1">
            <a:off x="2422525" y="2420939"/>
            <a:ext cx="6553200"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6" name="Line 12"/>
          <p:cNvSpPr>
            <a:spLocks noChangeShapeType="1"/>
          </p:cNvSpPr>
          <p:nvPr/>
        </p:nvSpPr>
        <p:spPr bwMode="auto">
          <a:xfrm flipV="1">
            <a:off x="2063751" y="1341439"/>
            <a:ext cx="7345363" cy="358775"/>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37" name="Line 13"/>
          <p:cNvSpPr>
            <a:spLocks noChangeShapeType="1"/>
          </p:cNvSpPr>
          <p:nvPr/>
        </p:nvSpPr>
        <p:spPr bwMode="auto">
          <a:xfrm flipV="1">
            <a:off x="3719513" y="5661026"/>
            <a:ext cx="4248150" cy="288925"/>
          </a:xfrm>
          <a:prstGeom prst="line">
            <a:avLst/>
          </a:prstGeom>
          <a:noFill/>
          <a:ln w="28575">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205841" name="Group 17"/>
          <p:cNvGrpSpPr>
            <a:grpSpLocks/>
          </p:cNvGrpSpPr>
          <p:nvPr/>
        </p:nvGrpSpPr>
        <p:grpSpPr bwMode="auto">
          <a:xfrm>
            <a:off x="1847850" y="836614"/>
            <a:ext cx="7704138" cy="5113337"/>
            <a:chOff x="204" y="527"/>
            <a:chExt cx="4853" cy="3221"/>
          </a:xfrm>
        </p:grpSpPr>
        <p:sp>
          <p:nvSpPr>
            <p:cNvPr id="205839" name="Line 15"/>
            <p:cNvSpPr>
              <a:spLocks noChangeShapeType="1"/>
            </p:cNvSpPr>
            <p:nvPr/>
          </p:nvSpPr>
          <p:spPr bwMode="auto">
            <a:xfrm flipV="1">
              <a:off x="4059" y="527"/>
              <a:ext cx="998" cy="303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40" name="Line 16"/>
            <p:cNvSpPr>
              <a:spLocks noChangeShapeType="1"/>
            </p:cNvSpPr>
            <p:nvPr/>
          </p:nvSpPr>
          <p:spPr bwMode="auto">
            <a:xfrm flipH="1" flipV="1">
              <a:off x="204" y="754"/>
              <a:ext cx="1179" cy="299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05851" name="Group 27"/>
          <p:cNvGrpSpPr>
            <a:grpSpLocks/>
          </p:cNvGrpSpPr>
          <p:nvPr/>
        </p:nvGrpSpPr>
        <p:grpSpPr bwMode="auto">
          <a:xfrm>
            <a:off x="1703389" y="4005264"/>
            <a:ext cx="1944687" cy="2536825"/>
            <a:chOff x="4603" y="2150"/>
            <a:chExt cx="1225" cy="1598"/>
          </a:xfrm>
        </p:grpSpPr>
        <p:grpSp>
          <p:nvGrpSpPr>
            <p:cNvPr id="205843" name="Group 19"/>
            <p:cNvGrpSpPr>
              <a:grpSpLocks/>
            </p:cNvGrpSpPr>
            <p:nvPr/>
          </p:nvGrpSpPr>
          <p:grpSpPr bwMode="auto">
            <a:xfrm>
              <a:off x="4603" y="3412"/>
              <a:ext cx="1225" cy="336"/>
              <a:chOff x="295" y="3285"/>
              <a:chExt cx="1225" cy="336"/>
            </a:xfrm>
          </p:grpSpPr>
          <p:sp>
            <p:nvSpPr>
              <p:cNvPr id="205844" name="Text Box 20"/>
              <p:cNvSpPr txBox="1">
                <a:spLocks noChangeArrowheads="1"/>
              </p:cNvSpPr>
              <p:nvPr/>
            </p:nvSpPr>
            <p:spPr bwMode="auto">
              <a:xfrm>
                <a:off x="295" y="3294"/>
                <a:ext cx="4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Symbol" panose="05050102010706020507" pitchFamily="18" charset="2"/>
                  </a:rPr>
                  <a:t>D</a:t>
                </a:r>
                <a:r>
                  <a:rPr lang="de-DE" altLang="tr-TR" sz="2800">
                    <a:latin typeface="Times New Roman" panose="02020603050405020304" pitchFamily="18" charset="0"/>
                  </a:rPr>
                  <a:t>y</a:t>
                </a:r>
              </a:p>
            </p:txBody>
          </p:sp>
          <p:sp>
            <p:nvSpPr>
              <p:cNvPr id="205846" name="Text Box 22"/>
              <p:cNvSpPr txBox="1">
                <a:spLocks noChangeArrowheads="1"/>
              </p:cNvSpPr>
              <p:nvPr/>
            </p:nvSpPr>
            <p:spPr bwMode="auto">
              <a:xfrm>
                <a:off x="657" y="3294"/>
                <a:ext cx="2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a:t>
                </a:r>
              </a:p>
            </p:txBody>
          </p:sp>
          <p:sp>
            <p:nvSpPr>
              <p:cNvPr id="205848" name="Text Box 24"/>
              <p:cNvSpPr txBox="1">
                <a:spLocks noChangeArrowheads="1"/>
              </p:cNvSpPr>
              <p:nvPr/>
            </p:nvSpPr>
            <p:spPr bwMode="auto">
              <a:xfrm>
                <a:off x="930" y="3285"/>
                <a:ext cx="5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Symbol" panose="05050102010706020507" pitchFamily="18" charset="2"/>
                  </a:rPr>
                  <a:t>l</a:t>
                </a:r>
                <a:r>
                  <a:rPr lang="de-DE" altLang="tr-TR" sz="2800" baseline="30000">
                    <a:latin typeface="Times New Roman" panose="02020603050405020304" pitchFamily="18" charset="0"/>
                  </a:rPr>
                  <a:t>2</a:t>
                </a:r>
              </a:p>
            </p:txBody>
          </p:sp>
        </p:grpSp>
        <p:sp>
          <p:nvSpPr>
            <p:cNvPr id="205849" name="Line 25"/>
            <p:cNvSpPr>
              <a:spLocks noChangeShapeType="1"/>
            </p:cNvSpPr>
            <p:nvPr/>
          </p:nvSpPr>
          <p:spPr bwMode="auto">
            <a:xfrm flipV="1">
              <a:off x="4965" y="2150"/>
              <a:ext cx="0" cy="10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50" name="Text Box 26"/>
            <p:cNvSpPr txBox="1">
              <a:spLocks noChangeArrowheads="1"/>
            </p:cNvSpPr>
            <p:nvPr/>
          </p:nvSpPr>
          <p:spPr bwMode="auto">
            <a:xfrm>
              <a:off x="5056" y="2514"/>
              <a:ext cx="3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a:latin typeface="Times New Roman" panose="02020603050405020304" pitchFamily="18" charset="0"/>
                </a:rPr>
                <a:t>y</a:t>
              </a:r>
            </a:p>
          </p:txBody>
        </p:sp>
      </p:grpSp>
      <p:grpSp>
        <p:nvGrpSpPr>
          <p:cNvPr id="205855" name="Group 31"/>
          <p:cNvGrpSpPr>
            <a:grpSpLocks/>
          </p:cNvGrpSpPr>
          <p:nvPr/>
        </p:nvGrpSpPr>
        <p:grpSpPr bwMode="auto">
          <a:xfrm>
            <a:off x="1774826" y="404813"/>
            <a:ext cx="7777163" cy="360362"/>
            <a:chOff x="204" y="119"/>
            <a:chExt cx="4899" cy="227"/>
          </a:xfrm>
        </p:grpSpPr>
        <p:sp>
          <p:nvSpPr>
            <p:cNvPr id="205852" name="Line 28"/>
            <p:cNvSpPr>
              <a:spLocks noChangeShapeType="1"/>
            </p:cNvSpPr>
            <p:nvPr/>
          </p:nvSpPr>
          <p:spPr bwMode="auto">
            <a:xfrm>
              <a:off x="204" y="119"/>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53" name="Line 29"/>
            <p:cNvSpPr>
              <a:spLocks noChangeShapeType="1"/>
            </p:cNvSpPr>
            <p:nvPr/>
          </p:nvSpPr>
          <p:spPr bwMode="auto">
            <a:xfrm>
              <a:off x="5103" y="119"/>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05854" name="Line 30"/>
            <p:cNvSpPr>
              <a:spLocks noChangeShapeType="1"/>
            </p:cNvSpPr>
            <p:nvPr/>
          </p:nvSpPr>
          <p:spPr bwMode="auto">
            <a:xfrm>
              <a:off x="204" y="210"/>
              <a:ext cx="4899"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205856" name="Text Box 32"/>
          <p:cNvSpPr txBox="1">
            <a:spLocks noChangeArrowheads="1"/>
          </p:cNvSpPr>
          <p:nvPr/>
        </p:nvSpPr>
        <p:spPr bwMode="auto">
          <a:xfrm>
            <a:off x="9625013" y="1196975"/>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m-2</a:t>
            </a:r>
          </a:p>
        </p:txBody>
      </p:sp>
      <p:sp>
        <p:nvSpPr>
          <p:cNvPr id="205857" name="Text Box 33"/>
          <p:cNvSpPr txBox="1">
            <a:spLocks noChangeArrowheads="1"/>
          </p:cNvSpPr>
          <p:nvPr/>
        </p:nvSpPr>
        <p:spPr bwMode="auto">
          <a:xfrm>
            <a:off x="9191625" y="2168525"/>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m-1</a:t>
            </a:r>
          </a:p>
        </p:txBody>
      </p:sp>
      <p:sp>
        <p:nvSpPr>
          <p:cNvPr id="205858" name="Text Box 34"/>
          <p:cNvSpPr txBox="1">
            <a:spLocks noChangeArrowheads="1"/>
          </p:cNvSpPr>
          <p:nvPr/>
        </p:nvSpPr>
        <p:spPr bwMode="auto">
          <a:xfrm>
            <a:off x="8975725" y="2960688"/>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m</a:t>
            </a:r>
          </a:p>
        </p:txBody>
      </p:sp>
      <p:sp>
        <p:nvSpPr>
          <p:cNvPr id="205859" name="Text Box 35"/>
          <p:cNvSpPr txBox="1">
            <a:spLocks noChangeArrowheads="1"/>
          </p:cNvSpPr>
          <p:nvPr/>
        </p:nvSpPr>
        <p:spPr bwMode="auto">
          <a:xfrm>
            <a:off x="8688388" y="3716338"/>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m+2</a:t>
            </a:r>
          </a:p>
        </p:txBody>
      </p:sp>
      <p:sp>
        <p:nvSpPr>
          <p:cNvPr id="205860" name="Text Box 36"/>
          <p:cNvSpPr txBox="1">
            <a:spLocks noChangeArrowheads="1"/>
          </p:cNvSpPr>
          <p:nvPr/>
        </p:nvSpPr>
        <p:spPr bwMode="auto">
          <a:xfrm>
            <a:off x="8545513" y="4292600"/>
            <a:ext cx="86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a:latin typeface="Times New Roman" panose="02020603050405020304" pitchFamily="18" charset="0"/>
              </a:rPr>
              <a:t>m+3</a:t>
            </a:r>
          </a:p>
        </p:txBody>
      </p:sp>
      <p:sp>
        <p:nvSpPr>
          <p:cNvPr id="205861" name="Text Box 37"/>
          <p:cNvSpPr txBox="1">
            <a:spLocks noChangeArrowheads="1"/>
          </p:cNvSpPr>
          <p:nvPr/>
        </p:nvSpPr>
        <p:spPr bwMode="auto">
          <a:xfrm>
            <a:off x="5016500" y="333375"/>
            <a:ext cx="863600"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tr-TR">
                <a:latin typeface="Symbol" panose="05050102010706020507" pitchFamily="18" charset="2"/>
              </a:rPr>
              <a:t>dl</a:t>
            </a:r>
          </a:p>
        </p:txBody>
      </p:sp>
      <p:sp>
        <p:nvSpPr>
          <p:cNvPr id="205862" name="Text Box 38"/>
          <p:cNvSpPr txBox="1">
            <a:spLocks noChangeArrowheads="1"/>
          </p:cNvSpPr>
          <p:nvPr/>
        </p:nvSpPr>
        <p:spPr bwMode="auto">
          <a:xfrm>
            <a:off x="3648076" y="765175"/>
            <a:ext cx="3889375"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tr-TR" dirty="0">
                <a:latin typeface="Symbol" panose="05050102010706020507" pitchFamily="18" charset="2"/>
              </a:rPr>
              <a:t> </a:t>
            </a:r>
            <a:r>
              <a:rPr lang="tr-TR" altLang="tr-TR" dirty="0" smtClean="0">
                <a:latin typeface="Times New Roman" panose="02020603050405020304" pitchFamily="18" charset="0"/>
              </a:rPr>
              <a:t>tayfsal aralık</a:t>
            </a:r>
            <a:r>
              <a:rPr lang="de-DE" altLang="tr-TR" dirty="0" smtClean="0">
                <a:latin typeface="Times New Roman" panose="02020603050405020304" pitchFamily="18" charset="0"/>
              </a:rPr>
              <a:t> </a:t>
            </a:r>
            <a:r>
              <a:rPr lang="de-DE" altLang="tr-TR" dirty="0">
                <a:latin typeface="Symbol" panose="05050102010706020507" pitchFamily="18" charset="2"/>
              </a:rPr>
              <a:t>Dl = l/</a:t>
            </a:r>
            <a:r>
              <a:rPr lang="de-DE" altLang="tr-TR" dirty="0">
                <a:latin typeface="Times New Roman" panose="02020603050405020304" pitchFamily="18" charset="0"/>
              </a:rPr>
              <a:t>m</a:t>
            </a:r>
          </a:p>
        </p:txBody>
      </p:sp>
      <p:sp>
        <p:nvSpPr>
          <p:cNvPr id="205863" name="Text Box 39"/>
          <p:cNvSpPr txBox="1">
            <a:spLocks noChangeArrowheads="1"/>
          </p:cNvSpPr>
          <p:nvPr/>
        </p:nvSpPr>
        <p:spPr bwMode="auto">
          <a:xfrm>
            <a:off x="3575051" y="6092826"/>
            <a:ext cx="820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tr-TR" sz="2800" b="1" dirty="0" smtClean="0">
                <a:solidFill>
                  <a:srgbClr val="000099"/>
                </a:solidFill>
                <a:latin typeface="Times New Roman" panose="02020603050405020304" pitchFamily="18" charset="0"/>
              </a:rPr>
              <a:t>cross-dispersed </a:t>
            </a:r>
            <a:r>
              <a:rPr lang="de-DE" altLang="tr-TR" sz="2800" b="1" dirty="0">
                <a:solidFill>
                  <a:srgbClr val="000099"/>
                </a:solidFill>
                <a:latin typeface="Times New Roman" panose="02020603050405020304" pitchFamily="18" charset="0"/>
              </a:rPr>
              <a:t>echelle spectrographs</a:t>
            </a:r>
          </a:p>
        </p:txBody>
      </p:sp>
    </p:spTree>
    <p:extLst>
      <p:ext uri="{BB962C8B-B14F-4D97-AF65-F5344CB8AC3E}">
        <p14:creationId xmlns:p14="http://schemas.microsoft.com/office/powerpoint/2010/main" val="296232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5841"/>
                                        </p:tgtEl>
                                        <p:attrNameLst>
                                          <p:attrName>style.visibility</p:attrName>
                                        </p:attrNameLst>
                                      </p:cBhvr>
                                      <p:to>
                                        <p:strVal val="visible"/>
                                      </p:to>
                                    </p:set>
                                    <p:animEffect transition="in" filter="wipe(down)">
                                      <p:cBhvr>
                                        <p:cTn id="7" dur="500"/>
                                        <p:tgtEl>
                                          <p:spTgt spid="205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5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0"/>
            <a:ext cx="739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1" name="Group 13"/>
          <p:cNvGrpSpPr>
            <a:grpSpLocks/>
          </p:cNvGrpSpPr>
          <p:nvPr/>
        </p:nvGrpSpPr>
        <p:grpSpPr bwMode="auto">
          <a:xfrm>
            <a:off x="1198099" y="3245396"/>
            <a:ext cx="2362799" cy="3165564"/>
            <a:chOff x="4082" y="1039"/>
            <a:chExt cx="2161" cy="2847"/>
          </a:xfrm>
        </p:grpSpPr>
        <p:grpSp>
          <p:nvGrpSpPr>
            <p:cNvPr id="94213" name="Group 7"/>
            <p:cNvGrpSpPr>
              <a:grpSpLocks/>
            </p:cNvGrpSpPr>
            <p:nvPr/>
          </p:nvGrpSpPr>
          <p:grpSpPr bwMode="auto">
            <a:xfrm>
              <a:off x="4537" y="1807"/>
              <a:ext cx="1569" cy="1448"/>
              <a:chOff x="4188" y="1807"/>
              <a:chExt cx="1448" cy="1448"/>
            </a:xfrm>
          </p:grpSpPr>
          <p:sp>
            <p:nvSpPr>
              <p:cNvPr id="94216" name="Line 8"/>
              <p:cNvSpPr>
                <a:spLocks noChangeShapeType="1"/>
              </p:cNvSpPr>
              <p:nvPr/>
            </p:nvSpPr>
            <p:spPr bwMode="auto">
              <a:xfrm rot="10800000" flipH="1">
                <a:off x="4188" y="3247"/>
                <a:ext cx="1448" cy="1"/>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tr-TR"/>
              </a:p>
            </p:txBody>
          </p:sp>
          <p:sp>
            <p:nvSpPr>
              <p:cNvPr id="94217" name="Line 9"/>
              <p:cNvSpPr>
                <a:spLocks noChangeShapeType="1"/>
              </p:cNvSpPr>
              <p:nvPr/>
            </p:nvSpPr>
            <p:spPr bwMode="auto">
              <a:xfrm rot="10800000">
                <a:off x="4192" y="1807"/>
                <a:ext cx="1" cy="144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tr-TR"/>
              </a:p>
            </p:txBody>
          </p:sp>
        </p:grpSp>
        <p:sp>
          <p:nvSpPr>
            <p:cNvPr id="94214" name="Rectangle 10"/>
            <p:cNvSpPr>
              <a:spLocks noChangeArrowheads="1"/>
            </p:cNvSpPr>
            <p:nvPr/>
          </p:nvSpPr>
          <p:spPr bwMode="auto">
            <a:xfrm>
              <a:off x="4475" y="3374"/>
              <a:ext cx="176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1275" bIns="0"/>
            <a:lstStyle>
              <a:lvl1pPr marL="41275">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tr-TR">
                  <a:latin typeface="Lucida Grande" charset="0"/>
                  <a:sym typeface="Lucida Grande" charset="0"/>
                </a:rPr>
                <a:t>echelle dispersion</a:t>
              </a:r>
            </a:p>
          </p:txBody>
        </p:sp>
        <p:sp>
          <p:nvSpPr>
            <p:cNvPr id="94215" name="Rectangle 11"/>
            <p:cNvSpPr>
              <a:spLocks noChangeArrowheads="1"/>
            </p:cNvSpPr>
            <p:nvPr/>
          </p:nvSpPr>
          <p:spPr bwMode="auto">
            <a:xfrm rot="16200000">
              <a:off x="3204" y="1917"/>
              <a:ext cx="2093"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1275" bIns="0">
              <a:spAutoFit/>
            </a:bodyPr>
            <a:lstStyle>
              <a:lvl1pPr marL="41275">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tr-TR">
                  <a:latin typeface="Lucida Grande" charset="0"/>
                  <a:sym typeface="Lucida Grande" charset="0"/>
                </a:rPr>
                <a:t>prism dispersion</a:t>
              </a:r>
            </a:p>
          </p:txBody>
        </p:sp>
      </p:grpSp>
      <p:sp>
        <p:nvSpPr>
          <p:cNvPr id="94212" name="Rectangle 15"/>
          <p:cNvSpPr>
            <a:spLocks noChangeArrowheads="1"/>
          </p:cNvSpPr>
          <p:nvPr/>
        </p:nvSpPr>
        <p:spPr bwMode="auto">
          <a:xfrm>
            <a:off x="862148" y="439197"/>
            <a:ext cx="2698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dirty="0"/>
              <a:t>Format of cross-</a:t>
            </a:r>
          </a:p>
          <a:p>
            <a:r>
              <a:rPr lang="en-US" altLang="tr-TR" dirty="0"/>
              <a:t>dispersed</a:t>
            </a:r>
          </a:p>
          <a:p>
            <a:r>
              <a:rPr lang="en-US" altLang="tr-TR" dirty="0"/>
              <a:t>Echelle </a:t>
            </a:r>
            <a:r>
              <a:rPr lang="en-US" altLang="tr-TR" dirty="0" err="1"/>
              <a:t>spetrogr</a:t>
            </a:r>
            <a:r>
              <a:rPr lang="en-US" altLang="tr-TR" dirty="0"/>
              <a:t>.</a:t>
            </a:r>
          </a:p>
          <a:p>
            <a:r>
              <a:rPr lang="en-US" altLang="tr-TR" dirty="0"/>
              <a:t>(Lick Observatory)</a:t>
            </a:r>
          </a:p>
        </p:txBody>
      </p:sp>
    </p:spTree>
    <p:extLst>
      <p:ext uri="{BB962C8B-B14F-4D97-AF65-F5344CB8AC3E}">
        <p14:creationId xmlns:p14="http://schemas.microsoft.com/office/powerpoint/2010/main" val="12627211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Eşel</a:t>
            </a:r>
            <a:r>
              <a:rPr lang="tr-TR" dirty="0" smtClean="0"/>
              <a:t> bir tayf örneği</a:t>
            </a:r>
            <a:endParaRPr lang="tr-TR" dirty="0"/>
          </a:p>
        </p:txBody>
      </p:sp>
      <p:pic>
        <p:nvPicPr>
          <p:cNvPr id="36866" name="Picture 2" descr="http://www.usm.uni-muenchen.de/people/gehren/img/ec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4516" y="1430769"/>
            <a:ext cx="5522448" cy="528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10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6"/>
          <p:cNvSpPr txBox="1">
            <a:spLocks noChangeArrowheads="1"/>
          </p:cNvSpPr>
          <p:nvPr/>
        </p:nvSpPr>
        <p:spPr bwMode="auto">
          <a:xfrm>
            <a:off x="1524000" y="26035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800" b="1">
                <a:solidFill>
                  <a:srgbClr val="FF9900"/>
                </a:solidFill>
              </a:rPr>
              <a:t>GRİZM’Lİ TAYFÇEKERLER</a:t>
            </a:r>
          </a:p>
        </p:txBody>
      </p:sp>
      <p:sp>
        <p:nvSpPr>
          <p:cNvPr id="128007" name="Text Box 7"/>
          <p:cNvSpPr txBox="1">
            <a:spLocks noChangeArrowheads="1"/>
          </p:cNvSpPr>
          <p:nvPr/>
        </p:nvSpPr>
        <p:spPr bwMode="auto">
          <a:xfrm>
            <a:off x="1524000" y="1773239"/>
            <a:ext cx="337011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400" dirty="0" err="1"/>
              <a:t>Grizm</a:t>
            </a:r>
            <a:r>
              <a:rPr lang="tr-TR" altLang="tr-TR" sz="2400" dirty="0"/>
              <a:t>, prizma ve optik ağ kombinasyonudur. Bu sistemde optik ağ, bir prizmanın yüzeyine sabitlenmiştir.</a:t>
            </a:r>
          </a:p>
        </p:txBody>
      </p:sp>
      <p:sp>
        <p:nvSpPr>
          <p:cNvPr id="128009" name="Text Box 9"/>
          <p:cNvSpPr txBox="1">
            <a:spLocks noChangeArrowheads="1"/>
          </p:cNvSpPr>
          <p:nvPr/>
        </p:nvSpPr>
        <p:spPr bwMode="auto">
          <a:xfrm>
            <a:off x="1524000" y="5084764"/>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2400"/>
              <a:t>Işın demetinin prizma tarafından saptırılması, optik ağda merkezi dalgaboyunun saptırılması ile karşılanır ve sonuçta sistemin optik eksenine merkezlenmiş bir tayf elde edilir.</a:t>
            </a:r>
          </a:p>
        </p:txBody>
      </p:sp>
      <p:graphicFrame>
        <p:nvGraphicFramePr>
          <p:cNvPr id="6" name="Object 4"/>
          <p:cNvGraphicFramePr>
            <a:graphicFrameLocks noChangeAspect="1"/>
          </p:cNvGraphicFramePr>
          <p:nvPr>
            <p:extLst>
              <p:ext uri="{D42A27DB-BD31-4B8C-83A1-F6EECF244321}">
                <p14:modId xmlns:p14="http://schemas.microsoft.com/office/powerpoint/2010/main" val="3389107337"/>
              </p:ext>
            </p:extLst>
          </p:nvPr>
        </p:nvGraphicFramePr>
        <p:xfrm>
          <a:off x="5258378" y="987426"/>
          <a:ext cx="3692525" cy="3889375"/>
        </p:xfrm>
        <a:graphic>
          <a:graphicData uri="http://schemas.openxmlformats.org/presentationml/2006/ole">
            <mc:AlternateContent xmlns:mc="http://schemas.openxmlformats.org/markup-compatibility/2006">
              <mc:Choice xmlns:v="urn:schemas-microsoft-com:vml" Requires="v">
                <p:oleObj spid="_x0000_s48138" name="Document" r:id="rId3" imgW="3621024" imgH="3813048" progId="Word.Document.8">
                  <p:embed/>
                </p:oleObj>
              </mc:Choice>
              <mc:Fallback>
                <p:oleObj name="Document" r:id="rId3" imgW="3621024" imgH="381304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378" y="987426"/>
                        <a:ext cx="3692525" cy="3889375"/>
                      </a:xfrm>
                      <a:prstGeom prst="rect">
                        <a:avLst/>
                      </a:prstGeom>
                      <a:solidFill>
                        <a:schemeClr val="tx1"/>
                      </a:solidFill>
                      <a:ln>
                        <a:noFill/>
                      </a:ln>
                      <a:effectLst/>
                      <a:extLst/>
                    </p:spPr>
                  </p:pic>
                </p:oleObj>
              </mc:Fallback>
            </mc:AlternateContent>
          </a:graphicData>
        </a:graphic>
      </p:graphicFrame>
    </p:spTree>
    <p:extLst>
      <p:ext uri="{BB962C8B-B14F-4D97-AF65-F5344CB8AC3E}">
        <p14:creationId xmlns:p14="http://schemas.microsoft.com/office/powerpoint/2010/main" val="404826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1524000" y="1341438"/>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2400"/>
              <a:t>Grizm, sabit dispersiyon sağlamak amacıyla da kullanılabilir. Bu sayede tayfta hemen hemen lineer bir dispersiyon elde edilebilir.</a:t>
            </a:r>
          </a:p>
          <a:p>
            <a:pPr algn="ctr"/>
            <a:endParaRPr lang="tr-TR" altLang="tr-TR" sz="2400"/>
          </a:p>
          <a:p>
            <a:pPr algn="ctr"/>
            <a:r>
              <a:rPr lang="tr-TR" altLang="tr-TR" sz="2400"/>
              <a:t>Tayfçekerlerde grizm kullanmanın getirdiği en büyük avantaj; kamera optiğinin, dispersiyon elemanına çok daha yakın olmasını sağlaması ve böylece klasik yansıtmalı optik ağlara göre çok daha kompakt bir dizayna izin vermesidir.</a:t>
            </a:r>
          </a:p>
          <a:p>
            <a:pPr algn="ctr"/>
            <a:endParaRPr lang="tr-TR" altLang="tr-TR" sz="2400"/>
          </a:p>
          <a:p>
            <a:pPr algn="ctr"/>
            <a:r>
              <a:rPr lang="tr-TR" altLang="tr-TR" sz="2400"/>
              <a:t>Ayrıca grizmler, yansıtmalı optik ağlara göre daha az ışınım sapıncına neden oldukları için tayfçekerin tasarımı daha kolay olmaktadır.</a:t>
            </a:r>
          </a:p>
        </p:txBody>
      </p:sp>
    </p:spTree>
    <p:extLst>
      <p:ext uri="{BB962C8B-B14F-4D97-AF65-F5344CB8AC3E}">
        <p14:creationId xmlns:p14="http://schemas.microsoft.com/office/powerpoint/2010/main" val="3155992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524000" y="1341438"/>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altLang="tr-TR" sz="2400"/>
              <a:t>Grizmler, yüksek kırınım sabiti (n=3.4) nedeniyle genellikle silikondan yapılırlar. Silikon, CaF</a:t>
            </a:r>
            <a:r>
              <a:rPr lang="tr-TR" altLang="tr-TR" sz="2400" baseline="-25000"/>
              <a:t>2</a:t>
            </a:r>
            <a:r>
              <a:rPr lang="tr-TR" altLang="tr-TR" sz="2400"/>
              <a:t>’ye göre (N=1.5) yaklaşık olarak 6 kat daha iyi bir dispersiyon sağlar.</a:t>
            </a:r>
          </a:p>
          <a:p>
            <a:pPr algn="ctr"/>
            <a:endParaRPr lang="tr-TR" altLang="tr-TR" sz="2400"/>
          </a:p>
          <a:p>
            <a:pPr algn="ctr"/>
            <a:r>
              <a:rPr lang="tr-TR" altLang="tr-TR" sz="2400"/>
              <a:t>Grizmin duyarlılığı yakın kırmızıötede yüksek olduğu için grizmli tayfçekerler bu dalgaboylarındaki gözlemlerde kullanılmaktadır.</a:t>
            </a:r>
          </a:p>
          <a:p>
            <a:pPr algn="ctr"/>
            <a:endParaRPr lang="tr-TR" altLang="tr-TR" sz="2400"/>
          </a:p>
          <a:p>
            <a:pPr algn="ctr"/>
            <a:r>
              <a:rPr lang="tr-TR" altLang="tr-TR" sz="2400"/>
              <a:t>NICMOS(Near Infrared Camera and Multi Object Spectrometer), grizm spektrometrisiyle 0,8 – 2,5 </a:t>
            </a:r>
            <a:r>
              <a:rPr lang="tr-TR" altLang="tr-TR" sz="2400">
                <a:sym typeface="Symbol" panose="05050102010706020507" pitchFamily="18" charset="2"/>
              </a:rPr>
              <a:t> dalgaboyu aralığında gözlem imkanı sunmaktadır.</a:t>
            </a:r>
          </a:p>
        </p:txBody>
      </p:sp>
    </p:spTree>
    <p:extLst>
      <p:ext uri="{BB962C8B-B14F-4D97-AF65-F5344CB8AC3E}">
        <p14:creationId xmlns:p14="http://schemas.microsoft.com/office/powerpoint/2010/main" val="289287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C000"/>
                </a:solidFill>
              </a:rPr>
              <a:t>Çok Yarıkla Girişim</a:t>
            </a:r>
            <a:endParaRPr lang="tr-TR" dirty="0">
              <a:solidFill>
                <a:srgbClr val="FFC000"/>
              </a:solidFill>
            </a:endParaRPr>
          </a:p>
        </p:txBody>
      </p:sp>
      <p:pic>
        <p:nvPicPr>
          <p:cNvPr id="33796" name="Picture 4" descr="http://www.vikdhillon.staff.shef.ac.uk/teaching/phy217/instruments/mono-multi-diffr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53" y="1590889"/>
            <a:ext cx="4742909" cy="3560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602191" y="1590889"/>
            <a:ext cx="5763874" cy="3560659"/>
          </a:xfrm>
          <a:prstGeom prst="rect">
            <a:avLst/>
          </a:prstGeom>
        </p:spPr>
      </p:pic>
    </p:spTree>
    <p:extLst>
      <p:ext uri="{BB962C8B-B14F-4D97-AF65-F5344CB8AC3E}">
        <p14:creationId xmlns:p14="http://schemas.microsoft.com/office/powerpoint/2010/main" val="291779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283930" y="178127"/>
            <a:ext cx="9305386" cy="4967398"/>
          </a:xfrm>
          <a:prstGeom prst="rect">
            <a:avLst/>
          </a:prstGeom>
        </p:spPr>
      </p:pic>
      <p:sp>
        <p:nvSpPr>
          <p:cNvPr id="3" name="TextBox 2"/>
          <p:cNvSpPr txBox="1"/>
          <p:nvPr/>
        </p:nvSpPr>
        <p:spPr>
          <a:xfrm>
            <a:off x="2536064" y="5145525"/>
            <a:ext cx="6801119" cy="584775"/>
          </a:xfrm>
          <a:prstGeom prst="rect">
            <a:avLst/>
          </a:prstGeom>
          <a:noFill/>
        </p:spPr>
        <p:txBody>
          <a:bodyPr wrap="square" rtlCol="0">
            <a:spAutoFit/>
          </a:bodyPr>
          <a:lstStyle/>
          <a:p>
            <a:r>
              <a:rPr lang="tr-TR" sz="3200" i="1" dirty="0" smtClean="0">
                <a:solidFill>
                  <a:srgbClr val="FFC000"/>
                </a:solidFill>
              </a:rPr>
              <a:t>l(sin</a:t>
            </a:r>
            <a:r>
              <a:rPr lang="tr-TR" sz="3200" i="1" dirty="0" smtClean="0">
                <a:solidFill>
                  <a:srgbClr val="FFC000"/>
                </a:solidFill>
                <a:sym typeface="Symbol" panose="05050102010706020507" pitchFamily="18" charset="2"/>
              </a:rPr>
              <a:t></a:t>
            </a:r>
            <a:r>
              <a:rPr lang="tr-TR" sz="3200" i="1" dirty="0" smtClean="0">
                <a:solidFill>
                  <a:srgbClr val="FFC000"/>
                </a:solidFill>
              </a:rPr>
              <a:t>+sin</a:t>
            </a:r>
            <a:r>
              <a:rPr lang="tr-TR" sz="3200" i="1" dirty="0" smtClean="0">
                <a:solidFill>
                  <a:srgbClr val="FFC000"/>
                </a:solidFill>
                <a:sym typeface="Symbol" panose="05050102010706020507" pitchFamily="18" charset="2"/>
              </a:rPr>
              <a:t></a:t>
            </a:r>
            <a:r>
              <a:rPr lang="tr-TR" sz="3200" i="1" dirty="0" smtClean="0">
                <a:solidFill>
                  <a:srgbClr val="FFC000"/>
                </a:solidFill>
              </a:rPr>
              <a:t>)=p</a:t>
            </a:r>
            <a:r>
              <a:rPr lang="tr-TR" sz="3200" i="1" dirty="0" smtClean="0">
                <a:solidFill>
                  <a:srgbClr val="FFC000"/>
                </a:solidFill>
                <a:sym typeface="Symbol" panose="05050102010706020507" pitchFamily="18" charset="2"/>
              </a:rPr>
              <a:t> ,</a:t>
            </a:r>
            <a:r>
              <a:rPr lang="tr-TR" sz="3200" i="1" dirty="0" smtClean="0">
                <a:solidFill>
                  <a:srgbClr val="FFC000"/>
                </a:solidFill>
              </a:rPr>
              <a:t> </a:t>
            </a:r>
            <a:r>
              <a:rPr lang="tr-TR" sz="3200" dirty="0" smtClean="0"/>
              <a:t>burada p=0, ±1, ±2,...</a:t>
            </a:r>
            <a:endParaRPr lang="tr-TR" sz="3200" dirty="0"/>
          </a:p>
        </p:txBody>
      </p:sp>
    </p:spTree>
    <p:extLst>
      <p:ext uri="{BB962C8B-B14F-4D97-AF65-F5344CB8AC3E}">
        <p14:creationId xmlns:p14="http://schemas.microsoft.com/office/powerpoint/2010/main" val="270535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stretch>
            <a:fillRect/>
          </a:stretch>
        </p:blipFill>
        <p:spPr>
          <a:xfrm>
            <a:off x="1800497" y="1690688"/>
            <a:ext cx="6649926" cy="4351338"/>
          </a:xfrm>
          <a:prstGeom prst="rect">
            <a:avLst/>
          </a:prstGeom>
        </p:spPr>
      </p:pic>
    </p:spTree>
    <p:extLst>
      <p:ext uri="{BB962C8B-B14F-4D97-AF65-F5344CB8AC3E}">
        <p14:creationId xmlns:p14="http://schemas.microsoft.com/office/powerpoint/2010/main" val="29828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195943"/>
            <a:ext cx="10515600" cy="1325563"/>
          </a:xfrm>
        </p:spPr>
        <p:txBody>
          <a:bodyPr>
            <a:normAutofit/>
          </a:bodyPr>
          <a:lstStyle/>
          <a:p>
            <a:pPr eaLnBrk="1" hangingPunct="1"/>
            <a:r>
              <a:rPr lang="tr-TR" altLang="tr-TR" dirty="0" smtClean="0"/>
              <a:t>Üç yarıklı</a:t>
            </a:r>
            <a:endParaRPr lang="en-US" altLang="tr-TR" dirty="0" smtClean="0"/>
          </a:p>
        </p:txBody>
      </p:sp>
      <p:pic>
        <p:nvPicPr>
          <p:cNvPr id="28675" name="Picture 46"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855664"/>
            <a:ext cx="806767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838200" y="1398588"/>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N=3</a:t>
            </a:r>
          </a:p>
        </p:txBody>
      </p:sp>
    </p:spTree>
    <p:extLst>
      <p:ext uri="{BB962C8B-B14F-4D97-AF65-F5344CB8AC3E}">
        <p14:creationId xmlns:p14="http://schemas.microsoft.com/office/powerpoint/2010/main" val="147176878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1038" y="-106363"/>
            <a:ext cx="10515600" cy="1325563"/>
          </a:xfrm>
        </p:spPr>
        <p:txBody>
          <a:bodyPr/>
          <a:lstStyle/>
          <a:p>
            <a:r>
              <a:rPr lang="tr-TR" altLang="tr-TR" dirty="0" smtClean="0"/>
              <a:t>Dört </a:t>
            </a:r>
            <a:r>
              <a:rPr lang="tr-TR" altLang="tr-TR" dirty="0"/>
              <a:t>yarıklı</a:t>
            </a:r>
            <a:endParaRPr lang="en-US" altLang="tr-TR" dirty="0" smtClean="0"/>
          </a:p>
        </p:txBody>
      </p:sp>
      <p:pic>
        <p:nvPicPr>
          <p:cNvPr id="29699" name="Picture 46"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855664"/>
            <a:ext cx="806767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785949" y="1219200"/>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N=4</a:t>
            </a:r>
          </a:p>
        </p:txBody>
      </p:sp>
    </p:spTree>
    <p:extLst>
      <p:ext uri="{BB962C8B-B14F-4D97-AF65-F5344CB8AC3E}">
        <p14:creationId xmlns:p14="http://schemas.microsoft.com/office/powerpoint/2010/main" val="10430067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1038" y="-288131"/>
            <a:ext cx="10515600" cy="1325563"/>
          </a:xfrm>
        </p:spPr>
        <p:txBody>
          <a:bodyPr/>
          <a:lstStyle/>
          <a:p>
            <a:pPr eaLnBrk="1" hangingPunct="1"/>
            <a:r>
              <a:rPr lang="tr-TR" altLang="tr-TR" dirty="0" smtClean="0"/>
              <a:t>Beş yarıklı</a:t>
            </a:r>
            <a:r>
              <a:rPr lang="en-US" altLang="tr-TR" dirty="0" smtClean="0"/>
              <a:t>...</a:t>
            </a:r>
          </a:p>
        </p:txBody>
      </p:sp>
      <p:pic>
        <p:nvPicPr>
          <p:cNvPr id="30723" name="Picture 46" descr="Pictur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855664"/>
            <a:ext cx="806767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681038" y="1245325"/>
            <a:ext cx="94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tr-TR" sz="3200" dirty="0"/>
              <a:t>N=5</a:t>
            </a:r>
          </a:p>
        </p:txBody>
      </p:sp>
    </p:spTree>
    <p:extLst>
      <p:ext uri="{BB962C8B-B14F-4D97-AF65-F5344CB8AC3E}">
        <p14:creationId xmlns:p14="http://schemas.microsoft.com/office/powerpoint/2010/main" val="24691948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693</TotalTime>
  <Words>917</Words>
  <Application>Microsoft Office PowerPoint</Application>
  <PresentationFormat>Widescreen</PresentationFormat>
  <Paragraphs>196</Paragraphs>
  <Slides>37</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8" baseType="lpstr">
      <vt:lpstr>ＭＳ Ｐゴシック</vt:lpstr>
      <vt:lpstr>Arial</vt:lpstr>
      <vt:lpstr>Calibri</vt:lpstr>
      <vt:lpstr>Comic Sans MS</vt:lpstr>
      <vt:lpstr>Corbel</vt:lpstr>
      <vt:lpstr>Lucida Grande</vt:lpstr>
      <vt:lpstr>Symbol</vt:lpstr>
      <vt:lpstr>Times New Roman</vt:lpstr>
      <vt:lpstr>Depth</vt:lpstr>
      <vt:lpstr>Equation</vt:lpstr>
      <vt:lpstr>Document</vt:lpstr>
      <vt:lpstr>Tayf ve Tayfçekerler</vt:lpstr>
      <vt:lpstr>Ders Sunuları</vt:lpstr>
      <vt:lpstr>PowerPoint Presentation</vt:lpstr>
      <vt:lpstr>Çok Yarıkla Girişim</vt:lpstr>
      <vt:lpstr>PowerPoint Presentation</vt:lpstr>
      <vt:lpstr>PowerPoint Presentation</vt:lpstr>
      <vt:lpstr>Üç yarıklı</vt:lpstr>
      <vt:lpstr>Dört yarıklı</vt:lpstr>
      <vt:lpstr>Beş yarıklı...</vt:lpstr>
      <vt:lpstr>Daha fazla yarıklı</vt:lpstr>
      <vt:lpstr>3 farklı dalgaboyu</vt:lpstr>
      <vt:lpstr>3 farklı dalgaboyu</vt:lpstr>
      <vt:lpstr>Tayfçekeri tasarlamak</vt:lpstr>
      <vt:lpstr>Tek renk ve çok renk kırınım desenleri</vt:lpstr>
      <vt:lpstr>PowerPoint Presentation</vt:lpstr>
      <vt:lpstr>Optik Ağlar</vt:lpstr>
      <vt:lpstr>Optik Ağlar</vt:lpstr>
      <vt:lpstr>Optik Ağlar</vt:lpstr>
      <vt:lpstr>PowerPoint Presentation</vt:lpstr>
      <vt:lpstr>Yansıtıcı Optik Ağlar (Reflective Gratings)</vt:lpstr>
      <vt:lpstr>Grating Denklemi</vt:lpstr>
      <vt:lpstr>Çoklu Tayf</vt:lpstr>
      <vt:lpstr>Blaze fonksiyonu ve dalgaboyu</vt:lpstr>
      <vt:lpstr>Çoklu Tayf</vt:lpstr>
      <vt:lpstr>PowerPoint Presentation</vt:lpstr>
      <vt:lpstr>Çözünürlük</vt:lpstr>
      <vt:lpstr>Kırınım Ağı’nın Özellikleri</vt:lpstr>
      <vt:lpstr>Echelle Gratings</vt:lpstr>
      <vt:lpstr>PowerPoint Presentation</vt:lpstr>
      <vt:lpstr>PowerPoint Presentation</vt:lpstr>
      <vt:lpstr>Eşel tayf: cross dispersion</vt:lpstr>
      <vt:lpstr>PowerPoint Presentation</vt:lpstr>
      <vt:lpstr>PowerPoint Presentation</vt:lpstr>
      <vt:lpstr>Eşel bir tayf örneği</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Tayf ve Tayfçekerler</dc:title>
  <dc:creator>Mesut Yilmaz</dc:creator>
  <cp:lastModifiedBy>Mesut Yilmaz</cp:lastModifiedBy>
  <cp:revision>65</cp:revision>
  <dcterms:created xsi:type="dcterms:W3CDTF">2014-12-04T08:42:43Z</dcterms:created>
  <dcterms:modified xsi:type="dcterms:W3CDTF">2015-12-17T13:45:53Z</dcterms:modified>
</cp:coreProperties>
</file>