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tags/tag1.xml" ContentType="application/vnd.openxmlformats-officedocument.presentationml.tags+xml"/>
  <Override PartName="/ppt/activeX/activeX7.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8"/>
  </p:notesMasterIdLst>
  <p:sldIdLst>
    <p:sldId id="256" r:id="rId2"/>
    <p:sldId id="257" r:id="rId3"/>
    <p:sldId id="258" r:id="rId4"/>
    <p:sldId id="259" r:id="rId5"/>
    <p:sldId id="260" r:id="rId6"/>
    <p:sldId id="263" r:id="rId7"/>
    <p:sldId id="264" r:id="rId8"/>
    <p:sldId id="265" r:id="rId9"/>
    <p:sldId id="266" r:id="rId10"/>
    <p:sldId id="267" r:id="rId11"/>
    <p:sldId id="261" r:id="rId12"/>
    <p:sldId id="273" r:id="rId13"/>
    <p:sldId id="268" r:id="rId14"/>
    <p:sldId id="269" r:id="rId15"/>
    <p:sldId id="270" r:id="rId16"/>
    <p:sldId id="272" r:id="rId17"/>
    <p:sldId id="262"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5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C59F8-F5F6-4983-B8E9-5F5D68F214E0}" type="datetimeFigureOut">
              <a:rPr lang="tr-TR" smtClean="0"/>
              <a:t>9.10.2016</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AB88E6-CDFF-47E3-9F36-3637CF819A9B}" type="slidenum">
              <a:rPr lang="tr-TR" smtClean="0"/>
              <a:t>‹#›</a:t>
            </a:fld>
            <a:endParaRPr lang="tr-TR"/>
          </a:p>
        </p:txBody>
      </p:sp>
    </p:spTree>
    <p:extLst>
      <p:ext uri="{BB962C8B-B14F-4D97-AF65-F5344CB8AC3E}">
        <p14:creationId xmlns:p14="http://schemas.microsoft.com/office/powerpoint/2010/main" val="4251351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B54058B4-15BA-4924-A96D-361B3D1AC2DA}" type="datetimeFigureOut">
              <a:rPr lang="tr-TR" smtClean="0"/>
              <a:t>9.10.2016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2221264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B54058B4-15BA-4924-A96D-361B3D1AC2DA}" type="datetimeFigureOut">
              <a:rPr lang="tr-TR" smtClean="0"/>
              <a:t>9.10.2016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1480280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B54058B4-15BA-4924-A96D-361B3D1AC2DA}" type="datetimeFigureOut">
              <a:rPr lang="tr-TR" smtClean="0"/>
              <a:t>9.10.2016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3377132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B54058B4-15BA-4924-A96D-361B3D1AC2DA}" type="datetimeFigureOut">
              <a:rPr lang="tr-TR" smtClean="0"/>
              <a:t>9.10.2016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411067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4058B4-15BA-4924-A96D-361B3D1AC2DA}" type="datetimeFigureOut">
              <a:rPr lang="tr-TR" smtClean="0"/>
              <a:t>9.10.2016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233337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B54058B4-15BA-4924-A96D-361B3D1AC2DA}" type="datetimeFigureOut">
              <a:rPr lang="tr-TR" smtClean="0"/>
              <a:t>9.10.2016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236240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B54058B4-15BA-4924-A96D-361B3D1AC2DA}" type="datetimeFigureOut">
              <a:rPr lang="tr-TR" smtClean="0"/>
              <a:t>9.10.2016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2891042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B54058B4-15BA-4924-A96D-361B3D1AC2DA}" type="datetimeFigureOut">
              <a:rPr lang="tr-TR" smtClean="0"/>
              <a:t>9.10.2016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1514758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058B4-15BA-4924-A96D-361B3D1AC2DA}" type="datetimeFigureOut">
              <a:rPr lang="tr-TR" smtClean="0"/>
              <a:t>9.10.2016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1931335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4058B4-15BA-4924-A96D-361B3D1AC2DA}" type="datetimeFigureOut">
              <a:rPr lang="tr-TR" smtClean="0"/>
              <a:t>9.10.2016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384158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4058B4-15BA-4924-A96D-361B3D1AC2DA}" type="datetimeFigureOut">
              <a:rPr lang="tr-TR" smtClean="0"/>
              <a:t>9.10.2016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2482824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058B4-15BA-4924-A96D-361B3D1AC2DA}" type="datetimeFigureOut">
              <a:rPr lang="tr-TR" smtClean="0"/>
              <a:t>9.10.2016</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BB2CAB-86DA-46C4-BA3F-561FC0D111C0}" type="slidenum">
              <a:rPr lang="tr-TR" smtClean="0"/>
              <a:t>‹#›</a:t>
            </a:fld>
            <a:endParaRPr lang="tr-TR"/>
          </a:p>
        </p:txBody>
      </p:sp>
    </p:spTree>
    <p:extLst>
      <p:ext uri="{BB962C8B-B14F-4D97-AF65-F5344CB8AC3E}">
        <p14:creationId xmlns:p14="http://schemas.microsoft.com/office/powerpoint/2010/main" val="250020525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esutyilmaz@ankara.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4.xml"/><Relationship Id="rId1" Type="http://schemas.openxmlformats.org/officeDocument/2006/relationships/vmlDrawing" Target="../drawings/vmlDrawing4.vml"/><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5.xml"/><Relationship Id="rId1" Type="http://schemas.openxmlformats.org/officeDocument/2006/relationships/vmlDrawing" Target="../drawings/vmlDrawing5.vml"/><Relationship Id="rId4" Type="http://schemas.openxmlformats.org/officeDocument/2006/relationships/image" Target="../media/image15.wmf"/></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ontrol" Target="../activeX/activeX6.xml"/><Relationship Id="rId1" Type="http://schemas.openxmlformats.org/officeDocument/2006/relationships/vmlDrawing" Target="../drawings/vmlDrawing6.vml"/><Relationship Id="rId5" Type="http://schemas.openxmlformats.org/officeDocument/2006/relationships/image" Target="../media/image20.wmf"/><Relationship Id="rId4"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7.xml"/><Relationship Id="rId1" Type="http://schemas.openxmlformats.org/officeDocument/2006/relationships/vmlDrawing" Target="../drawings/vmlDrawing7.vml"/><Relationship Id="rId4" Type="http://schemas.openxmlformats.org/officeDocument/2006/relationships/image" Target="../media/image21.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b="1" dirty="0"/>
              <a:t>GDM417 - ASTRONOMİ</a:t>
            </a:r>
          </a:p>
        </p:txBody>
      </p:sp>
      <p:sp>
        <p:nvSpPr>
          <p:cNvPr id="3" name="Subtitle 2"/>
          <p:cNvSpPr>
            <a:spLocks noGrp="1"/>
          </p:cNvSpPr>
          <p:nvPr>
            <p:ph type="subTitle" idx="1"/>
          </p:nvPr>
        </p:nvSpPr>
        <p:spPr/>
        <p:txBody>
          <a:bodyPr>
            <a:normAutofit fontScale="77500" lnSpcReduction="20000"/>
          </a:bodyPr>
          <a:lstStyle/>
          <a:p>
            <a:r>
              <a:rPr lang="tr-TR" sz="2600" b="1" dirty="0"/>
              <a:t>Yrd. Doç. Dr. Mesut Yılmaz</a:t>
            </a:r>
          </a:p>
          <a:p>
            <a:r>
              <a:rPr lang="tr-TR" dirty="0"/>
              <a:t>Ankara Üniversitesi, Fen Fakültesi Astronomi ve Uzay Bilimleri</a:t>
            </a:r>
          </a:p>
          <a:p>
            <a:r>
              <a:rPr lang="tr-TR" dirty="0">
                <a:hlinkClick r:id="rId2"/>
              </a:rPr>
              <a:t>mesutyilmaz@ankara.edu.tr</a:t>
            </a:r>
            <a:endParaRPr lang="tr-TR" dirty="0"/>
          </a:p>
          <a:p>
            <a:r>
              <a:rPr lang="tr-TR" dirty="0"/>
              <a:t>312-2126720 / 1316</a:t>
            </a:r>
          </a:p>
          <a:p>
            <a:r>
              <a:rPr lang="tr-TR" dirty="0"/>
              <a:t>2016-2017 Güz</a:t>
            </a:r>
          </a:p>
        </p:txBody>
      </p:sp>
    </p:spTree>
    <p:extLst>
      <p:ext uri="{BB962C8B-B14F-4D97-AF65-F5344CB8AC3E}">
        <p14:creationId xmlns:p14="http://schemas.microsoft.com/office/powerpoint/2010/main" val="238642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33"/>
          <p:cNvSpPr>
            <a:spLocks noChangeShapeType="1"/>
          </p:cNvSpPr>
          <p:nvPr/>
        </p:nvSpPr>
        <p:spPr bwMode="auto">
          <a:xfrm flipV="1">
            <a:off x="6456364" y="1125538"/>
            <a:ext cx="3311525" cy="143986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195" name="Oval 4"/>
          <p:cNvSpPr>
            <a:spLocks noChangeArrowheads="1"/>
          </p:cNvSpPr>
          <p:nvPr/>
        </p:nvSpPr>
        <p:spPr bwMode="auto">
          <a:xfrm>
            <a:off x="5735639" y="547688"/>
            <a:ext cx="4321175" cy="23050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8196" name="Line 5"/>
          <p:cNvSpPr>
            <a:spLocks noChangeShapeType="1"/>
          </p:cNvSpPr>
          <p:nvPr/>
        </p:nvSpPr>
        <p:spPr bwMode="auto">
          <a:xfrm flipV="1">
            <a:off x="5735639" y="1676400"/>
            <a:ext cx="4321175" cy="71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197" name="Line 6"/>
          <p:cNvSpPr>
            <a:spLocks noChangeShapeType="1"/>
          </p:cNvSpPr>
          <p:nvPr/>
        </p:nvSpPr>
        <p:spPr bwMode="auto">
          <a:xfrm>
            <a:off x="8434388" y="582614"/>
            <a:ext cx="0" cy="2232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198" name="AutoShape 7"/>
          <p:cNvSpPr>
            <a:spLocks noChangeArrowheads="1"/>
          </p:cNvSpPr>
          <p:nvPr/>
        </p:nvSpPr>
        <p:spPr bwMode="auto">
          <a:xfrm>
            <a:off x="8275639" y="1558925"/>
            <a:ext cx="307975" cy="285750"/>
          </a:xfrm>
          <a:prstGeom prst="sun">
            <a:avLst>
              <a:gd name="adj" fmla="val 25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nvGrpSpPr>
          <p:cNvPr id="8199" name="Group 11"/>
          <p:cNvGrpSpPr>
            <a:grpSpLocks/>
          </p:cNvGrpSpPr>
          <p:nvPr/>
        </p:nvGrpSpPr>
        <p:grpSpPr bwMode="auto">
          <a:xfrm>
            <a:off x="8294689" y="414338"/>
            <a:ext cx="350837" cy="349250"/>
            <a:chOff x="2641" y="3279"/>
            <a:chExt cx="221" cy="220"/>
          </a:xfrm>
        </p:grpSpPr>
        <p:sp>
          <p:nvSpPr>
            <p:cNvPr id="8227" name="Oval 8"/>
            <p:cNvSpPr>
              <a:spLocks noChangeArrowheads="1"/>
            </p:cNvSpPr>
            <p:nvPr/>
          </p:nvSpPr>
          <p:spPr bwMode="auto">
            <a:xfrm>
              <a:off x="2659" y="3294"/>
              <a:ext cx="182" cy="18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8228" name="Line 9"/>
            <p:cNvSpPr>
              <a:spLocks noChangeShapeType="1"/>
            </p:cNvSpPr>
            <p:nvPr/>
          </p:nvSpPr>
          <p:spPr bwMode="auto">
            <a:xfrm flipH="1">
              <a:off x="2641" y="3279"/>
              <a:ext cx="221" cy="2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229" name="AutoShape 10"/>
            <p:cNvSpPr>
              <a:spLocks noChangeAspect="1" noChangeArrowheads="1"/>
            </p:cNvSpPr>
            <p:nvPr/>
          </p:nvSpPr>
          <p:spPr bwMode="auto">
            <a:xfrm rot="-2654346">
              <a:off x="2718" y="3304"/>
              <a:ext cx="43" cy="172"/>
            </a:xfrm>
            <a:prstGeom prst="moon">
              <a:avLst>
                <a:gd name="adj" fmla="val 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8200" name="Group 12"/>
          <p:cNvGrpSpPr>
            <a:grpSpLocks/>
          </p:cNvGrpSpPr>
          <p:nvPr/>
        </p:nvGrpSpPr>
        <p:grpSpPr bwMode="auto">
          <a:xfrm>
            <a:off x="5591175" y="1557338"/>
            <a:ext cx="350838" cy="349250"/>
            <a:chOff x="2641" y="3279"/>
            <a:chExt cx="221" cy="220"/>
          </a:xfrm>
        </p:grpSpPr>
        <p:sp>
          <p:nvSpPr>
            <p:cNvPr id="8224" name="Oval 13"/>
            <p:cNvSpPr>
              <a:spLocks noChangeArrowheads="1"/>
            </p:cNvSpPr>
            <p:nvPr/>
          </p:nvSpPr>
          <p:spPr bwMode="auto">
            <a:xfrm>
              <a:off x="2659" y="3294"/>
              <a:ext cx="182" cy="18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8225" name="Line 14"/>
            <p:cNvSpPr>
              <a:spLocks noChangeShapeType="1"/>
            </p:cNvSpPr>
            <p:nvPr/>
          </p:nvSpPr>
          <p:spPr bwMode="auto">
            <a:xfrm flipH="1">
              <a:off x="2641" y="3279"/>
              <a:ext cx="221" cy="2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226" name="AutoShape 15"/>
            <p:cNvSpPr>
              <a:spLocks noChangeAspect="1" noChangeArrowheads="1"/>
            </p:cNvSpPr>
            <p:nvPr/>
          </p:nvSpPr>
          <p:spPr bwMode="auto">
            <a:xfrm rot="-2654346">
              <a:off x="2718" y="3304"/>
              <a:ext cx="43" cy="172"/>
            </a:xfrm>
            <a:prstGeom prst="moon">
              <a:avLst>
                <a:gd name="adj" fmla="val 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8201" name="Group 16"/>
          <p:cNvGrpSpPr>
            <a:grpSpLocks/>
          </p:cNvGrpSpPr>
          <p:nvPr/>
        </p:nvGrpSpPr>
        <p:grpSpPr bwMode="auto">
          <a:xfrm>
            <a:off x="9883775" y="1484313"/>
            <a:ext cx="350838" cy="349250"/>
            <a:chOff x="2641" y="3279"/>
            <a:chExt cx="221" cy="220"/>
          </a:xfrm>
        </p:grpSpPr>
        <p:sp>
          <p:nvSpPr>
            <p:cNvPr id="8221" name="Oval 17"/>
            <p:cNvSpPr>
              <a:spLocks noChangeArrowheads="1"/>
            </p:cNvSpPr>
            <p:nvPr/>
          </p:nvSpPr>
          <p:spPr bwMode="auto">
            <a:xfrm>
              <a:off x="2659" y="3294"/>
              <a:ext cx="182" cy="18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8222" name="Line 18"/>
            <p:cNvSpPr>
              <a:spLocks noChangeShapeType="1"/>
            </p:cNvSpPr>
            <p:nvPr/>
          </p:nvSpPr>
          <p:spPr bwMode="auto">
            <a:xfrm flipH="1">
              <a:off x="2641" y="3279"/>
              <a:ext cx="221" cy="2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223" name="AutoShape 19"/>
            <p:cNvSpPr>
              <a:spLocks noChangeAspect="1" noChangeArrowheads="1"/>
            </p:cNvSpPr>
            <p:nvPr/>
          </p:nvSpPr>
          <p:spPr bwMode="auto">
            <a:xfrm rot="-2654346">
              <a:off x="2718" y="3304"/>
              <a:ext cx="43" cy="172"/>
            </a:xfrm>
            <a:prstGeom prst="moon">
              <a:avLst>
                <a:gd name="adj" fmla="val 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8202" name="Group 20"/>
          <p:cNvGrpSpPr>
            <a:grpSpLocks/>
          </p:cNvGrpSpPr>
          <p:nvPr/>
        </p:nvGrpSpPr>
        <p:grpSpPr bwMode="auto">
          <a:xfrm>
            <a:off x="8275639" y="2617788"/>
            <a:ext cx="350837" cy="349250"/>
            <a:chOff x="2641" y="3279"/>
            <a:chExt cx="221" cy="220"/>
          </a:xfrm>
        </p:grpSpPr>
        <p:sp>
          <p:nvSpPr>
            <p:cNvPr id="8218" name="Oval 21"/>
            <p:cNvSpPr>
              <a:spLocks noChangeArrowheads="1"/>
            </p:cNvSpPr>
            <p:nvPr/>
          </p:nvSpPr>
          <p:spPr bwMode="auto">
            <a:xfrm>
              <a:off x="2659" y="3294"/>
              <a:ext cx="182" cy="18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8219" name="Line 22"/>
            <p:cNvSpPr>
              <a:spLocks noChangeShapeType="1"/>
            </p:cNvSpPr>
            <p:nvPr/>
          </p:nvSpPr>
          <p:spPr bwMode="auto">
            <a:xfrm flipH="1">
              <a:off x="2641" y="3279"/>
              <a:ext cx="221" cy="2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220" name="AutoShape 23"/>
            <p:cNvSpPr>
              <a:spLocks noChangeAspect="1" noChangeArrowheads="1"/>
            </p:cNvSpPr>
            <p:nvPr/>
          </p:nvSpPr>
          <p:spPr bwMode="auto">
            <a:xfrm rot="-2654346">
              <a:off x="2718" y="3304"/>
              <a:ext cx="43" cy="172"/>
            </a:xfrm>
            <a:prstGeom prst="moon">
              <a:avLst>
                <a:gd name="adj" fmla="val 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sp>
        <p:nvSpPr>
          <p:cNvPr id="8203" name="Text Box 25"/>
          <p:cNvSpPr txBox="1">
            <a:spLocks noChangeArrowheads="1"/>
          </p:cNvSpPr>
          <p:nvPr/>
        </p:nvSpPr>
        <p:spPr bwMode="auto">
          <a:xfrm>
            <a:off x="5159376" y="1316039"/>
            <a:ext cx="1152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Oğlak(</a:t>
            </a:r>
            <a:r>
              <a:rPr lang="tr-TR" altLang="tr-TR" sz="1200">
                <a:sym typeface="Symbol" panose="05050102010706020507" pitchFamily="18" charset="2"/>
              </a:rPr>
              <a:t>)</a:t>
            </a:r>
          </a:p>
        </p:txBody>
      </p:sp>
      <p:sp>
        <p:nvSpPr>
          <p:cNvPr id="8204" name="Text Box 26"/>
          <p:cNvSpPr txBox="1">
            <a:spLocks noChangeArrowheads="1"/>
          </p:cNvSpPr>
          <p:nvPr/>
        </p:nvSpPr>
        <p:spPr bwMode="auto">
          <a:xfrm>
            <a:off x="9610725" y="1268414"/>
            <a:ext cx="971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Yengeç(</a:t>
            </a:r>
            <a:r>
              <a:rPr lang="tr-TR" altLang="tr-TR" sz="1200">
                <a:sym typeface="Wingdings" panose="05000000000000000000" pitchFamily="2" charset="2"/>
              </a:rPr>
              <a:t></a:t>
            </a:r>
            <a:r>
              <a:rPr lang="tr-TR" altLang="tr-TR" sz="1200">
                <a:sym typeface="Symbol" panose="05050102010706020507" pitchFamily="18" charset="2"/>
              </a:rPr>
              <a:t>)</a:t>
            </a:r>
          </a:p>
        </p:txBody>
      </p:sp>
      <p:sp>
        <p:nvSpPr>
          <p:cNvPr id="8205" name="Text Box 27"/>
          <p:cNvSpPr txBox="1">
            <a:spLocks noChangeArrowheads="1"/>
          </p:cNvSpPr>
          <p:nvPr/>
        </p:nvSpPr>
        <p:spPr bwMode="auto">
          <a:xfrm>
            <a:off x="7751764" y="188914"/>
            <a:ext cx="1368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Terazi(</a:t>
            </a:r>
            <a:r>
              <a:rPr lang="tr-TR" altLang="tr-TR" sz="1200">
                <a:sym typeface="Wingdings" panose="05000000000000000000" pitchFamily="2" charset="2"/>
              </a:rPr>
              <a:t></a:t>
            </a:r>
            <a:r>
              <a:rPr lang="tr-TR" altLang="tr-TR" sz="1200">
                <a:sym typeface="Symbol" panose="05050102010706020507" pitchFamily="18" charset="2"/>
              </a:rPr>
              <a:t>)</a:t>
            </a:r>
          </a:p>
        </p:txBody>
      </p:sp>
      <p:sp>
        <p:nvSpPr>
          <p:cNvPr id="8206" name="Text Box 28"/>
          <p:cNvSpPr txBox="1">
            <a:spLocks noChangeArrowheads="1"/>
          </p:cNvSpPr>
          <p:nvPr/>
        </p:nvSpPr>
        <p:spPr bwMode="auto">
          <a:xfrm>
            <a:off x="7896226" y="2871789"/>
            <a:ext cx="1152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Koç(</a:t>
            </a:r>
            <a:r>
              <a:rPr lang="tr-TR" altLang="tr-TR" sz="1200">
                <a:sym typeface="Symbol" panose="05050102010706020507" pitchFamily="18" charset="2"/>
              </a:rPr>
              <a:t>)</a:t>
            </a:r>
          </a:p>
        </p:txBody>
      </p:sp>
      <p:sp>
        <p:nvSpPr>
          <p:cNvPr id="8207" name="Text Box 29"/>
          <p:cNvSpPr txBox="1">
            <a:spLocks noChangeArrowheads="1"/>
          </p:cNvSpPr>
          <p:nvPr/>
        </p:nvSpPr>
        <p:spPr bwMode="auto">
          <a:xfrm>
            <a:off x="7896225" y="3141664"/>
            <a:ext cx="1081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23 Eylül</a:t>
            </a:r>
          </a:p>
        </p:txBody>
      </p:sp>
      <p:sp>
        <p:nvSpPr>
          <p:cNvPr id="8208" name="Text Box 30"/>
          <p:cNvSpPr txBox="1">
            <a:spLocks noChangeArrowheads="1"/>
          </p:cNvSpPr>
          <p:nvPr/>
        </p:nvSpPr>
        <p:spPr bwMode="auto">
          <a:xfrm>
            <a:off x="9485314" y="1844675"/>
            <a:ext cx="10810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22 Aralık</a:t>
            </a:r>
          </a:p>
        </p:txBody>
      </p:sp>
      <p:sp>
        <p:nvSpPr>
          <p:cNvPr id="8209" name="Text Box 31"/>
          <p:cNvSpPr txBox="1">
            <a:spLocks noChangeArrowheads="1"/>
          </p:cNvSpPr>
          <p:nvPr/>
        </p:nvSpPr>
        <p:spPr bwMode="auto">
          <a:xfrm>
            <a:off x="7824789" y="0"/>
            <a:ext cx="10810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21 Mart</a:t>
            </a:r>
          </a:p>
        </p:txBody>
      </p:sp>
      <p:sp>
        <p:nvSpPr>
          <p:cNvPr id="8210" name="Text Box 32"/>
          <p:cNvSpPr txBox="1">
            <a:spLocks noChangeArrowheads="1"/>
          </p:cNvSpPr>
          <p:nvPr/>
        </p:nvSpPr>
        <p:spPr bwMode="auto">
          <a:xfrm>
            <a:off x="5303839" y="1844675"/>
            <a:ext cx="10810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22 Haziran</a:t>
            </a:r>
          </a:p>
        </p:txBody>
      </p:sp>
      <p:sp>
        <p:nvSpPr>
          <p:cNvPr id="8211" name="Text Box 34"/>
          <p:cNvSpPr txBox="1">
            <a:spLocks noChangeArrowheads="1"/>
          </p:cNvSpPr>
          <p:nvPr/>
        </p:nvSpPr>
        <p:spPr bwMode="auto">
          <a:xfrm>
            <a:off x="7319963" y="2276475"/>
            <a:ext cx="647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Yaz</a:t>
            </a:r>
          </a:p>
        </p:txBody>
      </p:sp>
      <p:sp>
        <p:nvSpPr>
          <p:cNvPr id="8212" name="Text Box 35"/>
          <p:cNvSpPr txBox="1">
            <a:spLocks noChangeArrowheads="1"/>
          </p:cNvSpPr>
          <p:nvPr/>
        </p:nvSpPr>
        <p:spPr bwMode="auto">
          <a:xfrm>
            <a:off x="6816726" y="1125539"/>
            <a:ext cx="7921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İlkbahar</a:t>
            </a:r>
          </a:p>
        </p:txBody>
      </p:sp>
      <p:sp>
        <p:nvSpPr>
          <p:cNvPr id="8213" name="Text Box 36"/>
          <p:cNvSpPr txBox="1">
            <a:spLocks noChangeArrowheads="1"/>
          </p:cNvSpPr>
          <p:nvPr/>
        </p:nvSpPr>
        <p:spPr bwMode="auto">
          <a:xfrm>
            <a:off x="8472488" y="981075"/>
            <a:ext cx="7921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Kış</a:t>
            </a:r>
          </a:p>
        </p:txBody>
      </p:sp>
      <p:sp>
        <p:nvSpPr>
          <p:cNvPr id="8214" name="Text Box 37"/>
          <p:cNvSpPr txBox="1">
            <a:spLocks noChangeArrowheads="1"/>
          </p:cNvSpPr>
          <p:nvPr/>
        </p:nvSpPr>
        <p:spPr bwMode="auto">
          <a:xfrm>
            <a:off x="8616950" y="1989139"/>
            <a:ext cx="9350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Sonbahar</a:t>
            </a:r>
          </a:p>
        </p:txBody>
      </p:sp>
      <p:sp>
        <p:nvSpPr>
          <p:cNvPr id="8215" name="Text Box 38"/>
          <p:cNvSpPr txBox="1">
            <a:spLocks noChangeArrowheads="1"/>
          </p:cNvSpPr>
          <p:nvPr/>
        </p:nvSpPr>
        <p:spPr bwMode="auto">
          <a:xfrm>
            <a:off x="1703389" y="260350"/>
            <a:ext cx="3671887"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tr-TR" altLang="tr-TR" sz="1800" u="sng"/>
              <a:t>2. Güneşin ekvatora göre yıllık gezintisi:</a:t>
            </a:r>
          </a:p>
          <a:p>
            <a:pPr algn="just" eaLnBrk="1" hangingPunct="1">
              <a:spcBef>
                <a:spcPct val="50000"/>
              </a:spcBef>
              <a:buFontTx/>
              <a:buNone/>
            </a:pPr>
            <a:r>
              <a:rPr lang="tr-TR" altLang="tr-TR" sz="1800"/>
              <a:t>Bunu kolayca görmek için yandan görünüşü veren şekle bakalım. 21 martta Güneş tam ekvator düzlemindedir. Dönme ekseni sabit kaldığıına göre, Yer’in kuzey bölgesi gittikçe Güneş’e doğru eğilmiş olur. Böylece Güneş ışınları 21 martta ekvatora dik gelirken 22 haziranda </a:t>
            </a:r>
            <a:r>
              <a:rPr lang="tr-TR" altLang="tr-TR" sz="1800">
                <a:sym typeface="Symbol" panose="05050102010706020507" pitchFamily="18" charset="2"/>
              </a:rPr>
              <a:t> = 23 27′ lık enleme dik olarak gelir. </a:t>
            </a:r>
          </a:p>
        </p:txBody>
      </p:sp>
      <p:sp>
        <p:nvSpPr>
          <p:cNvPr id="8216" name="Text Box 39"/>
          <p:cNvSpPr txBox="1">
            <a:spLocks noChangeArrowheads="1"/>
          </p:cNvSpPr>
          <p:nvPr/>
        </p:nvSpPr>
        <p:spPr bwMode="auto">
          <a:xfrm>
            <a:off x="1703388" y="4102101"/>
            <a:ext cx="82804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tr-TR" altLang="tr-TR" sz="1800">
                <a:sym typeface="Symbol" panose="05050102010706020507" pitchFamily="18" charset="2"/>
              </a:rPr>
              <a:t>Demek 21 marttan sonra kuzey enlemlerde gün yayları uzuyor, ışınlar giderek dikleşiyor. Bu iki etki sonucu havalar giderek ısınıyor. Yer yörüngesi elips olduğu için yıl boyunca Yer – Güneş uzaklığı değişir. Gerçekte yörünge çembere çok yakındır. Dış merkezliği e = 0.01675 dir. Bu nedenle sıcaklık değişiminin ihmal edilebilecek kadar küçük olacağı görülür. </a:t>
            </a:r>
          </a:p>
          <a:p>
            <a:pPr algn="just" eaLnBrk="1" hangingPunct="1">
              <a:spcBef>
                <a:spcPct val="50000"/>
              </a:spcBef>
              <a:buFontTx/>
              <a:buNone/>
            </a:pPr>
            <a:endParaRPr lang="tr-TR" altLang="tr-TR" sz="1800"/>
          </a:p>
        </p:txBody>
      </p:sp>
      <p:sp>
        <p:nvSpPr>
          <p:cNvPr id="8217" name="Text Box 40"/>
          <p:cNvSpPr txBox="1">
            <a:spLocks noChangeArrowheads="1"/>
          </p:cNvSpPr>
          <p:nvPr/>
        </p:nvSpPr>
        <p:spPr bwMode="auto">
          <a:xfrm>
            <a:off x="5735638" y="3429001"/>
            <a:ext cx="424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solidFill>
                  <a:srgbClr val="660033"/>
                </a:solidFill>
              </a:rPr>
              <a:t>Yer’in yörüngesi ve mevsimler</a:t>
            </a:r>
          </a:p>
        </p:txBody>
      </p:sp>
    </p:spTree>
    <p:extLst>
      <p:ext uri="{BB962C8B-B14F-4D97-AF65-F5344CB8AC3E}">
        <p14:creationId xmlns:p14="http://schemas.microsoft.com/office/powerpoint/2010/main" val="1234387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C00000"/>
                </a:solidFill>
              </a:rPr>
              <a:t>Güneş’in Görünür Hareketi</a:t>
            </a:r>
            <a:endParaRPr lang="tr-TR" dirty="0"/>
          </a:p>
        </p:txBody>
      </p:sp>
      <p:pic>
        <p:nvPicPr>
          <p:cNvPr id="4" name="Resim 1"/>
          <p:cNvPicPr>
            <a:picLocks noGrp="1" noChangeAspect="1"/>
          </p:cNvPicPr>
          <p:nvPr>
            <p:ph idx="1"/>
          </p:nvPr>
        </p:nvPicPr>
        <p:blipFill>
          <a:blip r:embed="rId2"/>
          <a:stretch>
            <a:fillRect/>
          </a:stretch>
        </p:blipFill>
        <p:spPr>
          <a:xfrm>
            <a:off x="2378960" y="1378744"/>
            <a:ext cx="7434080" cy="4971256"/>
          </a:xfrm>
          <a:prstGeom prst="rect">
            <a:avLst/>
          </a:prstGeom>
        </p:spPr>
      </p:pic>
    </p:spTree>
    <p:extLst>
      <p:ext uri="{BB962C8B-B14F-4D97-AF65-F5344CB8AC3E}">
        <p14:creationId xmlns:p14="http://schemas.microsoft.com/office/powerpoint/2010/main" val="389560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7172" name="ShockwaveFlash1" r:id="rId2" imgW="9487080" imgH="6340320"/>
        </mc:Choice>
        <mc:Fallback>
          <p:control name="ShockwaveFlash1" r:id="rId2" imgW="9487080" imgH="6340320">
            <p:pic>
              <p:nvPicPr>
                <p:cNvPr id="4" name="ShockwaveFlash1"/>
                <p:cNvPicPr>
                  <a:picLocks/>
                </p:cNvPicPr>
                <p:nvPr/>
              </p:nvPicPr>
              <p:blipFill>
                <a:blip r:embed="rId4"/>
                <a:stretch>
                  <a:fillRect/>
                </a:stretch>
              </p:blipFill>
              <p:spPr>
                <a:xfrm>
                  <a:off x="1384300" y="174624"/>
                  <a:ext cx="9486900" cy="6340475"/>
                </a:xfrm>
                <a:prstGeom prst="rect">
                  <a:avLst/>
                </a:prstGeom>
              </p:spPr>
            </p:pic>
          </p:control>
        </mc:Fallback>
      </mc:AlternateContent>
    </p:controls>
    <p:extLst>
      <p:ext uri="{BB962C8B-B14F-4D97-AF65-F5344CB8AC3E}">
        <p14:creationId xmlns:p14="http://schemas.microsoft.com/office/powerpoint/2010/main" val="2052367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847850" y="541338"/>
            <a:ext cx="8280400"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tr-TR" altLang="tr-TR" sz="1800" dirty="0" err="1"/>
              <a:t>Hergün</a:t>
            </a:r>
            <a:r>
              <a:rPr lang="tr-TR" altLang="tr-TR" sz="1800" dirty="0"/>
              <a:t> Güneş’in öğlen çemberine geldiği anda onun gök küresi üzerindeki yeri saptanırsa, şu önemli özellikler ortaya çıkar:</a:t>
            </a:r>
          </a:p>
          <a:p>
            <a:pPr algn="just" eaLnBrk="1" hangingPunct="1">
              <a:spcBef>
                <a:spcPct val="50000"/>
              </a:spcBef>
              <a:buFontTx/>
              <a:buNone/>
            </a:pPr>
            <a:r>
              <a:rPr lang="tr-TR" altLang="tr-TR" sz="1800" b="1" dirty="0"/>
              <a:t>1. </a:t>
            </a:r>
            <a:r>
              <a:rPr lang="tr-TR" altLang="tr-TR" sz="1800" dirty="0"/>
              <a:t>Güneş’in gök küresi üzerinde yıl boyunca gezindiği çizgi bir çemberdir. Ona tutulum çemberi, onun düzlemine de TUTULUM denir.</a:t>
            </a:r>
          </a:p>
          <a:p>
            <a:pPr algn="just" eaLnBrk="1" hangingPunct="1">
              <a:spcBef>
                <a:spcPct val="50000"/>
              </a:spcBef>
              <a:buFontTx/>
              <a:buNone/>
            </a:pPr>
            <a:r>
              <a:rPr lang="tr-TR" altLang="tr-TR" sz="1800" b="1" dirty="0"/>
              <a:t>2. </a:t>
            </a:r>
            <a:r>
              <a:rPr lang="tr-TR" altLang="tr-TR" sz="1800" dirty="0"/>
              <a:t>Güneş bu çember üzerinde ve doğu yönünde (+ yön) günde ortalama 59′.14 kayma yapar. Bunun sonucu yıldızlara göre </a:t>
            </a:r>
            <a:r>
              <a:rPr lang="tr-TR" altLang="tr-TR" sz="1800" dirty="0" err="1"/>
              <a:t>hergün</a:t>
            </a:r>
            <a:r>
              <a:rPr lang="tr-TR" altLang="tr-TR" sz="1800" dirty="0"/>
              <a:t> ortalama 3</a:t>
            </a:r>
            <a:r>
              <a:rPr lang="tr-TR" altLang="tr-TR" sz="1800" baseline="30000" dirty="0"/>
              <a:t>dk</a:t>
            </a:r>
            <a:r>
              <a:rPr lang="tr-TR" altLang="tr-TR" sz="1800" dirty="0"/>
              <a:t> 56</a:t>
            </a:r>
            <a:r>
              <a:rPr lang="tr-TR" altLang="tr-TR" sz="1800" baseline="30000" dirty="0"/>
              <a:t>sn</a:t>
            </a:r>
            <a:r>
              <a:rPr lang="tr-TR" altLang="tr-TR" sz="1800" dirty="0"/>
              <a:t> </a:t>
            </a:r>
            <a:r>
              <a:rPr lang="tr-TR" altLang="tr-TR" sz="1800" dirty="0" err="1"/>
              <a:t>lik</a:t>
            </a:r>
            <a:r>
              <a:rPr lang="tr-TR" altLang="tr-TR" sz="1800" dirty="0"/>
              <a:t> bir gecikme yapar.</a:t>
            </a:r>
          </a:p>
          <a:p>
            <a:pPr algn="just" eaLnBrk="1" hangingPunct="1">
              <a:spcBef>
                <a:spcPct val="50000"/>
              </a:spcBef>
              <a:buFontTx/>
              <a:buNone/>
            </a:pPr>
            <a:r>
              <a:rPr lang="tr-TR" altLang="tr-TR" sz="1800" b="1" dirty="0"/>
              <a:t>3. </a:t>
            </a:r>
            <a:r>
              <a:rPr lang="tr-TR" altLang="tr-TR" sz="1800" dirty="0"/>
              <a:t>Bu kaymanın dönemi, yani aynı noktaya yeniden gelme süresi:</a:t>
            </a:r>
          </a:p>
          <a:p>
            <a:pPr algn="just" eaLnBrk="1" hangingPunct="1">
              <a:spcBef>
                <a:spcPct val="50000"/>
              </a:spcBef>
              <a:buFontTx/>
              <a:buNone/>
            </a:pPr>
            <a:r>
              <a:rPr lang="tr-TR" altLang="tr-TR" sz="1800" dirty="0"/>
              <a:t>			P</a:t>
            </a:r>
            <a:r>
              <a:rPr lang="tr-TR" altLang="tr-TR" sz="1800" baseline="-25000" dirty="0">
                <a:sym typeface="Wingdings 2" panose="05020102010507070707" pitchFamily="18" charset="2"/>
              </a:rPr>
              <a:t></a:t>
            </a:r>
            <a:r>
              <a:rPr lang="tr-TR" altLang="tr-TR" sz="1800" dirty="0">
                <a:sym typeface="Wingdings 2" panose="05020102010507070707" pitchFamily="18" charset="2"/>
              </a:rPr>
              <a:t> = 365.2564 gün</a:t>
            </a:r>
          </a:p>
          <a:p>
            <a:pPr algn="just" eaLnBrk="1" hangingPunct="1">
              <a:spcBef>
                <a:spcPct val="50000"/>
              </a:spcBef>
              <a:buFontTx/>
              <a:buNone/>
            </a:pPr>
            <a:r>
              <a:rPr lang="tr-TR" altLang="tr-TR" sz="1800" dirty="0">
                <a:sym typeface="Wingdings 2" panose="05020102010507070707" pitchFamily="18" charset="2"/>
              </a:rPr>
              <a:t>dür. Bu süreye </a:t>
            </a:r>
            <a:r>
              <a:rPr lang="tr-TR" altLang="tr-TR" sz="1800" b="1" dirty="0">
                <a:sym typeface="Wingdings 2" panose="05020102010507070707" pitchFamily="18" charset="2"/>
              </a:rPr>
              <a:t>YILDIZIL YIL </a:t>
            </a:r>
            <a:r>
              <a:rPr lang="tr-TR" altLang="tr-TR" sz="1800" dirty="0">
                <a:sym typeface="Wingdings 2" panose="05020102010507070707" pitchFamily="18" charset="2"/>
              </a:rPr>
              <a:t>denir. Buna göre bu hareketin </a:t>
            </a:r>
            <a:r>
              <a:rPr lang="tr-TR" altLang="tr-TR" sz="1800" dirty="0" err="1">
                <a:sym typeface="Wingdings 2" panose="05020102010507070707" pitchFamily="18" charset="2"/>
              </a:rPr>
              <a:t>açısal</a:t>
            </a:r>
            <a:r>
              <a:rPr lang="tr-TR" altLang="tr-TR" sz="1800" dirty="0">
                <a:sym typeface="Wingdings 2" panose="05020102010507070707" pitchFamily="18" charset="2"/>
              </a:rPr>
              <a:t> hızı;</a:t>
            </a:r>
          </a:p>
          <a:p>
            <a:pPr algn="just" eaLnBrk="1" hangingPunct="1">
              <a:spcBef>
                <a:spcPct val="50000"/>
              </a:spcBef>
              <a:buFontTx/>
              <a:buNone/>
            </a:pPr>
            <a:r>
              <a:rPr lang="tr-TR" altLang="tr-TR" sz="1800" dirty="0">
                <a:sym typeface="Wingdings 2" panose="05020102010507070707" pitchFamily="18" charset="2"/>
              </a:rPr>
              <a:t>n</a:t>
            </a:r>
            <a:r>
              <a:rPr lang="tr-TR" altLang="tr-TR" sz="1800" baseline="-25000" dirty="0">
                <a:sym typeface="Wingdings 2" panose="05020102010507070707" pitchFamily="18" charset="2"/>
              </a:rPr>
              <a:t></a:t>
            </a:r>
            <a:r>
              <a:rPr lang="tr-TR" altLang="tr-TR" sz="1800" dirty="0">
                <a:sym typeface="Wingdings 2" panose="05020102010507070707" pitchFamily="18" charset="2"/>
              </a:rPr>
              <a:t> = 2</a:t>
            </a:r>
            <a:r>
              <a:rPr lang="tr-TR" altLang="tr-TR" sz="1800" dirty="0">
                <a:sym typeface="Symbol" panose="05050102010706020507" pitchFamily="18" charset="2"/>
              </a:rPr>
              <a:t> / P</a:t>
            </a:r>
            <a:r>
              <a:rPr lang="tr-TR" altLang="tr-TR" sz="1800" baseline="-25000" dirty="0">
                <a:sym typeface="Wingdings 2" panose="05020102010507070707" pitchFamily="18" charset="2"/>
              </a:rPr>
              <a:t></a:t>
            </a:r>
            <a:r>
              <a:rPr lang="tr-TR" altLang="tr-TR" sz="1800" dirty="0">
                <a:sym typeface="Wingdings 2" panose="05020102010507070707" pitchFamily="18" charset="2"/>
              </a:rPr>
              <a:t> = 0.0172044 </a:t>
            </a:r>
            <a:r>
              <a:rPr lang="tr-TR" altLang="tr-TR" sz="1800" dirty="0" err="1">
                <a:sym typeface="Wingdings 2" panose="05020102010507070707" pitchFamily="18" charset="2"/>
              </a:rPr>
              <a:t>rad</a:t>
            </a:r>
            <a:r>
              <a:rPr lang="tr-TR" altLang="tr-TR" sz="1800" dirty="0">
                <a:sym typeface="Wingdings 2" panose="05020102010507070707" pitchFamily="18" charset="2"/>
              </a:rPr>
              <a:t> sn</a:t>
            </a:r>
            <a:r>
              <a:rPr lang="tr-TR" altLang="tr-TR" sz="1800" baseline="30000" dirty="0">
                <a:sym typeface="Wingdings 2" panose="05020102010507070707" pitchFamily="18" charset="2"/>
              </a:rPr>
              <a:t>-1</a:t>
            </a:r>
            <a:r>
              <a:rPr lang="tr-TR" altLang="tr-TR" sz="1800" dirty="0">
                <a:sym typeface="Wingdings 2" panose="05020102010507070707" pitchFamily="18" charset="2"/>
              </a:rPr>
              <a:t> = 360</a:t>
            </a:r>
            <a:r>
              <a:rPr lang="tr-TR" altLang="tr-TR" sz="1800" dirty="0">
                <a:sym typeface="Symbol" panose="05050102010706020507" pitchFamily="18" charset="2"/>
              </a:rPr>
              <a:t> / P</a:t>
            </a:r>
            <a:r>
              <a:rPr lang="tr-TR" altLang="tr-TR" sz="1800" baseline="-25000" dirty="0">
                <a:sym typeface="Wingdings 2" panose="05020102010507070707" pitchFamily="18" charset="2"/>
              </a:rPr>
              <a:t></a:t>
            </a:r>
            <a:r>
              <a:rPr lang="tr-TR" altLang="tr-TR" sz="1800" dirty="0">
                <a:sym typeface="Wingdings 2" panose="05020102010507070707" pitchFamily="18" charset="2"/>
              </a:rPr>
              <a:t> = 0.9856473354 gün</a:t>
            </a:r>
            <a:r>
              <a:rPr lang="tr-TR" altLang="tr-TR" sz="1800" baseline="30000" dirty="0">
                <a:sym typeface="Wingdings 2" panose="05020102010507070707" pitchFamily="18" charset="2"/>
              </a:rPr>
              <a:t>-1</a:t>
            </a:r>
            <a:r>
              <a:rPr lang="tr-TR" altLang="tr-TR" sz="1800" dirty="0">
                <a:sym typeface="Wingdings 2" panose="05020102010507070707" pitchFamily="18" charset="2"/>
              </a:rPr>
              <a:t> = 59.14 gün</a:t>
            </a:r>
            <a:r>
              <a:rPr lang="tr-TR" altLang="tr-TR" sz="1800" baseline="30000" dirty="0">
                <a:sym typeface="Wingdings 2" panose="05020102010507070707" pitchFamily="18" charset="2"/>
              </a:rPr>
              <a:t>-1</a:t>
            </a:r>
          </a:p>
          <a:p>
            <a:pPr algn="just" eaLnBrk="1" hangingPunct="1">
              <a:spcBef>
                <a:spcPct val="50000"/>
              </a:spcBef>
              <a:buFontTx/>
              <a:buNone/>
            </a:pPr>
            <a:r>
              <a:rPr lang="tr-TR" altLang="tr-TR" sz="1800" b="1" dirty="0">
                <a:sym typeface="Wingdings 2" panose="05020102010507070707" pitchFamily="18" charset="2"/>
              </a:rPr>
              <a:t>4. </a:t>
            </a:r>
            <a:r>
              <a:rPr lang="tr-TR" altLang="tr-TR" sz="1800" dirty="0">
                <a:sym typeface="Wingdings 2" panose="05020102010507070707" pitchFamily="18" charset="2"/>
              </a:rPr>
              <a:t>Tutulum çemberi ekvatoru iki noktada keser. Bunlara ılım noktaları (ekinoks) denir. 21 martta ilkbahar ılımı ve 23 eylülde sonbahar ılımı denir.</a:t>
            </a:r>
          </a:p>
        </p:txBody>
      </p:sp>
    </p:spTree>
    <p:extLst>
      <p:ext uri="{BB962C8B-B14F-4D97-AF65-F5344CB8AC3E}">
        <p14:creationId xmlns:p14="http://schemas.microsoft.com/office/powerpoint/2010/main" val="496823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1992314" y="549275"/>
            <a:ext cx="8207375"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tr-TR" altLang="tr-TR" sz="1800" b="1" dirty="0"/>
              <a:t>5. </a:t>
            </a:r>
            <a:r>
              <a:rPr lang="tr-TR" altLang="tr-TR" sz="1800" dirty="0"/>
              <a:t>İki düzlem arasındaki </a:t>
            </a:r>
            <a:r>
              <a:rPr lang="tr-TR" altLang="tr-TR" sz="1800" dirty="0" smtClean="0"/>
              <a:t>açı;</a:t>
            </a:r>
            <a:endParaRPr lang="tr-TR" altLang="tr-TR" sz="1800" dirty="0"/>
          </a:p>
          <a:p>
            <a:pPr algn="just" eaLnBrk="1" hangingPunct="1">
              <a:spcBef>
                <a:spcPct val="50000"/>
              </a:spcBef>
              <a:buFont typeface="Symbol" panose="05050102010706020507" pitchFamily="18" charset="2"/>
              <a:buChar char="e"/>
            </a:pPr>
            <a:r>
              <a:rPr lang="tr-TR" altLang="tr-TR" sz="1800" dirty="0">
                <a:sym typeface="Symbol" panose="05050102010706020507" pitchFamily="18" charset="2"/>
              </a:rPr>
              <a:t> (1900.0) = 23 27′ 08</a:t>
            </a:r>
          </a:p>
          <a:p>
            <a:pPr algn="just" eaLnBrk="1" hangingPunct="1">
              <a:spcBef>
                <a:spcPct val="50000"/>
              </a:spcBef>
              <a:buFont typeface="Symbol" panose="05050102010706020507" pitchFamily="18" charset="2"/>
              <a:buNone/>
            </a:pPr>
            <a:r>
              <a:rPr lang="tr-TR" altLang="tr-TR" sz="1800" dirty="0" err="1">
                <a:sym typeface="Symbol" panose="05050102010706020507" pitchFamily="18" charset="2"/>
              </a:rPr>
              <a:t>dir</a:t>
            </a:r>
            <a:r>
              <a:rPr lang="tr-TR" altLang="tr-TR" sz="1800" dirty="0">
                <a:sym typeface="Symbol" panose="05050102010706020507" pitchFamily="18" charset="2"/>
              </a:rPr>
              <a:t>. Bu açıya tutulum eğikliği denir.</a:t>
            </a:r>
          </a:p>
          <a:p>
            <a:pPr algn="just" eaLnBrk="1" hangingPunct="1">
              <a:spcBef>
                <a:spcPct val="50000"/>
              </a:spcBef>
              <a:buFont typeface="Symbol" panose="05050102010706020507" pitchFamily="18" charset="2"/>
              <a:buNone/>
            </a:pPr>
            <a:r>
              <a:rPr lang="tr-TR" altLang="tr-TR" sz="1800" b="1" dirty="0">
                <a:sym typeface="Symbol" panose="05050102010706020507" pitchFamily="18" charset="2"/>
              </a:rPr>
              <a:t>6. </a:t>
            </a:r>
            <a:r>
              <a:rPr lang="tr-TR" altLang="tr-TR" sz="1800" dirty="0">
                <a:sym typeface="Symbol" panose="05050102010706020507" pitchFamily="18" charset="2"/>
              </a:rPr>
              <a:t>Güneş yörünge hareketinin ortalama </a:t>
            </a:r>
            <a:r>
              <a:rPr lang="tr-TR" altLang="tr-TR" sz="1800" dirty="0" err="1">
                <a:sym typeface="Symbol" panose="05050102010706020507" pitchFamily="18" charset="2"/>
              </a:rPr>
              <a:t>açısal</a:t>
            </a:r>
            <a:r>
              <a:rPr lang="tr-TR" altLang="tr-TR" sz="1800" dirty="0">
                <a:sym typeface="Symbol" panose="05050102010706020507" pitchFamily="18" charset="2"/>
              </a:rPr>
              <a:t> hızı n</a:t>
            </a:r>
            <a:r>
              <a:rPr lang="tr-TR" altLang="tr-TR" sz="1800" dirty="0">
                <a:sym typeface="Wingdings 2" panose="05020102010507070707" pitchFamily="18" charset="2"/>
              </a:rPr>
              <a:t> </a:t>
            </a:r>
            <a:r>
              <a:rPr lang="tr-TR" altLang="tr-TR" sz="1800" dirty="0" err="1">
                <a:sym typeface="Wingdings 2" panose="05020102010507070707" pitchFamily="18" charset="2"/>
              </a:rPr>
              <a:t>dir</a:t>
            </a:r>
            <a:r>
              <a:rPr lang="tr-TR" altLang="tr-TR" sz="1800" dirty="0">
                <a:sym typeface="Wingdings 2" panose="05020102010507070707" pitchFamily="18" charset="2"/>
              </a:rPr>
              <a:t>. Buna göre Güneş tutulum çemberi üzerinde 1 ayda ortalama 29</a:t>
            </a:r>
            <a:r>
              <a:rPr lang="tr-TR" altLang="tr-TR" sz="1800" dirty="0">
                <a:sym typeface="Symbol" panose="05050102010706020507" pitchFamily="18" charset="2"/>
              </a:rPr>
              <a:t>.57  30 </a:t>
            </a:r>
            <a:r>
              <a:rPr lang="tr-TR" altLang="tr-TR" sz="1800" dirty="0" err="1">
                <a:sym typeface="Symbol" panose="05050102010706020507" pitchFamily="18" charset="2"/>
              </a:rPr>
              <a:t>lik</a:t>
            </a:r>
            <a:r>
              <a:rPr lang="tr-TR" altLang="tr-TR" sz="1800" dirty="0">
                <a:sym typeface="Symbol" panose="05050102010706020507" pitchFamily="18" charset="2"/>
              </a:rPr>
              <a:t> bir yay çizer. Böylece bir yılda 12 bölmeyi gezer. Bu bölmelere “BURÇ” denmektedir.</a:t>
            </a:r>
          </a:p>
          <a:p>
            <a:pPr algn="just" eaLnBrk="1" hangingPunct="1">
              <a:spcBef>
                <a:spcPct val="50000"/>
              </a:spcBef>
              <a:buFontTx/>
              <a:buNone/>
            </a:pPr>
            <a:endParaRPr lang="tr-TR" altLang="tr-TR" sz="1800" dirty="0"/>
          </a:p>
        </p:txBody>
      </p:sp>
      <p:sp>
        <p:nvSpPr>
          <p:cNvPr id="10243" name="Oval 5"/>
          <p:cNvSpPr>
            <a:spLocks noChangeArrowheads="1"/>
          </p:cNvSpPr>
          <p:nvPr/>
        </p:nvSpPr>
        <p:spPr bwMode="auto">
          <a:xfrm>
            <a:off x="2352675" y="3429000"/>
            <a:ext cx="2808288" cy="28082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0244" name="Oval 6"/>
          <p:cNvSpPr>
            <a:spLocks noChangeArrowheads="1"/>
          </p:cNvSpPr>
          <p:nvPr/>
        </p:nvSpPr>
        <p:spPr bwMode="auto">
          <a:xfrm>
            <a:off x="2352675" y="4725989"/>
            <a:ext cx="2808288" cy="287337"/>
          </a:xfrm>
          <a:prstGeom prst="ellipse">
            <a:avLst/>
          </a:prstGeom>
          <a:solidFill>
            <a:schemeClr val="accent1">
              <a:alpha val="30196"/>
            </a:scheme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0245" name="Oval 7"/>
          <p:cNvSpPr>
            <a:spLocks noChangeArrowheads="1"/>
          </p:cNvSpPr>
          <p:nvPr/>
        </p:nvSpPr>
        <p:spPr bwMode="auto">
          <a:xfrm rot="-1928788">
            <a:off x="2352675" y="4651376"/>
            <a:ext cx="2808288" cy="366713"/>
          </a:xfrm>
          <a:prstGeom prst="ellipse">
            <a:avLst/>
          </a:prstGeom>
          <a:solidFill>
            <a:srgbClr val="99CCFF">
              <a:alpha val="32941"/>
            </a:srgbClr>
          </a:soli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0246" name="Oval 8"/>
          <p:cNvSpPr>
            <a:spLocks noChangeArrowheads="1"/>
          </p:cNvSpPr>
          <p:nvPr/>
        </p:nvSpPr>
        <p:spPr bwMode="auto">
          <a:xfrm rot="-3360593">
            <a:off x="2324894" y="4626769"/>
            <a:ext cx="2800350" cy="360362"/>
          </a:xfrm>
          <a:prstGeom prst="ellipse">
            <a:avLst/>
          </a:prstGeom>
          <a:solidFill>
            <a:srgbClr val="FFFF99">
              <a:alpha val="30196"/>
            </a:srgb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0247" name="Line 9"/>
          <p:cNvSpPr>
            <a:spLocks noChangeShapeType="1"/>
          </p:cNvSpPr>
          <p:nvPr/>
        </p:nvSpPr>
        <p:spPr bwMode="auto">
          <a:xfrm>
            <a:off x="3783013" y="3429001"/>
            <a:ext cx="0" cy="14398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248" name="Line 10"/>
          <p:cNvSpPr>
            <a:spLocks noChangeShapeType="1"/>
          </p:cNvSpPr>
          <p:nvPr/>
        </p:nvSpPr>
        <p:spPr bwMode="auto">
          <a:xfrm>
            <a:off x="2352675" y="4868863"/>
            <a:ext cx="2808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249" name="Text Box 11"/>
          <p:cNvSpPr txBox="1">
            <a:spLocks noChangeArrowheads="1"/>
          </p:cNvSpPr>
          <p:nvPr/>
        </p:nvSpPr>
        <p:spPr bwMode="auto">
          <a:xfrm>
            <a:off x="3567113" y="315118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Z</a:t>
            </a:r>
          </a:p>
        </p:txBody>
      </p:sp>
      <p:sp>
        <p:nvSpPr>
          <p:cNvPr id="10250" name="Text Box 12"/>
          <p:cNvSpPr txBox="1">
            <a:spLocks noChangeArrowheads="1"/>
          </p:cNvSpPr>
          <p:nvPr/>
        </p:nvSpPr>
        <p:spPr bwMode="auto">
          <a:xfrm>
            <a:off x="1992313" y="472598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K</a:t>
            </a:r>
          </a:p>
        </p:txBody>
      </p:sp>
      <p:sp>
        <p:nvSpPr>
          <p:cNvPr id="10251" name="Text Box 13"/>
          <p:cNvSpPr txBox="1">
            <a:spLocks noChangeArrowheads="1"/>
          </p:cNvSpPr>
          <p:nvPr/>
        </p:nvSpPr>
        <p:spPr bwMode="auto">
          <a:xfrm>
            <a:off x="5064125" y="472598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G</a:t>
            </a:r>
          </a:p>
        </p:txBody>
      </p:sp>
      <p:sp>
        <p:nvSpPr>
          <p:cNvPr id="10252" name="Text Box 16"/>
          <p:cNvSpPr txBox="1">
            <a:spLocks noChangeArrowheads="1"/>
          </p:cNvSpPr>
          <p:nvPr/>
        </p:nvSpPr>
        <p:spPr bwMode="auto">
          <a:xfrm>
            <a:off x="3235325" y="4475163"/>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D</a:t>
            </a:r>
          </a:p>
        </p:txBody>
      </p:sp>
      <p:sp>
        <p:nvSpPr>
          <p:cNvPr id="10253" name="Text Box 17"/>
          <p:cNvSpPr txBox="1">
            <a:spLocks noChangeArrowheads="1"/>
          </p:cNvSpPr>
          <p:nvPr/>
        </p:nvSpPr>
        <p:spPr bwMode="auto">
          <a:xfrm>
            <a:off x="3721101" y="4970463"/>
            <a:ext cx="358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B</a:t>
            </a:r>
          </a:p>
        </p:txBody>
      </p:sp>
      <p:sp>
        <p:nvSpPr>
          <p:cNvPr id="10254" name="AutoShape 18"/>
          <p:cNvSpPr>
            <a:spLocks noChangeArrowheads="1"/>
          </p:cNvSpPr>
          <p:nvPr/>
        </p:nvSpPr>
        <p:spPr bwMode="auto">
          <a:xfrm>
            <a:off x="4430714" y="3582989"/>
            <a:ext cx="142875" cy="142875"/>
          </a:xfrm>
          <a:prstGeom prst="sun">
            <a:avLst>
              <a:gd name="adj" fmla="val 25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0255" name="AutoShape 19"/>
          <p:cNvSpPr>
            <a:spLocks noChangeArrowheads="1"/>
          </p:cNvSpPr>
          <p:nvPr/>
        </p:nvSpPr>
        <p:spPr bwMode="auto">
          <a:xfrm>
            <a:off x="2874964" y="5895976"/>
            <a:ext cx="142875" cy="142875"/>
          </a:xfrm>
          <a:prstGeom prst="sun">
            <a:avLst>
              <a:gd name="adj" fmla="val 25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0256" name="Rectangle 20"/>
          <p:cNvSpPr>
            <a:spLocks noChangeArrowheads="1"/>
          </p:cNvSpPr>
          <p:nvPr/>
        </p:nvSpPr>
        <p:spPr bwMode="auto">
          <a:xfrm>
            <a:off x="3575050" y="5181600"/>
            <a:ext cx="700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21 Mart</a:t>
            </a:r>
          </a:p>
        </p:txBody>
      </p:sp>
      <p:sp>
        <p:nvSpPr>
          <p:cNvPr id="10257" name="Rectangle 21"/>
          <p:cNvSpPr>
            <a:spLocks noChangeArrowheads="1"/>
          </p:cNvSpPr>
          <p:nvPr/>
        </p:nvSpPr>
        <p:spPr bwMode="auto">
          <a:xfrm>
            <a:off x="3314700" y="4306889"/>
            <a:ext cx="5914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23 Eyl.</a:t>
            </a:r>
          </a:p>
        </p:txBody>
      </p:sp>
      <p:sp>
        <p:nvSpPr>
          <p:cNvPr id="10258" name="Rectangle 22"/>
          <p:cNvSpPr>
            <a:spLocks noChangeArrowheads="1"/>
          </p:cNvSpPr>
          <p:nvPr/>
        </p:nvSpPr>
        <p:spPr bwMode="auto">
          <a:xfrm>
            <a:off x="4462464" y="3429001"/>
            <a:ext cx="64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22 Haz.</a:t>
            </a:r>
          </a:p>
        </p:txBody>
      </p:sp>
      <p:sp>
        <p:nvSpPr>
          <p:cNvPr id="10259" name="Rectangle 23"/>
          <p:cNvSpPr>
            <a:spLocks noChangeArrowheads="1"/>
          </p:cNvSpPr>
          <p:nvPr/>
        </p:nvSpPr>
        <p:spPr bwMode="auto">
          <a:xfrm>
            <a:off x="2368550" y="5949951"/>
            <a:ext cx="6287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22 Ara.</a:t>
            </a:r>
          </a:p>
        </p:txBody>
      </p:sp>
      <p:sp>
        <p:nvSpPr>
          <p:cNvPr id="10260" name="Text Box 26"/>
          <p:cNvSpPr txBox="1">
            <a:spLocks noChangeArrowheads="1"/>
          </p:cNvSpPr>
          <p:nvPr/>
        </p:nvSpPr>
        <p:spPr bwMode="auto">
          <a:xfrm>
            <a:off x="4660900" y="3635375"/>
            <a:ext cx="647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ym typeface="Symbol" panose="05050102010706020507" pitchFamily="18" charset="2"/>
              </a:rPr>
              <a:t> = </a:t>
            </a:r>
            <a:r>
              <a:rPr lang="tr-TR" altLang="tr-TR" sz="1200" baseline="-25000">
                <a:sym typeface="Wingdings 2" panose="05020102010507070707" pitchFamily="18" charset="2"/>
              </a:rPr>
              <a:t></a:t>
            </a:r>
          </a:p>
        </p:txBody>
      </p:sp>
      <p:sp>
        <p:nvSpPr>
          <p:cNvPr id="10261" name="Text Box 27"/>
          <p:cNvSpPr txBox="1">
            <a:spLocks noChangeArrowheads="1"/>
          </p:cNvSpPr>
          <p:nvPr/>
        </p:nvSpPr>
        <p:spPr bwMode="auto">
          <a:xfrm>
            <a:off x="2208213" y="5661025"/>
            <a:ext cx="647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ym typeface="Symbol" panose="05050102010706020507" pitchFamily="18" charset="2"/>
              </a:rPr>
              <a:t> = -</a:t>
            </a:r>
            <a:r>
              <a:rPr lang="tr-TR" altLang="tr-TR" sz="1200" baseline="-25000">
                <a:sym typeface="Wingdings 2" panose="05020102010507070707" pitchFamily="18" charset="2"/>
              </a:rPr>
              <a:t></a:t>
            </a:r>
          </a:p>
        </p:txBody>
      </p:sp>
      <p:sp>
        <p:nvSpPr>
          <p:cNvPr id="10262" name="Text Box 28"/>
          <p:cNvSpPr txBox="1">
            <a:spLocks noChangeArrowheads="1"/>
          </p:cNvSpPr>
          <p:nvPr/>
        </p:nvSpPr>
        <p:spPr bwMode="auto">
          <a:xfrm>
            <a:off x="2640013" y="342423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P</a:t>
            </a:r>
          </a:p>
        </p:txBody>
      </p:sp>
      <p:sp>
        <p:nvSpPr>
          <p:cNvPr id="10263" name="Line 29"/>
          <p:cNvSpPr>
            <a:spLocks noChangeShapeType="1"/>
          </p:cNvSpPr>
          <p:nvPr/>
        </p:nvSpPr>
        <p:spPr bwMode="auto">
          <a:xfrm>
            <a:off x="2927350" y="3716339"/>
            <a:ext cx="865188" cy="11525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264" name="Oval 31"/>
          <p:cNvSpPr>
            <a:spLocks noChangeArrowheads="1"/>
          </p:cNvSpPr>
          <p:nvPr/>
        </p:nvSpPr>
        <p:spPr bwMode="auto">
          <a:xfrm>
            <a:off x="6842125" y="3282950"/>
            <a:ext cx="2808288" cy="28082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0265" name="Oval 32"/>
          <p:cNvSpPr>
            <a:spLocks noChangeArrowheads="1"/>
          </p:cNvSpPr>
          <p:nvPr/>
        </p:nvSpPr>
        <p:spPr bwMode="auto">
          <a:xfrm rot="-1928788">
            <a:off x="6842125" y="4505326"/>
            <a:ext cx="2808288" cy="366713"/>
          </a:xfrm>
          <a:prstGeom prst="ellipse">
            <a:avLst/>
          </a:prstGeom>
          <a:solidFill>
            <a:srgbClr val="99CCFF">
              <a:alpha val="32941"/>
            </a:srgbClr>
          </a:soli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0266" name="Oval 33"/>
          <p:cNvSpPr>
            <a:spLocks noChangeArrowheads="1"/>
          </p:cNvSpPr>
          <p:nvPr/>
        </p:nvSpPr>
        <p:spPr bwMode="auto">
          <a:xfrm rot="-3360593">
            <a:off x="6814344" y="4480719"/>
            <a:ext cx="2800350" cy="360362"/>
          </a:xfrm>
          <a:prstGeom prst="ellipse">
            <a:avLst/>
          </a:prstGeom>
          <a:solidFill>
            <a:srgbClr val="FFFF99">
              <a:alpha val="30196"/>
            </a:srgb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0267" name="Text Box 34"/>
          <p:cNvSpPr txBox="1">
            <a:spLocks noChangeArrowheads="1"/>
          </p:cNvSpPr>
          <p:nvPr/>
        </p:nvSpPr>
        <p:spPr bwMode="auto">
          <a:xfrm>
            <a:off x="7032625" y="328453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P</a:t>
            </a:r>
          </a:p>
        </p:txBody>
      </p:sp>
      <p:sp>
        <p:nvSpPr>
          <p:cNvPr id="10268" name="AutoShape 42"/>
          <p:cNvSpPr>
            <a:spLocks noChangeArrowheads="1"/>
          </p:cNvSpPr>
          <p:nvPr/>
        </p:nvSpPr>
        <p:spPr bwMode="auto">
          <a:xfrm>
            <a:off x="7372351" y="5767389"/>
            <a:ext cx="142875" cy="142875"/>
          </a:xfrm>
          <a:prstGeom prst="sun">
            <a:avLst>
              <a:gd name="adj" fmla="val 25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0269" name="AutoShape 43"/>
          <p:cNvSpPr>
            <a:spLocks noChangeArrowheads="1"/>
          </p:cNvSpPr>
          <p:nvPr/>
        </p:nvSpPr>
        <p:spPr bwMode="auto">
          <a:xfrm>
            <a:off x="7656514" y="5526089"/>
            <a:ext cx="142875" cy="142875"/>
          </a:xfrm>
          <a:prstGeom prst="sun">
            <a:avLst>
              <a:gd name="adj" fmla="val 25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0270" name="AutoShape 44"/>
          <p:cNvSpPr>
            <a:spLocks noChangeArrowheads="1"/>
          </p:cNvSpPr>
          <p:nvPr/>
        </p:nvSpPr>
        <p:spPr bwMode="auto">
          <a:xfrm>
            <a:off x="7967664" y="5157789"/>
            <a:ext cx="142875" cy="142875"/>
          </a:xfrm>
          <a:prstGeom prst="sun">
            <a:avLst>
              <a:gd name="adj" fmla="val 25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0271" name="AutoShape 45"/>
          <p:cNvSpPr>
            <a:spLocks noChangeArrowheads="1"/>
          </p:cNvSpPr>
          <p:nvPr/>
        </p:nvSpPr>
        <p:spPr bwMode="auto">
          <a:xfrm>
            <a:off x="8202614" y="4840289"/>
            <a:ext cx="142875" cy="142875"/>
          </a:xfrm>
          <a:prstGeom prst="sun">
            <a:avLst>
              <a:gd name="adj" fmla="val 25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0272" name="AutoShape 46"/>
          <p:cNvSpPr>
            <a:spLocks noChangeArrowheads="1"/>
          </p:cNvSpPr>
          <p:nvPr/>
        </p:nvSpPr>
        <p:spPr bwMode="auto">
          <a:xfrm>
            <a:off x="8458201" y="4422776"/>
            <a:ext cx="142875" cy="142875"/>
          </a:xfrm>
          <a:prstGeom prst="sun">
            <a:avLst>
              <a:gd name="adj" fmla="val 25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0273" name="AutoShape 47"/>
          <p:cNvSpPr>
            <a:spLocks noChangeArrowheads="1"/>
          </p:cNvSpPr>
          <p:nvPr/>
        </p:nvSpPr>
        <p:spPr bwMode="auto">
          <a:xfrm>
            <a:off x="8736014" y="3971926"/>
            <a:ext cx="142875" cy="142875"/>
          </a:xfrm>
          <a:prstGeom prst="sun">
            <a:avLst>
              <a:gd name="adj" fmla="val 25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0274" name="AutoShape 48"/>
          <p:cNvSpPr>
            <a:spLocks noChangeArrowheads="1"/>
          </p:cNvSpPr>
          <p:nvPr/>
        </p:nvSpPr>
        <p:spPr bwMode="auto">
          <a:xfrm>
            <a:off x="8905876" y="3429001"/>
            <a:ext cx="142875" cy="142875"/>
          </a:xfrm>
          <a:prstGeom prst="sun">
            <a:avLst>
              <a:gd name="adj" fmla="val 25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0275" name="AutoShape 49"/>
          <p:cNvSpPr>
            <a:spLocks noChangeArrowheads="1"/>
          </p:cNvSpPr>
          <p:nvPr/>
        </p:nvSpPr>
        <p:spPr bwMode="auto">
          <a:xfrm>
            <a:off x="8491539" y="3822701"/>
            <a:ext cx="142875" cy="142875"/>
          </a:xfrm>
          <a:prstGeom prst="sun">
            <a:avLst>
              <a:gd name="adj" fmla="val 25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0276" name="AutoShape 50"/>
          <p:cNvSpPr>
            <a:spLocks noChangeArrowheads="1"/>
          </p:cNvSpPr>
          <p:nvPr/>
        </p:nvSpPr>
        <p:spPr bwMode="auto">
          <a:xfrm>
            <a:off x="8183564" y="4221164"/>
            <a:ext cx="142875" cy="142875"/>
          </a:xfrm>
          <a:prstGeom prst="sun">
            <a:avLst>
              <a:gd name="adj" fmla="val 25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0277" name="AutoShape 51"/>
          <p:cNvSpPr>
            <a:spLocks noChangeArrowheads="1"/>
          </p:cNvSpPr>
          <p:nvPr/>
        </p:nvSpPr>
        <p:spPr bwMode="auto">
          <a:xfrm>
            <a:off x="7958139" y="4546601"/>
            <a:ext cx="142875" cy="142875"/>
          </a:xfrm>
          <a:prstGeom prst="sun">
            <a:avLst>
              <a:gd name="adj" fmla="val 25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0278" name="AutoShape 52"/>
          <p:cNvSpPr>
            <a:spLocks noChangeArrowheads="1"/>
          </p:cNvSpPr>
          <p:nvPr/>
        </p:nvSpPr>
        <p:spPr bwMode="auto">
          <a:xfrm>
            <a:off x="7661276" y="5013326"/>
            <a:ext cx="142875" cy="142875"/>
          </a:xfrm>
          <a:prstGeom prst="sun">
            <a:avLst>
              <a:gd name="adj" fmla="val 25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0279" name="AutoShape 53"/>
          <p:cNvSpPr>
            <a:spLocks noChangeArrowheads="1"/>
          </p:cNvSpPr>
          <p:nvPr/>
        </p:nvSpPr>
        <p:spPr bwMode="auto">
          <a:xfrm>
            <a:off x="7464426" y="5373689"/>
            <a:ext cx="142875" cy="142875"/>
          </a:xfrm>
          <a:prstGeom prst="sun">
            <a:avLst>
              <a:gd name="adj" fmla="val 25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0280" name="Line 54"/>
          <p:cNvSpPr>
            <a:spLocks noChangeShapeType="1"/>
          </p:cNvSpPr>
          <p:nvPr/>
        </p:nvSpPr>
        <p:spPr bwMode="auto">
          <a:xfrm>
            <a:off x="7339014" y="3544889"/>
            <a:ext cx="71437" cy="71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281" name="Text Box 57"/>
          <p:cNvSpPr txBox="1">
            <a:spLocks noChangeArrowheads="1"/>
          </p:cNvSpPr>
          <p:nvPr/>
        </p:nvSpPr>
        <p:spPr bwMode="auto">
          <a:xfrm>
            <a:off x="8482013" y="4432300"/>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ym typeface="Wingdings" panose="05000000000000000000" pitchFamily="2" charset="2"/>
              </a:rPr>
              <a:t></a:t>
            </a:r>
          </a:p>
        </p:txBody>
      </p:sp>
      <p:sp>
        <p:nvSpPr>
          <p:cNvPr id="10282" name="Text Box 58"/>
          <p:cNvSpPr txBox="1">
            <a:spLocks noChangeArrowheads="1"/>
          </p:cNvSpPr>
          <p:nvPr/>
        </p:nvSpPr>
        <p:spPr bwMode="auto">
          <a:xfrm>
            <a:off x="8956675" y="3284539"/>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ym typeface="Wingdings" panose="05000000000000000000" pitchFamily="2" charset="2"/>
              </a:rPr>
              <a:t></a:t>
            </a:r>
          </a:p>
        </p:txBody>
      </p:sp>
      <p:sp>
        <p:nvSpPr>
          <p:cNvPr id="10283" name="Text Box 60"/>
          <p:cNvSpPr txBox="1">
            <a:spLocks noChangeArrowheads="1"/>
          </p:cNvSpPr>
          <p:nvPr/>
        </p:nvSpPr>
        <p:spPr bwMode="auto">
          <a:xfrm>
            <a:off x="7391400" y="4797425"/>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ym typeface="Wingdings" panose="05000000000000000000" pitchFamily="2" charset="2"/>
              </a:rPr>
              <a:t></a:t>
            </a:r>
          </a:p>
        </p:txBody>
      </p:sp>
      <p:sp>
        <p:nvSpPr>
          <p:cNvPr id="10284" name="Text Box 61"/>
          <p:cNvSpPr txBox="1">
            <a:spLocks noChangeArrowheads="1"/>
          </p:cNvSpPr>
          <p:nvPr/>
        </p:nvSpPr>
        <p:spPr bwMode="auto">
          <a:xfrm>
            <a:off x="8247063" y="4857750"/>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ym typeface="Wingdings" panose="05000000000000000000" pitchFamily="2" charset="2"/>
              </a:rPr>
              <a:t></a:t>
            </a:r>
          </a:p>
        </p:txBody>
      </p:sp>
      <p:sp>
        <p:nvSpPr>
          <p:cNvPr id="10285" name="Text Box 62"/>
          <p:cNvSpPr txBox="1">
            <a:spLocks noChangeArrowheads="1"/>
          </p:cNvSpPr>
          <p:nvPr/>
        </p:nvSpPr>
        <p:spPr bwMode="auto">
          <a:xfrm>
            <a:off x="8778875" y="3924300"/>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ym typeface="Wingdings" panose="05000000000000000000" pitchFamily="2" charset="2"/>
              </a:rPr>
              <a:t></a:t>
            </a:r>
          </a:p>
        </p:txBody>
      </p:sp>
      <p:sp>
        <p:nvSpPr>
          <p:cNvPr id="10286" name="Text Box 63"/>
          <p:cNvSpPr txBox="1">
            <a:spLocks noChangeArrowheads="1"/>
          </p:cNvSpPr>
          <p:nvPr/>
        </p:nvSpPr>
        <p:spPr bwMode="auto">
          <a:xfrm>
            <a:off x="8231188" y="3611564"/>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ym typeface="Wingdings" panose="05000000000000000000" pitchFamily="2" charset="2"/>
              </a:rPr>
              <a:t></a:t>
            </a:r>
          </a:p>
        </p:txBody>
      </p:sp>
      <p:sp>
        <p:nvSpPr>
          <p:cNvPr id="10287" name="Text Box 66"/>
          <p:cNvSpPr txBox="1">
            <a:spLocks noChangeArrowheads="1"/>
          </p:cNvSpPr>
          <p:nvPr/>
        </p:nvSpPr>
        <p:spPr bwMode="auto">
          <a:xfrm>
            <a:off x="7032625" y="5734050"/>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ym typeface="Wingdings" panose="05000000000000000000" pitchFamily="2" charset="2"/>
              </a:rPr>
              <a:t></a:t>
            </a:r>
          </a:p>
        </p:txBody>
      </p:sp>
      <p:sp>
        <p:nvSpPr>
          <p:cNvPr id="10288" name="Text Box 67"/>
          <p:cNvSpPr txBox="1">
            <a:spLocks noChangeArrowheads="1"/>
          </p:cNvSpPr>
          <p:nvPr/>
        </p:nvSpPr>
        <p:spPr bwMode="auto">
          <a:xfrm>
            <a:off x="7993063" y="5148264"/>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ym typeface="Wingdings" panose="05000000000000000000" pitchFamily="2" charset="2"/>
              </a:rPr>
              <a:t></a:t>
            </a:r>
          </a:p>
        </p:txBody>
      </p:sp>
      <p:sp>
        <p:nvSpPr>
          <p:cNvPr id="10289" name="Text Box 68"/>
          <p:cNvSpPr txBox="1">
            <a:spLocks noChangeArrowheads="1"/>
          </p:cNvSpPr>
          <p:nvPr/>
        </p:nvSpPr>
        <p:spPr bwMode="auto">
          <a:xfrm>
            <a:off x="7175500" y="5314950"/>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ym typeface="Wingdings" panose="05000000000000000000" pitchFamily="2" charset="2"/>
              </a:rPr>
              <a:t></a:t>
            </a:r>
          </a:p>
        </p:txBody>
      </p:sp>
      <p:sp>
        <p:nvSpPr>
          <p:cNvPr id="10290" name="Text Box 69"/>
          <p:cNvSpPr txBox="1">
            <a:spLocks noChangeArrowheads="1"/>
          </p:cNvSpPr>
          <p:nvPr/>
        </p:nvSpPr>
        <p:spPr bwMode="auto">
          <a:xfrm>
            <a:off x="7680325" y="5545139"/>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ym typeface="Wingdings" panose="05000000000000000000" pitchFamily="2" charset="2"/>
              </a:rPr>
              <a:t></a:t>
            </a:r>
          </a:p>
        </p:txBody>
      </p:sp>
      <p:sp>
        <p:nvSpPr>
          <p:cNvPr id="10291" name="Text Box 70"/>
          <p:cNvSpPr txBox="1">
            <a:spLocks noChangeArrowheads="1"/>
          </p:cNvSpPr>
          <p:nvPr/>
        </p:nvSpPr>
        <p:spPr bwMode="auto">
          <a:xfrm>
            <a:off x="7896225" y="4071939"/>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ym typeface="Wingdings" panose="05000000000000000000" pitchFamily="2" charset="2"/>
              </a:rPr>
              <a:t></a:t>
            </a:r>
          </a:p>
        </p:txBody>
      </p:sp>
      <p:sp>
        <p:nvSpPr>
          <p:cNvPr id="10292" name="Text Box 71"/>
          <p:cNvSpPr txBox="1">
            <a:spLocks noChangeArrowheads="1"/>
          </p:cNvSpPr>
          <p:nvPr/>
        </p:nvSpPr>
        <p:spPr bwMode="auto">
          <a:xfrm>
            <a:off x="7680325" y="4365625"/>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ym typeface="Wingdings" panose="05000000000000000000" pitchFamily="2" charset="2"/>
              </a:rPr>
              <a:t></a:t>
            </a:r>
          </a:p>
        </p:txBody>
      </p:sp>
      <p:sp>
        <p:nvSpPr>
          <p:cNvPr id="10293" name="Text Box 72"/>
          <p:cNvSpPr txBox="1">
            <a:spLocks noChangeArrowheads="1"/>
          </p:cNvSpPr>
          <p:nvPr/>
        </p:nvSpPr>
        <p:spPr bwMode="auto">
          <a:xfrm>
            <a:off x="9158288" y="3279775"/>
            <a:ext cx="1403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22 Haz. Yengeç</a:t>
            </a:r>
          </a:p>
        </p:txBody>
      </p:sp>
      <p:sp>
        <p:nvSpPr>
          <p:cNvPr id="10294" name="Text Box 73"/>
          <p:cNvSpPr txBox="1">
            <a:spLocks noChangeArrowheads="1"/>
          </p:cNvSpPr>
          <p:nvPr/>
        </p:nvSpPr>
        <p:spPr bwMode="auto">
          <a:xfrm>
            <a:off x="8915400" y="3917950"/>
            <a:ext cx="1403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21 May. İkizler</a:t>
            </a:r>
          </a:p>
        </p:txBody>
      </p:sp>
      <p:sp>
        <p:nvSpPr>
          <p:cNvPr id="10295" name="Text Box 74"/>
          <p:cNvSpPr txBox="1">
            <a:spLocks noChangeArrowheads="1"/>
          </p:cNvSpPr>
          <p:nvPr/>
        </p:nvSpPr>
        <p:spPr bwMode="auto">
          <a:xfrm>
            <a:off x="8543925" y="4437064"/>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21 Nis. Boğa</a:t>
            </a:r>
          </a:p>
        </p:txBody>
      </p:sp>
      <p:sp>
        <p:nvSpPr>
          <p:cNvPr id="10296" name="Text Box 75"/>
          <p:cNvSpPr txBox="1">
            <a:spLocks noChangeArrowheads="1"/>
          </p:cNvSpPr>
          <p:nvPr/>
        </p:nvSpPr>
        <p:spPr bwMode="auto">
          <a:xfrm>
            <a:off x="8491538" y="4849814"/>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21 Mart Koç</a:t>
            </a:r>
          </a:p>
        </p:txBody>
      </p:sp>
      <p:sp>
        <p:nvSpPr>
          <p:cNvPr id="10297" name="Text Box 76"/>
          <p:cNvSpPr txBox="1">
            <a:spLocks noChangeArrowheads="1"/>
          </p:cNvSpPr>
          <p:nvPr/>
        </p:nvSpPr>
        <p:spPr bwMode="auto">
          <a:xfrm>
            <a:off x="8202613" y="5138739"/>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19 Şub. Balık</a:t>
            </a:r>
          </a:p>
        </p:txBody>
      </p:sp>
      <p:sp>
        <p:nvSpPr>
          <p:cNvPr id="10298" name="Text Box 77"/>
          <p:cNvSpPr txBox="1">
            <a:spLocks noChangeArrowheads="1"/>
          </p:cNvSpPr>
          <p:nvPr/>
        </p:nvSpPr>
        <p:spPr bwMode="auto">
          <a:xfrm>
            <a:off x="7929563" y="5535614"/>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22 Ocak Saka</a:t>
            </a:r>
          </a:p>
        </p:txBody>
      </p:sp>
      <p:sp>
        <p:nvSpPr>
          <p:cNvPr id="10299" name="Text Box 78"/>
          <p:cNvSpPr txBox="1">
            <a:spLocks noChangeArrowheads="1"/>
          </p:cNvSpPr>
          <p:nvPr/>
        </p:nvSpPr>
        <p:spPr bwMode="auto">
          <a:xfrm>
            <a:off x="5918200" y="5727700"/>
            <a:ext cx="1403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22 Ara. Oğlak</a:t>
            </a:r>
          </a:p>
        </p:txBody>
      </p:sp>
      <p:sp>
        <p:nvSpPr>
          <p:cNvPr id="10300" name="Text Box 79"/>
          <p:cNvSpPr txBox="1">
            <a:spLocks noChangeArrowheads="1"/>
          </p:cNvSpPr>
          <p:nvPr/>
        </p:nvSpPr>
        <p:spPr bwMode="auto">
          <a:xfrm>
            <a:off x="6008688" y="5300664"/>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22 Kas. Nişancı</a:t>
            </a:r>
          </a:p>
        </p:txBody>
      </p:sp>
      <p:sp>
        <p:nvSpPr>
          <p:cNvPr id="10301" name="Text Box 80"/>
          <p:cNvSpPr txBox="1">
            <a:spLocks noChangeArrowheads="1"/>
          </p:cNvSpPr>
          <p:nvPr/>
        </p:nvSpPr>
        <p:spPr bwMode="auto">
          <a:xfrm>
            <a:off x="6276975" y="4778375"/>
            <a:ext cx="1403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23 Ekim Akrep</a:t>
            </a:r>
          </a:p>
        </p:txBody>
      </p:sp>
      <p:sp>
        <p:nvSpPr>
          <p:cNvPr id="10302" name="Text Box 81"/>
          <p:cNvSpPr txBox="1">
            <a:spLocks noChangeArrowheads="1"/>
          </p:cNvSpPr>
          <p:nvPr/>
        </p:nvSpPr>
        <p:spPr bwMode="auto">
          <a:xfrm>
            <a:off x="6456363" y="4365625"/>
            <a:ext cx="1403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tr-TR" altLang="tr-TR" sz="1200"/>
              <a:t>23 Eyl. Terazi</a:t>
            </a:r>
          </a:p>
        </p:txBody>
      </p:sp>
      <p:sp>
        <p:nvSpPr>
          <p:cNvPr id="10303" name="Text Box 82"/>
          <p:cNvSpPr txBox="1">
            <a:spLocks noChangeArrowheads="1"/>
          </p:cNvSpPr>
          <p:nvPr/>
        </p:nvSpPr>
        <p:spPr bwMode="auto">
          <a:xfrm>
            <a:off x="6696075" y="4048125"/>
            <a:ext cx="1403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tr-TR" altLang="tr-TR" sz="1200"/>
              <a:t>23 Ağu. Başak</a:t>
            </a:r>
          </a:p>
        </p:txBody>
      </p:sp>
      <p:sp>
        <p:nvSpPr>
          <p:cNvPr id="10304" name="Text Box 83"/>
          <p:cNvSpPr txBox="1">
            <a:spLocks noChangeArrowheads="1"/>
          </p:cNvSpPr>
          <p:nvPr/>
        </p:nvSpPr>
        <p:spPr bwMode="auto">
          <a:xfrm>
            <a:off x="7046913" y="3582989"/>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tr-TR" altLang="tr-TR" sz="1200"/>
              <a:t>23 Tem. Aslan</a:t>
            </a:r>
          </a:p>
        </p:txBody>
      </p:sp>
      <p:cxnSp>
        <p:nvCxnSpPr>
          <p:cNvPr id="10305" name="AutoShape 84"/>
          <p:cNvCxnSpPr>
            <a:cxnSpLocks noChangeShapeType="1"/>
          </p:cNvCxnSpPr>
          <p:nvPr/>
        </p:nvCxnSpPr>
        <p:spPr bwMode="auto">
          <a:xfrm rot="16200000" flipH="1">
            <a:off x="9134475" y="4322763"/>
            <a:ext cx="1123950" cy="8636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306" name="Text Box 85"/>
          <p:cNvSpPr txBox="1">
            <a:spLocks noChangeArrowheads="1"/>
          </p:cNvSpPr>
          <p:nvPr/>
        </p:nvSpPr>
        <p:spPr bwMode="auto">
          <a:xfrm>
            <a:off x="9696450" y="5278438"/>
            <a:ext cx="890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Ekvator</a:t>
            </a:r>
          </a:p>
        </p:txBody>
      </p:sp>
      <p:cxnSp>
        <p:nvCxnSpPr>
          <p:cNvPr id="10307" name="AutoShape 86"/>
          <p:cNvCxnSpPr>
            <a:cxnSpLocks noChangeShapeType="1"/>
          </p:cNvCxnSpPr>
          <p:nvPr/>
        </p:nvCxnSpPr>
        <p:spPr bwMode="auto">
          <a:xfrm rot="16200000" flipH="1">
            <a:off x="7334251" y="5994401"/>
            <a:ext cx="765175" cy="2159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308" name="Text Box 87"/>
          <p:cNvSpPr txBox="1">
            <a:spLocks noChangeArrowheads="1"/>
          </p:cNvSpPr>
          <p:nvPr/>
        </p:nvSpPr>
        <p:spPr bwMode="auto">
          <a:xfrm>
            <a:off x="7377114" y="6437313"/>
            <a:ext cx="890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Tutulum</a:t>
            </a:r>
          </a:p>
        </p:txBody>
      </p:sp>
    </p:spTree>
    <p:extLst>
      <p:ext uri="{BB962C8B-B14F-4D97-AF65-F5344CB8AC3E}">
        <p14:creationId xmlns:p14="http://schemas.microsoft.com/office/powerpoint/2010/main" val="3717824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919288" y="692150"/>
            <a:ext cx="84248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tr-TR" altLang="tr-TR" sz="1800" b="1" dirty="0"/>
              <a:t>7. </a:t>
            </a:r>
            <a:r>
              <a:rPr lang="tr-TR" altLang="tr-TR" sz="1800" dirty="0"/>
              <a:t>Tutulum düzlemi gerçekte Yer’in yörünge düzlemidir. Güneş’in görünürdeki yeri ise Yer – Güneş doğrultusunun göğü deldiği noktadır. 21 martta gün ortasında Güneş Koç burcunda, fakat o gece yani 12 saat sonra biz öğlen çemberimizde Terazi burcunu görürüz</a:t>
            </a:r>
            <a:r>
              <a:rPr lang="tr-TR" altLang="tr-TR" sz="1800" dirty="0" smtClean="0"/>
              <a:t>.</a:t>
            </a:r>
            <a:endParaRPr lang="tr-TR" altLang="tr-TR" sz="1800" dirty="0"/>
          </a:p>
        </p:txBody>
      </p:sp>
      <p:sp>
        <p:nvSpPr>
          <p:cNvPr id="11267" name="Oval 47"/>
          <p:cNvSpPr>
            <a:spLocks noChangeArrowheads="1"/>
          </p:cNvSpPr>
          <p:nvPr/>
        </p:nvSpPr>
        <p:spPr bwMode="auto">
          <a:xfrm>
            <a:off x="4943475" y="3282950"/>
            <a:ext cx="2808288" cy="28082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1268" name="Oval 48"/>
          <p:cNvSpPr>
            <a:spLocks noChangeArrowheads="1"/>
          </p:cNvSpPr>
          <p:nvPr/>
        </p:nvSpPr>
        <p:spPr bwMode="auto">
          <a:xfrm rot="-1928788">
            <a:off x="4943475" y="4505326"/>
            <a:ext cx="2808288" cy="366713"/>
          </a:xfrm>
          <a:prstGeom prst="ellipse">
            <a:avLst/>
          </a:prstGeom>
          <a:solidFill>
            <a:srgbClr val="99CCFF">
              <a:alpha val="32941"/>
            </a:srgbClr>
          </a:soli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1269" name="Oval 49"/>
          <p:cNvSpPr>
            <a:spLocks noChangeArrowheads="1"/>
          </p:cNvSpPr>
          <p:nvPr/>
        </p:nvSpPr>
        <p:spPr bwMode="auto">
          <a:xfrm rot="-3360593">
            <a:off x="4915694" y="4480719"/>
            <a:ext cx="2800350" cy="360362"/>
          </a:xfrm>
          <a:prstGeom prst="ellipse">
            <a:avLst/>
          </a:prstGeom>
          <a:solidFill>
            <a:srgbClr val="FFFF99">
              <a:alpha val="30196"/>
            </a:srgb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1270" name="Text Box 50"/>
          <p:cNvSpPr txBox="1">
            <a:spLocks noChangeArrowheads="1"/>
          </p:cNvSpPr>
          <p:nvPr/>
        </p:nvSpPr>
        <p:spPr bwMode="auto">
          <a:xfrm>
            <a:off x="5133975" y="328453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P</a:t>
            </a:r>
          </a:p>
        </p:txBody>
      </p:sp>
      <p:sp>
        <p:nvSpPr>
          <p:cNvPr id="11271" name="AutoShape 51"/>
          <p:cNvSpPr>
            <a:spLocks noChangeArrowheads="1"/>
          </p:cNvSpPr>
          <p:nvPr/>
        </p:nvSpPr>
        <p:spPr bwMode="auto">
          <a:xfrm>
            <a:off x="5473701" y="5767389"/>
            <a:ext cx="142875" cy="142875"/>
          </a:xfrm>
          <a:prstGeom prst="sun">
            <a:avLst>
              <a:gd name="adj" fmla="val 25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1272" name="AutoShape 52"/>
          <p:cNvSpPr>
            <a:spLocks noChangeArrowheads="1"/>
          </p:cNvSpPr>
          <p:nvPr/>
        </p:nvSpPr>
        <p:spPr bwMode="auto">
          <a:xfrm>
            <a:off x="5757864" y="5526089"/>
            <a:ext cx="142875" cy="142875"/>
          </a:xfrm>
          <a:prstGeom prst="sun">
            <a:avLst>
              <a:gd name="adj" fmla="val 25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1273" name="AutoShape 53"/>
          <p:cNvSpPr>
            <a:spLocks noChangeArrowheads="1"/>
          </p:cNvSpPr>
          <p:nvPr/>
        </p:nvSpPr>
        <p:spPr bwMode="auto">
          <a:xfrm>
            <a:off x="6069014" y="5157789"/>
            <a:ext cx="142875" cy="142875"/>
          </a:xfrm>
          <a:prstGeom prst="sun">
            <a:avLst>
              <a:gd name="adj" fmla="val 25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1274" name="AutoShape 54"/>
          <p:cNvSpPr>
            <a:spLocks noChangeArrowheads="1"/>
          </p:cNvSpPr>
          <p:nvPr/>
        </p:nvSpPr>
        <p:spPr bwMode="auto">
          <a:xfrm>
            <a:off x="6303964" y="4840289"/>
            <a:ext cx="142875" cy="142875"/>
          </a:xfrm>
          <a:prstGeom prst="sun">
            <a:avLst>
              <a:gd name="adj" fmla="val 25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1275" name="AutoShape 55"/>
          <p:cNvSpPr>
            <a:spLocks noChangeArrowheads="1"/>
          </p:cNvSpPr>
          <p:nvPr/>
        </p:nvSpPr>
        <p:spPr bwMode="auto">
          <a:xfrm>
            <a:off x="6559551" y="4422776"/>
            <a:ext cx="142875" cy="142875"/>
          </a:xfrm>
          <a:prstGeom prst="sun">
            <a:avLst>
              <a:gd name="adj" fmla="val 25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1276" name="AutoShape 56"/>
          <p:cNvSpPr>
            <a:spLocks noChangeArrowheads="1"/>
          </p:cNvSpPr>
          <p:nvPr/>
        </p:nvSpPr>
        <p:spPr bwMode="auto">
          <a:xfrm>
            <a:off x="6837364" y="3971926"/>
            <a:ext cx="142875" cy="142875"/>
          </a:xfrm>
          <a:prstGeom prst="sun">
            <a:avLst>
              <a:gd name="adj" fmla="val 25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1277" name="AutoShape 57"/>
          <p:cNvSpPr>
            <a:spLocks noChangeArrowheads="1"/>
          </p:cNvSpPr>
          <p:nvPr/>
        </p:nvSpPr>
        <p:spPr bwMode="auto">
          <a:xfrm>
            <a:off x="7007226" y="3429001"/>
            <a:ext cx="142875" cy="142875"/>
          </a:xfrm>
          <a:prstGeom prst="sun">
            <a:avLst>
              <a:gd name="adj" fmla="val 25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1278" name="AutoShape 58"/>
          <p:cNvSpPr>
            <a:spLocks noChangeArrowheads="1"/>
          </p:cNvSpPr>
          <p:nvPr/>
        </p:nvSpPr>
        <p:spPr bwMode="auto">
          <a:xfrm>
            <a:off x="6592889" y="3822701"/>
            <a:ext cx="142875" cy="142875"/>
          </a:xfrm>
          <a:prstGeom prst="sun">
            <a:avLst>
              <a:gd name="adj" fmla="val 25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1279" name="AutoShape 59"/>
          <p:cNvSpPr>
            <a:spLocks noChangeArrowheads="1"/>
          </p:cNvSpPr>
          <p:nvPr/>
        </p:nvSpPr>
        <p:spPr bwMode="auto">
          <a:xfrm>
            <a:off x="6284914" y="4221164"/>
            <a:ext cx="142875" cy="142875"/>
          </a:xfrm>
          <a:prstGeom prst="sun">
            <a:avLst>
              <a:gd name="adj" fmla="val 25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1280" name="AutoShape 60"/>
          <p:cNvSpPr>
            <a:spLocks noChangeArrowheads="1"/>
          </p:cNvSpPr>
          <p:nvPr/>
        </p:nvSpPr>
        <p:spPr bwMode="auto">
          <a:xfrm>
            <a:off x="6059489" y="4546601"/>
            <a:ext cx="142875" cy="142875"/>
          </a:xfrm>
          <a:prstGeom prst="sun">
            <a:avLst>
              <a:gd name="adj" fmla="val 25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1281" name="AutoShape 61"/>
          <p:cNvSpPr>
            <a:spLocks noChangeArrowheads="1"/>
          </p:cNvSpPr>
          <p:nvPr/>
        </p:nvSpPr>
        <p:spPr bwMode="auto">
          <a:xfrm>
            <a:off x="5762626" y="5013326"/>
            <a:ext cx="142875" cy="142875"/>
          </a:xfrm>
          <a:prstGeom prst="sun">
            <a:avLst>
              <a:gd name="adj" fmla="val 25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1282" name="AutoShape 62"/>
          <p:cNvSpPr>
            <a:spLocks noChangeArrowheads="1"/>
          </p:cNvSpPr>
          <p:nvPr/>
        </p:nvSpPr>
        <p:spPr bwMode="auto">
          <a:xfrm>
            <a:off x="5565776" y="5373689"/>
            <a:ext cx="142875" cy="142875"/>
          </a:xfrm>
          <a:prstGeom prst="sun">
            <a:avLst>
              <a:gd name="adj" fmla="val 25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1283" name="Line 63"/>
          <p:cNvSpPr>
            <a:spLocks noChangeShapeType="1"/>
          </p:cNvSpPr>
          <p:nvPr/>
        </p:nvSpPr>
        <p:spPr bwMode="auto">
          <a:xfrm>
            <a:off x="5440364" y="3544889"/>
            <a:ext cx="71437" cy="71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1284" name="Text Box 64"/>
          <p:cNvSpPr txBox="1">
            <a:spLocks noChangeArrowheads="1"/>
          </p:cNvSpPr>
          <p:nvPr/>
        </p:nvSpPr>
        <p:spPr bwMode="auto">
          <a:xfrm>
            <a:off x="6583363" y="4432300"/>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ym typeface="Wingdings" panose="05000000000000000000" pitchFamily="2" charset="2"/>
              </a:rPr>
              <a:t></a:t>
            </a:r>
          </a:p>
        </p:txBody>
      </p:sp>
      <p:sp>
        <p:nvSpPr>
          <p:cNvPr id="11285" name="Text Box 65"/>
          <p:cNvSpPr txBox="1">
            <a:spLocks noChangeArrowheads="1"/>
          </p:cNvSpPr>
          <p:nvPr/>
        </p:nvSpPr>
        <p:spPr bwMode="auto">
          <a:xfrm>
            <a:off x="7058025" y="3284539"/>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ym typeface="Wingdings" panose="05000000000000000000" pitchFamily="2" charset="2"/>
              </a:rPr>
              <a:t></a:t>
            </a:r>
          </a:p>
        </p:txBody>
      </p:sp>
      <p:sp>
        <p:nvSpPr>
          <p:cNvPr id="11286" name="Text Box 66"/>
          <p:cNvSpPr txBox="1">
            <a:spLocks noChangeArrowheads="1"/>
          </p:cNvSpPr>
          <p:nvPr/>
        </p:nvSpPr>
        <p:spPr bwMode="auto">
          <a:xfrm>
            <a:off x="5492750" y="4797425"/>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ym typeface="Wingdings" panose="05000000000000000000" pitchFamily="2" charset="2"/>
              </a:rPr>
              <a:t></a:t>
            </a:r>
          </a:p>
        </p:txBody>
      </p:sp>
      <p:sp>
        <p:nvSpPr>
          <p:cNvPr id="11287" name="Text Box 67"/>
          <p:cNvSpPr txBox="1">
            <a:spLocks noChangeArrowheads="1"/>
          </p:cNvSpPr>
          <p:nvPr/>
        </p:nvSpPr>
        <p:spPr bwMode="auto">
          <a:xfrm>
            <a:off x="6348413" y="4857750"/>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ym typeface="Wingdings" panose="05000000000000000000" pitchFamily="2" charset="2"/>
              </a:rPr>
              <a:t></a:t>
            </a:r>
          </a:p>
        </p:txBody>
      </p:sp>
      <p:sp>
        <p:nvSpPr>
          <p:cNvPr id="11288" name="Text Box 68"/>
          <p:cNvSpPr txBox="1">
            <a:spLocks noChangeArrowheads="1"/>
          </p:cNvSpPr>
          <p:nvPr/>
        </p:nvSpPr>
        <p:spPr bwMode="auto">
          <a:xfrm>
            <a:off x="6880225" y="3924300"/>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ym typeface="Wingdings" panose="05000000000000000000" pitchFamily="2" charset="2"/>
              </a:rPr>
              <a:t></a:t>
            </a:r>
          </a:p>
        </p:txBody>
      </p:sp>
      <p:sp>
        <p:nvSpPr>
          <p:cNvPr id="11289" name="Text Box 69"/>
          <p:cNvSpPr txBox="1">
            <a:spLocks noChangeArrowheads="1"/>
          </p:cNvSpPr>
          <p:nvPr/>
        </p:nvSpPr>
        <p:spPr bwMode="auto">
          <a:xfrm>
            <a:off x="6332538" y="3611564"/>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ym typeface="Wingdings" panose="05000000000000000000" pitchFamily="2" charset="2"/>
              </a:rPr>
              <a:t></a:t>
            </a:r>
          </a:p>
        </p:txBody>
      </p:sp>
      <p:sp>
        <p:nvSpPr>
          <p:cNvPr id="11290" name="Text Box 70"/>
          <p:cNvSpPr txBox="1">
            <a:spLocks noChangeArrowheads="1"/>
          </p:cNvSpPr>
          <p:nvPr/>
        </p:nvSpPr>
        <p:spPr bwMode="auto">
          <a:xfrm>
            <a:off x="5133975" y="5734050"/>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ym typeface="Wingdings" panose="05000000000000000000" pitchFamily="2" charset="2"/>
              </a:rPr>
              <a:t></a:t>
            </a:r>
          </a:p>
        </p:txBody>
      </p:sp>
      <p:sp>
        <p:nvSpPr>
          <p:cNvPr id="11291" name="Text Box 71"/>
          <p:cNvSpPr txBox="1">
            <a:spLocks noChangeArrowheads="1"/>
          </p:cNvSpPr>
          <p:nvPr/>
        </p:nvSpPr>
        <p:spPr bwMode="auto">
          <a:xfrm>
            <a:off x="6094413" y="5148264"/>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ym typeface="Wingdings" panose="05000000000000000000" pitchFamily="2" charset="2"/>
              </a:rPr>
              <a:t></a:t>
            </a:r>
          </a:p>
        </p:txBody>
      </p:sp>
      <p:sp>
        <p:nvSpPr>
          <p:cNvPr id="11292" name="Text Box 72"/>
          <p:cNvSpPr txBox="1">
            <a:spLocks noChangeArrowheads="1"/>
          </p:cNvSpPr>
          <p:nvPr/>
        </p:nvSpPr>
        <p:spPr bwMode="auto">
          <a:xfrm>
            <a:off x="5276850" y="5314950"/>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ym typeface="Wingdings" panose="05000000000000000000" pitchFamily="2" charset="2"/>
              </a:rPr>
              <a:t></a:t>
            </a:r>
          </a:p>
        </p:txBody>
      </p:sp>
      <p:sp>
        <p:nvSpPr>
          <p:cNvPr id="11293" name="Text Box 73"/>
          <p:cNvSpPr txBox="1">
            <a:spLocks noChangeArrowheads="1"/>
          </p:cNvSpPr>
          <p:nvPr/>
        </p:nvSpPr>
        <p:spPr bwMode="auto">
          <a:xfrm>
            <a:off x="5781675" y="5545139"/>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ym typeface="Wingdings" panose="05000000000000000000" pitchFamily="2" charset="2"/>
              </a:rPr>
              <a:t></a:t>
            </a:r>
          </a:p>
        </p:txBody>
      </p:sp>
      <p:sp>
        <p:nvSpPr>
          <p:cNvPr id="11294" name="Text Box 74"/>
          <p:cNvSpPr txBox="1">
            <a:spLocks noChangeArrowheads="1"/>
          </p:cNvSpPr>
          <p:nvPr/>
        </p:nvSpPr>
        <p:spPr bwMode="auto">
          <a:xfrm>
            <a:off x="5997575" y="4071939"/>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ym typeface="Wingdings" panose="05000000000000000000" pitchFamily="2" charset="2"/>
              </a:rPr>
              <a:t></a:t>
            </a:r>
          </a:p>
        </p:txBody>
      </p:sp>
      <p:sp>
        <p:nvSpPr>
          <p:cNvPr id="11295" name="Text Box 75"/>
          <p:cNvSpPr txBox="1">
            <a:spLocks noChangeArrowheads="1"/>
          </p:cNvSpPr>
          <p:nvPr/>
        </p:nvSpPr>
        <p:spPr bwMode="auto">
          <a:xfrm>
            <a:off x="5781675" y="4365625"/>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ym typeface="Wingdings" panose="05000000000000000000" pitchFamily="2" charset="2"/>
              </a:rPr>
              <a:t></a:t>
            </a:r>
          </a:p>
        </p:txBody>
      </p:sp>
      <p:sp>
        <p:nvSpPr>
          <p:cNvPr id="11296" name="Text Box 76"/>
          <p:cNvSpPr txBox="1">
            <a:spLocks noChangeArrowheads="1"/>
          </p:cNvSpPr>
          <p:nvPr/>
        </p:nvSpPr>
        <p:spPr bwMode="auto">
          <a:xfrm>
            <a:off x="7259638" y="3279775"/>
            <a:ext cx="1403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22 Haz. Yengeç</a:t>
            </a:r>
          </a:p>
        </p:txBody>
      </p:sp>
      <p:sp>
        <p:nvSpPr>
          <p:cNvPr id="11297" name="Text Box 77"/>
          <p:cNvSpPr txBox="1">
            <a:spLocks noChangeArrowheads="1"/>
          </p:cNvSpPr>
          <p:nvPr/>
        </p:nvSpPr>
        <p:spPr bwMode="auto">
          <a:xfrm>
            <a:off x="7016750" y="3917950"/>
            <a:ext cx="1403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21 May. İkizler</a:t>
            </a:r>
          </a:p>
        </p:txBody>
      </p:sp>
      <p:sp>
        <p:nvSpPr>
          <p:cNvPr id="11298" name="Text Box 78"/>
          <p:cNvSpPr txBox="1">
            <a:spLocks noChangeArrowheads="1"/>
          </p:cNvSpPr>
          <p:nvPr/>
        </p:nvSpPr>
        <p:spPr bwMode="auto">
          <a:xfrm>
            <a:off x="6645275" y="4437064"/>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21 Nis. Boğa</a:t>
            </a:r>
          </a:p>
        </p:txBody>
      </p:sp>
      <p:sp>
        <p:nvSpPr>
          <p:cNvPr id="11299" name="Text Box 79"/>
          <p:cNvSpPr txBox="1">
            <a:spLocks noChangeArrowheads="1"/>
          </p:cNvSpPr>
          <p:nvPr/>
        </p:nvSpPr>
        <p:spPr bwMode="auto">
          <a:xfrm>
            <a:off x="6592888" y="4849814"/>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21 Mart Koç</a:t>
            </a:r>
          </a:p>
        </p:txBody>
      </p:sp>
      <p:sp>
        <p:nvSpPr>
          <p:cNvPr id="11300" name="Text Box 80"/>
          <p:cNvSpPr txBox="1">
            <a:spLocks noChangeArrowheads="1"/>
          </p:cNvSpPr>
          <p:nvPr/>
        </p:nvSpPr>
        <p:spPr bwMode="auto">
          <a:xfrm>
            <a:off x="6303963" y="5138739"/>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19 Şub. Balık</a:t>
            </a:r>
          </a:p>
        </p:txBody>
      </p:sp>
      <p:sp>
        <p:nvSpPr>
          <p:cNvPr id="11301" name="Text Box 81"/>
          <p:cNvSpPr txBox="1">
            <a:spLocks noChangeArrowheads="1"/>
          </p:cNvSpPr>
          <p:nvPr/>
        </p:nvSpPr>
        <p:spPr bwMode="auto">
          <a:xfrm>
            <a:off x="6030913" y="5535614"/>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22 Ocak Saka</a:t>
            </a:r>
          </a:p>
        </p:txBody>
      </p:sp>
      <p:sp>
        <p:nvSpPr>
          <p:cNvPr id="11302" name="Text Box 82"/>
          <p:cNvSpPr txBox="1">
            <a:spLocks noChangeArrowheads="1"/>
          </p:cNvSpPr>
          <p:nvPr/>
        </p:nvSpPr>
        <p:spPr bwMode="auto">
          <a:xfrm>
            <a:off x="4019550" y="5727700"/>
            <a:ext cx="1403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22 Ara. Oğlak</a:t>
            </a:r>
          </a:p>
        </p:txBody>
      </p:sp>
      <p:sp>
        <p:nvSpPr>
          <p:cNvPr id="11303" name="Text Box 83"/>
          <p:cNvSpPr txBox="1">
            <a:spLocks noChangeArrowheads="1"/>
          </p:cNvSpPr>
          <p:nvPr/>
        </p:nvSpPr>
        <p:spPr bwMode="auto">
          <a:xfrm>
            <a:off x="4110038" y="5300664"/>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22 Kas. Nişancı</a:t>
            </a:r>
          </a:p>
        </p:txBody>
      </p:sp>
      <p:sp>
        <p:nvSpPr>
          <p:cNvPr id="11304" name="Text Box 84"/>
          <p:cNvSpPr txBox="1">
            <a:spLocks noChangeArrowheads="1"/>
          </p:cNvSpPr>
          <p:nvPr/>
        </p:nvSpPr>
        <p:spPr bwMode="auto">
          <a:xfrm>
            <a:off x="4378325" y="4778375"/>
            <a:ext cx="1403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23 Ekim Akrep</a:t>
            </a:r>
          </a:p>
        </p:txBody>
      </p:sp>
      <p:sp>
        <p:nvSpPr>
          <p:cNvPr id="11305" name="Text Box 85"/>
          <p:cNvSpPr txBox="1">
            <a:spLocks noChangeArrowheads="1"/>
          </p:cNvSpPr>
          <p:nvPr/>
        </p:nvSpPr>
        <p:spPr bwMode="auto">
          <a:xfrm>
            <a:off x="4557713" y="4365625"/>
            <a:ext cx="1403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tr-TR" altLang="tr-TR" sz="1200"/>
              <a:t>23 Eyl. Terazi</a:t>
            </a:r>
          </a:p>
        </p:txBody>
      </p:sp>
      <p:sp>
        <p:nvSpPr>
          <p:cNvPr id="11306" name="Text Box 86"/>
          <p:cNvSpPr txBox="1">
            <a:spLocks noChangeArrowheads="1"/>
          </p:cNvSpPr>
          <p:nvPr/>
        </p:nvSpPr>
        <p:spPr bwMode="auto">
          <a:xfrm>
            <a:off x="4797425" y="4048125"/>
            <a:ext cx="1403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tr-TR" altLang="tr-TR" sz="1200"/>
              <a:t>23 Ağu. Başak</a:t>
            </a:r>
          </a:p>
        </p:txBody>
      </p:sp>
      <p:sp>
        <p:nvSpPr>
          <p:cNvPr id="11307" name="Text Box 87"/>
          <p:cNvSpPr txBox="1">
            <a:spLocks noChangeArrowheads="1"/>
          </p:cNvSpPr>
          <p:nvPr/>
        </p:nvSpPr>
        <p:spPr bwMode="auto">
          <a:xfrm>
            <a:off x="5148263" y="3582989"/>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tr-TR" altLang="tr-TR" sz="1200"/>
              <a:t>23 Tem. Aslan</a:t>
            </a:r>
          </a:p>
        </p:txBody>
      </p:sp>
      <p:cxnSp>
        <p:nvCxnSpPr>
          <p:cNvPr id="11308" name="AutoShape 88"/>
          <p:cNvCxnSpPr>
            <a:cxnSpLocks noChangeShapeType="1"/>
          </p:cNvCxnSpPr>
          <p:nvPr/>
        </p:nvCxnSpPr>
        <p:spPr bwMode="auto">
          <a:xfrm rot="16200000" flipH="1">
            <a:off x="7235825" y="4322763"/>
            <a:ext cx="1123950" cy="8636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309" name="Text Box 89"/>
          <p:cNvSpPr txBox="1">
            <a:spLocks noChangeArrowheads="1"/>
          </p:cNvSpPr>
          <p:nvPr/>
        </p:nvSpPr>
        <p:spPr bwMode="auto">
          <a:xfrm>
            <a:off x="7797800" y="5278438"/>
            <a:ext cx="890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Ekvator</a:t>
            </a:r>
          </a:p>
        </p:txBody>
      </p:sp>
      <p:cxnSp>
        <p:nvCxnSpPr>
          <p:cNvPr id="11310" name="AutoShape 90"/>
          <p:cNvCxnSpPr>
            <a:cxnSpLocks noChangeShapeType="1"/>
          </p:cNvCxnSpPr>
          <p:nvPr/>
        </p:nvCxnSpPr>
        <p:spPr bwMode="auto">
          <a:xfrm rot="16200000" flipH="1">
            <a:off x="5435601" y="5994401"/>
            <a:ext cx="765175" cy="2159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311" name="Text Box 91"/>
          <p:cNvSpPr txBox="1">
            <a:spLocks noChangeArrowheads="1"/>
          </p:cNvSpPr>
          <p:nvPr/>
        </p:nvSpPr>
        <p:spPr bwMode="auto">
          <a:xfrm>
            <a:off x="5478464" y="6437313"/>
            <a:ext cx="890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Tutulum</a:t>
            </a:r>
          </a:p>
        </p:txBody>
      </p:sp>
    </p:spTree>
    <p:extLst>
      <p:ext uri="{BB962C8B-B14F-4D97-AF65-F5344CB8AC3E}">
        <p14:creationId xmlns:p14="http://schemas.microsoft.com/office/powerpoint/2010/main" val="4135286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5"/>
            <a:ext cx="10515600" cy="4351338"/>
          </a:xfrm>
        </p:spPr>
        <p:txBody>
          <a:bodyPr/>
          <a:lstStyle/>
          <a:p>
            <a:r>
              <a:rPr lang="tr-TR" dirty="0"/>
              <a:t>Dünya’nın çeşitli hareketleri vardır: Kendi etrafında döner, Güneş’in etrafında dolanır ve Güneş’le birlikte Gökadamızda yol alır. Bu hareketlerinin yanı sıra dönüşü sırasında aynen bir topaç gibi dönüş ekseninin doğrultusu da yavaşça değişir. Şekil 1.9’da gösterilen bu değişime </a:t>
            </a:r>
            <a:r>
              <a:rPr lang="tr-TR" b="1" dirty="0"/>
              <a:t>yalpalama </a:t>
            </a:r>
            <a:r>
              <a:rPr lang="tr-TR" dirty="0"/>
              <a:t>denir.</a:t>
            </a:r>
          </a:p>
          <a:p>
            <a:endParaRPr lang="tr-TR" dirty="0"/>
          </a:p>
        </p:txBody>
      </p:sp>
      <p:pic>
        <p:nvPicPr>
          <p:cNvPr id="4" name="Resim 3"/>
          <p:cNvPicPr>
            <a:picLocks noChangeAspect="1"/>
          </p:cNvPicPr>
          <p:nvPr/>
        </p:nvPicPr>
        <p:blipFill>
          <a:blip r:embed="rId2"/>
          <a:stretch>
            <a:fillRect/>
          </a:stretch>
        </p:blipFill>
        <p:spPr>
          <a:xfrm>
            <a:off x="2740506" y="2540793"/>
            <a:ext cx="6339994" cy="4076629"/>
          </a:xfrm>
          <a:prstGeom prst="rect">
            <a:avLst/>
          </a:prstGeom>
        </p:spPr>
      </p:pic>
    </p:spTree>
    <p:extLst>
      <p:ext uri="{BB962C8B-B14F-4D97-AF65-F5344CB8AC3E}">
        <p14:creationId xmlns:p14="http://schemas.microsoft.com/office/powerpoint/2010/main" val="196708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tr-TR" dirty="0">
                <a:solidFill>
                  <a:srgbClr val="C00000"/>
                </a:solidFill>
              </a:rPr>
              <a:t>Güneş’in Görünür Hareketi</a:t>
            </a:r>
            <a:endParaRPr lang="tr-TR" dirty="0"/>
          </a:p>
        </p:txBody>
      </p:sp>
    </p:spTree>
    <p:controls>
      <mc:AlternateContent xmlns:mc="http://schemas.openxmlformats.org/markup-compatibility/2006">
        <mc:Choice xmlns:v="urn:schemas-microsoft-com:vml" Requires="v">
          <p:control spid="8196" name="ShockwaveFlash1" r:id="rId2" imgW="8801280" imgH="5506920"/>
        </mc:Choice>
        <mc:Fallback>
          <p:control name="ShockwaveFlash1" r:id="rId2" imgW="8801280" imgH="5506920">
            <p:pic>
              <p:nvPicPr>
                <p:cNvPr id="4" name="ShockwaveFlash1"/>
                <p:cNvPicPr>
                  <a:picLocks/>
                </p:cNvPicPr>
                <p:nvPr/>
              </p:nvPicPr>
              <p:blipFill>
                <a:blip r:embed="rId4"/>
                <a:stretch>
                  <a:fillRect/>
                </a:stretch>
              </p:blipFill>
              <p:spPr>
                <a:xfrm>
                  <a:off x="1695450" y="1033463"/>
                  <a:ext cx="8801100" cy="5507037"/>
                </a:xfrm>
                <a:prstGeom prst="rect">
                  <a:avLst/>
                </a:prstGeom>
              </p:spPr>
            </p:pic>
          </p:control>
        </mc:Fallback>
      </mc:AlternateContent>
    </p:controls>
    <p:extLst>
      <p:ext uri="{BB962C8B-B14F-4D97-AF65-F5344CB8AC3E}">
        <p14:creationId xmlns:p14="http://schemas.microsoft.com/office/powerpoint/2010/main" val="604554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solidFill>
                  <a:srgbClr val="C00000"/>
                </a:solidFill>
              </a:rPr>
              <a:t>Ay’in</a:t>
            </a:r>
            <a:r>
              <a:rPr lang="tr-TR" dirty="0" smtClean="0">
                <a:solidFill>
                  <a:srgbClr val="C00000"/>
                </a:solidFill>
              </a:rPr>
              <a:t> </a:t>
            </a:r>
            <a:r>
              <a:rPr lang="tr-TR" dirty="0">
                <a:solidFill>
                  <a:srgbClr val="C00000"/>
                </a:solidFill>
              </a:rPr>
              <a:t>Görünür Hareketi</a:t>
            </a:r>
            <a:endParaRPr lang="tr-TR" dirty="0"/>
          </a:p>
        </p:txBody>
      </p:sp>
      <p:pic>
        <p:nvPicPr>
          <p:cNvPr id="4" name="Content Placeholder 3" descr="08playground_diagram_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57950" y="1830705"/>
            <a:ext cx="5200650" cy="502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98500" y="1264175"/>
            <a:ext cx="5105400" cy="1631216"/>
          </a:xfrm>
          <a:prstGeom prst="rect">
            <a:avLst/>
          </a:prstGeom>
        </p:spPr>
        <p:txBody>
          <a:bodyPr wrap="square">
            <a:spAutoFit/>
          </a:bodyPr>
          <a:lstStyle/>
          <a:p>
            <a:r>
              <a:rPr lang="tr-TR" sz="2000" dirty="0"/>
              <a:t>Ay Dünya etrafında dolandıkça ve günışığı alan görünür kısmı değiştikçe, Ay’ın farklı evrelerini görürüz. Ay, uzaydaki en yakın komşumuzdur. Güneş’ten sonra gökyüzündeki en parlak cisimdir.</a:t>
            </a:r>
            <a:endParaRPr lang="tr-TR" sz="2000" dirty="0"/>
          </a:p>
        </p:txBody>
      </p:sp>
      <p:pic>
        <p:nvPicPr>
          <p:cNvPr id="6" name="Resim 3"/>
          <p:cNvPicPr>
            <a:picLocks noChangeAspect="1"/>
          </p:cNvPicPr>
          <p:nvPr/>
        </p:nvPicPr>
        <p:blipFill>
          <a:blip r:embed="rId3"/>
          <a:stretch>
            <a:fillRect/>
          </a:stretch>
        </p:blipFill>
        <p:spPr>
          <a:xfrm>
            <a:off x="1803980" y="2576660"/>
            <a:ext cx="4516580" cy="4281340"/>
          </a:xfrm>
          <a:prstGeom prst="rect">
            <a:avLst/>
          </a:prstGeom>
        </p:spPr>
      </p:pic>
    </p:spTree>
    <p:extLst>
      <p:ext uri="{BB962C8B-B14F-4D97-AF65-F5344CB8AC3E}">
        <p14:creationId xmlns:p14="http://schemas.microsoft.com/office/powerpoint/2010/main" val="212489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solidFill>
                  <a:srgbClr val="C00000"/>
                </a:solidFill>
              </a:rPr>
              <a:t>Ay’in</a:t>
            </a:r>
            <a:r>
              <a:rPr lang="tr-TR" dirty="0">
                <a:solidFill>
                  <a:srgbClr val="C00000"/>
                </a:solidFill>
              </a:rPr>
              <a:t> Görünür Hareketi</a:t>
            </a:r>
            <a:endParaRPr lang="tr-TR" dirty="0"/>
          </a:p>
        </p:txBody>
      </p:sp>
      <p:sp>
        <p:nvSpPr>
          <p:cNvPr id="3" name="Content Placeholder 2"/>
          <p:cNvSpPr>
            <a:spLocks noGrp="1"/>
          </p:cNvSpPr>
          <p:nvPr>
            <p:ph idx="1"/>
          </p:nvPr>
        </p:nvSpPr>
        <p:spPr>
          <a:xfrm>
            <a:off x="838200" y="1482725"/>
            <a:ext cx="10515600" cy="4351338"/>
          </a:xfrm>
        </p:spPr>
        <p:txBody>
          <a:bodyPr/>
          <a:lstStyle/>
          <a:p>
            <a:r>
              <a:rPr lang="tr-TR" dirty="0"/>
              <a:t>Ay, Dünya etrafında döndükçe gökyüzündeki konumu da yıldızlara göre değişir. 1 </a:t>
            </a:r>
            <a:r>
              <a:rPr lang="tr-TR" b="1" dirty="0" err="1"/>
              <a:t>yıldızıl</a:t>
            </a:r>
            <a:r>
              <a:rPr lang="tr-TR" b="1" dirty="0"/>
              <a:t> ayda </a:t>
            </a:r>
            <a:r>
              <a:rPr lang="tr-TR" dirty="0"/>
              <a:t>(27,3 gün), Ay </a:t>
            </a:r>
            <a:r>
              <a:rPr lang="tr-TR" dirty="0" err="1"/>
              <a:t>gökkürede</a:t>
            </a:r>
            <a:r>
              <a:rPr lang="tr-TR" dirty="0"/>
              <a:t> bir tam dönüşünü yaparak başladığı noktaya geri gelir. Ay’ın</a:t>
            </a:r>
          </a:p>
          <a:p>
            <a:r>
              <a:rPr lang="tr-TR" dirty="0"/>
              <a:t>tüm evrelerini tamamlaması için gereken zamansa (biraz daha uzun olan 29,5 gün) 1 </a:t>
            </a:r>
            <a:r>
              <a:rPr lang="tr-TR" b="1" dirty="0"/>
              <a:t>kavuşum ayıdır</a:t>
            </a:r>
            <a:r>
              <a:rPr lang="tr-TR" dirty="0"/>
              <a:t>.</a:t>
            </a:r>
          </a:p>
          <a:p>
            <a:endParaRPr lang="tr-TR" dirty="0"/>
          </a:p>
        </p:txBody>
      </p:sp>
      <p:pic>
        <p:nvPicPr>
          <p:cNvPr id="5" name="Resim 1"/>
          <p:cNvPicPr>
            <a:picLocks noChangeAspect="1"/>
          </p:cNvPicPr>
          <p:nvPr/>
        </p:nvPicPr>
        <p:blipFill>
          <a:blip r:embed="rId2"/>
          <a:stretch>
            <a:fillRect/>
          </a:stretch>
        </p:blipFill>
        <p:spPr>
          <a:xfrm>
            <a:off x="124164" y="3658394"/>
            <a:ext cx="11715072" cy="3017520"/>
          </a:xfrm>
          <a:prstGeom prst="rect">
            <a:avLst/>
          </a:prstGeom>
        </p:spPr>
      </p:pic>
    </p:spTree>
    <p:extLst>
      <p:ext uri="{BB962C8B-B14F-4D97-AF65-F5344CB8AC3E}">
        <p14:creationId xmlns:p14="http://schemas.microsoft.com/office/powerpoint/2010/main" val="54046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altLang="tr-TR" b="1" dirty="0" smtClean="0">
                <a:solidFill>
                  <a:srgbClr val="C00000"/>
                </a:solidFill>
              </a:rPr>
              <a:t>BÖLÜM – 2</a:t>
            </a:r>
            <a:br>
              <a:rPr lang="tr-TR" altLang="tr-TR" b="1" dirty="0" smtClean="0">
                <a:solidFill>
                  <a:srgbClr val="C00000"/>
                </a:solidFill>
              </a:rPr>
            </a:br>
            <a:r>
              <a:rPr lang="tr-TR" altLang="tr-TR" b="1" dirty="0" smtClean="0">
                <a:solidFill>
                  <a:srgbClr val="C00000"/>
                </a:solidFill>
              </a:rPr>
              <a:t>Güneş, Ay ve Gezegenlerin Görünür Hareketi</a:t>
            </a:r>
            <a:endParaRPr lang="tr-TR" b="1" dirty="0">
              <a:solidFill>
                <a:srgbClr val="C00000"/>
              </a:solidFill>
            </a:endParaRPr>
          </a:p>
        </p:txBody>
      </p:sp>
      <p:sp>
        <p:nvSpPr>
          <p:cNvPr id="3" name="Content Placeholder 2"/>
          <p:cNvSpPr>
            <a:spLocks noGrp="1"/>
          </p:cNvSpPr>
          <p:nvPr>
            <p:ph idx="1"/>
          </p:nvPr>
        </p:nvSpPr>
        <p:spPr>
          <a:xfrm>
            <a:off x="838200" y="1690688"/>
            <a:ext cx="10515600" cy="4351338"/>
          </a:xfrm>
        </p:spPr>
        <p:txBody>
          <a:bodyPr>
            <a:normAutofit/>
          </a:bodyPr>
          <a:lstStyle/>
          <a:p>
            <a:r>
              <a:rPr lang="tr-TR" dirty="0"/>
              <a:t>Bir öğlenle bir sonraki öğlen arasındaki dönem, yani 24 saatlik Güneş günü, en temel zaman birimimizdir. Bu, Dünya’nın dönüşünün bir sonucudur.</a:t>
            </a:r>
          </a:p>
          <a:p>
            <a:endParaRPr lang="tr-TR" dirty="0"/>
          </a:p>
        </p:txBody>
      </p:sp>
      <p:pic>
        <p:nvPicPr>
          <p:cNvPr id="4" name="Resim 3"/>
          <p:cNvPicPr>
            <a:picLocks noChangeAspect="1"/>
          </p:cNvPicPr>
          <p:nvPr/>
        </p:nvPicPr>
        <p:blipFill>
          <a:blip r:embed="rId2"/>
          <a:stretch>
            <a:fillRect/>
          </a:stretch>
        </p:blipFill>
        <p:spPr>
          <a:xfrm>
            <a:off x="3548845" y="2520518"/>
            <a:ext cx="5215152" cy="4337482"/>
          </a:xfrm>
          <a:prstGeom prst="rect">
            <a:avLst/>
          </a:prstGeom>
        </p:spPr>
      </p:pic>
    </p:spTree>
    <p:extLst>
      <p:ext uri="{BB962C8B-B14F-4D97-AF65-F5344CB8AC3E}">
        <p14:creationId xmlns:p14="http://schemas.microsoft.com/office/powerpoint/2010/main" val="71341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2225"/>
            <a:ext cx="10515600" cy="1325563"/>
          </a:xfrm>
        </p:spPr>
        <p:txBody>
          <a:bodyPr/>
          <a:lstStyle/>
          <a:p>
            <a:r>
              <a:rPr lang="tr-TR" dirty="0" err="1">
                <a:solidFill>
                  <a:srgbClr val="C00000"/>
                </a:solidFill>
              </a:rPr>
              <a:t>Ay’in</a:t>
            </a:r>
            <a:r>
              <a:rPr lang="tr-TR" dirty="0">
                <a:solidFill>
                  <a:srgbClr val="C00000"/>
                </a:solidFill>
              </a:rPr>
              <a:t> Görünür Hareketi</a:t>
            </a:r>
            <a:endParaRPr lang="tr-TR" dirty="0"/>
          </a:p>
        </p:txBody>
      </p:sp>
    </p:spTree>
    <p:controls>
      <mc:AlternateContent xmlns:mc="http://schemas.openxmlformats.org/markup-compatibility/2006">
        <mc:Choice xmlns:v="urn:schemas-microsoft-com:vml" Requires="v">
          <p:control spid="9219" name="ShockwaveFlash1" r:id="rId2" imgW="8166240" imgH="5624640"/>
        </mc:Choice>
        <mc:Fallback>
          <p:control name="ShockwaveFlash1" r:id="rId2" imgW="8166240" imgH="5624640">
            <p:pic>
              <p:nvPicPr>
                <p:cNvPr id="4" name="ShockwaveFlash1"/>
                <p:cNvPicPr>
                  <a:picLocks/>
                </p:cNvPicPr>
                <p:nvPr/>
              </p:nvPicPr>
              <p:blipFill>
                <a:blip r:embed="rId4"/>
                <a:stretch>
                  <a:fillRect/>
                </a:stretch>
              </p:blipFill>
              <p:spPr>
                <a:xfrm>
                  <a:off x="1854200" y="1068388"/>
                  <a:ext cx="8166100" cy="5624512"/>
                </a:xfrm>
                <a:prstGeom prst="rect">
                  <a:avLst/>
                </a:prstGeom>
              </p:spPr>
            </p:pic>
          </p:control>
        </mc:Fallback>
      </mc:AlternateContent>
    </p:controls>
    <p:extLst>
      <p:ext uri="{BB962C8B-B14F-4D97-AF65-F5344CB8AC3E}">
        <p14:creationId xmlns:p14="http://schemas.microsoft.com/office/powerpoint/2010/main" val="83243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solidFill>
                  <a:srgbClr val="C00000"/>
                </a:solidFill>
              </a:rPr>
              <a:t>Ay’in</a:t>
            </a:r>
            <a:r>
              <a:rPr lang="tr-TR" dirty="0">
                <a:solidFill>
                  <a:srgbClr val="C00000"/>
                </a:solidFill>
              </a:rPr>
              <a:t> Görünür Hareketi</a:t>
            </a:r>
            <a:endParaRPr lang="tr-TR" dirty="0"/>
          </a:p>
        </p:txBody>
      </p:sp>
    </p:spTree>
    <p:controls>
      <mc:AlternateContent xmlns:mc="http://schemas.openxmlformats.org/markup-compatibility/2006">
        <mc:Choice xmlns:v="urn:schemas-microsoft-com:vml" Requires="v">
          <p:control spid="10243" name="ShockwaveFlash1" r:id="rId2" imgW="7912080" imgH="5130720"/>
        </mc:Choice>
        <mc:Fallback>
          <p:control name="ShockwaveFlash1" r:id="rId2" imgW="7912080" imgH="5130720">
            <p:pic>
              <p:nvPicPr>
                <p:cNvPr id="4" name="ShockwaveFlash1"/>
                <p:cNvPicPr>
                  <a:picLocks/>
                </p:cNvPicPr>
                <p:nvPr/>
              </p:nvPicPr>
              <p:blipFill>
                <a:blip r:embed="rId4"/>
                <a:stretch>
                  <a:fillRect/>
                </a:stretch>
              </p:blipFill>
              <p:spPr>
                <a:xfrm>
                  <a:off x="2019300" y="1384300"/>
                  <a:ext cx="7912100" cy="5130800"/>
                </a:xfrm>
                <a:prstGeom prst="rect">
                  <a:avLst/>
                </a:prstGeom>
              </p:spPr>
            </p:pic>
          </p:control>
        </mc:Fallback>
      </mc:AlternateContent>
    </p:controls>
    <p:extLst>
      <p:ext uri="{BB962C8B-B14F-4D97-AF65-F5344CB8AC3E}">
        <p14:creationId xmlns:p14="http://schemas.microsoft.com/office/powerpoint/2010/main" val="4070887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solidFill>
                  <a:srgbClr val="C00000"/>
                </a:solidFill>
              </a:rPr>
              <a:t>Gezegenlerin’in</a:t>
            </a:r>
            <a:r>
              <a:rPr lang="tr-TR" dirty="0" smtClean="0">
                <a:solidFill>
                  <a:srgbClr val="C00000"/>
                </a:solidFill>
              </a:rPr>
              <a:t> </a:t>
            </a:r>
            <a:r>
              <a:rPr lang="tr-TR" dirty="0">
                <a:solidFill>
                  <a:srgbClr val="C00000"/>
                </a:solidFill>
              </a:rPr>
              <a:t>Görünür Hareketi</a:t>
            </a:r>
            <a:endParaRPr lang="tr-TR" dirty="0"/>
          </a:p>
        </p:txBody>
      </p:sp>
      <p:sp>
        <p:nvSpPr>
          <p:cNvPr id="3" name="Content Placeholder 2"/>
          <p:cNvSpPr>
            <a:spLocks noGrp="1"/>
          </p:cNvSpPr>
          <p:nvPr>
            <p:ph idx="1"/>
          </p:nvPr>
        </p:nvSpPr>
        <p:spPr>
          <a:xfrm>
            <a:off x="749300" y="1406525"/>
            <a:ext cx="10718800" cy="1819275"/>
          </a:xfrm>
        </p:spPr>
        <p:txBody>
          <a:bodyPr>
            <a:normAutofit fontScale="92500" lnSpcReduction="20000"/>
          </a:bodyPr>
          <a:lstStyle/>
          <a:p>
            <a:r>
              <a:rPr lang="tr-TR" dirty="0"/>
              <a:t>Yıldızların aksine, gezegenler hem değişken parlaklığa sahiptir hem de gökyüzünde sabit bir konumda bulunmazlar. Güneş’in ve Ay’ın aksine, gezegenler </a:t>
            </a:r>
            <a:r>
              <a:rPr lang="tr-TR" dirty="0" err="1"/>
              <a:t>gökküre</a:t>
            </a:r>
            <a:r>
              <a:rPr lang="tr-TR" dirty="0"/>
              <a:t> üzerinde düzensiz hareketler yapıyor görünürler (Aslında gezegen ismi de “</a:t>
            </a:r>
            <a:r>
              <a:rPr lang="tr-TR" b="1" dirty="0"/>
              <a:t>gezmek</a:t>
            </a:r>
            <a:r>
              <a:rPr lang="tr-TR" dirty="0"/>
              <a:t>” sözcüğünden türemiştir). Gezegenler asla tutulum düzleminden uzaklaşmaz ve genellikle gök küre üzerinde Güneş gibi batıdan doğuya doğru yol kat ederler. </a:t>
            </a:r>
          </a:p>
          <a:p>
            <a:endParaRPr lang="tr-TR" dirty="0"/>
          </a:p>
        </p:txBody>
      </p:sp>
      <p:pic>
        <p:nvPicPr>
          <p:cNvPr id="4" name="Picture 2" descr="bbtlf0228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300" y="3044644"/>
            <a:ext cx="6584950" cy="420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4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122" y="-47424"/>
            <a:ext cx="10515600" cy="1325563"/>
          </a:xfrm>
        </p:spPr>
        <p:txBody>
          <a:bodyPr/>
          <a:lstStyle/>
          <a:p>
            <a:r>
              <a:rPr lang="tr-TR" dirty="0" err="1">
                <a:solidFill>
                  <a:srgbClr val="C00000"/>
                </a:solidFill>
              </a:rPr>
              <a:t>Gezegenlerin’in</a:t>
            </a:r>
            <a:r>
              <a:rPr lang="tr-TR" dirty="0">
                <a:solidFill>
                  <a:srgbClr val="C00000"/>
                </a:solidFill>
              </a:rPr>
              <a:t> Görünür </a:t>
            </a:r>
            <a:r>
              <a:rPr lang="tr-TR" dirty="0" smtClean="0">
                <a:solidFill>
                  <a:srgbClr val="C00000"/>
                </a:solidFill>
              </a:rPr>
              <a:t/>
            </a:r>
            <a:br>
              <a:rPr lang="tr-TR" dirty="0" smtClean="0">
                <a:solidFill>
                  <a:srgbClr val="C00000"/>
                </a:solidFill>
              </a:rPr>
            </a:br>
            <a:r>
              <a:rPr lang="tr-TR" dirty="0" smtClean="0">
                <a:solidFill>
                  <a:srgbClr val="C00000"/>
                </a:solidFill>
              </a:rPr>
              <a:t>Hareketi</a:t>
            </a:r>
            <a:endParaRPr lang="tr-TR" dirty="0"/>
          </a:p>
        </p:txBody>
      </p:sp>
      <p:pic>
        <p:nvPicPr>
          <p:cNvPr id="4" name="4 İçerik Yer Tutucusu" descr="retrogrademars03_tezel.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7900" y="2957707"/>
            <a:ext cx="4660900" cy="354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1"/>
          <p:cNvPicPr>
            <a:picLocks noChangeAspect="1"/>
          </p:cNvPicPr>
          <p:nvPr/>
        </p:nvPicPr>
        <p:blipFill>
          <a:blip r:embed="rId3"/>
          <a:stretch>
            <a:fillRect/>
          </a:stretch>
        </p:blipFill>
        <p:spPr>
          <a:xfrm>
            <a:off x="6531724" y="615358"/>
            <a:ext cx="5563988" cy="6167036"/>
          </a:xfrm>
          <a:prstGeom prst="rect">
            <a:avLst/>
          </a:prstGeom>
        </p:spPr>
      </p:pic>
      <p:sp>
        <p:nvSpPr>
          <p:cNvPr id="6" name="Rectangle 5"/>
          <p:cNvSpPr/>
          <p:nvPr/>
        </p:nvSpPr>
        <p:spPr>
          <a:xfrm>
            <a:off x="828023" y="1480379"/>
            <a:ext cx="5458477" cy="1477328"/>
          </a:xfrm>
          <a:prstGeom prst="rect">
            <a:avLst/>
          </a:prstGeom>
        </p:spPr>
        <p:txBody>
          <a:bodyPr wrap="square">
            <a:spAutoFit/>
          </a:bodyPr>
          <a:lstStyle/>
          <a:p>
            <a:r>
              <a:rPr lang="tr-TR" dirty="0"/>
              <a:t>Güneş Sistemi’nin en eski modelleri, Yunan filozof Aristoteles’in (MÖ 384-322) öğretilerinin izinden gitmekteydi ve Yer merkezliydi. Bunun anlamı, Dünya evrenin merkeziydi ve tüm diğer cisimler onun çevresinde dönüyordu. </a:t>
            </a:r>
          </a:p>
        </p:txBody>
      </p:sp>
    </p:spTree>
    <p:extLst>
      <p:ext uri="{BB962C8B-B14F-4D97-AF65-F5344CB8AC3E}">
        <p14:creationId xmlns:p14="http://schemas.microsoft.com/office/powerpoint/2010/main" val="287773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solidFill>
                  <a:srgbClr val="C00000"/>
                </a:solidFill>
              </a:rPr>
              <a:t>Gezegenlerin’in</a:t>
            </a:r>
            <a:r>
              <a:rPr lang="tr-TR" dirty="0">
                <a:solidFill>
                  <a:srgbClr val="C00000"/>
                </a:solidFill>
              </a:rPr>
              <a:t> Görünür Hareketi</a:t>
            </a:r>
            <a:endParaRPr lang="tr-TR" dirty="0"/>
          </a:p>
        </p:txBody>
      </p:sp>
      <p:pic>
        <p:nvPicPr>
          <p:cNvPr id="4" name="Content Placeholder 3" descr="bbtlf0229_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3729" y="1474788"/>
            <a:ext cx="5904999"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7511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11266" name="ShockwaveFlash1" r:id="rId2" imgW="8059680" imgH="5688000"/>
        </mc:Choice>
        <mc:Fallback>
          <p:control name="ShockwaveFlash1" r:id="rId2" imgW="8059680" imgH="5688000">
            <p:pic>
              <p:nvPicPr>
                <p:cNvPr id="4" name="ShockwaveFlash1"/>
                <p:cNvPicPr>
                  <a:picLocks noChangeAspect="1"/>
                </p:cNvPicPr>
                <p:nvPr>
                  <p:custDataLst>
                    <p:tags r:id="rId3"/>
                  </p:custDataLst>
                </p:nvPr>
              </p:nvPicPr>
              <p:blipFill>
                <a:blip r:embed="rId5"/>
                <a:stretch>
                  <a:fillRect/>
                </a:stretch>
              </p:blipFill>
              <p:spPr>
                <a:xfrm>
                  <a:off x="2135561" y="620688"/>
                  <a:ext cx="8058895" cy="5688632"/>
                </a:xfrm>
                <a:prstGeom prst="rect">
                  <a:avLst/>
                </a:prstGeom>
              </p:spPr>
            </p:pic>
          </p:control>
        </mc:Fallback>
      </mc:AlternateContent>
    </p:controls>
    <p:extLst>
      <p:ext uri="{BB962C8B-B14F-4D97-AF65-F5344CB8AC3E}">
        <p14:creationId xmlns:p14="http://schemas.microsoft.com/office/powerpoint/2010/main" val="2315535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0"/>
            <a:ext cx="10515600" cy="1325563"/>
          </a:xfrm>
        </p:spPr>
        <p:txBody>
          <a:bodyPr/>
          <a:lstStyle/>
          <a:p>
            <a:r>
              <a:rPr lang="tr-TR" dirty="0" err="1">
                <a:solidFill>
                  <a:srgbClr val="C00000"/>
                </a:solidFill>
              </a:rPr>
              <a:t>Gezegenlerin’in</a:t>
            </a:r>
            <a:r>
              <a:rPr lang="tr-TR" dirty="0">
                <a:solidFill>
                  <a:srgbClr val="C00000"/>
                </a:solidFill>
              </a:rPr>
              <a:t> Görünür Hareketi</a:t>
            </a:r>
            <a:endParaRPr lang="tr-TR" dirty="0"/>
          </a:p>
        </p:txBody>
      </p:sp>
    </p:spTree>
    <p:controls>
      <mc:AlternateContent xmlns:mc="http://schemas.openxmlformats.org/markup-compatibility/2006">
        <mc:Choice xmlns:v="urn:schemas-microsoft-com:vml" Requires="v">
          <p:control spid="12290" name="ShockwaveFlash1" r:id="rId2" imgW="7746840" imgH="5587920"/>
        </mc:Choice>
        <mc:Fallback>
          <p:control name="ShockwaveFlash1" r:id="rId2" imgW="7746840" imgH="5587920">
            <p:pic>
              <p:nvPicPr>
                <p:cNvPr id="4" name="ShockwaveFlash1"/>
                <p:cNvPicPr>
                  <a:picLocks/>
                </p:cNvPicPr>
                <p:nvPr/>
              </p:nvPicPr>
              <p:blipFill>
                <a:blip r:embed="rId4"/>
                <a:stretch>
                  <a:fillRect/>
                </a:stretch>
              </p:blipFill>
              <p:spPr>
                <a:xfrm>
                  <a:off x="2311400" y="1054100"/>
                  <a:ext cx="7747000" cy="5588000"/>
                </a:xfrm>
                <a:prstGeom prst="rect">
                  <a:avLst/>
                </a:prstGeom>
              </p:spPr>
            </p:pic>
          </p:control>
        </mc:Fallback>
      </mc:AlternateContent>
    </p:controls>
    <p:extLst>
      <p:ext uri="{BB962C8B-B14F-4D97-AF65-F5344CB8AC3E}">
        <p14:creationId xmlns:p14="http://schemas.microsoft.com/office/powerpoint/2010/main" val="1977628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C00000"/>
                </a:solidFill>
              </a:rPr>
              <a:t>Güneş’in Görünür Hareketi</a:t>
            </a:r>
            <a:endParaRPr lang="tr-TR" dirty="0">
              <a:solidFill>
                <a:srgbClr val="C00000"/>
              </a:solidFill>
            </a:endParaRPr>
          </a:p>
        </p:txBody>
      </p:sp>
      <p:sp>
        <p:nvSpPr>
          <p:cNvPr id="3" name="Content Placeholder 2"/>
          <p:cNvSpPr>
            <a:spLocks noGrp="1"/>
          </p:cNvSpPr>
          <p:nvPr>
            <p:ph idx="1"/>
          </p:nvPr>
        </p:nvSpPr>
        <p:spPr>
          <a:xfrm>
            <a:off x="838200" y="1470025"/>
            <a:ext cx="10515600" cy="4351338"/>
          </a:xfrm>
        </p:spPr>
        <p:txBody>
          <a:bodyPr/>
          <a:lstStyle/>
          <a:p>
            <a:r>
              <a:rPr lang="tr-TR" dirty="0"/>
              <a:t>Yıldızların gökyüzündeki konumları birbirini izleyen iki gecede aynı şekilde </a:t>
            </a:r>
            <a:r>
              <a:rPr lang="tr-TR" i="1" dirty="0"/>
              <a:t>tekrarlanmaz</a:t>
            </a:r>
            <a:r>
              <a:rPr lang="tr-TR" dirty="0"/>
              <a:t>. Her gece, gökkürenin görünür kısmı bir önceki geceye göre az da olsa kayar. Bu kayma sebebiyle yıldızlardan yararlanılarak ölçülen (</a:t>
            </a:r>
            <a:r>
              <a:rPr lang="tr-TR" b="1" dirty="0" err="1"/>
              <a:t>yıldızıl</a:t>
            </a:r>
            <a:r>
              <a:rPr lang="tr-TR" b="1" dirty="0"/>
              <a:t> </a:t>
            </a:r>
            <a:r>
              <a:rPr lang="tr-TR" dirty="0"/>
              <a:t>gün olarak adlandırılan) bir günün uzunluğu bir </a:t>
            </a:r>
            <a:r>
              <a:rPr lang="tr-TR" b="1" dirty="0"/>
              <a:t>Güneş gününden </a:t>
            </a:r>
            <a:r>
              <a:rPr lang="tr-TR" dirty="0"/>
              <a:t>(yani Güneş’e göre ölçülen günden; diyelim ki bir öğlenle bir sonraki öğlen arasından) farklıdır.</a:t>
            </a:r>
          </a:p>
        </p:txBody>
      </p:sp>
      <p:pic>
        <p:nvPicPr>
          <p:cNvPr id="4" name="Resim 3"/>
          <p:cNvPicPr>
            <a:picLocks noChangeAspect="1"/>
          </p:cNvPicPr>
          <p:nvPr/>
        </p:nvPicPr>
        <p:blipFill>
          <a:blip r:embed="rId2"/>
          <a:stretch>
            <a:fillRect/>
          </a:stretch>
        </p:blipFill>
        <p:spPr>
          <a:xfrm>
            <a:off x="2438860" y="3890778"/>
            <a:ext cx="7369756" cy="2586222"/>
          </a:xfrm>
          <a:prstGeom prst="rect">
            <a:avLst/>
          </a:prstGeom>
        </p:spPr>
      </p:pic>
    </p:spTree>
    <p:extLst>
      <p:ext uri="{BB962C8B-B14F-4D97-AF65-F5344CB8AC3E}">
        <p14:creationId xmlns:p14="http://schemas.microsoft.com/office/powerpoint/2010/main" val="352186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C00000"/>
                </a:solidFill>
              </a:rPr>
              <a:t>Güneş’in Görünür Hareketi</a:t>
            </a:r>
            <a:endParaRPr lang="tr-TR" dirty="0"/>
          </a:p>
        </p:txBody>
      </p:sp>
      <p:sp>
        <p:nvSpPr>
          <p:cNvPr id="3" name="Content Placeholder 2"/>
          <p:cNvSpPr>
            <a:spLocks noGrp="1"/>
          </p:cNvSpPr>
          <p:nvPr>
            <p:ph idx="1"/>
          </p:nvPr>
        </p:nvSpPr>
        <p:spPr>
          <a:xfrm>
            <a:off x="838200" y="1368425"/>
            <a:ext cx="5283200" cy="3635375"/>
          </a:xfrm>
        </p:spPr>
        <p:txBody>
          <a:bodyPr>
            <a:normAutofit fontScale="77500" lnSpcReduction="20000"/>
          </a:bodyPr>
          <a:lstStyle/>
          <a:p>
            <a:r>
              <a:rPr lang="tr-TR" dirty="0"/>
              <a:t>Güneş, Dünya’nın yörünge hareketi sebebiyle, yıl boyunca </a:t>
            </a:r>
            <a:r>
              <a:rPr lang="tr-TR" dirty="0" err="1"/>
              <a:t>gökküre</a:t>
            </a:r>
            <a:r>
              <a:rPr lang="tr-TR" dirty="0"/>
              <a:t> üzerinde </a:t>
            </a:r>
            <a:r>
              <a:rPr lang="tr-TR" b="1" dirty="0"/>
              <a:t>tutulum </a:t>
            </a:r>
            <a:r>
              <a:rPr lang="tr-TR" dirty="0"/>
              <a:t>adı verilen bir güzergâhta arka plandaki yıldızlara göre hareket eder görünür. Eskinin astrologları, Güneş’in üzerinden geçtiği 12 takımyıldıza büyük önem verirdi. Bu 12 takımyıldız </a:t>
            </a:r>
            <a:r>
              <a:rPr lang="tr-TR" b="1" dirty="0" err="1"/>
              <a:t>zodyak</a:t>
            </a:r>
            <a:r>
              <a:rPr lang="tr-TR" b="1" dirty="0"/>
              <a:t> </a:t>
            </a:r>
            <a:r>
              <a:rPr lang="tr-TR" dirty="0"/>
              <a:t>olarak bilinir. </a:t>
            </a:r>
            <a:r>
              <a:rPr lang="tr-TR" dirty="0" smtClean="0"/>
              <a:t>Bu tutulum </a:t>
            </a:r>
            <a:r>
              <a:rPr lang="tr-TR" dirty="0" err="1"/>
              <a:t>gökküre</a:t>
            </a:r>
            <a:r>
              <a:rPr lang="tr-TR" dirty="0"/>
              <a:t> üzerinde gök ekvatoruyla 23.5° açı yapan bir büyük çember oluşturur. Aslında </a:t>
            </a:r>
            <a:r>
              <a:rPr lang="tr-TR" dirty="0" smtClean="0"/>
              <a:t>tutulum </a:t>
            </a:r>
            <a:r>
              <a:rPr lang="tr-TR" dirty="0"/>
              <a:t>düzlemi </a:t>
            </a:r>
            <a:r>
              <a:rPr lang="tr-TR" i="1" dirty="0" err="1"/>
              <a:t>Dunya’nın</a:t>
            </a:r>
            <a:r>
              <a:rPr lang="tr-TR" i="1" dirty="0"/>
              <a:t> </a:t>
            </a:r>
            <a:r>
              <a:rPr lang="tr-TR" i="1" dirty="0" err="1"/>
              <a:t>Guneş</a:t>
            </a:r>
            <a:r>
              <a:rPr lang="tr-TR" i="1" dirty="0"/>
              <a:t> etrafındaki </a:t>
            </a:r>
            <a:r>
              <a:rPr lang="tr-TR" i="1" dirty="0" err="1" smtClean="0"/>
              <a:t>yörungesinin</a:t>
            </a:r>
            <a:r>
              <a:rPr lang="tr-TR" i="1" dirty="0" smtClean="0"/>
              <a:t> düzlemidir</a:t>
            </a:r>
            <a:r>
              <a:rPr lang="tr-TR" dirty="0"/>
              <a:t>. Tutulumun eğikliğinin sebebiyse gezegenimizin kendi etrafındaki dönüş ekseninin yörünge düzlemine göre </a:t>
            </a:r>
            <a:r>
              <a:rPr lang="tr-TR" i="1" dirty="0"/>
              <a:t>eğikliğidir</a:t>
            </a:r>
            <a:r>
              <a:rPr lang="tr-TR" dirty="0"/>
              <a:t>.</a:t>
            </a:r>
          </a:p>
          <a:p>
            <a:endParaRPr lang="tr-TR" dirty="0"/>
          </a:p>
        </p:txBody>
      </p:sp>
      <p:pic>
        <p:nvPicPr>
          <p:cNvPr id="4" name="Resim 1"/>
          <p:cNvPicPr>
            <a:picLocks noChangeAspect="1"/>
          </p:cNvPicPr>
          <p:nvPr/>
        </p:nvPicPr>
        <p:blipFill>
          <a:blip r:embed="rId2"/>
          <a:stretch>
            <a:fillRect/>
          </a:stretch>
        </p:blipFill>
        <p:spPr>
          <a:xfrm>
            <a:off x="6121400" y="1368425"/>
            <a:ext cx="5919841" cy="3635375"/>
          </a:xfrm>
          <a:prstGeom prst="rect">
            <a:avLst/>
          </a:prstGeom>
        </p:spPr>
      </p:pic>
    </p:spTree>
    <p:extLst>
      <p:ext uri="{BB962C8B-B14F-4D97-AF65-F5344CB8AC3E}">
        <p14:creationId xmlns:p14="http://schemas.microsoft.com/office/powerpoint/2010/main" val="45614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1325563"/>
          </a:xfrm>
        </p:spPr>
        <p:txBody>
          <a:bodyPr/>
          <a:lstStyle/>
          <a:p>
            <a:r>
              <a:rPr lang="tr-TR" dirty="0">
                <a:solidFill>
                  <a:srgbClr val="C00000"/>
                </a:solidFill>
              </a:rPr>
              <a:t>Güneş’in Görünür Hareketi</a:t>
            </a:r>
            <a:endParaRPr lang="tr-TR" dirty="0"/>
          </a:p>
        </p:txBody>
      </p:sp>
      <p:sp>
        <p:nvSpPr>
          <p:cNvPr id="3" name="Content Placeholder 2"/>
          <p:cNvSpPr>
            <a:spLocks noGrp="1"/>
          </p:cNvSpPr>
          <p:nvPr>
            <p:ph idx="1"/>
          </p:nvPr>
        </p:nvSpPr>
        <p:spPr/>
        <p:txBody>
          <a:bodyPr/>
          <a:lstStyle/>
          <a:p>
            <a:endParaRPr lang="tr-TR"/>
          </a:p>
        </p:txBody>
      </p:sp>
    </p:spTree>
    <p:controls>
      <mc:AlternateContent xmlns:mc="http://schemas.openxmlformats.org/markup-compatibility/2006">
        <mc:Choice xmlns:v="urn:schemas-microsoft-com:vml" Requires="v">
          <p:control spid="6148" name="ShockwaveFlash1" r:id="rId2" imgW="7785000" imgH="5219640"/>
        </mc:Choice>
        <mc:Fallback>
          <p:control name="ShockwaveFlash1" r:id="rId2" imgW="7785000" imgH="5219640">
            <p:pic>
              <p:nvPicPr>
                <p:cNvPr id="4" name="ShockwaveFlash1"/>
                <p:cNvPicPr>
                  <a:picLocks/>
                </p:cNvPicPr>
                <p:nvPr/>
              </p:nvPicPr>
              <p:blipFill>
                <a:blip r:embed="rId4"/>
                <a:stretch>
                  <a:fillRect/>
                </a:stretch>
              </p:blipFill>
              <p:spPr>
                <a:xfrm>
                  <a:off x="1892300" y="1270000"/>
                  <a:ext cx="7785100" cy="5219700"/>
                </a:xfrm>
                <a:prstGeom prst="rect">
                  <a:avLst/>
                </a:prstGeom>
              </p:spPr>
            </p:pic>
          </p:control>
        </mc:Fallback>
      </mc:AlternateContent>
    </p:controls>
    <p:extLst>
      <p:ext uri="{BB962C8B-B14F-4D97-AF65-F5344CB8AC3E}">
        <p14:creationId xmlns:p14="http://schemas.microsoft.com/office/powerpoint/2010/main" val="7068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idx="4294967295"/>
          </p:nvPr>
        </p:nvSpPr>
        <p:spPr>
          <a:xfrm>
            <a:off x="1981200" y="274638"/>
            <a:ext cx="8229600" cy="633412"/>
          </a:xfrm>
        </p:spPr>
        <p:txBody>
          <a:bodyPr rtlCol="0">
            <a:normAutofit fontScale="90000"/>
          </a:bodyPr>
          <a:lstStyle/>
          <a:p>
            <a:pPr>
              <a:defRPr/>
            </a:pPr>
            <a:r>
              <a:rPr lang="tr-TR" sz="4000" b="1">
                <a:solidFill>
                  <a:srgbClr val="C00000"/>
                </a:solidFill>
              </a:rPr>
              <a:t>Güneş’in Görünürdeki Hareketi</a:t>
            </a:r>
          </a:p>
        </p:txBody>
      </p:sp>
      <p:sp>
        <p:nvSpPr>
          <p:cNvPr id="3075" name="Text Box 5"/>
          <p:cNvSpPr txBox="1">
            <a:spLocks noChangeArrowheads="1"/>
          </p:cNvSpPr>
          <p:nvPr/>
        </p:nvSpPr>
        <p:spPr bwMode="auto">
          <a:xfrm>
            <a:off x="1631950" y="1196975"/>
            <a:ext cx="41036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tr-TR" altLang="tr-TR" sz="1800"/>
              <a:t>	Güneş de günlük harekete katılır. O da hergün doğar, gün yayını çizer ve sonra batar. İlk bakışta bu hareket görünüşte herhangi bir yıldızınki gibi görülür. Fakat yıl boyunca yapılacak bir gözlem sonucunda iki önemli fark ortaya çıkar. Bunlar:</a:t>
            </a:r>
          </a:p>
          <a:p>
            <a:pPr algn="just" eaLnBrk="1" hangingPunct="1">
              <a:spcBef>
                <a:spcPct val="50000"/>
              </a:spcBef>
              <a:buFontTx/>
              <a:buAutoNum type="arabicPeriod"/>
            </a:pPr>
            <a:r>
              <a:rPr lang="tr-TR" altLang="tr-TR" sz="1800"/>
              <a:t>Güneş yıldızlarla birlikte doğup batmıyor. Her gün yıldızlardan 4</a:t>
            </a:r>
            <a:r>
              <a:rPr lang="tr-TR" altLang="tr-TR" sz="1800" baseline="30000"/>
              <a:t>dk</a:t>
            </a:r>
            <a:r>
              <a:rPr lang="tr-TR" altLang="tr-TR" sz="1800"/>
              <a:t> daha geç doğuyor (gün 4</a:t>
            </a:r>
            <a:r>
              <a:rPr lang="tr-TR" altLang="tr-TR" sz="1800" baseline="30000"/>
              <a:t>dk</a:t>
            </a:r>
            <a:r>
              <a:rPr lang="tr-TR" altLang="tr-TR" sz="1800"/>
              <a:t> gerileme hareketi yapıyor = 4</a:t>
            </a:r>
            <a:r>
              <a:rPr lang="tr-TR" altLang="tr-TR" sz="1800" baseline="30000"/>
              <a:t>dk</a:t>
            </a:r>
            <a:r>
              <a:rPr lang="tr-TR" altLang="tr-TR" sz="1800"/>
              <a:t> gün</a:t>
            </a:r>
            <a:r>
              <a:rPr lang="tr-TR" altLang="tr-TR" sz="1800" baseline="30000"/>
              <a:t>-1</a:t>
            </a:r>
            <a:r>
              <a:rPr lang="tr-TR" altLang="tr-TR" sz="1800"/>
              <a:t>)</a:t>
            </a:r>
          </a:p>
          <a:p>
            <a:pPr algn="just" eaLnBrk="1" hangingPunct="1">
              <a:spcBef>
                <a:spcPct val="50000"/>
              </a:spcBef>
              <a:buFontTx/>
              <a:buNone/>
            </a:pPr>
            <a:r>
              <a:rPr lang="tr-TR" altLang="tr-TR" sz="1800"/>
              <a:t>2.  Görülme süresi (gün ve gece yayları) yıl boyunca değişiyor. Doğup battığı noktalar değişiyor. Yörüngesi yıl boyunca ekvatorun iki yanında salınıyor.</a:t>
            </a:r>
          </a:p>
        </p:txBody>
      </p:sp>
      <p:sp>
        <p:nvSpPr>
          <p:cNvPr id="3076" name="Oval 45"/>
          <p:cNvSpPr>
            <a:spLocks noChangeArrowheads="1"/>
          </p:cNvSpPr>
          <p:nvPr/>
        </p:nvSpPr>
        <p:spPr bwMode="auto">
          <a:xfrm>
            <a:off x="6321426" y="1593851"/>
            <a:ext cx="3311525" cy="33131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3077" name="Oval 46"/>
          <p:cNvSpPr>
            <a:spLocks noChangeArrowheads="1"/>
          </p:cNvSpPr>
          <p:nvPr/>
        </p:nvSpPr>
        <p:spPr bwMode="auto">
          <a:xfrm>
            <a:off x="6321426" y="3106739"/>
            <a:ext cx="3311525" cy="4032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3078" name="Oval 47"/>
          <p:cNvSpPr>
            <a:spLocks noChangeArrowheads="1"/>
          </p:cNvSpPr>
          <p:nvPr/>
        </p:nvSpPr>
        <p:spPr bwMode="auto">
          <a:xfrm rot="-2536794">
            <a:off x="6354763" y="2882901"/>
            <a:ext cx="3313112" cy="7842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3079" name="Line 50"/>
          <p:cNvSpPr>
            <a:spLocks noChangeShapeType="1"/>
          </p:cNvSpPr>
          <p:nvPr/>
        </p:nvSpPr>
        <p:spPr bwMode="auto">
          <a:xfrm flipV="1">
            <a:off x="6781801" y="2160589"/>
            <a:ext cx="2447925" cy="22320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080" name="Line 51"/>
          <p:cNvSpPr>
            <a:spLocks noChangeShapeType="1"/>
          </p:cNvSpPr>
          <p:nvPr/>
        </p:nvSpPr>
        <p:spPr bwMode="auto">
          <a:xfrm>
            <a:off x="6743700" y="2189164"/>
            <a:ext cx="2414588" cy="22129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081" name="Line 52"/>
          <p:cNvSpPr>
            <a:spLocks noChangeShapeType="1"/>
          </p:cNvSpPr>
          <p:nvPr/>
        </p:nvSpPr>
        <p:spPr bwMode="auto">
          <a:xfrm>
            <a:off x="6321426" y="3303588"/>
            <a:ext cx="33115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082" name="Oval 53"/>
          <p:cNvSpPr>
            <a:spLocks noChangeArrowheads="1"/>
          </p:cNvSpPr>
          <p:nvPr/>
        </p:nvSpPr>
        <p:spPr bwMode="auto">
          <a:xfrm rot="-2517636">
            <a:off x="7140575" y="3622676"/>
            <a:ext cx="2808288" cy="504825"/>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3083" name="Line 56"/>
          <p:cNvSpPr>
            <a:spLocks noChangeShapeType="1"/>
          </p:cNvSpPr>
          <p:nvPr/>
        </p:nvSpPr>
        <p:spPr bwMode="auto">
          <a:xfrm>
            <a:off x="7977188" y="1593851"/>
            <a:ext cx="0" cy="3313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084" name="Oval 57"/>
          <p:cNvSpPr>
            <a:spLocks noChangeArrowheads="1"/>
          </p:cNvSpPr>
          <p:nvPr/>
        </p:nvSpPr>
        <p:spPr bwMode="auto">
          <a:xfrm rot="-2517636">
            <a:off x="6008689" y="2371726"/>
            <a:ext cx="2808287" cy="504825"/>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3085" name="Text Box 58"/>
          <p:cNvSpPr txBox="1">
            <a:spLocks noChangeArrowheads="1"/>
          </p:cNvSpPr>
          <p:nvPr/>
        </p:nvSpPr>
        <p:spPr bwMode="auto">
          <a:xfrm>
            <a:off x="7761288" y="1233488"/>
            <a:ext cx="43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t>Z</a:t>
            </a:r>
          </a:p>
        </p:txBody>
      </p:sp>
      <p:sp>
        <p:nvSpPr>
          <p:cNvPr id="3086" name="Text Box 59"/>
          <p:cNvSpPr txBox="1">
            <a:spLocks noChangeArrowheads="1"/>
          </p:cNvSpPr>
          <p:nvPr/>
        </p:nvSpPr>
        <p:spPr bwMode="auto">
          <a:xfrm>
            <a:off x="7770813" y="4862513"/>
            <a:ext cx="43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t>N</a:t>
            </a:r>
          </a:p>
        </p:txBody>
      </p:sp>
      <p:sp>
        <p:nvSpPr>
          <p:cNvPr id="3087" name="Text Box 60"/>
          <p:cNvSpPr txBox="1">
            <a:spLocks noChangeArrowheads="1"/>
          </p:cNvSpPr>
          <p:nvPr/>
        </p:nvSpPr>
        <p:spPr bwMode="auto">
          <a:xfrm>
            <a:off x="5951538" y="3116263"/>
            <a:ext cx="43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t>K</a:t>
            </a:r>
          </a:p>
        </p:txBody>
      </p:sp>
      <p:sp>
        <p:nvSpPr>
          <p:cNvPr id="3088" name="Text Box 61"/>
          <p:cNvSpPr txBox="1">
            <a:spLocks noChangeArrowheads="1"/>
          </p:cNvSpPr>
          <p:nvPr/>
        </p:nvSpPr>
        <p:spPr bwMode="auto">
          <a:xfrm>
            <a:off x="9536113" y="3106738"/>
            <a:ext cx="43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t>G</a:t>
            </a:r>
          </a:p>
        </p:txBody>
      </p:sp>
      <p:sp>
        <p:nvSpPr>
          <p:cNvPr id="3089" name="AutoShape 62"/>
          <p:cNvSpPr>
            <a:spLocks noChangeArrowheads="1"/>
          </p:cNvSpPr>
          <p:nvPr/>
        </p:nvSpPr>
        <p:spPr bwMode="auto">
          <a:xfrm>
            <a:off x="8347076" y="1584326"/>
            <a:ext cx="142875" cy="144463"/>
          </a:xfrm>
          <a:prstGeom prst="sun">
            <a:avLst>
              <a:gd name="adj" fmla="val 25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3090" name="AutoShape 63"/>
          <p:cNvSpPr>
            <a:spLocks noChangeArrowheads="1"/>
          </p:cNvSpPr>
          <p:nvPr/>
        </p:nvSpPr>
        <p:spPr bwMode="auto">
          <a:xfrm>
            <a:off x="9532939" y="2881313"/>
            <a:ext cx="142875" cy="144462"/>
          </a:xfrm>
          <a:prstGeom prst="sun">
            <a:avLst>
              <a:gd name="adj" fmla="val 25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3091" name="Text Box 64"/>
          <p:cNvSpPr txBox="1">
            <a:spLocks noChangeArrowheads="1"/>
          </p:cNvSpPr>
          <p:nvPr/>
        </p:nvSpPr>
        <p:spPr bwMode="auto">
          <a:xfrm>
            <a:off x="7443788" y="306228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solidFill>
                  <a:srgbClr val="FF3300"/>
                </a:solidFill>
              </a:rPr>
              <a:t>D</a:t>
            </a:r>
          </a:p>
        </p:txBody>
      </p:sp>
      <p:sp>
        <p:nvSpPr>
          <p:cNvPr id="3092" name="Text Box 65"/>
          <p:cNvSpPr txBox="1">
            <a:spLocks noChangeArrowheads="1"/>
          </p:cNvSpPr>
          <p:nvPr/>
        </p:nvSpPr>
        <p:spPr bwMode="auto">
          <a:xfrm>
            <a:off x="8188325" y="3451225"/>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solidFill>
                  <a:srgbClr val="FF3300"/>
                </a:solidFill>
              </a:rPr>
              <a:t>B</a:t>
            </a:r>
          </a:p>
        </p:txBody>
      </p:sp>
      <p:sp>
        <p:nvSpPr>
          <p:cNvPr id="3093" name="Text Box 66"/>
          <p:cNvSpPr txBox="1">
            <a:spLocks noChangeArrowheads="1"/>
          </p:cNvSpPr>
          <p:nvPr/>
        </p:nvSpPr>
        <p:spPr bwMode="auto">
          <a:xfrm>
            <a:off x="9201150" y="3394075"/>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solidFill>
                  <a:srgbClr val="0000FF"/>
                </a:solidFill>
              </a:rPr>
              <a:t>B</a:t>
            </a:r>
          </a:p>
        </p:txBody>
      </p:sp>
      <p:sp>
        <p:nvSpPr>
          <p:cNvPr id="3094" name="Text Box 67"/>
          <p:cNvSpPr txBox="1">
            <a:spLocks noChangeArrowheads="1"/>
          </p:cNvSpPr>
          <p:nvPr/>
        </p:nvSpPr>
        <p:spPr bwMode="auto">
          <a:xfrm>
            <a:off x="8797925" y="289083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solidFill>
                  <a:srgbClr val="0000FF"/>
                </a:solidFill>
              </a:rPr>
              <a:t>D</a:t>
            </a:r>
          </a:p>
        </p:txBody>
      </p:sp>
      <p:sp>
        <p:nvSpPr>
          <p:cNvPr id="3095" name="Text Box 68"/>
          <p:cNvSpPr txBox="1">
            <a:spLocks noChangeArrowheads="1"/>
          </p:cNvSpPr>
          <p:nvPr/>
        </p:nvSpPr>
        <p:spPr bwMode="auto">
          <a:xfrm>
            <a:off x="6608763" y="3394075"/>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solidFill>
                  <a:srgbClr val="0000FF"/>
                </a:solidFill>
              </a:rPr>
              <a:t>B</a:t>
            </a:r>
          </a:p>
        </p:txBody>
      </p:sp>
      <p:sp>
        <p:nvSpPr>
          <p:cNvPr id="3096" name="Text Box 69"/>
          <p:cNvSpPr txBox="1">
            <a:spLocks noChangeArrowheads="1"/>
          </p:cNvSpPr>
          <p:nvPr/>
        </p:nvSpPr>
        <p:spPr bwMode="auto">
          <a:xfrm>
            <a:off x="6249988" y="294798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solidFill>
                  <a:srgbClr val="0000FF"/>
                </a:solidFill>
              </a:rPr>
              <a:t>D</a:t>
            </a:r>
          </a:p>
        </p:txBody>
      </p:sp>
      <p:sp>
        <p:nvSpPr>
          <p:cNvPr id="3097" name="Line 71"/>
          <p:cNvSpPr>
            <a:spLocks noChangeShapeType="1"/>
          </p:cNvSpPr>
          <p:nvPr/>
        </p:nvSpPr>
        <p:spPr bwMode="auto">
          <a:xfrm>
            <a:off x="6492875" y="3216275"/>
            <a:ext cx="260350" cy="22383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098" name="Line 72"/>
          <p:cNvSpPr>
            <a:spLocks noChangeShapeType="1"/>
          </p:cNvSpPr>
          <p:nvPr/>
        </p:nvSpPr>
        <p:spPr bwMode="auto">
          <a:xfrm>
            <a:off x="9056689" y="3149600"/>
            <a:ext cx="288925" cy="28733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099" name="Text Box 73"/>
          <p:cNvSpPr txBox="1">
            <a:spLocks noChangeArrowheads="1"/>
          </p:cNvSpPr>
          <p:nvPr/>
        </p:nvSpPr>
        <p:spPr bwMode="auto">
          <a:xfrm rot="-2588924">
            <a:off x="6924676" y="4200525"/>
            <a:ext cx="1008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solidFill>
                  <a:srgbClr val="FF3300"/>
                </a:solidFill>
              </a:rPr>
              <a:t>ekvator</a:t>
            </a:r>
          </a:p>
        </p:txBody>
      </p:sp>
      <p:sp>
        <p:nvSpPr>
          <p:cNvPr id="3100" name="Text Box 74"/>
          <p:cNvSpPr txBox="1">
            <a:spLocks noChangeArrowheads="1"/>
          </p:cNvSpPr>
          <p:nvPr/>
        </p:nvSpPr>
        <p:spPr bwMode="auto">
          <a:xfrm rot="-2720835">
            <a:off x="6377782" y="1886744"/>
            <a:ext cx="43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t>P</a:t>
            </a:r>
          </a:p>
        </p:txBody>
      </p:sp>
      <p:sp>
        <p:nvSpPr>
          <p:cNvPr id="3101" name="Text Box 75"/>
          <p:cNvSpPr txBox="1">
            <a:spLocks noChangeArrowheads="1"/>
          </p:cNvSpPr>
          <p:nvPr/>
        </p:nvSpPr>
        <p:spPr bwMode="auto">
          <a:xfrm rot="-2720835">
            <a:off x="9062244" y="4318794"/>
            <a:ext cx="43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t>P′</a:t>
            </a:r>
          </a:p>
        </p:txBody>
      </p:sp>
      <p:sp>
        <p:nvSpPr>
          <p:cNvPr id="3102" name="Text Box 76"/>
          <p:cNvSpPr txBox="1">
            <a:spLocks noChangeArrowheads="1"/>
          </p:cNvSpPr>
          <p:nvPr/>
        </p:nvSpPr>
        <p:spPr bwMode="auto">
          <a:xfrm rot="-2375133">
            <a:off x="6905625" y="2173289"/>
            <a:ext cx="1295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000">
                <a:solidFill>
                  <a:srgbClr val="0000FF"/>
                </a:solidFill>
              </a:rPr>
              <a:t>Yaz dönencesi</a:t>
            </a:r>
          </a:p>
        </p:txBody>
      </p:sp>
      <p:sp>
        <p:nvSpPr>
          <p:cNvPr id="3103" name="Text Box 77"/>
          <p:cNvSpPr txBox="1">
            <a:spLocks noChangeArrowheads="1"/>
          </p:cNvSpPr>
          <p:nvPr/>
        </p:nvSpPr>
        <p:spPr bwMode="auto">
          <a:xfrm rot="-2375133">
            <a:off x="7761288" y="4330701"/>
            <a:ext cx="1295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000">
                <a:solidFill>
                  <a:srgbClr val="0000FF"/>
                </a:solidFill>
              </a:rPr>
              <a:t>Kış dönencesi</a:t>
            </a:r>
          </a:p>
        </p:txBody>
      </p:sp>
      <p:sp>
        <p:nvSpPr>
          <p:cNvPr id="3104" name="AutoShape 78"/>
          <p:cNvSpPr>
            <a:spLocks/>
          </p:cNvSpPr>
          <p:nvPr/>
        </p:nvSpPr>
        <p:spPr bwMode="auto">
          <a:xfrm rot="-3344279">
            <a:off x="8776494" y="1277144"/>
            <a:ext cx="287338" cy="971550"/>
          </a:xfrm>
          <a:prstGeom prst="rightBrace">
            <a:avLst>
              <a:gd name="adj1" fmla="val 8453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3105" name="AutoShape 79"/>
          <p:cNvSpPr>
            <a:spLocks/>
          </p:cNvSpPr>
          <p:nvPr/>
        </p:nvSpPr>
        <p:spPr bwMode="auto">
          <a:xfrm rot="-1608691">
            <a:off x="9401175" y="2055813"/>
            <a:ext cx="287338" cy="838200"/>
          </a:xfrm>
          <a:prstGeom prst="rightBrace">
            <a:avLst>
              <a:gd name="adj1" fmla="val 7292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3106" name="Text Box 80"/>
          <p:cNvSpPr txBox="1">
            <a:spLocks noChangeArrowheads="1"/>
          </p:cNvSpPr>
          <p:nvPr/>
        </p:nvSpPr>
        <p:spPr bwMode="auto">
          <a:xfrm>
            <a:off x="6086476" y="2470150"/>
            <a:ext cx="360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sym typeface="Symbol" panose="05050102010706020507" pitchFamily="18" charset="2"/>
              </a:rPr>
              <a:t></a:t>
            </a:r>
          </a:p>
        </p:txBody>
      </p:sp>
      <p:sp>
        <p:nvSpPr>
          <p:cNvPr id="3107" name="Text Box 81"/>
          <p:cNvSpPr txBox="1">
            <a:spLocks noChangeArrowheads="1"/>
          </p:cNvSpPr>
          <p:nvPr/>
        </p:nvSpPr>
        <p:spPr bwMode="auto">
          <a:xfrm>
            <a:off x="8832850" y="1463675"/>
            <a:ext cx="1366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ym typeface="Symbol" panose="05050102010706020507" pitchFamily="18" charset="2"/>
              </a:rPr>
              <a:t></a:t>
            </a:r>
            <a:r>
              <a:rPr lang="tr-TR" altLang="tr-TR" sz="1200" baseline="-25000">
                <a:sym typeface="Wingdings 2" panose="05020102010507070707" pitchFamily="18" charset="2"/>
              </a:rPr>
              <a:t></a:t>
            </a:r>
            <a:r>
              <a:rPr lang="tr-TR" altLang="tr-TR" sz="1200">
                <a:sym typeface="Wingdings 2" panose="05020102010507070707" pitchFamily="18" charset="2"/>
              </a:rPr>
              <a:t> = +23</a:t>
            </a:r>
            <a:r>
              <a:rPr lang="tr-TR" altLang="tr-TR" sz="1200">
                <a:sym typeface="Symbol" panose="05050102010706020507" pitchFamily="18" charset="2"/>
              </a:rPr>
              <a:t>27′</a:t>
            </a:r>
          </a:p>
        </p:txBody>
      </p:sp>
      <p:sp>
        <p:nvSpPr>
          <p:cNvPr id="3108" name="Text Box 82"/>
          <p:cNvSpPr txBox="1">
            <a:spLocks noChangeArrowheads="1"/>
          </p:cNvSpPr>
          <p:nvPr/>
        </p:nvSpPr>
        <p:spPr bwMode="auto">
          <a:xfrm>
            <a:off x="9582151" y="2173289"/>
            <a:ext cx="1006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ym typeface="Symbol" panose="05050102010706020507" pitchFamily="18" charset="2"/>
              </a:rPr>
              <a:t></a:t>
            </a:r>
            <a:r>
              <a:rPr lang="tr-TR" altLang="tr-TR" sz="1200" baseline="-25000">
                <a:sym typeface="Wingdings 2" panose="05020102010507070707" pitchFamily="18" charset="2"/>
              </a:rPr>
              <a:t></a:t>
            </a:r>
            <a:r>
              <a:rPr lang="tr-TR" altLang="tr-TR" sz="1200">
                <a:sym typeface="Wingdings 2" panose="05020102010507070707" pitchFamily="18" charset="2"/>
              </a:rPr>
              <a:t> = -23</a:t>
            </a:r>
            <a:r>
              <a:rPr lang="tr-TR" altLang="tr-TR" sz="1200">
                <a:sym typeface="Symbol" panose="05050102010706020507" pitchFamily="18" charset="2"/>
              </a:rPr>
              <a:t>27′</a:t>
            </a:r>
          </a:p>
        </p:txBody>
      </p:sp>
      <p:sp>
        <p:nvSpPr>
          <p:cNvPr id="3109" name="Text Box 83"/>
          <p:cNvSpPr txBox="1">
            <a:spLocks noChangeArrowheads="1"/>
          </p:cNvSpPr>
          <p:nvPr/>
        </p:nvSpPr>
        <p:spPr bwMode="auto">
          <a:xfrm>
            <a:off x="9594851" y="2798764"/>
            <a:ext cx="936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22 Aralık</a:t>
            </a:r>
          </a:p>
        </p:txBody>
      </p:sp>
      <p:sp>
        <p:nvSpPr>
          <p:cNvPr id="3110" name="Text Box 84"/>
          <p:cNvSpPr txBox="1">
            <a:spLocks noChangeArrowheads="1"/>
          </p:cNvSpPr>
          <p:nvPr/>
        </p:nvSpPr>
        <p:spPr bwMode="auto">
          <a:xfrm rot="-2842553">
            <a:off x="8274845" y="1129508"/>
            <a:ext cx="936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22 Haziran</a:t>
            </a:r>
          </a:p>
        </p:txBody>
      </p:sp>
      <p:sp>
        <p:nvSpPr>
          <p:cNvPr id="41" name="Text Box 85"/>
          <p:cNvSpPr txBox="1">
            <a:spLocks noChangeArrowheads="1"/>
          </p:cNvSpPr>
          <p:nvPr/>
        </p:nvSpPr>
        <p:spPr bwMode="auto">
          <a:xfrm>
            <a:off x="6024563" y="5894388"/>
            <a:ext cx="4464050" cy="703262"/>
          </a:xfrm>
          <a:prstGeom prst="rect">
            <a:avLst/>
          </a:prstGeom>
          <a:noFill/>
          <a:ln w="9525">
            <a:noFill/>
            <a:miter lim="800000"/>
            <a:headEnd/>
            <a:tailEnd/>
          </a:ln>
          <a:effectLst/>
        </p:spPr>
        <p:txBody>
          <a:bodyPr>
            <a:spAutoFit/>
          </a:bodyPr>
          <a:lstStyle/>
          <a:p>
            <a:pPr algn="just">
              <a:spcBef>
                <a:spcPct val="50000"/>
              </a:spcBef>
              <a:defRPr/>
            </a:pPr>
            <a:r>
              <a:rPr lang="tr-TR" sz="1600" dirty="0">
                <a:solidFill>
                  <a:schemeClr val="tx1">
                    <a:lumMod val="85000"/>
                    <a:lumOff val="15000"/>
                  </a:schemeClr>
                </a:solidFill>
                <a:sym typeface="Symbol" pitchFamily="18" charset="2"/>
              </a:rPr>
              <a:t></a:t>
            </a:r>
            <a:r>
              <a:rPr lang="tr-TR" sz="1600" baseline="-25000" dirty="0">
                <a:solidFill>
                  <a:schemeClr val="tx1">
                    <a:lumMod val="85000"/>
                    <a:lumOff val="15000"/>
                  </a:schemeClr>
                </a:solidFill>
                <a:sym typeface="Wingdings 2" pitchFamily="18" charset="2"/>
              </a:rPr>
              <a:t></a:t>
            </a:r>
            <a:r>
              <a:rPr lang="tr-TR" sz="1600" dirty="0">
                <a:solidFill>
                  <a:schemeClr val="tx1">
                    <a:lumMod val="85000"/>
                    <a:lumOff val="15000"/>
                  </a:schemeClr>
                </a:solidFill>
                <a:sym typeface="Wingdings 2" pitchFamily="18" charset="2"/>
              </a:rPr>
              <a:t> = 23</a:t>
            </a:r>
            <a:r>
              <a:rPr lang="tr-TR" sz="1600" dirty="0">
                <a:solidFill>
                  <a:schemeClr val="tx1">
                    <a:lumMod val="85000"/>
                    <a:lumOff val="15000"/>
                  </a:schemeClr>
                </a:solidFill>
                <a:sym typeface="Symbol" pitchFamily="18" charset="2"/>
              </a:rPr>
              <a:t>27′ ise DGB &gt; 180(=12</a:t>
            </a:r>
            <a:r>
              <a:rPr lang="tr-TR" sz="1600" baseline="30000" dirty="0">
                <a:solidFill>
                  <a:schemeClr val="tx1">
                    <a:lumMod val="85000"/>
                    <a:lumOff val="15000"/>
                  </a:schemeClr>
                </a:solidFill>
                <a:sym typeface="Symbol" pitchFamily="18" charset="2"/>
              </a:rPr>
              <a:t>sa</a:t>
            </a:r>
            <a:r>
              <a:rPr lang="tr-TR" sz="1600" dirty="0">
                <a:solidFill>
                  <a:schemeClr val="tx1">
                    <a:lumMod val="85000"/>
                    <a:lumOff val="15000"/>
                  </a:schemeClr>
                </a:solidFill>
                <a:sym typeface="Symbol" pitchFamily="18" charset="2"/>
              </a:rPr>
              <a:t>) = gün yayı</a:t>
            </a:r>
          </a:p>
          <a:p>
            <a:pPr algn="just">
              <a:spcBef>
                <a:spcPct val="50000"/>
              </a:spcBef>
              <a:defRPr/>
            </a:pPr>
            <a:r>
              <a:rPr lang="tr-TR" sz="1600" dirty="0">
                <a:solidFill>
                  <a:schemeClr val="tx1">
                    <a:lumMod val="85000"/>
                    <a:lumOff val="15000"/>
                  </a:schemeClr>
                </a:solidFill>
                <a:sym typeface="Symbol" pitchFamily="18" charset="2"/>
              </a:rPr>
              <a:t></a:t>
            </a:r>
            <a:r>
              <a:rPr lang="tr-TR" sz="1600" baseline="-25000" dirty="0">
                <a:solidFill>
                  <a:schemeClr val="tx1">
                    <a:lumMod val="85000"/>
                    <a:lumOff val="15000"/>
                  </a:schemeClr>
                </a:solidFill>
                <a:sym typeface="Wingdings 2" pitchFamily="18" charset="2"/>
              </a:rPr>
              <a:t></a:t>
            </a:r>
            <a:r>
              <a:rPr lang="tr-TR" sz="1600" dirty="0">
                <a:solidFill>
                  <a:schemeClr val="tx1">
                    <a:lumMod val="85000"/>
                    <a:lumOff val="15000"/>
                  </a:schemeClr>
                </a:solidFill>
                <a:sym typeface="Wingdings 2" pitchFamily="18" charset="2"/>
              </a:rPr>
              <a:t> = -23</a:t>
            </a:r>
            <a:r>
              <a:rPr lang="tr-TR" sz="1600" dirty="0">
                <a:solidFill>
                  <a:schemeClr val="tx1">
                    <a:lumMod val="85000"/>
                    <a:lumOff val="15000"/>
                  </a:schemeClr>
                </a:solidFill>
                <a:sym typeface="Symbol" pitchFamily="18" charset="2"/>
              </a:rPr>
              <a:t>27′ ise DGB &lt; 180(=12</a:t>
            </a:r>
            <a:r>
              <a:rPr lang="tr-TR" sz="1600" baseline="30000" dirty="0">
                <a:solidFill>
                  <a:schemeClr val="tx1">
                    <a:lumMod val="85000"/>
                    <a:lumOff val="15000"/>
                  </a:schemeClr>
                </a:solidFill>
                <a:sym typeface="Symbol" pitchFamily="18" charset="2"/>
              </a:rPr>
              <a:t>sa</a:t>
            </a:r>
            <a:r>
              <a:rPr lang="tr-TR" sz="1600" dirty="0">
                <a:solidFill>
                  <a:schemeClr val="tx1">
                    <a:lumMod val="85000"/>
                    <a:lumOff val="15000"/>
                  </a:schemeClr>
                </a:solidFill>
                <a:sym typeface="Symbol" pitchFamily="18" charset="2"/>
              </a:rPr>
              <a:t>)</a:t>
            </a:r>
          </a:p>
        </p:txBody>
      </p:sp>
      <p:sp>
        <p:nvSpPr>
          <p:cNvPr id="3112" name="Text Box 86"/>
          <p:cNvSpPr txBox="1">
            <a:spLocks noChangeArrowheads="1"/>
          </p:cNvSpPr>
          <p:nvPr/>
        </p:nvSpPr>
        <p:spPr bwMode="auto">
          <a:xfrm>
            <a:off x="5951538" y="5229225"/>
            <a:ext cx="41767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600">
                <a:solidFill>
                  <a:srgbClr val="660033"/>
                </a:solidFill>
              </a:rPr>
              <a:t>Güneş’in gök küresindeki yıllık gezintisi</a:t>
            </a:r>
          </a:p>
        </p:txBody>
      </p:sp>
    </p:spTree>
    <p:extLst>
      <p:ext uri="{BB962C8B-B14F-4D97-AF65-F5344CB8AC3E}">
        <p14:creationId xmlns:p14="http://schemas.microsoft.com/office/powerpoint/2010/main" val="1889955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992313" y="404813"/>
            <a:ext cx="8280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tr-TR" altLang="tr-TR" sz="1800"/>
              <a:t>Eğer Yer, Güneş çevresinde dolanmasaydı ve Güneş de yıldızlar gibi çok uzakta olsaydı böyle bir değişiklik olmazdı değişikliğin nedenine bir göz atacak olarsak;</a:t>
            </a:r>
          </a:p>
          <a:p>
            <a:pPr algn="just" eaLnBrk="1" hangingPunct="1">
              <a:spcBef>
                <a:spcPct val="50000"/>
              </a:spcBef>
              <a:buFontTx/>
              <a:buNone/>
            </a:pPr>
            <a:r>
              <a:rPr lang="tr-TR" altLang="tr-TR" sz="1800"/>
              <a:t>- Kolaylık olsun diye Güneş’in ekvatorda bulunduğu bir tarihi (21 Mart ya da 23 Eylül) düşünelim. Yine ekvatorda bulunan ve sabaha karşı doğan bir yıldızı seçelim. Yıldızın ve Güneş’in doğma saatlerini saptayalım. Varsayalım ki Güneş yıldızdan 3</a:t>
            </a:r>
            <a:r>
              <a:rPr lang="tr-TR" altLang="tr-TR" sz="1800" baseline="30000"/>
              <a:t>sa</a:t>
            </a:r>
            <a:r>
              <a:rPr lang="tr-TR" altLang="tr-TR" sz="1800"/>
              <a:t> 16</a:t>
            </a:r>
            <a:r>
              <a:rPr lang="tr-TR" altLang="tr-TR" sz="1800" baseline="30000"/>
              <a:t>dk</a:t>
            </a:r>
            <a:r>
              <a:rPr lang="tr-TR" altLang="tr-TR" sz="1800"/>
              <a:t> sonra doğmuş olsun. Birkaç gün aynı gözlem yapılırsa ikinci gün Güneş’in 3</a:t>
            </a:r>
            <a:r>
              <a:rPr lang="tr-TR" altLang="tr-TR" sz="1800" baseline="30000"/>
              <a:t>sa</a:t>
            </a:r>
            <a:r>
              <a:rPr lang="tr-TR" altLang="tr-TR" sz="1800"/>
              <a:t> 20</a:t>
            </a:r>
            <a:r>
              <a:rPr lang="tr-TR" altLang="tr-TR" sz="1800" baseline="30000"/>
              <a:t>dk</a:t>
            </a:r>
            <a:r>
              <a:rPr lang="tr-TR" altLang="tr-TR" sz="1800"/>
              <a:t>, 3. gün 3</a:t>
            </a:r>
            <a:r>
              <a:rPr lang="tr-TR" altLang="tr-TR" sz="1800" baseline="30000"/>
              <a:t>sa</a:t>
            </a:r>
            <a:r>
              <a:rPr lang="tr-TR" altLang="tr-TR" sz="1800"/>
              <a:t> 24</a:t>
            </a:r>
            <a:r>
              <a:rPr lang="tr-TR" altLang="tr-TR" sz="1800" baseline="30000"/>
              <a:t>dk</a:t>
            </a:r>
            <a:r>
              <a:rPr lang="tr-TR" altLang="tr-TR" sz="1800"/>
              <a:t> sonra doğduğu görülür. O halde Güneş gök küresi üzerinde, günlük hareketin ters yönünde günde ~4</a:t>
            </a:r>
            <a:r>
              <a:rPr lang="tr-TR" altLang="tr-TR" sz="1800" baseline="30000"/>
              <a:t>dk</a:t>
            </a:r>
            <a:r>
              <a:rPr lang="tr-TR" altLang="tr-TR" sz="1800"/>
              <a:t>, açı olarak ~1</a:t>
            </a:r>
            <a:r>
              <a:rPr lang="tr-TR" altLang="tr-TR" sz="1800">
                <a:sym typeface="Symbol" panose="05050102010706020507" pitchFamily="18" charset="2"/>
              </a:rPr>
              <a:t> geri kalmaktadır. Bu gerilemenin daha ayrıntılı değeri 3</a:t>
            </a:r>
            <a:r>
              <a:rPr lang="tr-TR" altLang="tr-TR" sz="1800" baseline="30000">
                <a:sym typeface="Symbol" panose="05050102010706020507" pitchFamily="18" charset="2"/>
              </a:rPr>
              <a:t>dk</a:t>
            </a:r>
            <a:r>
              <a:rPr lang="tr-TR" altLang="tr-TR" sz="1800">
                <a:sym typeface="Symbol" panose="05050102010706020507" pitchFamily="18" charset="2"/>
              </a:rPr>
              <a:t> 56</a:t>
            </a:r>
            <a:r>
              <a:rPr lang="tr-TR" altLang="tr-TR" sz="1800" baseline="30000">
                <a:sym typeface="Symbol" panose="05050102010706020507" pitchFamily="18" charset="2"/>
              </a:rPr>
              <a:t>sn</a:t>
            </a:r>
            <a:r>
              <a:rPr lang="tr-TR" altLang="tr-TR" sz="1800">
                <a:sym typeface="Symbol" panose="05050102010706020507" pitchFamily="18" charset="2"/>
              </a:rPr>
              <a:t> dir.</a:t>
            </a:r>
          </a:p>
          <a:p>
            <a:pPr algn="just" eaLnBrk="1" hangingPunct="1">
              <a:spcBef>
                <a:spcPct val="50000"/>
              </a:spcBef>
              <a:buFontTx/>
              <a:buNone/>
            </a:pPr>
            <a:r>
              <a:rPr lang="tr-TR" altLang="tr-TR" sz="1800">
                <a:sym typeface="Symbol" panose="05050102010706020507" pitchFamily="18" charset="2"/>
              </a:rPr>
              <a:t>- Gün ve gece yayları yıl boyunca sürekli olarak değişir. Kuzey enlemlerde yazın günler uzun geceler kısadır. Kışın ise geceler uzun gündüzler kısadır. 21 mart ve 23 eylülde gece gündüz eşittir. Çünkü Güneş bugünlerde ekvator üzerindedir. 21 marttan sonra güneş hergün ~ 15'.6 kuzeye doğru kayar ve böylece günler uzamaya başlar. Bu yöndeki kayma 22 Hazirana kadar sürer. Bu tarihte Güneş maks.  değerine erişir (</a:t>
            </a:r>
            <a:r>
              <a:rPr lang="tr-TR" altLang="tr-TR" sz="1800" baseline="-25000">
                <a:sym typeface="Wingdings 2" panose="05020102010507070707" pitchFamily="18" charset="2"/>
              </a:rPr>
              <a:t></a:t>
            </a:r>
            <a:r>
              <a:rPr lang="tr-TR" altLang="tr-TR" sz="1800">
                <a:sym typeface="Symbol" panose="05050102010706020507" pitchFamily="18" charset="2"/>
              </a:rPr>
              <a:t> = +23° 27′ = +ε). Bu gün günlerin en uzun olduğu tarihtir. Bundan sonra Güneş bir süre durakladıktan sonra güneye doğru kayarak her geçen gün ekvatora doğru yaklaşır. Bunun sonucu günler kısalmaya başlar. Güneş’in kuzeye erişebildiği 23° 27' uzaklıktaki paralel çembere “yay dönencesi” denir. Olay, gün uzamasından gün kısalmasına geçiştir. Onun için bu geçişin olduğu güne “gün dönümü” denir.</a:t>
            </a:r>
          </a:p>
        </p:txBody>
      </p:sp>
    </p:spTree>
    <p:extLst>
      <p:ext uri="{BB962C8B-B14F-4D97-AF65-F5344CB8AC3E}">
        <p14:creationId xmlns:p14="http://schemas.microsoft.com/office/powerpoint/2010/main" val="3213007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703389" y="692150"/>
            <a:ext cx="8713787"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tr-TR" altLang="tr-TR" sz="1800"/>
              <a:t>- Yaz dönencesinden sonra güneş 23 Eylülde yeniden ekvatora gelir ve </a:t>
            </a:r>
            <a:r>
              <a:rPr lang="tr-TR" altLang="tr-TR" sz="1800">
                <a:sym typeface="Symbol" panose="05050102010706020507" pitchFamily="18" charset="2"/>
              </a:rPr>
              <a:t></a:t>
            </a:r>
            <a:r>
              <a:rPr lang="tr-TR" altLang="tr-TR" sz="1800" baseline="-25000">
                <a:sym typeface="Wingdings 2" panose="05020102010507070707" pitchFamily="18" charset="2"/>
              </a:rPr>
              <a:t></a:t>
            </a:r>
            <a:r>
              <a:rPr lang="tr-TR" altLang="tr-TR" sz="1800"/>
              <a:t> =0° olur. Gece ile gündüz yine eşittir. Güneye doğru kayması devam etmektedir. 22 Aralıkta güneye doğru ekvatordan en büyük açısal uzaklığa (</a:t>
            </a:r>
            <a:r>
              <a:rPr lang="tr-TR" altLang="tr-TR" sz="1800">
                <a:sym typeface="Symbol" panose="05050102010706020507" pitchFamily="18" charset="2"/>
              </a:rPr>
              <a:t></a:t>
            </a:r>
            <a:r>
              <a:rPr lang="tr-TR" altLang="tr-TR" sz="1800" baseline="-25000">
                <a:sym typeface="Wingdings 2" panose="05020102010507070707" pitchFamily="18" charset="2"/>
              </a:rPr>
              <a:t></a:t>
            </a:r>
            <a:r>
              <a:rPr lang="tr-TR" altLang="tr-TR" sz="1800"/>
              <a:t> = -23° 27') erişir. Güneş “kış dönencesindedir”. Bu da ikinci bir “gündönümü” dür. Çünkü o gün kuzey yarım kürede gece en uzun gecedir. Bundan sonra gece kısalmaya başlar. Bu tarihten sonra güneş kuzeye yönelir ve 21 martta yeniden ekvatora gelir. Güneşin 1 yıl içerisinde yaptığı bu gezinti ile 1 yıl dörde ayrılmış oluyor. Bunlardan her birine mevsim denir. Sırasıyla ilkbahar, yaz, sonbahar ve kış.</a:t>
            </a:r>
          </a:p>
          <a:p>
            <a:pPr algn="just" eaLnBrk="1" hangingPunct="1">
              <a:spcBef>
                <a:spcPct val="50000"/>
              </a:spcBef>
              <a:buFontTx/>
              <a:buNone/>
            </a:pPr>
            <a:r>
              <a:rPr lang="tr-TR" altLang="tr-TR" sz="1800"/>
              <a:t>İncelenen bu iki olayın gerçek durumuna bir bakalım:</a:t>
            </a:r>
          </a:p>
          <a:p>
            <a:pPr algn="just" eaLnBrk="1" hangingPunct="1">
              <a:spcBef>
                <a:spcPct val="50000"/>
              </a:spcBef>
              <a:buFontTx/>
              <a:buNone/>
            </a:pPr>
            <a:r>
              <a:rPr lang="tr-TR" altLang="tr-TR" sz="1800"/>
              <a:t>Kepler yasalarından, Yer’in Güneş çevresinde bir elips yörünge üzerinde artı yönde dolandığı bilinir. Yerin ekvator düzlemi ile yörünge düzlemi arasında + ε = +23° 27' lık bir açı vardır. Yer de (+) yönde kendi ekseni etrafında döner. Dolanma boyunca Yer’in dönme ekseninin doğrultusu değişmez. Bu durumda yukarıda ve bir önceki slaytta belirtilen iki özellik:</a:t>
            </a:r>
          </a:p>
          <a:p>
            <a:pPr algn="just" eaLnBrk="1" hangingPunct="1">
              <a:spcBef>
                <a:spcPct val="50000"/>
              </a:spcBef>
              <a:buFontTx/>
              <a:buNone/>
            </a:pPr>
            <a:endParaRPr lang="tr-TR" altLang="tr-TR" sz="1800"/>
          </a:p>
        </p:txBody>
      </p:sp>
    </p:spTree>
    <p:extLst>
      <p:ext uri="{BB962C8B-B14F-4D97-AF65-F5344CB8AC3E}">
        <p14:creationId xmlns:p14="http://schemas.microsoft.com/office/powerpoint/2010/main" val="3808059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19"/>
          <p:cNvSpPr>
            <a:spLocks/>
          </p:cNvSpPr>
          <p:nvPr/>
        </p:nvSpPr>
        <p:spPr bwMode="auto">
          <a:xfrm>
            <a:off x="4887913" y="725488"/>
            <a:ext cx="5745162" cy="627062"/>
          </a:xfrm>
          <a:custGeom>
            <a:avLst/>
            <a:gdLst>
              <a:gd name="T0" fmla="*/ 0 w 4399"/>
              <a:gd name="T1" fmla="*/ 2147483646 h 1195"/>
              <a:gd name="T2" fmla="*/ 2147483646 w 4399"/>
              <a:gd name="T3" fmla="*/ 2147483646 h 1195"/>
              <a:gd name="T4" fmla="*/ 2147483646 w 4399"/>
              <a:gd name="T5" fmla="*/ 2147483646 h 1195"/>
              <a:gd name="T6" fmla="*/ 2147483646 w 4399"/>
              <a:gd name="T7" fmla="*/ 2147483646 h 1195"/>
              <a:gd name="T8" fmla="*/ 2147483646 w 4399"/>
              <a:gd name="T9" fmla="*/ 2147483646 h 1195"/>
              <a:gd name="T10" fmla="*/ 2147483646 w 4399"/>
              <a:gd name="T11" fmla="*/ 2147483646 h 1195"/>
              <a:gd name="T12" fmla="*/ 2147483646 w 4399"/>
              <a:gd name="T13" fmla="*/ 2147483646 h 1195"/>
              <a:gd name="T14" fmla="*/ 2147483646 w 4399"/>
              <a:gd name="T15" fmla="*/ 2147483646 h 1195"/>
              <a:gd name="T16" fmla="*/ 2147483646 w 4399"/>
              <a:gd name="T17" fmla="*/ 2147483646 h 1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99"/>
              <a:gd name="T28" fmla="*/ 0 h 1195"/>
              <a:gd name="T29" fmla="*/ 4399 w 4399"/>
              <a:gd name="T30" fmla="*/ 1195 h 11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99" h="1195">
                <a:moveTo>
                  <a:pt x="0" y="1195"/>
                </a:moveTo>
                <a:cubicBezTo>
                  <a:pt x="98" y="1138"/>
                  <a:pt x="196" y="1081"/>
                  <a:pt x="317" y="1013"/>
                </a:cubicBezTo>
                <a:cubicBezTo>
                  <a:pt x="438" y="945"/>
                  <a:pt x="589" y="854"/>
                  <a:pt x="725" y="786"/>
                </a:cubicBezTo>
                <a:cubicBezTo>
                  <a:pt x="861" y="718"/>
                  <a:pt x="960" y="673"/>
                  <a:pt x="1134" y="605"/>
                </a:cubicBezTo>
                <a:cubicBezTo>
                  <a:pt x="1308" y="537"/>
                  <a:pt x="1565" y="439"/>
                  <a:pt x="1769" y="378"/>
                </a:cubicBezTo>
                <a:cubicBezTo>
                  <a:pt x="1973" y="317"/>
                  <a:pt x="2131" y="287"/>
                  <a:pt x="2358" y="242"/>
                </a:cubicBezTo>
                <a:cubicBezTo>
                  <a:pt x="2585" y="197"/>
                  <a:pt x="2849" y="144"/>
                  <a:pt x="3129" y="106"/>
                </a:cubicBezTo>
                <a:cubicBezTo>
                  <a:pt x="3409" y="68"/>
                  <a:pt x="3825" y="30"/>
                  <a:pt x="4037" y="15"/>
                </a:cubicBezTo>
                <a:cubicBezTo>
                  <a:pt x="4249" y="0"/>
                  <a:pt x="4324" y="7"/>
                  <a:pt x="4399" y="15"/>
                </a:cubicBezTo>
              </a:path>
            </a:pathLst>
          </a:custGeom>
          <a:noFill/>
          <a:ln w="9525" cap="flat">
            <a:solidFill>
              <a:srgbClr val="80808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pic>
        <p:nvPicPr>
          <p:cNvPr id="6147" name="Picture 8" descr="Sphere"/>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924551" y="560389"/>
            <a:ext cx="1108075" cy="1025525"/>
          </a:xfrm>
        </p:spPr>
      </p:pic>
      <p:pic>
        <p:nvPicPr>
          <p:cNvPr id="6148" name="Picture 11" descr="Sp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9826" y="293689"/>
            <a:ext cx="1109663"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Line 12"/>
          <p:cNvSpPr>
            <a:spLocks noChangeShapeType="1"/>
          </p:cNvSpPr>
          <p:nvPr/>
        </p:nvSpPr>
        <p:spPr bwMode="auto">
          <a:xfrm flipV="1">
            <a:off x="6478588" y="390525"/>
            <a:ext cx="0" cy="28575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150" name="AutoShape 15"/>
          <p:cNvSpPr>
            <a:spLocks noChangeArrowheads="1"/>
          </p:cNvSpPr>
          <p:nvPr/>
        </p:nvSpPr>
        <p:spPr bwMode="auto">
          <a:xfrm>
            <a:off x="6318250" y="406400"/>
            <a:ext cx="369888" cy="114300"/>
          </a:xfrm>
          <a:prstGeom prst="curvedUpArrow">
            <a:avLst>
              <a:gd name="adj1" fmla="val 1918"/>
              <a:gd name="adj2" fmla="val 66640"/>
              <a:gd name="adj3" fmla="val 33333"/>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6151" name="Line 16"/>
          <p:cNvSpPr>
            <a:spLocks noChangeShapeType="1"/>
          </p:cNvSpPr>
          <p:nvPr/>
        </p:nvSpPr>
        <p:spPr bwMode="auto">
          <a:xfrm flipV="1">
            <a:off x="9313863" y="141288"/>
            <a:ext cx="0" cy="28575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152" name="AutoShape 17"/>
          <p:cNvSpPr>
            <a:spLocks noChangeArrowheads="1"/>
          </p:cNvSpPr>
          <p:nvPr/>
        </p:nvSpPr>
        <p:spPr bwMode="auto">
          <a:xfrm>
            <a:off x="9153525" y="155575"/>
            <a:ext cx="369888" cy="114300"/>
          </a:xfrm>
          <a:prstGeom prst="curvedUpArrow">
            <a:avLst>
              <a:gd name="adj1" fmla="val 1918"/>
              <a:gd name="adj2" fmla="val 66640"/>
              <a:gd name="adj3" fmla="val 33333"/>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6153" name="AutoShape 20"/>
          <p:cNvSpPr>
            <a:spLocks noChangeArrowheads="1"/>
          </p:cNvSpPr>
          <p:nvPr/>
        </p:nvSpPr>
        <p:spPr bwMode="auto">
          <a:xfrm>
            <a:off x="9442451" y="2979738"/>
            <a:ext cx="307975" cy="285750"/>
          </a:xfrm>
          <a:prstGeom prst="sun">
            <a:avLst>
              <a:gd name="adj" fmla="val 25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6154" name="Text Box 22"/>
          <p:cNvSpPr txBox="1">
            <a:spLocks noChangeArrowheads="1"/>
          </p:cNvSpPr>
          <p:nvPr/>
        </p:nvSpPr>
        <p:spPr bwMode="auto">
          <a:xfrm>
            <a:off x="9482138" y="620714"/>
            <a:ext cx="3603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A</a:t>
            </a:r>
          </a:p>
        </p:txBody>
      </p:sp>
      <p:sp>
        <p:nvSpPr>
          <p:cNvPr id="6155" name="Oval 23"/>
          <p:cNvSpPr>
            <a:spLocks noChangeArrowheads="1"/>
          </p:cNvSpPr>
          <p:nvPr/>
        </p:nvSpPr>
        <p:spPr bwMode="auto">
          <a:xfrm>
            <a:off x="9553575" y="620714"/>
            <a:ext cx="71438" cy="71437"/>
          </a:xfrm>
          <a:prstGeom prst="ellipse">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6156" name="Text Box 24"/>
          <p:cNvSpPr txBox="1">
            <a:spLocks noChangeArrowheads="1"/>
          </p:cNvSpPr>
          <p:nvPr/>
        </p:nvSpPr>
        <p:spPr bwMode="auto">
          <a:xfrm>
            <a:off x="6457951" y="903289"/>
            <a:ext cx="3603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A</a:t>
            </a:r>
          </a:p>
        </p:txBody>
      </p:sp>
      <p:sp>
        <p:nvSpPr>
          <p:cNvPr id="6157" name="Oval 25"/>
          <p:cNvSpPr>
            <a:spLocks noChangeArrowheads="1"/>
          </p:cNvSpPr>
          <p:nvPr/>
        </p:nvSpPr>
        <p:spPr bwMode="auto">
          <a:xfrm>
            <a:off x="6529389" y="903289"/>
            <a:ext cx="71437" cy="71437"/>
          </a:xfrm>
          <a:prstGeom prst="ellipse">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6158" name="Oval 26"/>
          <p:cNvSpPr>
            <a:spLocks noChangeArrowheads="1"/>
          </p:cNvSpPr>
          <p:nvPr/>
        </p:nvSpPr>
        <p:spPr bwMode="auto">
          <a:xfrm>
            <a:off x="6759575" y="798514"/>
            <a:ext cx="71438" cy="71437"/>
          </a:xfrm>
          <a:prstGeom prst="ellipse">
            <a:avLst/>
          </a:prstGeom>
          <a:solidFill>
            <a:srgbClr val="0000FF"/>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6159" name="Text Box 27"/>
          <p:cNvSpPr txBox="1">
            <a:spLocks noChangeArrowheads="1"/>
          </p:cNvSpPr>
          <p:nvPr/>
        </p:nvSpPr>
        <p:spPr bwMode="auto">
          <a:xfrm>
            <a:off x="6673851" y="836614"/>
            <a:ext cx="3603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B</a:t>
            </a:r>
          </a:p>
        </p:txBody>
      </p:sp>
      <p:sp>
        <p:nvSpPr>
          <p:cNvPr id="6160" name="Line 28"/>
          <p:cNvSpPr>
            <a:spLocks noChangeShapeType="1"/>
          </p:cNvSpPr>
          <p:nvPr/>
        </p:nvSpPr>
        <p:spPr bwMode="auto">
          <a:xfrm>
            <a:off x="9591675" y="663576"/>
            <a:ext cx="0" cy="3457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161" name="AutoShape 29"/>
          <p:cNvSpPr>
            <a:spLocks noChangeAspect="1" noChangeArrowheads="1"/>
          </p:cNvSpPr>
          <p:nvPr/>
        </p:nvSpPr>
        <p:spPr bwMode="auto">
          <a:xfrm rot="-5400000">
            <a:off x="9491664" y="3521076"/>
            <a:ext cx="193675" cy="193675"/>
          </a:xfrm>
          <a:prstGeom prst="leftArrow">
            <a:avLst>
              <a:gd name="adj1" fmla="val 0"/>
              <a:gd name="adj2" fmla="val 10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6162" name="Line 30"/>
          <p:cNvSpPr>
            <a:spLocks noChangeShapeType="1"/>
          </p:cNvSpPr>
          <p:nvPr/>
        </p:nvSpPr>
        <p:spPr bwMode="auto">
          <a:xfrm>
            <a:off x="6567488" y="952500"/>
            <a:ext cx="0" cy="312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163" name="AutoShape 31"/>
          <p:cNvSpPr>
            <a:spLocks noChangeAspect="1" noChangeArrowheads="1"/>
          </p:cNvSpPr>
          <p:nvPr/>
        </p:nvSpPr>
        <p:spPr bwMode="auto">
          <a:xfrm rot="-5400000">
            <a:off x="6477001" y="3546476"/>
            <a:ext cx="193675" cy="193675"/>
          </a:xfrm>
          <a:prstGeom prst="leftArrow">
            <a:avLst>
              <a:gd name="adj1" fmla="val 0"/>
              <a:gd name="adj2" fmla="val 10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6164" name="AutoShape 32"/>
          <p:cNvSpPr>
            <a:spLocks noChangeAspect="1" noChangeArrowheads="1"/>
          </p:cNvSpPr>
          <p:nvPr/>
        </p:nvSpPr>
        <p:spPr bwMode="auto">
          <a:xfrm rot="-219769">
            <a:off x="7805738" y="760413"/>
            <a:ext cx="233362" cy="233362"/>
          </a:xfrm>
          <a:prstGeom prst="leftArrow">
            <a:avLst>
              <a:gd name="adj1" fmla="val 0"/>
              <a:gd name="adj2" fmla="val 100000"/>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6165" name="Line 33"/>
          <p:cNvSpPr>
            <a:spLocks noChangeShapeType="1"/>
          </p:cNvSpPr>
          <p:nvPr/>
        </p:nvSpPr>
        <p:spPr bwMode="auto">
          <a:xfrm>
            <a:off x="6835775" y="855663"/>
            <a:ext cx="2736850" cy="2246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166" name="Text Box 34"/>
          <p:cNvSpPr txBox="1">
            <a:spLocks noChangeArrowheads="1"/>
          </p:cNvSpPr>
          <p:nvPr/>
        </p:nvSpPr>
        <p:spPr bwMode="auto">
          <a:xfrm>
            <a:off x="7321550" y="97631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1 Ay sonra</a:t>
            </a:r>
          </a:p>
        </p:txBody>
      </p:sp>
      <p:sp>
        <p:nvSpPr>
          <p:cNvPr id="6167" name="AutoShape 35"/>
          <p:cNvSpPr>
            <a:spLocks noChangeArrowheads="1"/>
          </p:cNvSpPr>
          <p:nvPr/>
        </p:nvSpPr>
        <p:spPr bwMode="auto">
          <a:xfrm rot="-6410195">
            <a:off x="6975476" y="1212851"/>
            <a:ext cx="288925" cy="1041400"/>
          </a:xfrm>
          <a:prstGeom prst="moon">
            <a:avLst>
              <a:gd name="adj" fmla="val 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6168" name="Line 36"/>
          <p:cNvSpPr>
            <a:spLocks noChangeShapeType="1"/>
          </p:cNvSpPr>
          <p:nvPr/>
        </p:nvSpPr>
        <p:spPr bwMode="auto">
          <a:xfrm rot="18900000" flipV="1">
            <a:off x="7535864" y="1519239"/>
            <a:ext cx="73025" cy="28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169" name="Text Box 37"/>
          <p:cNvSpPr txBox="1">
            <a:spLocks noChangeArrowheads="1"/>
          </p:cNvSpPr>
          <p:nvPr/>
        </p:nvSpPr>
        <p:spPr bwMode="auto">
          <a:xfrm>
            <a:off x="6496051" y="3751263"/>
            <a:ext cx="35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t>Y</a:t>
            </a:r>
          </a:p>
        </p:txBody>
      </p:sp>
      <p:sp>
        <p:nvSpPr>
          <p:cNvPr id="6170" name="Text Box 38"/>
          <p:cNvSpPr txBox="1">
            <a:spLocks noChangeArrowheads="1"/>
          </p:cNvSpPr>
          <p:nvPr/>
        </p:nvSpPr>
        <p:spPr bwMode="auto">
          <a:xfrm>
            <a:off x="9534526" y="3773488"/>
            <a:ext cx="35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t>Y</a:t>
            </a:r>
          </a:p>
        </p:txBody>
      </p:sp>
      <p:sp>
        <p:nvSpPr>
          <p:cNvPr id="6171" name="Text Box 39"/>
          <p:cNvSpPr txBox="1">
            <a:spLocks noChangeArrowheads="1"/>
          </p:cNvSpPr>
          <p:nvPr/>
        </p:nvSpPr>
        <p:spPr bwMode="auto">
          <a:xfrm>
            <a:off x="7077076" y="1773238"/>
            <a:ext cx="35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sym typeface="Symbol" panose="05050102010706020507" pitchFamily="18" charset="2"/>
              </a:rPr>
              <a:t></a:t>
            </a:r>
          </a:p>
        </p:txBody>
      </p:sp>
      <p:sp>
        <p:nvSpPr>
          <p:cNvPr id="6172" name="Text Box 40"/>
          <p:cNvSpPr txBox="1">
            <a:spLocks noChangeArrowheads="1"/>
          </p:cNvSpPr>
          <p:nvPr/>
        </p:nvSpPr>
        <p:spPr bwMode="auto">
          <a:xfrm>
            <a:off x="8732839" y="2352675"/>
            <a:ext cx="10810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sym typeface="Symbol" panose="05050102010706020507" pitchFamily="18" charset="2"/>
              </a:rPr>
              <a:t> = 30</a:t>
            </a:r>
          </a:p>
        </p:txBody>
      </p:sp>
      <p:sp>
        <p:nvSpPr>
          <p:cNvPr id="6173" name="AutoShape 41"/>
          <p:cNvSpPr>
            <a:spLocks noChangeArrowheads="1"/>
          </p:cNvSpPr>
          <p:nvPr/>
        </p:nvSpPr>
        <p:spPr bwMode="auto">
          <a:xfrm rot="3958749">
            <a:off x="9362282" y="2556669"/>
            <a:ext cx="69850" cy="366713"/>
          </a:xfrm>
          <a:prstGeom prst="moon">
            <a:avLst>
              <a:gd name="adj" fmla="val 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6174" name="Line 42"/>
          <p:cNvSpPr>
            <a:spLocks noChangeShapeType="1"/>
          </p:cNvSpPr>
          <p:nvPr/>
        </p:nvSpPr>
        <p:spPr bwMode="auto">
          <a:xfrm rot="7668944" flipV="1">
            <a:off x="9226551" y="2809876"/>
            <a:ext cx="46037" cy="238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175" name="Text Box 44"/>
          <p:cNvSpPr txBox="1">
            <a:spLocks noChangeArrowheads="1"/>
          </p:cNvSpPr>
          <p:nvPr/>
        </p:nvSpPr>
        <p:spPr bwMode="auto">
          <a:xfrm>
            <a:off x="1703389" y="476250"/>
            <a:ext cx="3671887"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tr-TR" altLang="tr-TR" sz="1800" u="sng"/>
              <a:t>1. Günde 4</a:t>
            </a:r>
            <a:r>
              <a:rPr lang="tr-TR" altLang="tr-TR" sz="1800" u="sng" baseline="30000"/>
              <a:t>dk</a:t>
            </a:r>
            <a:r>
              <a:rPr lang="tr-TR" altLang="tr-TR" sz="1800" u="sng"/>
              <a:t> lık gecikme:</a:t>
            </a:r>
          </a:p>
          <a:p>
            <a:pPr algn="just" eaLnBrk="1" hangingPunct="1">
              <a:spcBef>
                <a:spcPct val="50000"/>
              </a:spcBef>
              <a:buFontTx/>
              <a:buNone/>
            </a:pPr>
            <a:r>
              <a:rPr lang="tr-TR" altLang="tr-TR" sz="1800"/>
              <a:t>Yer yörünge hareketini 365 günde tamamlar. Buna göre günde 1</a:t>
            </a:r>
            <a:r>
              <a:rPr lang="tr-TR" altLang="tr-TR" sz="1800">
                <a:sym typeface="Symbol" panose="05050102010706020507" pitchFamily="18" charset="2"/>
              </a:rPr>
              <a:t> (+) yönde ilerler. Herhangi bir anda Güneş bir A yerindeki gözlemcinin öğlen çemberinde olsun. Aynı anda ve aynı doğrultuda bir Y yıldızı varolsun. Varsayalım ki 30 gün sonra durum ne olur? Yer (+) yönde  = 29.6 kadar ilerleyecektir. O zaman yıldız A’nın öğlenine geldiği an Güneş henüz 29.6 doğuda bulunur. Güneş’in öğlen çemberine gelmesi için Yer’in daha 29.6 (+) yönde dönmesi gerekir, yani gözlemci bunun için ~1</a:t>
            </a:r>
            <a:r>
              <a:rPr lang="tr-TR" altLang="tr-TR" sz="1800" baseline="30000">
                <a:sym typeface="Symbol" panose="05050102010706020507" pitchFamily="18" charset="2"/>
              </a:rPr>
              <a:t>sa</a:t>
            </a:r>
            <a:r>
              <a:rPr lang="tr-TR" altLang="tr-TR" sz="1800">
                <a:sym typeface="Symbol" panose="05050102010706020507" pitchFamily="18" charset="2"/>
              </a:rPr>
              <a:t> 58</a:t>
            </a:r>
            <a:r>
              <a:rPr lang="tr-TR" altLang="tr-TR" sz="1800" baseline="30000">
                <a:sym typeface="Symbol" panose="05050102010706020507" pitchFamily="18" charset="2"/>
              </a:rPr>
              <a:t>dk</a:t>
            </a:r>
            <a:r>
              <a:rPr lang="tr-TR" altLang="tr-TR" sz="1800">
                <a:sym typeface="Symbol" panose="05050102010706020507" pitchFamily="18" charset="2"/>
              </a:rPr>
              <a:t> daha beklemelidir.</a:t>
            </a:r>
          </a:p>
        </p:txBody>
      </p:sp>
      <p:sp>
        <p:nvSpPr>
          <p:cNvPr id="6176" name="Text Box 45"/>
          <p:cNvSpPr txBox="1">
            <a:spLocks noChangeArrowheads="1"/>
          </p:cNvSpPr>
          <p:nvPr/>
        </p:nvSpPr>
        <p:spPr bwMode="auto">
          <a:xfrm>
            <a:off x="5951538" y="4508500"/>
            <a:ext cx="4392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600">
                <a:solidFill>
                  <a:srgbClr val="660033"/>
                </a:solidFill>
              </a:rPr>
              <a:t>Yer’in Güneş çevresinde yörünge hareketi</a:t>
            </a:r>
          </a:p>
        </p:txBody>
      </p:sp>
    </p:spTree>
    <p:extLst>
      <p:ext uri="{BB962C8B-B14F-4D97-AF65-F5344CB8AC3E}">
        <p14:creationId xmlns:p14="http://schemas.microsoft.com/office/powerpoint/2010/main" val="37996117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MANAGE_ASSETS" val="FALSE"/>
  <p:tag name="MMPROD_IS_H264"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TotalTime>
  <Words>1625</Words>
  <Application>Microsoft Office PowerPoint</Application>
  <PresentationFormat>Widescreen</PresentationFormat>
  <Paragraphs>168</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Symbol</vt:lpstr>
      <vt:lpstr>Wingdings</vt:lpstr>
      <vt:lpstr>Wingdings 2</vt:lpstr>
      <vt:lpstr>Office Theme</vt:lpstr>
      <vt:lpstr>GDM417 - ASTRONOMİ</vt:lpstr>
      <vt:lpstr>BÖLÜM – 2 Güneş, Ay ve Gezegenlerin Görünür Hareketi</vt:lpstr>
      <vt:lpstr>Güneş’in Görünür Hareketi</vt:lpstr>
      <vt:lpstr>Güneş’in Görünür Hareketi</vt:lpstr>
      <vt:lpstr>Güneş’in Görünür Hareketi</vt:lpstr>
      <vt:lpstr>Güneş’in Görünürdeki Hareketi</vt:lpstr>
      <vt:lpstr>PowerPoint Presentation</vt:lpstr>
      <vt:lpstr>PowerPoint Presentation</vt:lpstr>
      <vt:lpstr>PowerPoint Presentation</vt:lpstr>
      <vt:lpstr>PowerPoint Presentation</vt:lpstr>
      <vt:lpstr>Güneş’in Görünür Hareketi</vt:lpstr>
      <vt:lpstr>PowerPoint Presentation</vt:lpstr>
      <vt:lpstr>PowerPoint Presentation</vt:lpstr>
      <vt:lpstr>PowerPoint Presentation</vt:lpstr>
      <vt:lpstr>PowerPoint Presentation</vt:lpstr>
      <vt:lpstr>PowerPoint Presentation</vt:lpstr>
      <vt:lpstr>Güneş’in Görünür Hareketi</vt:lpstr>
      <vt:lpstr>Ay’in Görünür Hareketi</vt:lpstr>
      <vt:lpstr>Ay’in Görünür Hareketi</vt:lpstr>
      <vt:lpstr>Ay’in Görünür Hareketi</vt:lpstr>
      <vt:lpstr>Ay’in Görünür Hareketi</vt:lpstr>
      <vt:lpstr>Gezegenlerin’in Görünür Hareketi</vt:lpstr>
      <vt:lpstr>Gezegenlerin’in Görünür  Hareketi</vt:lpstr>
      <vt:lpstr>Gezegenlerin’in Görünür Hareketi</vt:lpstr>
      <vt:lpstr>PowerPoint Presentation</vt:lpstr>
      <vt:lpstr>Gezegenlerin’in Görünür Hareketi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GDM417 - ASTRONOMİ</dc:title>
  <dc:creator>m_yilmazzz@hotmail.com</dc:creator>
  <cp:lastModifiedBy>m_yilmazzz@hotmail.com</cp:lastModifiedBy>
  <cp:revision>27</cp:revision>
  <dcterms:created xsi:type="dcterms:W3CDTF">2016-10-01T10:11:12Z</dcterms:created>
  <dcterms:modified xsi:type="dcterms:W3CDTF">2016-10-09T09:46:01Z</dcterms:modified>
</cp:coreProperties>
</file>