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1"/>
  </p:notesMasterIdLst>
  <p:sldIdLst>
    <p:sldId id="256" r:id="rId2"/>
    <p:sldId id="257" r:id="rId3"/>
    <p:sldId id="258" r:id="rId4"/>
    <p:sldId id="260" r:id="rId5"/>
    <p:sldId id="261" r:id="rId6"/>
    <p:sldId id="262" r:id="rId7"/>
    <p:sldId id="265" r:id="rId8"/>
    <p:sldId id="266" r:id="rId9"/>
    <p:sldId id="268" r:id="rId10"/>
    <p:sldId id="267" r:id="rId11"/>
    <p:sldId id="269" r:id="rId12"/>
    <p:sldId id="270" r:id="rId13"/>
    <p:sldId id="264" r:id="rId14"/>
    <p:sldId id="263" r:id="rId15"/>
    <p:sldId id="25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2" r:id="rId37"/>
    <p:sldId id="293" r:id="rId38"/>
    <p:sldId id="294" r:id="rId39"/>
    <p:sldId id="295"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C59F8-F5F6-4983-B8E9-5F5D68F214E0}" type="datetimeFigureOut">
              <a:rPr lang="tr-TR" smtClean="0"/>
              <a:t>16.10.2016</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B88E6-CDFF-47E3-9F36-3637CF819A9B}" type="slidenum">
              <a:rPr lang="tr-TR" smtClean="0"/>
              <a:t>‹#›</a:t>
            </a:fld>
            <a:endParaRPr lang="tr-TR"/>
          </a:p>
        </p:txBody>
      </p:sp>
    </p:spTree>
    <p:extLst>
      <p:ext uri="{BB962C8B-B14F-4D97-AF65-F5344CB8AC3E}">
        <p14:creationId xmlns:p14="http://schemas.microsoft.com/office/powerpoint/2010/main" val="4251351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B54058B4-15BA-4924-A96D-361B3D1AC2DA}" type="datetimeFigureOut">
              <a:rPr lang="tr-TR" smtClean="0"/>
              <a:t>16.10.2016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2221264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B54058B4-15BA-4924-A96D-361B3D1AC2DA}" type="datetimeFigureOut">
              <a:rPr lang="tr-TR" smtClean="0"/>
              <a:t>16.10.2016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148028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B54058B4-15BA-4924-A96D-361B3D1AC2DA}" type="datetimeFigureOut">
              <a:rPr lang="tr-TR" smtClean="0"/>
              <a:t>16.10.2016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3377132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B54058B4-15BA-4924-A96D-361B3D1AC2DA}" type="datetimeFigureOut">
              <a:rPr lang="tr-TR" smtClean="0"/>
              <a:t>16.10.2016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411067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4058B4-15BA-4924-A96D-361B3D1AC2DA}" type="datetimeFigureOut">
              <a:rPr lang="tr-TR" smtClean="0"/>
              <a:t>16.10.2016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233337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B54058B4-15BA-4924-A96D-361B3D1AC2DA}" type="datetimeFigureOut">
              <a:rPr lang="tr-TR" smtClean="0"/>
              <a:t>16.10.2016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23624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B54058B4-15BA-4924-A96D-361B3D1AC2DA}" type="datetimeFigureOut">
              <a:rPr lang="tr-TR" smtClean="0"/>
              <a:t>16.10.2016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2891042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B54058B4-15BA-4924-A96D-361B3D1AC2DA}" type="datetimeFigureOut">
              <a:rPr lang="tr-TR" smtClean="0"/>
              <a:t>16.10.2016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151475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058B4-15BA-4924-A96D-361B3D1AC2DA}" type="datetimeFigureOut">
              <a:rPr lang="tr-TR" smtClean="0"/>
              <a:t>16.10.2016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1931335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058B4-15BA-4924-A96D-361B3D1AC2DA}" type="datetimeFigureOut">
              <a:rPr lang="tr-TR" smtClean="0"/>
              <a:t>16.10.2016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384158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058B4-15BA-4924-A96D-361B3D1AC2DA}" type="datetimeFigureOut">
              <a:rPr lang="tr-TR" smtClean="0"/>
              <a:t>16.10.2016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EBB2CAB-86DA-46C4-BA3F-561FC0D111C0}" type="slidenum">
              <a:rPr lang="tr-TR" smtClean="0"/>
              <a:t>‹#›</a:t>
            </a:fld>
            <a:endParaRPr lang="tr-TR"/>
          </a:p>
        </p:txBody>
      </p:sp>
    </p:spTree>
    <p:extLst>
      <p:ext uri="{BB962C8B-B14F-4D97-AF65-F5344CB8AC3E}">
        <p14:creationId xmlns:p14="http://schemas.microsoft.com/office/powerpoint/2010/main" val="248282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058B4-15BA-4924-A96D-361B3D1AC2DA}" type="datetimeFigureOut">
              <a:rPr lang="tr-TR" smtClean="0"/>
              <a:t>16.10.2016</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B2CAB-86DA-46C4-BA3F-561FC0D111C0}" type="slidenum">
              <a:rPr lang="tr-TR" smtClean="0"/>
              <a:t>‹#›</a:t>
            </a:fld>
            <a:endParaRPr lang="tr-TR"/>
          </a:p>
        </p:txBody>
      </p:sp>
    </p:spTree>
    <p:extLst>
      <p:ext uri="{BB962C8B-B14F-4D97-AF65-F5344CB8AC3E}">
        <p14:creationId xmlns:p14="http://schemas.microsoft.com/office/powerpoint/2010/main" val="25002052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esutyilmaz@ankara.edu.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b="1" dirty="0"/>
              <a:t>GDM417 - ASTRONOMİ</a:t>
            </a:r>
          </a:p>
        </p:txBody>
      </p:sp>
      <p:sp>
        <p:nvSpPr>
          <p:cNvPr id="3" name="Subtitle 2"/>
          <p:cNvSpPr>
            <a:spLocks noGrp="1"/>
          </p:cNvSpPr>
          <p:nvPr>
            <p:ph type="subTitle" idx="1"/>
          </p:nvPr>
        </p:nvSpPr>
        <p:spPr/>
        <p:txBody>
          <a:bodyPr>
            <a:normAutofit fontScale="77500" lnSpcReduction="20000"/>
          </a:bodyPr>
          <a:lstStyle/>
          <a:p>
            <a:r>
              <a:rPr lang="tr-TR" sz="2600" b="1" dirty="0"/>
              <a:t>Yrd. Doç. Dr. Mesut Yılmaz</a:t>
            </a:r>
          </a:p>
          <a:p>
            <a:r>
              <a:rPr lang="tr-TR" dirty="0"/>
              <a:t>Ankara Üniversitesi, Fen Fakültesi Astronomi ve Uzay Bilimleri</a:t>
            </a:r>
          </a:p>
          <a:p>
            <a:r>
              <a:rPr lang="tr-TR" dirty="0">
                <a:hlinkClick r:id="rId2"/>
              </a:rPr>
              <a:t>mesutyilmaz@ankara.edu.tr</a:t>
            </a:r>
            <a:endParaRPr lang="tr-TR" dirty="0"/>
          </a:p>
          <a:p>
            <a:r>
              <a:rPr lang="tr-TR" dirty="0"/>
              <a:t>312-2126720 / 1316</a:t>
            </a:r>
          </a:p>
          <a:p>
            <a:r>
              <a:rPr lang="tr-TR" dirty="0"/>
              <a:t>2016-2017 Güz</a:t>
            </a:r>
          </a:p>
        </p:txBody>
      </p:sp>
    </p:spTree>
    <p:extLst>
      <p:ext uri="{BB962C8B-B14F-4D97-AF65-F5344CB8AC3E}">
        <p14:creationId xmlns:p14="http://schemas.microsoft.com/office/powerpoint/2010/main" val="238642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AY  TUTULMASI</a:t>
            </a:r>
            <a:endParaRPr lang="en-US" altLang="tr-TR" sz="3600" b="1" dirty="0"/>
          </a:p>
        </p:txBody>
      </p:sp>
      <p:pic>
        <p:nvPicPr>
          <p:cNvPr id="24579" name="Picture 3" descr="ay_tutul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71600"/>
            <a:ext cx="8991600" cy="52085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83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026"/>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AY  TUTULMASI</a:t>
            </a:r>
            <a:endParaRPr lang="en-US" altLang="tr-TR" sz="3600" b="1" dirty="0"/>
          </a:p>
        </p:txBody>
      </p:sp>
      <p:pic>
        <p:nvPicPr>
          <p:cNvPr id="25603" name="Picture 1028" descr="ay_tutulma_gors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475" y="2581276"/>
            <a:ext cx="8991600" cy="2143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4597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2476500" y="304801"/>
            <a:ext cx="7239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tr-TR" altLang="tr-TR" sz="3600" b="1" dirty="0"/>
              <a:t>TAM  AY  TUTULMASI</a:t>
            </a:r>
          </a:p>
          <a:p>
            <a:pPr algn="ctr" eaLnBrk="1" hangingPunct="1"/>
            <a:r>
              <a:rPr lang="tr-TR" altLang="tr-TR" sz="3600" b="1" dirty="0"/>
              <a:t>SIRASINDA  KIZARMA</a:t>
            </a:r>
            <a:endParaRPr lang="en-US" altLang="tr-TR" sz="3600" b="1" dirty="0"/>
          </a:p>
        </p:txBody>
      </p:sp>
      <p:pic>
        <p:nvPicPr>
          <p:cNvPr id="26627" name="Picture 4" descr="Murray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6850" y="4465638"/>
            <a:ext cx="2566988"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7" descr="18_kizarma_geomet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557339"/>
            <a:ext cx="85693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Lunareclipses2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26" y="4678364"/>
            <a:ext cx="340836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363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92314" y="152400"/>
            <a:ext cx="83518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2800" u="sng"/>
              <a:t>Bir yörünge dönemi boyunca</a:t>
            </a:r>
            <a:r>
              <a:rPr lang="tr-TR" altLang="tr-TR" sz="2800"/>
              <a:t> Ay’ın toplam yüzeyinin %59’unu görebiliyoruz: LİBRASYON</a:t>
            </a:r>
            <a:endParaRPr lang="en-US" altLang="tr-TR" sz="2800"/>
          </a:p>
        </p:txBody>
      </p:sp>
      <p:pic>
        <p:nvPicPr>
          <p:cNvPr id="16387" name="Picture 5" descr="320px-Lunar_libration_with_phase_Oct_200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40114" y="1196975"/>
            <a:ext cx="5310187"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790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355851" y="404813"/>
            <a:ext cx="7478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2800" b="1"/>
              <a:t>Ay’ın yörüngesinin biçimi bir elipstir </a:t>
            </a:r>
            <a:endParaRPr lang="en-US" altLang="tr-TR" sz="2800" b="1"/>
          </a:p>
        </p:txBody>
      </p:sp>
      <p:sp>
        <p:nvSpPr>
          <p:cNvPr id="9219" name="Text Box 16"/>
          <p:cNvSpPr txBox="1">
            <a:spLocks noChangeArrowheads="1"/>
          </p:cNvSpPr>
          <p:nvPr/>
        </p:nvSpPr>
        <p:spPr bwMode="auto">
          <a:xfrm>
            <a:off x="2515260" y="4941888"/>
            <a:ext cx="715830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tr-TR" altLang="tr-TR">
                <a:latin typeface="Times New Roman" panose="02020603050405020304" pitchFamily="18" charset="0"/>
              </a:rPr>
              <a:t>Ay yörüngesinin dışmerkezliği (basıklığı - eksantristesi) </a:t>
            </a:r>
          </a:p>
          <a:p>
            <a:pPr algn="ctr" eaLnBrk="1" hangingPunct="1"/>
            <a:r>
              <a:rPr lang="tr-TR" altLang="tr-TR">
                <a:latin typeface="Times New Roman" panose="02020603050405020304" pitchFamily="18" charset="0"/>
              </a:rPr>
              <a:t>e = c / a = c / ((</a:t>
            </a:r>
            <a:r>
              <a:rPr lang="tr-TR" altLang="tr-TR">
                <a:latin typeface="Symbol" panose="05050102010706020507" pitchFamily="18" charset="2"/>
              </a:rPr>
              <a:t>D</a:t>
            </a:r>
            <a:r>
              <a:rPr lang="tr-TR" altLang="tr-TR" baseline="-25000">
                <a:latin typeface="Times New Roman" panose="02020603050405020304" pitchFamily="18" charset="0"/>
                <a:sym typeface="Wingdings 2" panose="05020102010507070707" pitchFamily="18" charset="2"/>
              </a:rPr>
              <a:t></a:t>
            </a:r>
            <a:r>
              <a:rPr lang="tr-TR" altLang="tr-TR" baseline="-25000">
                <a:latin typeface="Times New Roman" panose="02020603050405020304" pitchFamily="18" charset="0"/>
              </a:rPr>
              <a:t>min</a:t>
            </a:r>
            <a:r>
              <a:rPr lang="tr-TR" altLang="tr-TR">
                <a:latin typeface="Times New Roman" panose="02020603050405020304" pitchFamily="18" charset="0"/>
              </a:rPr>
              <a:t>+</a:t>
            </a:r>
            <a:r>
              <a:rPr lang="tr-TR" altLang="tr-TR">
                <a:latin typeface="Symbol" panose="05050102010706020507" pitchFamily="18" charset="2"/>
              </a:rPr>
              <a:t>D</a:t>
            </a:r>
            <a:r>
              <a:rPr lang="tr-TR" altLang="tr-TR" baseline="-25000">
                <a:latin typeface="Times New Roman" panose="02020603050405020304" pitchFamily="18" charset="0"/>
                <a:sym typeface="Wingdings 2" panose="05020102010507070707" pitchFamily="18" charset="2"/>
              </a:rPr>
              <a:t></a:t>
            </a:r>
            <a:r>
              <a:rPr lang="tr-TR" altLang="tr-TR" baseline="-25000">
                <a:latin typeface="Times New Roman" panose="02020603050405020304" pitchFamily="18" charset="0"/>
              </a:rPr>
              <a:t>max</a:t>
            </a:r>
            <a:r>
              <a:rPr lang="tr-TR" altLang="tr-TR">
                <a:latin typeface="Times New Roman" panose="02020603050405020304" pitchFamily="18" charset="0"/>
              </a:rPr>
              <a:t>)/2) = 0.0549</a:t>
            </a:r>
          </a:p>
          <a:p>
            <a:pPr algn="ctr" eaLnBrk="1" hangingPunct="1"/>
            <a:endParaRPr lang="tr-TR" altLang="tr-TR">
              <a:latin typeface="Times New Roman" panose="02020603050405020304" pitchFamily="18" charset="0"/>
            </a:endParaRPr>
          </a:p>
          <a:p>
            <a:pPr algn="ctr" eaLnBrk="1" hangingPunct="1"/>
            <a:r>
              <a:rPr lang="tr-TR" altLang="tr-TR">
                <a:latin typeface="Times New Roman" panose="02020603050405020304" pitchFamily="18" charset="0"/>
              </a:rPr>
              <a:t>Ay’ın yörünge dönemi (Yıldızıl Dönemi) = 27.322 gün</a:t>
            </a:r>
          </a:p>
        </p:txBody>
      </p:sp>
      <p:grpSp>
        <p:nvGrpSpPr>
          <p:cNvPr id="9220" name="Group 35"/>
          <p:cNvGrpSpPr>
            <a:grpSpLocks/>
          </p:cNvGrpSpPr>
          <p:nvPr/>
        </p:nvGrpSpPr>
        <p:grpSpPr bwMode="auto">
          <a:xfrm>
            <a:off x="2603500" y="836613"/>
            <a:ext cx="6985000" cy="4032250"/>
            <a:chOff x="680" y="527"/>
            <a:chExt cx="4400" cy="2540"/>
          </a:xfrm>
        </p:grpSpPr>
        <p:sp>
          <p:nvSpPr>
            <p:cNvPr id="9221" name="Text Box 29"/>
            <p:cNvSpPr txBox="1">
              <a:spLocks noChangeArrowheads="1"/>
            </p:cNvSpPr>
            <p:nvPr/>
          </p:nvSpPr>
          <p:spPr bwMode="auto">
            <a:xfrm>
              <a:off x="3712" y="527"/>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tr-TR" altLang="tr-TR">
                  <a:solidFill>
                    <a:srgbClr val="FF3300"/>
                  </a:solidFill>
                  <a:latin typeface="Times New Roman" panose="02020603050405020304" pitchFamily="18" charset="0"/>
                </a:rPr>
                <a:t>a</a:t>
              </a:r>
            </a:p>
          </p:txBody>
        </p:sp>
        <p:pic>
          <p:nvPicPr>
            <p:cNvPr id="9222" name="Picture 15" descr="07_ay_yorunge_ge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 y="751"/>
              <a:ext cx="4400" cy="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Oval 17"/>
            <p:cNvSpPr>
              <a:spLocks noChangeArrowheads="1"/>
            </p:cNvSpPr>
            <p:nvPr/>
          </p:nvSpPr>
          <p:spPr bwMode="auto">
            <a:xfrm>
              <a:off x="2329" y="1894"/>
              <a:ext cx="46" cy="4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tr-TR" altLang="tr-TR"/>
            </a:p>
          </p:txBody>
        </p:sp>
        <p:sp>
          <p:nvSpPr>
            <p:cNvPr id="9224" name="Oval 18"/>
            <p:cNvSpPr>
              <a:spLocks noChangeArrowheads="1"/>
            </p:cNvSpPr>
            <p:nvPr/>
          </p:nvSpPr>
          <p:spPr bwMode="auto">
            <a:xfrm>
              <a:off x="2880" y="1894"/>
              <a:ext cx="46" cy="46"/>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tr-TR" altLang="tr-TR"/>
            </a:p>
          </p:txBody>
        </p:sp>
        <p:sp>
          <p:nvSpPr>
            <p:cNvPr id="9225" name="Oval 19"/>
            <p:cNvSpPr>
              <a:spLocks noChangeArrowheads="1"/>
            </p:cNvSpPr>
            <p:nvPr/>
          </p:nvSpPr>
          <p:spPr bwMode="auto">
            <a:xfrm>
              <a:off x="3448" y="1894"/>
              <a:ext cx="46" cy="4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tr-TR" altLang="tr-TR"/>
            </a:p>
          </p:txBody>
        </p:sp>
        <p:sp>
          <p:nvSpPr>
            <p:cNvPr id="9226" name="AutoShape 21"/>
            <p:cNvSpPr>
              <a:spLocks/>
            </p:cNvSpPr>
            <p:nvPr/>
          </p:nvSpPr>
          <p:spPr bwMode="auto">
            <a:xfrm rot="5400000">
              <a:off x="3141" y="1533"/>
              <a:ext cx="91" cy="566"/>
            </a:xfrm>
            <a:prstGeom prst="leftBrace">
              <a:avLst>
                <a:gd name="adj1" fmla="val 51832"/>
                <a:gd name="adj2" fmla="val 50000"/>
              </a:avLst>
            </a:prstGeom>
            <a:noFill/>
            <a:ln w="127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tr-TR" altLang="tr-TR"/>
            </a:p>
          </p:txBody>
        </p:sp>
        <p:sp>
          <p:nvSpPr>
            <p:cNvPr id="9227" name="Text Box 22"/>
            <p:cNvSpPr txBox="1">
              <a:spLocks noChangeArrowheads="1"/>
            </p:cNvSpPr>
            <p:nvPr/>
          </p:nvSpPr>
          <p:spPr bwMode="auto">
            <a:xfrm>
              <a:off x="3083" y="1521"/>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tr-TR" altLang="tr-TR">
                  <a:solidFill>
                    <a:srgbClr val="FF3300"/>
                  </a:solidFill>
                  <a:latin typeface="Times New Roman" panose="02020603050405020304" pitchFamily="18" charset="0"/>
                </a:rPr>
                <a:t>c</a:t>
              </a:r>
            </a:p>
          </p:txBody>
        </p:sp>
        <p:sp>
          <p:nvSpPr>
            <p:cNvPr id="9228" name="Line 23"/>
            <p:cNvSpPr>
              <a:spLocks noChangeShapeType="1"/>
            </p:cNvSpPr>
            <p:nvPr/>
          </p:nvSpPr>
          <p:spPr bwMode="auto">
            <a:xfrm flipV="1">
              <a:off x="2880" y="706"/>
              <a:ext cx="0" cy="1088"/>
            </a:xfrm>
            <a:prstGeom prst="line">
              <a:avLst/>
            </a:prstGeom>
            <a:noFill/>
            <a:ln w="127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9229" name="Line 24"/>
            <p:cNvSpPr>
              <a:spLocks noChangeShapeType="1"/>
            </p:cNvSpPr>
            <p:nvPr/>
          </p:nvSpPr>
          <p:spPr bwMode="auto">
            <a:xfrm flipV="1">
              <a:off x="4712" y="706"/>
              <a:ext cx="0" cy="771"/>
            </a:xfrm>
            <a:prstGeom prst="line">
              <a:avLst/>
            </a:prstGeom>
            <a:noFill/>
            <a:ln w="127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9230" name="Line 26"/>
            <p:cNvSpPr>
              <a:spLocks noChangeShapeType="1"/>
            </p:cNvSpPr>
            <p:nvPr/>
          </p:nvSpPr>
          <p:spPr bwMode="auto">
            <a:xfrm>
              <a:off x="2925" y="797"/>
              <a:ext cx="1724" cy="0"/>
            </a:xfrm>
            <a:prstGeom prst="line">
              <a:avLst/>
            </a:prstGeom>
            <a:noFill/>
            <a:ln w="12700">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9231" name="Oval 27"/>
            <p:cNvSpPr>
              <a:spLocks noChangeArrowheads="1"/>
            </p:cNvSpPr>
            <p:nvPr/>
          </p:nvSpPr>
          <p:spPr bwMode="auto">
            <a:xfrm>
              <a:off x="1048" y="1894"/>
              <a:ext cx="46" cy="4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tr-TR" altLang="tr-TR"/>
            </a:p>
          </p:txBody>
        </p:sp>
        <p:sp>
          <p:nvSpPr>
            <p:cNvPr id="9232" name="Oval 28"/>
            <p:cNvSpPr>
              <a:spLocks noChangeArrowheads="1"/>
            </p:cNvSpPr>
            <p:nvPr/>
          </p:nvSpPr>
          <p:spPr bwMode="auto">
            <a:xfrm>
              <a:off x="4685" y="1888"/>
              <a:ext cx="46" cy="46"/>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tr-TR" altLang="tr-TR"/>
            </a:p>
          </p:txBody>
        </p:sp>
        <p:sp>
          <p:nvSpPr>
            <p:cNvPr id="9233" name="Line 30"/>
            <p:cNvSpPr>
              <a:spLocks noChangeShapeType="1"/>
            </p:cNvSpPr>
            <p:nvPr/>
          </p:nvSpPr>
          <p:spPr bwMode="auto">
            <a:xfrm>
              <a:off x="3787" y="2067"/>
              <a:ext cx="907"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9234" name="Line 31"/>
            <p:cNvSpPr>
              <a:spLocks noChangeShapeType="1"/>
            </p:cNvSpPr>
            <p:nvPr/>
          </p:nvSpPr>
          <p:spPr bwMode="auto">
            <a:xfrm flipH="1">
              <a:off x="2381" y="2067"/>
              <a:ext cx="817"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9235" name="Line 32"/>
            <p:cNvSpPr>
              <a:spLocks noChangeShapeType="1"/>
            </p:cNvSpPr>
            <p:nvPr/>
          </p:nvSpPr>
          <p:spPr bwMode="auto">
            <a:xfrm flipH="1">
              <a:off x="1066" y="2067"/>
              <a:ext cx="272" cy="0"/>
            </a:xfrm>
            <a:prstGeom prst="line">
              <a:avLst/>
            </a:prstGeom>
            <a:noFill/>
            <a:ln w="127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9236" name="Line 33"/>
            <p:cNvSpPr>
              <a:spLocks noChangeShapeType="1"/>
            </p:cNvSpPr>
            <p:nvPr/>
          </p:nvSpPr>
          <p:spPr bwMode="auto">
            <a:xfrm flipH="1">
              <a:off x="1882" y="2067"/>
              <a:ext cx="454" cy="0"/>
            </a:xfrm>
            <a:prstGeom prst="line">
              <a:avLst/>
            </a:prstGeom>
            <a:noFill/>
            <a:ln w="127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grpSp>
    </p:spTree>
    <p:extLst>
      <p:ext uri="{BB962C8B-B14F-4D97-AF65-F5344CB8AC3E}">
        <p14:creationId xmlns:p14="http://schemas.microsoft.com/office/powerpoint/2010/main" val="1027265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Resim 1"/>
          <p:cNvPicPr>
            <a:picLocks noGrp="1" noChangeAspect="1"/>
          </p:cNvPicPr>
          <p:nvPr>
            <p:ph idx="1"/>
          </p:nvPr>
        </p:nvPicPr>
        <p:blipFill>
          <a:blip r:embed="rId2"/>
          <a:stretch>
            <a:fillRect/>
          </a:stretch>
        </p:blipFill>
        <p:spPr>
          <a:xfrm>
            <a:off x="4775564" y="365125"/>
            <a:ext cx="5359036" cy="6421358"/>
          </a:xfrm>
          <a:prstGeom prst="rect">
            <a:avLst/>
          </a:prstGeom>
        </p:spPr>
      </p:pic>
    </p:spTree>
    <p:extLst>
      <p:ext uri="{BB962C8B-B14F-4D97-AF65-F5344CB8AC3E}">
        <p14:creationId xmlns:p14="http://schemas.microsoft.com/office/powerpoint/2010/main" val="213339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4765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tr-TR" altLang="tr-TR" sz="3600" b="1"/>
              <a:t>Yer’in Gölge Konisinin Kesiti</a:t>
            </a:r>
            <a:endParaRPr lang="en-US" altLang="tr-TR" sz="3600" b="1"/>
          </a:p>
        </p:txBody>
      </p:sp>
      <p:pic>
        <p:nvPicPr>
          <p:cNvPr id="27651" name="Picture 6" descr="19_yer_golge_koni_ke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814" y="1484314"/>
            <a:ext cx="477678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665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603501" y="981075"/>
            <a:ext cx="69834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t>GÜNEŞ  TUTULMASI</a:t>
            </a:r>
          </a:p>
        </p:txBody>
      </p:sp>
      <p:pic>
        <p:nvPicPr>
          <p:cNvPr id="28675" name="Picture 3" descr="gunes_tut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2852738"/>
            <a:ext cx="661987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84428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GÜNEŞ  TUTULMASI</a:t>
            </a:r>
            <a:endParaRPr lang="en-US" altLang="tr-TR" sz="3600" b="1" dirty="0"/>
          </a:p>
        </p:txBody>
      </p:sp>
      <p:pic>
        <p:nvPicPr>
          <p:cNvPr id="29699" name="Picture 4" descr="gunes_tutul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00" y="1066800"/>
            <a:ext cx="5384800" cy="5715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36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TAM  GÜNEŞ  TUTULMASI</a:t>
            </a:r>
            <a:endParaRPr lang="en-US" altLang="tr-TR" sz="3600" b="1" dirty="0"/>
          </a:p>
        </p:txBody>
      </p:sp>
      <p:pic>
        <p:nvPicPr>
          <p:cNvPr id="30723" name="Picture 5" descr="gunes_Tu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64" y="1412876"/>
            <a:ext cx="7559675" cy="50403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36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03994"/>
            <a:ext cx="10515600" cy="1325563"/>
          </a:xfrm>
        </p:spPr>
        <p:txBody>
          <a:bodyPr>
            <a:normAutofit/>
          </a:bodyPr>
          <a:lstStyle/>
          <a:p>
            <a:pPr algn="ctr"/>
            <a:r>
              <a:rPr lang="tr-TR" altLang="tr-TR" b="1" dirty="0" smtClean="0">
                <a:solidFill>
                  <a:srgbClr val="C00000"/>
                </a:solidFill>
              </a:rPr>
              <a:t>BÖLÜM – </a:t>
            </a:r>
            <a:r>
              <a:rPr lang="tr-TR" altLang="tr-TR" b="1" dirty="0" smtClean="0">
                <a:solidFill>
                  <a:srgbClr val="C00000"/>
                </a:solidFill>
              </a:rPr>
              <a:t>3</a:t>
            </a:r>
            <a:r>
              <a:rPr lang="tr-TR" altLang="tr-TR" b="1" dirty="0" smtClean="0">
                <a:solidFill>
                  <a:srgbClr val="C00000"/>
                </a:solidFill>
              </a:rPr>
              <a:t/>
            </a:r>
            <a:br>
              <a:rPr lang="tr-TR" altLang="tr-TR" b="1" dirty="0" smtClean="0">
                <a:solidFill>
                  <a:srgbClr val="C00000"/>
                </a:solidFill>
              </a:rPr>
            </a:br>
            <a:r>
              <a:rPr lang="tr-TR" altLang="tr-TR" b="1" dirty="0" smtClean="0">
                <a:solidFill>
                  <a:srgbClr val="C00000"/>
                </a:solidFill>
              </a:rPr>
              <a:t>Ay </a:t>
            </a:r>
            <a:r>
              <a:rPr lang="tr-TR" altLang="tr-TR" b="1" dirty="0" smtClean="0">
                <a:solidFill>
                  <a:srgbClr val="C00000"/>
                </a:solidFill>
              </a:rPr>
              <a:t>ve </a:t>
            </a:r>
            <a:r>
              <a:rPr lang="tr-TR" altLang="tr-TR" b="1" dirty="0" smtClean="0">
                <a:solidFill>
                  <a:srgbClr val="C00000"/>
                </a:solidFill>
              </a:rPr>
              <a:t>Güneş Tutulmaları</a:t>
            </a:r>
            <a:endParaRPr lang="tr-TR" b="1" dirty="0">
              <a:solidFill>
                <a:srgbClr val="C00000"/>
              </a:solidFill>
            </a:endParaRPr>
          </a:p>
        </p:txBody>
      </p:sp>
      <p:sp>
        <p:nvSpPr>
          <p:cNvPr id="3" name="Content Placeholder 2"/>
          <p:cNvSpPr>
            <a:spLocks noGrp="1"/>
          </p:cNvSpPr>
          <p:nvPr>
            <p:ph idx="1"/>
          </p:nvPr>
        </p:nvSpPr>
        <p:spPr>
          <a:xfrm>
            <a:off x="254000" y="1664811"/>
            <a:ext cx="11722100" cy="4351338"/>
          </a:xfrm>
        </p:spPr>
        <p:txBody>
          <a:bodyPr>
            <a:normAutofit/>
          </a:bodyPr>
          <a:lstStyle/>
          <a:p>
            <a:r>
              <a:rPr lang="tr-TR" dirty="0"/>
              <a:t>Ay, Dünya etrafında döndükçe gökyüzündeki konumu da yıldızlara göre değişir. 1 </a:t>
            </a:r>
            <a:r>
              <a:rPr lang="tr-TR" b="1" dirty="0" err="1"/>
              <a:t>yıldızıl</a:t>
            </a:r>
            <a:r>
              <a:rPr lang="tr-TR" b="1" dirty="0"/>
              <a:t> ayda </a:t>
            </a:r>
            <a:r>
              <a:rPr lang="tr-TR" dirty="0"/>
              <a:t>(27,3 gün), Ay </a:t>
            </a:r>
            <a:r>
              <a:rPr lang="tr-TR" dirty="0" err="1"/>
              <a:t>gökkürede</a:t>
            </a:r>
            <a:r>
              <a:rPr lang="tr-TR" dirty="0"/>
              <a:t> bir tam dönüşünü yaparak başladığı noktaya geri gelir. Ay’ın</a:t>
            </a:r>
          </a:p>
          <a:p>
            <a:r>
              <a:rPr lang="tr-TR" dirty="0"/>
              <a:t>tüm evrelerini tamamlaması için gereken zamansa (biraz daha uzun olan 29,5 gün) 1 </a:t>
            </a:r>
            <a:r>
              <a:rPr lang="tr-TR" b="1" dirty="0"/>
              <a:t>kavuşum ayıdır</a:t>
            </a:r>
            <a:r>
              <a:rPr lang="tr-TR" dirty="0"/>
              <a:t>.</a:t>
            </a:r>
            <a:endParaRPr lang="tr-TR" dirty="0"/>
          </a:p>
        </p:txBody>
      </p:sp>
      <p:pic>
        <p:nvPicPr>
          <p:cNvPr id="5" name="Resim 1"/>
          <p:cNvPicPr>
            <a:picLocks noChangeAspect="1"/>
          </p:cNvPicPr>
          <p:nvPr/>
        </p:nvPicPr>
        <p:blipFill>
          <a:blip r:embed="rId2"/>
          <a:stretch>
            <a:fillRect/>
          </a:stretch>
        </p:blipFill>
        <p:spPr>
          <a:xfrm>
            <a:off x="0" y="3840480"/>
            <a:ext cx="11715072" cy="3017520"/>
          </a:xfrm>
          <a:prstGeom prst="rect">
            <a:avLst/>
          </a:prstGeom>
        </p:spPr>
      </p:pic>
    </p:spTree>
    <p:extLst>
      <p:ext uri="{BB962C8B-B14F-4D97-AF65-F5344CB8AC3E}">
        <p14:creationId xmlns:p14="http://schemas.microsoft.com/office/powerpoint/2010/main" val="71341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TAM  GÜNEŞ  TUTULMASI</a:t>
            </a:r>
            <a:endParaRPr lang="en-US" altLang="tr-TR" sz="3600" b="1" dirty="0"/>
          </a:p>
        </p:txBody>
      </p:sp>
      <p:pic>
        <p:nvPicPr>
          <p:cNvPr id="32771" name="Picture 5" descr="gunes_Tut2t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1"/>
            <a:ext cx="8686800" cy="47926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12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t>HALKALI  GÜNEŞ  TUTULMASI</a:t>
            </a:r>
            <a:endParaRPr lang="en-US" altLang="tr-TR" sz="3600" b="1"/>
          </a:p>
        </p:txBody>
      </p:sp>
      <p:pic>
        <p:nvPicPr>
          <p:cNvPr id="33795" name="Picture 7" descr="23_halkali_geomet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238376"/>
            <a:ext cx="87122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2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HALKALI  GÜNEŞ  TUTULMASI</a:t>
            </a:r>
            <a:endParaRPr lang="en-US" altLang="tr-TR" sz="3600" b="1" dirty="0"/>
          </a:p>
        </p:txBody>
      </p:sp>
      <p:pic>
        <p:nvPicPr>
          <p:cNvPr id="34819" name="Picture 3" descr="gunes_Tut2hal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990600"/>
            <a:ext cx="4891088" cy="5715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063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t>HALKALI – TAM – HALKALI</a:t>
            </a:r>
            <a:endParaRPr lang="en-US" altLang="tr-TR" sz="3600" b="1"/>
          </a:p>
        </p:txBody>
      </p:sp>
      <p:pic>
        <p:nvPicPr>
          <p:cNvPr id="35843" name="Picture 4" descr="25_halka_tam_hal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141414"/>
            <a:ext cx="8424863"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177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590800" y="304800"/>
            <a:ext cx="7239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t>TUTULMA HATTI</a:t>
            </a:r>
          </a:p>
          <a:p>
            <a:pPr algn="ctr" eaLnBrk="1" hangingPunct="1">
              <a:spcBef>
                <a:spcPct val="50000"/>
              </a:spcBef>
            </a:pPr>
            <a:r>
              <a:rPr lang="tr-TR" altLang="tr-TR" sz="1800" b="1"/>
              <a:t>9 Aralık 2002 Tam Güneş Tutulması - </a:t>
            </a:r>
            <a:r>
              <a:rPr lang="en-US" altLang="tr-TR" sz="1800" b="1"/>
              <a:t>EUMETSAT</a:t>
            </a:r>
          </a:p>
        </p:txBody>
      </p:sp>
      <p:pic>
        <p:nvPicPr>
          <p:cNvPr id="37891" name="Picture 5" descr="eclipse_eumetsat_bi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11363"/>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0352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209800" y="152400"/>
            <a:ext cx="784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200" b="1" dirty="0"/>
              <a:t> 1997- 2020 GÜNEŞ  TUTULMALARI</a:t>
            </a:r>
            <a:endParaRPr lang="en-US" altLang="tr-TR" sz="3200" b="1" dirty="0"/>
          </a:p>
        </p:txBody>
      </p:sp>
      <p:pic>
        <p:nvPicPr>
          <p:cNvPr id="40963" name="Picture 5" descr="tut_zamanla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836614"/>
            <a:ext cx="87630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932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8820" y="983734"/>
            <a:ext cx="5632952" cy="461665"/>
          </a:xfrm>
          <a:prstGeom prst="rect">
            <a:avLst/>
          </a:prstGeom>
        </p:spPr>
        <p:txBody>
          <a:bodyPr wrap="none">
            <a:spAutoFit/>
          </a:bodyPr>
          <a:lstStyle/>
          <a:p>
            <a:r>
              <a:rPr lang="tr-TR" altLang="tr-TR" sz="2400" b="1" dirty="0">
                <a:latin typeface="Times New Roman" panose="02020603050405020304" pitchFamily="18" charset="0"/>
              </a:rPr>
              <a:t>1 Takvim Yılında 5 Güneş 2 Ay Tutulması</a:t>
            </a:r>
            <a:endParaRPr lang="tr-TR" sz="2400" dirty="0"/>
          </a:p>
        </p:txBody>
      </p:sp>
      <p:sp>
        <p:nvSpPr>
          <p:cNvPr id="3" name="Rectangle 2"/>
          <p:cNvSpPr/>
          <p:nvPr/>
        </p:nvSpPr>
        <p:spPr>
          <a:xfrm>
            <a:off x="3338820" y="1539914"/>
            <a:ext cx="5632952" cy="461665"/>
          </a:xfrm>
          <a:prstGeom prst="rect">
            <a:avLst/>
          </a:prstGeom>
        </p:spPr>
        <p:txBody>
          <a:bodyPr wrap="none">
            <a:spAutoFit/>
          </a:bodyPr>
          <a:lstStyle/>
          <a:p>
            <a:pPr algn="ctr">
              <a:spcBef>
                <a:spcPct val="50000"/>
              </a:spcBef>
            </a:pPr>
            <a:r>
              <a:rPr lang="tr-TR" altLang="tr-TR" sz="2400" b="1" dirty="0">
                <a:latin typeface="Times New Roman" panose="02020603050405020304" pitchFamily="18" charset="0"/>
              </a:rPr>
              <a:t>1 Takvim Yılında 4 Güneş 3 Ay Tutulması</a:t>
            </a:r>
            <a:endParaRPr lang="en-US" altLang="tr-TR" sz="2400" b="1" dirty="0">
              <a:latin typeface="Times New Roman" panose="02020603050405020304" pitchFamily="18" charset="0"/>
            </a:endParaRPr>
          </a:p>
        </p:txBody>
      </p:sp>
      <p:pic>
        <p:nvPicPr>
          <p:cNvPr id="4" name="Picture 8" descr="35_zaman_diag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2397125"/>
            <a:ext cx="8353425"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622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676400" y="152400"/>
            <a:ext cx="8915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latin typeface="Times New Roman" panose="02020603050405020304" pitchFamily="18" charset="0"/>
              </a:rPr>
              <a:t>Yer’in Dönme Hızı Değişimleri</a:t>
            </a:r>
          </a:p>
          <a:p>
            <a:pPr algn="ctr" eaLnBrk="1" hangingPunct="1">
              <a:spcBef>
                <a:spcPct val="50000"/>
              </a:spcBef>
            </a:pPr>
            <a:r>
              <a:rPr lang="tr-TR" altLang="tr-TR" sz="2000" b="1">
                <a:latin typeface="Times New Roman" panose="02020603050405020304" pitchFamily="18" charset="0"/>
              </a:rPr>
              <a:t>Gel-Git Etkisi</a:t>
            </a:r>
            <a:endParaRPr lang="en-US" altLang="tr-TR" sz="2000" b="1">
              <a:latin typeface="Times New Roman" panose="02020603050405020304" pitchFamily="18" charset="0"/>
            </a:endParaRPr>
          </a:p>
        </p:txBody>
      </p:sp>
      <p:pic>
        <p:nvPicPr>
          <p:cNvPr id="57347" name="Picture 3" descr="04_gelg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1412876"/>
            <a:ext cx="69135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10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676400" y="1524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latin typeface="Times New Roman" panose="02020603050405020304" pitchFamily="18" charset="0"/>
              </a:rPr>
              <a:t>Yer’in Dönme Hızı Değişimleri</a:t>
            </a:r>
            <a:endParaRPr lang="en-US" altLang="tr-TR" sz="3600" b="1" dirty="0">
              <a:latin typeface="Times New Roman" panose="02020603050405020304" pitchFamily="18" charset="0"/>
            </a:endParaRPr>
          </a:p>
        </p:txBody>
      </p:sp>
      <p:pic>
        <p:nvPicPr>
          <p:cNvPr id="58371" name="Picture 3" descr="06_gelgi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38" y="884239"/>
            <a:ext cx="4343400" cy="58324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8372" name="Picture 4" descr="07_gelgi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865189"/>
            <a:ext cx="247173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725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676400" y="1524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latin typeface="Times New Roman" panose="02020603050405020304" pitchFamily="18" charset="0"/>
              </a:rPr>
              <a:t>Yer’in Dönme Hızı Değişimleri</a:t>
            </a:r>
            <a:endParaRPr lang="en-US" altLang="tr-TR" sz="3600" b="1" dirty="0">
              <a:latin typeface="Times New Roman" panose="02020603050405020304" pitchFamily="18" charset="0"/>
            </a:endParaRPr>
          </a:p>
        </p:txBody>
      </p:sp>
      <p:pic>
        <p:nvPicPr>
          <p:cNvPr id="59395" name="Picture 3" descr="DT_nearfu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066800"/>
            <a:ext cx="8305800" cy="5291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187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r-TR" altLang="tr-TR" b="1" dirty="0">
                <a:solidFill>
                  <a:srgbClr val="C00000"/>
                </a:solidFill>
              </a:rPr>
              <a:t>Ay ve Güneş Tutulmaları</a:t>
            </a:r>
            <a:endParaRPr lang="tr-TR" dirty="0"/>
          </a:p>
        </p:txBody>
      </p:sp>
      <p:sp>
        <p:nvSpPr>
          <p:cNvPr id="3" name="Content Placeholder 2"/>
          <p:cNvSpPr>
            <a:spLocks noGrp="1"/>
          </p:cNvSpPr>
          <p:nvPr>
            <p:ph idx="1"/>
          </p:nvPr>
        </p:nvSpPr>
        <p:spPr>
          <a:xfrm>
            <a:off x="977900" y="1330325"/>
            <a:ext cx="10515600" cy="4351338"/>
          </a:xfrm>
        </p:spPr>
        <p:txBody>
          <a:bodyPr>
            <a:normAutofit/>
          </a:bodyPr>
          <a:lstStyle/>
          <a:p>
            <a:r>
              <a:rPr lang="tr-TR" sz="2400" dirty="0"/>
              <a:t>Güneş ve Ay Dünya’dan bakıldığında tam olarak aynı doğrultuda olduğu zaman, Ay Güneş’in önünden geçip </a:t>
            </a:r>
            <a:r>
              <a:rPr lang="tr-TR" sz="2400" b="1" dirty="0"/>
              <a:t>Güneş tutulmasına </a:t>
            </a:r>
            <a:r>
              <a:rPr lang="tr-TR" sz="2400" dirty="0"/>
              <a:t>sebep olur ve âdeta gündüzü geceye çevirir. Dizilimin mükemmel olduğu </a:t>
            </a:r>
            <a:r>
              <a:rPr lang="tr-TR" sz="2400" b="1" dirty="0"/>
              <a:t>tam </a:t>
            </a:r>
            <a:r>
              <a:rPr lang="tr-TR" sz="2400" dirty="0"/>
              <a:t>Güneş tutulmasında Güneş ışığı engellenerek gezegenler ve bazı yıldızlar gündüz zamanı görünür hâle gelir. Tamamen tesadüfen Ay’ın ve Güneş’in Dünya’dan gözlenen </a:t>
            </a:r>
            <a:r>
              <a:rPr lang="tr-TR" sz="2400" dirty="0" err="1"/>
              <a:t>açısal</a:t>
            </a:r>
            <a:r>
              <a:rPr lang="tr-TR" sz="2400" dirty="0"/>
              <a:t> çapları neredeyse aynıdır (Güneş Ay’dan çok daha büyüktür ama çok uzaktadır da.</a:t>
            </a:r>
          </a:p>
          <a:p>
            <a:endParaRPr lang="tr-TR" sz="2400" dirty="0"/>
          </a:p>
        </p:txBody>
      </p:sp>
      <p:pic>
        <p:nvPicPr>
          <p:cNvPr id="4" name="Picture 4" descr="03_golge_koni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306" y="3552825"/>
            <a:ext cx="8713788"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333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676400" y="1524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latin typeface="Times New Roman" panose="02020603050405020304" pitchFamily="18" charset="0"/>
              </a:rPr>
              <a:t>Yer’in Dönme Hızı Değişimleri</a:t>
            </a:r>
            <a:endParaRPr lang="en-US" altLang="tr-TR" sz="3600" b="1">
              <a:latin typeface="Times New Roman" panose="02020603050405020304" pitchFamily="18" charset="0"/>
            </a:endParaRPr>
          </a:p>
        </p:txBody>
      </p:sp>
      <p:pic>
        <p:nvPicPr>
          <p:cNvPr id="61443" name="Picture 3" descr="LOD_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1295400"/>
            <a:ext cx="9067800" cy="5334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6561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7" descr="43_GR_ısık_bukulm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2592389"/>
            <a:ext cx="88201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6"/>
          <p:cNvSpPr txBox="1">
            <a:spLocks noChangeArrowheads="1"/>
          </p:cNvSpPr>
          <p:nvPr/>
        </p:nvSpPr>
        <p:spPr bwMode="auto">
          <a:xfrm>
            <a:off x="1638300" y="1524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Einstein Genel Görelilik Kuramı Testi</a:t>
            </a:r>
            <a:endParaRPr lang="en-US" altLang="tr-TR" sz="3600" b="1" dirty="0"/>
          </a:p>
        </p:txBody>
      </p:sp>
      <p:pic>
        <p:nvPicPr>
          <p:cNvPr id="62468" name="Picture 8" descr="gravitational-len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1125539"/>
            <a:ext cx="3168650" cy="2536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922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descr="46_elmas_yuz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1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2"/>
          <p:cNvSpPr txBox="1">
            <a:spLocks noChangeArrowheads="1"/>
          </p:cNvSpPr>
          <p:nvPr/>
        </p:nvSpPr>
        <p:spPr bwMode="auto">
          <a:xfrm>
            <a:off x="1676400" y="1524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latin typeface="Times New Roman" panose="02020603050405020304" pitchFamily="18" charset="0"/>
              </a:rPr>
              <a:t>Elmas Yüzük (Diamond Ring)</a:t>
            </a:r>
            <a:endParaRPr lang="en-US" altLang="tr-TR" sz="3600" b="1">
              <a:latin typeface="Times New Roman" panose="02020603050405020304" pitchFamily="18" charset="0"/>
            </a:endParaRPr>
          </a:p>
        </p:txBody>
      </p:sp>
    </p:spTree>
    <p:extLst>
      <p:ext uri="{BB962C8B-B14F-4D97-AF65-F5344CB8AC3E}">
        <p14:creationId xmlns:p14="http://schemas.microsoft.com/office/powerpoint/2010/main" val="296366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T99video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
            <a:ext cx="6705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413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676400" y="1524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latin typeface="Times New Roman" panose="02020603050405020304" pitchFamily="18" charset="0"/>
              </a:rPr>
              <a:t>Kromosferde fışkırmalar (</a:t>
            </a:r>
            <a:r>
              <a:rPr lang="tr-TR" altLang="tr-TR" sz="3600" b="1" dirty="0" err="1">
                <a:latin typeface="Times New Roman" panose="02020603050405020304" pitchFamily="18" charset="0"/>
              </a:rPr>
              <a:t>Prominence</a:t>
            </a:r>
            <a:r>
              <a:rPr lang="tr-TR" altLang="tr-TR" sz="3600" b="1" dirty="0">
                <a:latin typeface="Times New Roman" panose="02020603050405020304" pitchFamily="18" charset="0"/>
              </a:rPr>
              <a:t>)</a:t>
            </a:r>
            <a:endParaRPr lang="en-US" altLang="tr-TR" sz="3600" b="1" dirty="0">
              <a:latin typeface="Times New Roman" panose="02020603050405020304" pitchFamily="18" charset="0"/>
            </a:endParaRPr>
          </a:p>
        </p:txBody>
      </p:sp>
      <p:pic>
        <p:nvPicPr>
          <p:cNvPr id="69635" name="Picture 3" descr="49_fiskir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935038"/>
            <a:ext cx="8351837" cy="27098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9636" name="Picture 4" descr="fiskirma_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3889376"/>
            <a:ext cx="2997200" cy="27797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9637" name="Picture 5" descr="fiskirma_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46838" y="3860801"/>
            <a:ext cx="33210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6"/>
          <p:cNvSpPr>
            <a:spLocks noChangeArrowheads="1"/>
          </p:cNvSpPr>
          <p:nvPr/>
        </p:nvSpPr>
        <p:spPr bwMode="auto">
          <a:xfrm>
            <a:off x="6448426" y="3860800"/>
            <a:ext cx="3319463" cy="28019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tr-TR" altLang="tr-TR"/>
          </a:p>
        </p:txBody>
      </p:sp>
    </p:spTree>
    <p:extLst>
      <p:ext uri="{BB962C8B-B14F-4D97-AF65-F5344CB8AC3E}">
        <p14:creationId xmlns:p14="http://schemas.microsoft.com/office/powerpoint/2010/main" val="2735397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1676400" y="152400"/>
            <a:ext cx="8915400" cy="640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solidFill>
                  <a:schemeClr val="bg1"/>
                </a:solidFill>
                <a:latin typeface="Times New Roman" panose="02020603050405020304" pitchFamily="18" charset="0"/>
              </a:rPr>
              <a:t>Güneş Tutulmalarının İzlenmesi</a:t>
            </a:r>
            <a:endParaRPr lang="tr-TR" altLang="tr-TR" sz="1200" b="1" dirty="0">
              <a:solidFill>
                <a:schemeClr val="bg1"/>
              </a:solidFill>
              <a:latin typeface="Verdana" panose="020B0604030504040204" pitchFamily="34" charset="0"/>
            </a:endParaRPr>
          </a:p>
          <a:p>
            <a:pPr algn="ctr" eaLnBrk="1" hangingPunct="1"/>
            <a:r>
              <a:rPr lang="tr-TR" altLang="tr-TR" sz="2800" b="1" dirty="0">
                <a:solidFill>
                  <a:srgbClr val="FF3300"/>
                </a:solidFill>
                <a:latin typeface="Verdana" panose="020B0604030504040204" pitchFamily="34" charset="0"/>
              </a:rPr>
              <a:t>UYARI!</a:t>
            </a:r>
          </a:p>
          <a:p>
            <a:pPr algn="ctr" eaLnBrk="1" hangingPunct="1"/>
            <a:r>
              <a:rPr lang="tr-TR" altLang="tr-TR" sz="2800" b="1" dirty="0">
                <a:solidFill>
                  <a:srgbClr val="FF3300"/>
                </a:solidFill>
                <a:latin typeface="Verdana" panose="020B0604030504040204" pitchFamily="34" charset="0"/>
              </a:rPr>
              <a:t>GÖZ EMNİYETİ</a:t>
            </a:r>
          </a:p>
          <a:p>
            <a:pPr eaLnBrk="1" hangingPunct="1"/>
            <a:endParaRPr lang="tr-TR" altLang="tr-TR" sz="1600" b="1" dirty="0">
              <a:solidFill>
                <a:schemeClr val="bg1"/>
              </a:solidFill>
              <a:latin typeface="Verdana" panose="020B0604030504040204" pitchFamily="34" charset="0"/>
            </a:endParaRPr>
          </a:p>
          <a:p>
            <a:pPr algn="just" eaLnBrk="1" hangingPunct="1"/>
            <a:r>
              <a:rPr lang="tr-TR" altLang="tr-TR" sz="1800" b="1" dirty="0">
                <a:latin typeface="Verdana" panose="020B0604030504040204" pitchFamily="34" charset="0"/>
              </a:rPr>
              <a:t>GÜNEŞ’E BELLİ AMAÇLA ÜRETİLMİŞ ÖZEL FİLTRELER KULLANILMAKSIZIN DOĞRUDAN ÇIPLAK GÖZLE, FOTOĞRAF MAKİNASI İLE, DÜRBÜNLE VEYA TELESKOPLA BAKMAK GÖZLERDE KALICI HASARA, HATTA KÖRLÜĞE SEBEP OLABİLİR! TAM TUTULMA CİVARINDA GÜNEŞ’İN "NEREDEYSE TÜMÜ" ÖRTÜLSE DAHİ BU DURUM DEĞİŞMEZ. GÜNEŞ’İN %99’U ÖRTÜLDÜĞÜNDE BİLE KALAN %1’LİK KISMIN PARLAKLIĞI, DOLUNAY PARLAKLIĞINDAN 4.000 KAT FAZLADIR VE ÇIPLAK GÖZLE BAKILDIĞINDA KALICI ETKİLER BIRAKABİLİR! ÜSTELİK BU ETKİLER OLUŞURKEN GÖZÜNÜZDE HİÇ ACI HİSSETMEYEBİLİRSİNİZ!</a:t>
            </a:r>
          </a:p>
          <a:p>
            <a:pPr algn="just" eaLnBrk="1" hangingPunct="1"/>
            <a:endParaRPr lang="tr-TR" altLang="tr-TR" sz="1800" b="1" dirty="0">
              <a:solidFill>
                <a:srgbClr val="FF0000"/>
              </a:solidFill>
              <a:latin typeface="Verdana" panose="020B0604030504040204" pitchFamily="34" charset="0"/>
            </a:endParaRPr>
          </a:p>
          <a:p>
            <a:pPr algn="just" eaLnBrk="1" hangingPunct="1"/>
            <a:r>
              <a:rPr lang="tr-TR" altLang="tr-TR" sz="1800" b="1" dirty="0">
                <a:solidFill>
                  <a:srgbClr val="FF0000"/>
                </a:solidFill>
                <a:latin typeface="Verdana" panose="020B0604030504040204" pitchFamily="34" charset="0"/>
              </a:rPr>
              <a:t>GÜNEŞ’E SADECE TAM TUTULMA SIRASINDA, YANİ GÜNEŞ AY TARAFINDAN TÜMÜYLE ÖRTÜLDÜĞÜ ZAMAN, FİLTRE KULLANILMAKSIZIN ÇIPLAK GÖZLE VEYA DÜRBÜN GİBİ ÇEŞİTLİ OPTİK CİHAZLARLA GÜVENLİ BİR ŞEKİLDE BAKILABİLİR. TAM TUTULMA DIŞINDAKİ EVRELERDE İSE ANCAK ÖZEL ÖNLEMLER ALMAK KOŞULU İLE GÜNEŞ'İ GÖZLEMEK MÜMKÜNDÜR!</a:t>
            </a:r>
            <a:r>
              <a:rPr lang="tr-TR" altLang="tr-TR" sz="1200" dirty="0">
                <a:solidFill>
                  <a:srgbClr val="FF0000"/>
                </a:solidFill>
                <a:latin typeface="Verdana" panose="020B0604030504040204" pitchFamily="34" charset="0"/>
              </a:rPr>
              <a:t> </a:t>
            </a:r>
            <a:endParaRPr lang="en-US" altLang="tr-TR" sz="1200" dirty="0">
              <a:solidFill>
                <a:srgbClr val="FF0000"/>
              </a:solidFill>
              <a:latin typeface="Verdana" panose="020B0604030504040204" pitchFamily="34" charset="0"/>
            </a:endParaRPr>
          </a:p>
        </p:txBody>
      </p:sp>
    </p:spTree>
    <p:extLst>
      <p:ext uri="{BB962C8B-B14F-4D97-AF65-F5344CB8AC3E}">
        <p14:creationId xmlns:p14="http://schemas.microsoft.com/office/powerpoint/2010/main" val="38202613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1676400" y="152401"/>
            <a:ext cx="891540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solidFill>
                  <a:schemeClr val="bg1"/>
                </a:solidFill>
                <a:latin typeface="Times New Roman" panose="02020603050405020304" pitchFamily="18" charset="0"/>
              </a:rPr>
              <a:t>Güneş Tutulmalarının İzlenmesi</a:t>
            </a:r>
          </a:p>
          <a:p>
            <a:pPr algn="ctr" eaLnBrk="1" hangingPunct="1">
              <a:spcBef>
                <a:spcPct val="50000"/>
              </a:spcBef>
            </a:pPr>
            <a:endParaRPr lang="tr-TR" altLang="tr-TR" sz="900" b="1">
              <a:solidFill>
                <a:schemeClr val="bg1"/>
              </a:solidFill>
              <a:latin typeface="Verdana" panose="020B0604030504040204" pitchFamily="34" charset="0"/>
            </a:endParaRPr>
          </a:p>
          <a:p>
            <a:pPr algn="ctr" eaLnBrk="1" hangingPunct="1"/>
            <a:r>
              <a:rPr lang="tr-TR" altLang="tr-TR" sz="2800" b="1">
                <a:solidFill>
                  <a:srgbClr val="FF3300"/>
                </a:solidFill>
                <a:latin typeface="Verdana" panose="020B0604030504040204" pitchFamily="34" charset="0"/>
              </a:rPr>
              <a:t>1. İğne-deliği Projeksyonu</a:t>
            </a:r>
          </a:p>
        </p:txBody>
      </p:sp>
      <p:pic>
        <p:nvPicPr>
          <p:cNvPr id="74755" name="Picture 3" descr="pin_hole_cam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1773239"/>
            <a:ext cx="3929062"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476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676400" y="152401"/>
            <a:ext cx="891540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solidFill>
                  <a:schemeClr val="bg1"/>
                </a:solidFill>
                <a:latin typeface="Times New Roman" panose="02020603050405020304" pitchFamily="18" charset="0"/>
              </a:rPr>
              <a:t>Güneş Tutulmalarının İzlenmesi</a:t>
            </a:r>
          </a:p>
          <a:p>
            <a:pPr algn="ctr" eaLnBrk="1" hangingPunct="1">
              <a:spcBef>
                <a:spcPct val="50000"/>
              </a:spcBef>
            </a:pPr>
            <a:endParaRPr lang="tr-TR" altLang="tr-TR" sz="900" b="1">
              <a:solidFill>
                <a:schemeClr val="bg1"/>
              </a:solidFill>
              <a:latin typeface="Verdana" panose="020B0604030504040204" pitchFamily="34" charset="0"/>
            </a:endParaRPr>
          </a:p>
          <a:p>
            <a:pPr algn="ctr" eaLnBrk="1" hangingPunct="1"/>
            <a:r>
              <a:rPr lang="tr-TR" altLang="tr-TR" sz="2800" b="1">
                <a:solidFill>
                  <a:srgbClr val="FF3300"/>
                </a:solidFill>
                <a:latin typeface="Verdana" panose="020B0604030504040204" pitchFamily="34" charset="0"/>
              </a:rPr>
              <a:t>2. Mylar Güneş Filtreleri</a:t>
            </a:r>
          </a:p>
        </p:txBody>
      </p:sp>
      <p:pic>
        <p:nvPicPr>
          <p:cNvPr id="75779" name="Picture 4" descr="KONUS106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557338"/>
            <a:ext cx="403225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descr="solar_filters"/>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1584325"/>
            <a:ext cx="2808288" cy="28082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6" descr="sun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4" y="4652964"/>
            <a:ext cx="20415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7" descr="sunspot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739" y="4724400"/>
            <a:ext cx="186848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 Box 8"/>
          <p:cNvSpPr txBox="1">
            <a:spLocks noChangeArrowheads="1"/>
          </p:cNvSpPr>
          <p:nvPr/>
        </p:nvSpPr>
        <p:spPr bwMode="auto">
          <a:xfrm>
            <a:off x="4656138" y="5445125"/>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tr-TR" altLang="tr-TR" sz="1200">
                <a:solidFill>
                  <a:srgbClr val="FFFF99"/>
                </a:solidFill>
              </a:rPr>
              <a:t>Alüminyum kaplama</a:t>
            </a:r>
          </a:p>
        </p:txBody>
      </p:sp>
      <p:sp>
        <p:nvSpPr>
          <p:cNvPr id="75784" name="Text Box 9"/>
          <p:cNvSpPr txBox="1">
            <a:spLocks noChangeArrowheads="1"/>
          </p:cNvSpPr>
          <p:nvPr/>
        </p:nvSpPr>
        <p:spPr bwMode="auto">
          <a:xfrm>
            <a:off x="6888163" y="5445125"/>
            <a:ext cx="792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spcBef>
                <a:spcPct val="50000"/>
              </a:spcBef>
            </a:pPr>
            <a:r>
              <a:rPr lang="tr-TR" altLang="tr-TR" sz="1200">
                <a:solidFill>
                  <a:srgbClr val="FFFF99"/>
                </a:solidFill>
              </a:rPr>
              <a:t>Krom kaplama</a:t>
            </a:r>
          </a:p>
        </p:txBody>
      </p:sp>
    </p:spTree>
    <p:extLst>
      <p:ext uri="{BB962C8B-B14F-4D97-AF65-F5344CB8AC3E}">
        <p14:creationId xmlns:p14="http://schemas.microsoft.com/office/powerpoint/2010/main" val="469563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676400" y="152401"/>
            <a:ext cx="891540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solidFill>
                  <a:schemeClr val="bg1"/>
                </a:solidFill>
                <a:latin typeface="Times New Roman" panose="02020603050405020304" pitchFamily="18" charset="0"/>
              </a:rPr>
              <a:t>Güneş Tutulmalarının İzlenmesi</a:t>
            </a:r>
          </a:p>
          <a:p>
            <a:pPr algn="ctr" eaLnBrk="1" hangingPunct="1">
              <a:spcBef>
                <a:spcPct val="50000"/>
              </a:spcBef>
            </a:pPr>
            <a:endParaRPr lang="tr-TR" altLang="tr-TR" sz="900" b="1" dirty="0">
              <a:solidFill>
                <a:schemeClr val="bg1"/>
              </a:solidFill>
              <a:latin typeface="Verdana" panose="020B0604030504040204" pitchFamily="34" charset="0"/>
            </a:endParaRPr>
          </a:p>
          <a:p>
            <a:pPr algn="ctr" eaLnBrk="1" hangingPunct="1"/>
            <a:endParaRPr lang="tr-TR" altLang="tr-TR" sz="1800" b="1" dirty="0">
              <a:solidFill>
                <a:srgbClr val="FF3300"/>
              </a:solidFill>
              <a:latin typeface="Verdana" panose="020B0604030504040204" pitchFamily="34" charset="0"/>
            </a:endParaRPr>
          </a:p>
          <a:p>
            <a:pPr algn="ctr" eaLnBrk="1" hangingPunct="1"/>
            <a:r>
              <a:rPr lang="tr-TR" altLang="tr-TR" sz="2800" b="1" dirty="0">
                <a:solidFill>
                  <a:srgbClr val="FF3300"/>
                </a:solidFill>
                <a:latin typeface="Verdana" panose="020B0604030504040204" pitchFamily="34" charset="0"/>
              </a:rPr>
              <a:t>3. Kaynakçı Gözlükleri</a:t>
            </a:r>
          </a:p>
          <a:p>
            <a:pPr algn="ctr" eaLnBrk="1" hangingPunct="1"/>
            <a:endParaRPr lang="tr-TR" altLang="tr-TR" sz="1800" b="1" dirty="0">
              <a:solidFill>
                <a:srgbClr val="FF3300"/>
              </a:solidFill>
              <a:latin typeface="Verdana" panose="020B0604030504040204" pitchFamily="34" charset="0"/>
            </a:endParaRPr>
          </a:p>
          <a:p>
            <a:pPr algn="ctr" eaLnBrk="1" hangingPunct="1"/>
            <a:r>
              <a:rPr lang="tr-TR" altLang="tr-TR" sz="1800" b="1" dirty="0">
                <a:latin typeface="Verdana" panose="020B0604030504040204" pitchFamily="34" charset="0"/>
              </a:rPr>
              <a:t>14. Dereceden karartılmış filtre camı </a:t>
            </a:r>
          </a:p>
          <a:p>
            <a:pPr algn="ctr" eaLnBrk="1" hangingPunct="1"/>
            <a:r>
              <a:rPr lang="tr-TR" altLang="tr-TR" sz="1800" b="1" dirty="0">
                <a:latin typeface="Verdana" panose="020B0604030504040204" pitchFamily="34" charset="0"/>
              </a:rPr>
              <a:t>içeren kaynakçı gözlüğü veya maskesi</a:t>
            </a:r>
          </a:p>
          <a:p>
            <a:pPr algn="ctr" eaLnBrk="1" hangingPunct="1"/>
            <a:endParaRPr lang="tr-TR" altLang="tr-TR" sz="2800" b="1" dirty="0">
              <a:latin typeface="Verdana" panose="020B0604030504040204" pitchFamily="34" charset="0"/>
            </a:endParaRPr>
          </a:p>
          <a:p>
            <a:pPr algn="ctr" eaLnBrk="1" hangingPunct="1"/>
            <a:endParaRPr lang="tr-TR" altLang="tr-TR" sz="6600" b="1" dirty="0">
              <a:solidFill>
                <a:srgbClr val="FF3300"/>
              </a:solidFill>
              <a:latin typeface="Verdana" panose="020B0604030504040204" pitchFamily="34" charset="0"/>
            </a:endParaRPr>
          </a:p>
          <a:p>
            <a:pPr algn="ctr" eaLnBrk="1" hangingPunct="1"/>
            <a:r>
              <a:rPr lang="tr-TR" altLang="tr-TR" sz="2800" b="1" dirty="0">
                <a:solidFill>
                  <a:srgbClr val="FF3300"/>
                </a:solidFill>
                <a:latin typeface="Verdana" panose="020B0604030504040204" pitchFamily="34" charset="0"/>
              </a:rPr>
              <a:t>4. Siyah-Beyaz </a:t>
            </a:r>
            <a:r>
              <a:rPr lang="tr-TR" altLang="tr-TR" sz="2800" b="1" dirty="0" err="1">
                <a:solidFill>
                  <a:srgbClr val="FF3300"/>
                </a:solidFill>
                <a:latin typeface="Verdana" panose="020B0604030504040204" pitchFamily="34" charset="0"/>
              </a:rPr>
              <a:t>Fotograf</a:t>
            </a:r>
            <a:r>
              <a:rPr lang="tr-TR" altLang="tr-TR" sz="2800" b="1" dirty="0">
                <a:solidFill>
                  <a:srgbClr val="FF3300"/>
                </a:solidFill>
                <a:latin typeface="Verdana" panose="020B0604030504040204" pitchFamily="34" charset="0"/>
              </a:rPr>
              <a:t> Filmi</a:t>
            </a:r>
          </a:p>
          <a:p>
            <a:pPr algn="ctr" eaLnBrk="1" hangingPunct="1"/>
            <a:endParaRPr lang="tr-TR" altLang="tr-TR" sz="1800" b="1" dirty="0">
              <a:solidFill>
                <a:srgbClr val="FF3300"/>
              </a:solidFill>
              <a:latin typeface="Verdana" panose="020B0604030504040204" pitchFamily="34" charset="0"/>
            </a:endParaRPr>
          </a:p>
          <a:p>
            <a:pPr algn="ctr" eaLnBrk="1" hangingPunct="1"/>
            <a:r>
              <a:rPr lang="tr-TR" altLang="tr-TR" sz="1800" b="1" dirty="0">
                <a:latin typeface="Verdana" panose="020B0604030504040204" pitchFamily="34" charset="0"/>
              </a:rPr>
              <a:t>Gerçek siyah-beyaz </a:t>
            </a:r>
            <a:r>
              <a:rPr lang="tr-TR" altLang="tr-TR" sz="1800" b="1" dirty="0" err="1">
                <a:latin typeface="Verdana" panose="020B0604030504040204" pitchFamily="34" charset="0"/>
              </a:rPr>
              <a:t>fotograf</a:t>
            </a:r>
            <a:r>
              <a:rPr lang="tr-TR" altLang="tr-TR" sz="1800" b="1" dirty="0">
                <a:latin typeface="Verdana" panose="020B0604030504040204" pitchFamily="34" charset="0"/>
              </a:rPr>
              <a:t> filmleri</a:t>
            </a:r>
          </a:p>
          <a:p>
            <a:pPr algn="ctr" eaLnBrk="1" hangingPunct="1"/>
            <a:r>
              <a:rPr lang="tr-TR" altLang="tr-TR" sz="1800" b="1" dirty="0">
                <a:latin typeface="Verdana" panose="020B0604030504040204" pitchFamily="34" charset="0"/>
              </a:rPr>
              <a:t>(KODAK </a:t>
            </a:r>
            <a:r>
              <a:rPr lang="tr-TR" altLang="tr-TR" sz="1800" b="1" dirty="0" err="1">
                <a:latin typeface="Verdana" panose="020B0604030504040204" pitchFamily="34" charset="0"/>
              </a:rPr>
              <a:t>Tri</a:t>
            </a:r>
            <a:r>
              <a:rPr lang="tr-TR" altLang="tr-TR" sz="1800" b="1" dirty="0">
                <a:latin typeface="Verdana" panose="020B0604030504040204" pitchFamily="34" charset="0"/>
              </a:rPr>
              <a:t>-X veya </a:t>
            </a:r>
            <a:r>
              <a:rPr lang="tr-TR" altLang="tr-TR" sz="1800" b="1" dirty="0" err="1">
                <a:latin typeface="Verdana" panose="020B0604030504040204" pitchFamily="34" charset="0"/>
              </a:rPr>
              <a:t>Pan</a:t>
            </a:r>
            <a:r>
              <a:rPr lang="tr-TR" altLang="tr-TR" sz="1800" b="1" dirty="0">
                <a:latin typeface="Verdana" panose="020B0604030504040204" pitchFamily="34" charset="0"/>
              </a:rPr>
              <a:t>-X filmler)</a:t>
            </a:r>
          </a:p>
          <a:p>
            <a:pPr algn="ctr" eaLnBrk="1" hangingPunct="1"/>
            <a:endParaRPr lang="tr-TR" altLang="tr-TR" sz="1800" b="1" dirty="0">
              <a:latin typeface="Verdana" panose="020B0604030504040204" pitchFamily="34" charset="0"/>
            </a:endParaRPr>
          </a:p>
          <a:p>
            <a:pPr algn="ctr" eaLnBrk="1" hangingPunct="1"/>
            <a:r>
              <a:rPr lang="tr-TR" altLang="tr-TR" sz="1800" b="1" dirty="0">
                <a:latin typeface="Verdana" panose="020B0604030504040204" pitchFamily="34" charset="0"/>
              </a:rPr>
              <a:t>Tam ışık aldırılmış ve banyo edilmiş negatifler</a:t>
            </a:r>
          </a:p>
          <a:p>
            <a:pPr algn="ctr" eaLnBrk="1" hangingPunct="1"/>
            <a:r>
              <a:rPr lang="tr-TR" altLang="tr-TR" sz="1800" b="1" dirty="0">
                <a:latin typeface="Verdana" panose="020B0604030504040204" pitchFamily="34" charset="0"/>
              </a:rPr>
              <a:t>Filtre olarak kullanılabilir</a:t>
            </a:r>
          </a:p>
          <a:p>
            <a:pPr algn="ctr" eaLnBrk="1" hangingPunct="1"/>
            <a:endParaRPr lang="tr-TR" altLang="tr-TR" sz="1800" b="1" dirty="0">
              <a:latin typeface="Verdana" panose="020B0604030504040204" pitchFamily="34" charset="0"/>
            </a:endParaRPr>
          </a:p>
          <a:p>
            <a:pPr algn="ctr" eaLnBrk="1" hangingPunct="1"/>
            <a:r>
              <a:rPr lang="tr-TR" altLang="tr-TR" sz="1800" b="1" dirty="0">
                <a:latin typeface="Verdana" panose="020B0604030504040204" pitchFamily="34" charset="0"/>
              </a:rPr>
              <a:t>(Renkli filmler ve S/B-</a:t>
            </a:r>
            <a:r>
              <a:rPr lang="tr-TR" altLang="tr-TR" sz="1800" b="1" dirty="0" err="1">
                <a:latin typeface="Verdana" panose="020B0604030504040204" pitchFamily="34" charset="0"/>
              </a:rPr>
              <a:t>kromojenik</a:t>
            </a:r>
            <a:r>
              <a:rPr lang="tr-TR" altLang="tr-TR" sz="1800" b="1" dirty="0">
                <a:latin typeface="Verdana" panose="020B0604030504040204" pitchFamily="34" charset="0"/>
              </a:rPr>
              <a:t> filmler kullanılmaz!)</a:t>
            </a:r>
          </a:p>
        </p:txBody>
      </p:sp>
      <p:pic>
        <p:nvPicPr>
          <p:cNvPr id="76803" name="Picture 4" descr="14h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963" y="1700213"/>
            <a:ext cx="10842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descr="Welding-goggles-argon-arc-welding-font-b-sunglasses-b-font-dual-use-welding-glasses-font-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7276" y="1773239"/>
            <a:ext cx="18827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858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676400" y="152401"/>
            <a:ext cx="891540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a:solidFill>
                  <a:schemeClr val="bg1"/>
                </a:solidFill>
                <a:latin typeface="Times New Roman" panose="02020603050405020304" pitchFamily="18" charset="0"/>
              </a:rPr>
              <a:t>Güneş Tutulmalarının İzlenmesi</a:t>
            </a:r>
          </a:p>
          <a:p>
            <a:pPr algn="ctr" eaLnBrk="1" hangingPunct="1">
              <a:spcBef>
                <a:spcPct val="50000"/>
              </a:spcBef>
            </a:pPr>
            <a:endParaRPr lang="tr-TR" altLang="tr-TR" sz="900" b="1">
              <a:solidFill>
                <a:schemeClr val="bg1"/>
              </a:solidFill>
              <a:latin typeface="Verdana" panose="020B0604030504040204" pitchFamily="34" charset="0"/>
            </a:endParaRPr>
          </a:p>
          <a:p>
            <a:pPr algn="ctr" eaLnBrk="1" hangingPunct="1"/>
            <a:r>
              <a:rPr lang="tr-TR" altLang="tr-TR" sz="2800" b="1">
                <a:solidFill>
                  <a:srgbClr val="FF3300"/>
                </a:solidFill>
                <a:latin typeface="Verdana" panose="020B0604030504040204" pitchFamily="34" charset="0"/>
              </a:rPr>
              <a:t>5. Dürbün veya Teleskop Projeksiyonu</a:t>
            </a:r>
          </a:p>
        </p:txBody>
      </p:sp>
      <p:pic>
        <p:nvPicPr>
          <p:cNvPr id="77827" name="Picture 3" descr="binocular_proj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1700213"/>
            <a:ext cx="3024187"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descr="project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1" y="2708276"/>
            <a:ext cx="381476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7" descr="IMG_20120520_18542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3860801"/>
            <a:ext cx="3859212" cy="2892425"/>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47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355851" y="388938"/>
            <a:ext cx="7478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2800" b="1"/>
              <a:t>Ay’ın Tamgölge Konisi</a:t>
            </a:r>
            <a:endParaRPr lang="en-US" altLang="tr-TR" sz="2800" b="1"/>
          </a:p>
        </p:txBody>
      </p:sp>
      <p:pic>
        <p:nvPicPr>
          <p:cNvPr id="7171" name="Picture 5" descr="05_tamgunes_geomet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2667001"/>
            <a:ext cx="85693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472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55851" y="388938"/>
            <a:ext cx="7478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2800" b="1"/>
              <a:t>Yer’in Tamgölge Konisi</a:t>
            </a:r>
            <a:endParaRPr lang="en-US" altLang="tr-TR" sz="2800" b="1"/>
          </a:p>
        </p:txBody>
      </p:sp>
      <p:pic>
        <p:nvPicPr>
          <p:cNvPr id="8195" name="Picture 4" descr="06_tamay_geomet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2187575"/>
            <a:ext cx="8748712"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666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descr="01_ayyoru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511969"/>
            <a:ext cx="8083550" cy="55165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11"/>
          <p:cNvSpPr txBox="1">
            <a:spLocks noChangeArrowheads="1"/>
          </p:cNvSpPr>
          <p:nvPr/>
        </p:nvSpPr>
        <p:spPr bwMode="auto">
          <a:xfrm>
            <a:off x="2355851" y="404813"/>
            <a:ext cx="7478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2800" b="1">
                <a:solidFill>
                  <a:schemeClr val="bg1"/>
                </a:solidFill>
              </a:rPr>
              <a:t>Ay yörüngesinin özellikleri </a:t>
            </a:r>
            <a:endParaRPr lang="en-US" altLang="tr-TR" sz="2800" b="1">
              <a:solidFill>
                <a:schemeClr val="bg1"/>
              </a:solidFill>
            </a:endParaRPr>
          </a:p>
        </p:txBody>
      </p:sp>
    </p:spTree>
    <p:extLst>
      <p:ext uri="{BB962C8B-B14F-4D97-AF65-F5344CB8AC3E}">
        <p14:creationId xmlns:p14="http://schemas.microsoft.com/office/powerpoint/2010/main" val="3518619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3317" name="ShockwaveFlash1" r:id="rId2" imgW="7272360" imgH="6858000"/>
        </mc:Choice>
        <mc:Fallback>
          <p:control name="ShockwaveFlash1" r:id="rId2" imgW="7272360" imgH="6858000">
            <p:pic>
              <p:nvPicPr>
                <p:cNvPr id="18434" name="ShockwaveFlash1"/>
                <p:cNvPicPr preferRelativeResize="0">
                  <a:picLocks noChangeArrowheads="1" noChangeShapeType="1"/>
                </p:cNvPicPr>
                <p:nvPr/>
              </p:nvPicPr>
              <p:blipFill>
                <a:blip r:embed="rId4"/>
                <a:srcRect/>
                <a:stretch>
                  <a:fillRect/>
                </a:stretch>
              </p:blipFill>
              <p:spPr bwMode="auto">
                <a:xfrm>
                  <a:off x="2459039" y="0"/>
                  <a:ext cx="7272337" cy="6858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421249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TUTULMA  KOŞULLARI</a:t>
            </a:r>
            <a:endParaRPr lang="en-US" altLang="tr-TR" sz="3600" b="1" dirty="0"/>
          </a:p>
        </p:txBody>
      </p:sp>
      <p:pic>
        <p:nvPicPr>
          <p:cNvPr id="19459" name="Picture 4" descr="Ayyor_eklipt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05001"/>
            <a:ext cx="8839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174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011381" y="1347516"/>
            <a:ext cx="10019608" cy="4628480"/>
          </a:xfrm>
          <a:prstGeom prst="rect">
            <a:avLst/>
          </a:prstGeom>
        </p:spPr>
      </p:pic>
      <p:sp>
        <p:nvSpPr>
          <p:cNvPr id="4" name="Text Box 2"/>
          <p:cNvSpPr txBox="1">
            <a:spLocks noChangeArrowheads="1"/>
          </p:cNvSpPr>
          <p:nvPr/>
        </p:nvSpPr>
        <p:spPr bwMode="auto">
          <a:xfrm>
            <a:off x="2590800" y="3048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spcBef>
                <a:spcPct val="50000"/>
              </a:spcBef>
            </a:pPr>
            <a:r>
              <a:rPr lang="tr-TR" altLang="tr-TR" sz="3600" b="1" dirty="0"/>
              <a:t>TUTULMA  KOŞULLARI</a:t>
            </a:r>
            <a:endParaRPr lang="en-US" altLang="tr-TR" sz="3600" b="1" dirty="0"/>
          </a:p>
        </p:txBody>
      </p:sp>
    </p:spTree>
    <p:extLst>
      <p:ext uri="{BB962C8B-B14F-4D97-AF65-F5344CB8AC3E}">
        <p14:creationId xmlns:p14="http://schemas.microsoft.com/office/powerpoint/2010/main" val="173629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TotalTime>
  <Words>523</Words>
  <Application>Microsoft Office PowerPoint</Application>
  <PresentationFormat>Widescreen</PresentationFormat>
  <Paragraphs>85</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Symbol</vt:lpstr>
      <vt:lpstr>Times New Roman</vt:lpstr>
      <vt:lpstr>Verdana</vt:lpstr>
      <vt:lpstr>Wingdings 2</vt:lpstr>
      <vt:lpstr>Office Theme</vt:lpstr>
      <vt:lpstr>GDM417 - ASTRONOMİ</vt:lpstr>
      <vt:lpstr>BÖLÜM – 3 Ay ve Güneş Tutulmaları</vt:lpstr>
      <vt:lpstr>Ay ve Güneş Tutulmaları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GDM417 - ASTRONOMİ</dc:title>
  <dc:creator>m_yilmazzz@hotmail.com</dc:creator>
  <cp:lastModifiedBy>m_yilmazzz@hotmail.com</cp:lastModifiedBy>
  <cp:revision>33</cp:revision>
  <dcterms:created xsi:type="dcterms:W3CDTF">2016-10-01T10:11:12Z</dcterms:created>
  <dcterms:modified xsi:type="dcterms:W3CDTF">2016-10-16T14:52:02Z</dcterms:modified>
</cp:coreProperties>
</file>