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84" r:id="rId3"/>
    <p:sldId id="285" r:id="rId4"/>
    <p:sldId id="308" r:id="rId5"/>
    <p:sldId id="300" r:id="rId6"/>
    <p:sldId id="309" r:id="rId7"/>
    <p:sldId id="286" r:id="rId8"/>
    <p:sldId id="287" r:id="rId9"/>
    <p:sldId id="310" r:id="rId10"/>
    <p:sldId id="288" r:id="rId11"/>
    <p:sldId id="289" r:id="rId12"/>
    <p:sldId id="290" r:id="rId13"/>
    <p:sldId id="291" r:id="rId14"/>
    <p:sldId id="292" r:id="rId15"/>
    <p:sldId id="293" r:id="rId16"/>
    <p:sldId id="294" r:id="rId17"/>
    <p:sldId id="295" r:id="rId18"/>
    <p:sldId id="296" r:id="rId19"/>
    <p:sldId id="297" r:id="rId20"/>
    <p:sldId id="298" r:id="rId21"/>
    <p:sldId id="299" r:id="rId22"/>
    <p:sldId id="301" r:id="rId23"/>
    <p:sldId id="302" r:id="rId24"/>
    <p:sldId id="303" r:id="rId25"/>
    <p:sldId id="304" r:id="rId26"/>
    <p:sldId id="305" r:id="rId27"/>
    <p:sldId id="306" r:id="rId28"/>
    <p:sldId id="307" r:id="rId29"/>
    <p:sldId id="311" r:id="rId3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60"/>
  </p:normalViewPr>
  <p:slideViewPr>
    <p:cSldViewPr>
      <p:cViewPr varScale="1">
        <p:scale>
          <a:sx n="112" d="100"/>
          <a:sy n="112" d="100"/>
        </p:scale>
        <p:origin x="150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CB6F5-0AE1-4AD4-953B-02E5F4DF0D1A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3433481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C8BE84-1595-4AB0-AC75-8D2977DEEFA5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2752648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DE1B1F-63BE-4B9A-9591-F6D611E99ACE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1171762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687A21-71B3-41F9-B753-7D749933A6CA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590163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CA4D97-31A5-44F3-A805-AF7532194A7C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601568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C277C8-924F-48D9-AD72-198566C1E5EC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2835786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23358F-0958-4DC8-A76D-068E6FBB4C9A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3520534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FD631-00F1-43C7-8F5D-398C730A1EF2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2365058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20203B-7FD9-4829-9C9F-4F8F3DA047C7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3133134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0B2B1-99F3-4B9A-B633-636E715F8B29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1220885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819EE7-E549-4D6C-B5D1-3137139E5823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3844942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r-TR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r-TR" smtClean="0"/>
              <a:t>Click to edit Master text styles</a:t>
            </a:r>
          </a:p>
          <a:p>
            <a:pPr lvl="1"/>
            <a:r>
              <a:rPr lang="en-US" altLang="tr-TR" smtClean="0"/>
              <a:t>Second level</a:t>
            </a:r>
          </a:p>
          <a:p>
            <a:pPr lvl="2"/>
            <a:r>
              <a:rPr lang="en-US" altLang="tr-TR" smtClean="0"/>
              <a:t>Third level</a:t>
            </a:r>
          </a:p>
          <a:p>
            <a:pPr lvl="3"/>
            <a:r>
              <a:rPr lang="en-US" altLang="tr-TR" smtClean="0"/>
              <a:t>Fourth level</a:t>
            </a:r>
          </a:p>
          <a:p>
            <a:pPr lvl="4"/>
            <a:r>
              <a:rPr lang="en-US" altLang="tr-TR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smtClean="0"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C301A4E2-64A6-4D7A-8142-BD66D8C5642D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6"/>
          <p:cNvSpPr txBox="1">
            <a:spLocks noChangeArrowheads="1"/>
          </p:cNvSpPr>
          <p:nvPr/>
        </p:nvSpPr>
        <p:spPr bwMode="auto">
          <a:xfrm>
            <a:off x="152400" y="76200"/>
            <a:ext cx="5029200" cy="66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tr-TR" altLang="tr-TR" sz="3200" b="1">
                <a:solidFill>
                  <a:schemeClr val="bg1"/>
                </a:solidFill>
              </a:rPr>
              <a:t>Merkür</a:t>
            </a:r>
          </a:p>
          <a:p>
            <a:pPr algn="l" eaLnBrk="1" hangingPunct="1">
              <a:spcBef>
                <a:spcPct val="50000"/>
              </a:spcBef>
            </a:pPr>
            <a:r>
              <a:rPr lang="tr-TR" altLang="tr-TR">
                <a:solidFill>
                  <a:schemeClr val="bg1"/>
                </a:solidFill>
              </a:rPr>
              <a:t>Ekvator Çapı:		4880 km</a:t>
            </a:r>
          </a:p>
          <a:p>
            <a:pPr algn="l" eaLnBrk="1" hangingPunct="1">
              <a:spcBef>
                <a:spcPct val="50000"/>
              </a:spcBef>
            </a:pPr>
            <a:r>
              <a:rPr lang="tr-TR" altLang="tr-TR">
                <a:solidFill>
                  <a:schemeClr val="bg1"/>
                </a:solidFill>
              </a:rPr>
              <a:t>Kütle:			0.0553 M</a:t>
            </a:r>
            <a:r>
              <a:rPr lang="tr-TR" altLang="tr-TR" baseline="-15000">
                <a:solidFill>
                  <a:schemeClr val="bg1"/>
                </a:solidFill>
              </a:rPr>
              <a:t>yer</a:t>
            </a:r>
          </a:p>
          <a:p>
            <a:pPr algn="l" eaLnBrk="1" hangingPunct="1">
              <a:spcBef>
                <a:spcPct val="50000"/>
              </a:spcBef>
            </a:pPr>
            <a:r>
              <a:rPr lang="tr-TR" altLang="tr-TR">
                <a:solidFill>
                  <a:schemeClr val="bg1"/>
                </a:solidFill>
              </a:rPr>
              <a:t>Ortalama Yoğ.:	5430 kg/m</a:t>
            </a:r>
            <a:r>
              <a:rPr lang="tr-TR" altLang="tr-TR" baseline="30000">
                <a:solidFill>
                  <a:schemeClr val="bg1"/>
                </a:solidFill>
              </a:rPr>
              <a:t>3</a:t>
            </a:r>
          </a:p>
          <a:p>
            <a:pPr algn="l" eaLnBrk="1" hangingPunct="1">
              <a:spcBef>
                <a:spcPct val="50000"/>
              </a:spcBef>
            </a:pPr>
            <a:r>
              <a:rPr lang="tr-TR" altLang="tr-TR">
                <a:solidFill>
                  <a:schemeClr val="bg1"/>
                </a:solidFill>
              </a:rPr>
              <a:t>Kurtulma Hızı: 	4.3 km/sn</a:t>
            </a:r>
          </a:p>
          <a:p>
            <a:pPr algn="l" eaLnBrk="1" hangingPunct="1">
              <a:spcBef>
                <a:spcPct val="50000"/>
              </a:spcBef>
            </a:pPr>
            <a:r>
              <a:rPr lang="tr-TR" altLang="tr-TR">
                <a:solidFill>
                  <a:schemeClr val="bg1"/>
                </a:solidFill>
              </a:rPr>
              <a:t>Albedo:		0.12</a:t>
            </a:r>
          </a:p>
          <a:p>
            <a:pPr algn="l" eaLnBrk="1" hangingPunct="1">
              <a:spcBef>
                <a:spcPct val="50000"/>
              </a:spcBef>
            </a:pPr>
            <a:r>
              <a:rPr lang="tr-TR" altLang="tr-TR">
                <a:solidFill>
                  <a:schemeClr val="bg1"/>
                </a:solidFill>
              </a:rPr>
              <a:t>Yörünge basıklığı:	0.206</a:t>
            </a:r>
          </a:p>
          <a:p>
            <a:pPr algn="l" eaLnBrk="1" hangingPunct="1">
              <a:spcBef>
                <a:spcPct val="50000"/>
              </a:spcBef>
            </a:pPr>
            <a:r>
              <a:rPr lang="tr-TR" altLang="tr-TR">
                <a:solidFill>
                  <a:schemeClr val="bg1"/>
                </a:solidFill>
              </a:rPr>
              <a:t>Yörünge eğimi:	7</a:t>
            </a:r>
            <a:r>
              <a:rPr lang="tr-TR" altLang="tr-TR">
                <a:solidFill>
                  <a:schemeClr val="bg1"/>
                </a:solidFill>
                <a:cs typeface="Times New Roman" panose="02020603050405020304" pitchFamily="18" charset="0"/>
              </a:rPr>
              <a:t>°</a:t>
            </a:r>
            <a:endParaRPr lang="tr-TR" altLang="tr-TR">
              <a:solidFill>
                <a:schemeClr val="bg1"/>
              </a:solidFill>
            </a:endParaRPr>
          </a:p>
          <a:p>
            <a:pPr algn="l" eaLnBrk="1" hangingPunct="1">
              <a:spcBef>
                <a:spcPct val="50000"/>
              </a:spcBef>
            </a:pPr>
            <a:r>
              <a:rPr lang="tr-TR" altLang="tr-TR">
                <a:solidFill>
                  <a:schemeClr val="bg1"/>
                </a:solidFill>
              </a:rPr>
              <a:t>Ekvatorun yörüngeye eğimi:	 0.5</a:t>
            </a:r>
            <a:r>
              <a:rPr lang="tr-TR" altLang="tr-TR">
                <a:solidFill>
                  <a:schemeClr val="bg1"/>
                </a:solidFill>
                <a:cs typeface="Times New Roman" panose="02020603050405020304" pitchFamily="18" charset="0"/>
              </a:rPr>
              <a:t>°</a:t>
            </a:r>
            <a:endParaRPr lang="tr-TR" altLang="tr-TR">
              <a:solidFill>
                <a:schemeClr val="bg1"/>
              </a:solidFill>
            </a:endParaRPr>
          </a:p>
          <a:p>
            <a:pPr algn="l" eaLnBrk="1" hangingPunct="1">
              <a:spcBef>
                <a:spcPct val="50000"/>
              </a:spcBef>
            </a:pPr>
            <a:r>
              <a:rPr lang="tr-TR" altLang="tr-TR">
                <a:solidFill>
                  <a:schemeClr val="bg1"/>
                </a:solidFill>
              </a:rPr>
              <a:t>Güneş’e uzaklık   	Ort:	0.387 AB</a:t>
            </a:r>
          </a:p>
          <a:p>
            <a:pPr algn="l" eaLnBrk="1" hangingPunct="1">
              <a:spcBef>
                <a:spcPct val="50000"/>
              </a:spcBef>
            </a:pPr>
            <a:r>
              <a:rPr lang="tr-TR" altLang="tr-TR">
                <a:solidFill>
                  <a:schemeClr val="bg1"/>
                </a:solidFill>
              </a:rPr>
              <a:t>			Enberi:	0.307 AB</a:t>
            </a:r>
          </a:p>
          <a:p>
            <a:pPr algn="l" eaLnBrk="1" hangingPunct="1">
              <a:spcBef>
                <a:spcPct val="50000"/>
              </a:spcBef>
            </a:pPr>
            <a:r>
              <a:rPr lang="tr-TR" altLang="tr-TR">
                <a:solidFill>
                  <a:schemeClr val="bg1"/>
                </a:solidFill>
              </a:rPr>
              <a:t>			Enöte:	0.467 AB</a:t>
            </a:r>
            <a:endParaRPr lang="en-US" altLang="tr-TR">
              <a:solidFill>
                <a:schemeClr val="bg1"/>
              </a:solidFill>
            </a:endParaRPr>
          </a:p>
        </p:txBody>
      </p:sp>
      <p:pic>
        <p:nvPicPr>
          <p:cNvPr id="2051" name="Picture 7" descr="00_merkurkapa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15875"/>
            <a:ext cx="3825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05_merkurcekimgun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61988"/>
            <a:ext cx="8153400" cy="558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05_merkur3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700213"/>
            <a:ext cx="8991600" cy="383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Box 1"/>
          <p:cNvSpPr txBox="1">
            <a:spLocks noChangeArrowheads="1"/>
          </p:cNvSpPr>
          <p:nvPr/>
        </p:nvSpPr>
        <p:spPr bwMode="auto">
          <a:xfrm>
            <a:off x="1520825" y="476250"/>
            <a:ext cx="61023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tr-TR" altLang="tr-TR" sz="3200">
                <a:solidFill>
                  <a:srgbClr val="FF0000"/>
                </a:solidFill>
              </a:rPr>
              <a:t>3</a:t>
            </a:r>
            <a:r>
              <a:rPr lang="tr-TR" altLang="tr-TR" sz="3200"/>
              <a:t> - </a:t>
            </a:r>
            <a:r>
              <a:rPr lang="tr-TR" altLang="tr-TR" sz="3200">
                <a:solidFill>
                  <a:srgbClr val="0070C0"/>
                </a:solidFill>
              </a:rPr>
              <a:t>2</a:t>
            </a:r>
            <a:r>
              <a:rPr lang="tr-TR" altLang="tr-TR" sz="3200"/>
              <a:t>  </a:t>
            </a:r>
            <a:r>
              <a:rPr lang="tr-TR" altLang="tr-TR" sz="3200">
                <a:solidFill>
                  <a:srgbClr val="FF0000"/>
                </a:solidFill>
              </a:rPr>
              <a:t>Dönme </a:t>
            </a:r>
            <a:r>
              <a:rPr lang="tr-TR" altLang="tr-TR" sz="3200"/>
              <a:t>- </a:t>
            </a:r>
            <a:r>
              <a:rPr lang="tr-TR" altLang="tr-TR" sz="3200">
                <a:solidFill>
                  <a:srgbClr val="0070C0"/>
                </a:solidFill>
              </a:rPr>
              <a:t>Dolanma</a:t>
            </a:r>
            <a:r>
              <a:rPr lang="tr-TR" altLang="tr-TR" sz="3200"/>
              <a:t> Kitlenmesi</a:t>
            </a: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064050" y="5589588"/>
            <a:ext cx="25058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1800" dirty="0">
                <a:solidFill>
                  <a:srgbClr val="FF0000"/>
                </a:solidFill>
              </a:rPr>
              <a:t>1</a:t>
            </a:r>
            <a:r>
              <a:rPr lang="tr-TR" altLang="tr-TR" sz="1800" dirty="0"/>
              <a:t> </a:t>
            </a:r>
            <a:r>
              <a:rPr lang="tr-TR" altLang="tr-TR" sz="1800" dirty="0" smtClean="0"/>
              <a:t>e </a:t>
            </a:r>
            <a:r>
              <a:rPr lang="tr-TR" altLang="tr-TR" sz="1800" dirty="0">
                <a:solidFill>
                  <a:srgbClr val="0070C0"/>
                </a:solidFill>
              </a:rPr>
              <a:t>1</a:t>
            </a:r>
            <a:r>
              <a:rPr lang="tr-TR" altLang="tr-TR" sz="1800" dirty="0"/>
              <a:t>  </a:t>
            </a:r>
            <a:r>
              <a:rPr lang="tr-TR" altLang="tr-TR" sz="1800" dirty="0">
                <a:solidFill>
                  <a:srgbClr val="FF0000"/>
                </a:solidFill>
              </a:rPr>
              <a:t>Dönme </a:t>
            </a:r>
            <a:r>
              <a:rPr lang="tr-TR" altLang="tr-TR" sz="1800" dirty="0"/>
              <a:t>– </a:t>
            </a:r>
            <a:r>
              <a:rPr lang="tr-TR" altLang="tr-TR" sz="1800" dirty="0">
                <a:solidFill>
                  <a:srgbClr val="0070C0"/>
                </a:solidFill>
              </a:rPr>
              <a:t>Dolanma</a:t>
            </a:r>
          </a:p>
          <a:p>
            <a:pPr algn="ctr" eaLnBrk="1" hangingPunct="1"/>
            <a:r>
              <a:rPr lang="tr-TR" altLang="tr-TR" sz="1800" dirty="0"/>
              <a:t>(eş-dönme)</a:t>
            </a:r>
          </a:p>
        </p:txBody>
      </p:sp>
      <p:sp>
        <p:nvSpPr>
          <p:cNvPr id="9221" name="TextBox 6"/>
          <p:cNvSpPr txBox="1">
            <a:spLocks noChangeArrowheads="1"/>
          </p:cNvSpPr>
          <p:nvPr/>
        </p:nvSpPr>
        <p:spPr bwMode="auto">
          <a:xfrm>
            <a:off x="5927355" y="5589588"/>
            <a:ext cx="25058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1800" dirty="0">
                <a:solidFill>
                  <a:srgbClr val="FF0000"/>
                </a:solidFill>
              </a:rPr>
              <a:t>3</a:t>
            </a:r>
            <a:r>
              <a:rPr lang="tr-TR" altLang="tr-TR" sz="1800" dirty="0"/>
              <a:t> </a:t>
            </a:r>
            <a:r>
              <a:rPr lang="tr-TR" altLang="tr-TR" sz="1800" dirty="0" smtClean="0"/>
              <a:t>e </a:t>
            </a:r>
            <a:r>
              <a:rPr lang="tr-TR" altLang="tr-TR" sz="1800" dirty="0">
                <a:solidFill>
                  <a:srgbClr val="0070C0"/>
                </a:solidFill>
              </a:rPr>
              <a:t>2</a:t>
            </a:r>
            <a:r>
              <a:rPr lang="tr-TR" altLang="tr-TR" sz="1800" dirty="0"/>
              <a:t>  </a:t>
            </a:r>
            <a:r>
              <a:rPr lang="tr-TR" altLang="tr-TR" sz="1800" dirty="0">
                <a:solidFill>
                  <a:srgbClr val="FF0000"/>
                </a:solidFill>
              </a:rPr>
              <a:t>Dönme </a:t>
            </a:r>
            <a:r>
              <a:rPr lang="tr-TR" altLang="tr-TR" sz="1800" dirty="0"/>
              <a:t>– </a:t>
            </a:r>
            <a:r>
              <a:rPr lang="tr-TR" altLang="tr-TR" sz="1800" dirty="0">
                <a:solidFill>
                  <a:srgbClr val="0070C0"/>
                </a:solidFill>
              </a:rPr>
              <a:t>Dolanma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06_enberihareket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194" y="561975"/>
            <a:ext cx="4909613" cy="452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890119" y="5445224"/>
            <a:ext cx="760496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dirty="0" smtClean="0"/>
              <a:t>Enberi noktasının presesyonu: Doğu yönünde yüzyılda 574</a:t>
            </a:r>
            <a:r>
              <a:rPr lang="tr-TR" dirty="0"/>
              <a:t>"</a:t>
            </a:r>
          </a:p>
          <a:p>
            <a:pPr algn="ctr" eaLnBrk="1" hangingPunct="1"/>
            <a:r>
              <a:rPr lang="tr-TR" dirty="0" smtClean="0">
                <a:solidFill>
                  <a:srgbClr val="C00000"/>
                </a:solidFill>
              </a:rPr>
              <a:t>Artık presesyon: 43"</a:t>
            </a:r>
            <a:endParaRPr lang="tr-TR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 descr="07_merkurmarin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"/>
            <a:ext cx="7418388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 descr="09_merkurkra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46075"/>
            <a:ext cx="8569325" cy="621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10_merkuryuzey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84175"/>
            <a:ext cx="8569325" cy="614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11_merkuryuze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57188"/>
            <a:ext cx="8496300" cy="614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12_merkuryuzey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8424862" cy="651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13_aydogudeniz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71463"/>
            <a:ext cx="6624637" cy="645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13_merkurkut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09563"/>
            <a:ext cx="6553200" cy="638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01_merkuryorun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6038"/>
            <a:ext cx="7543800" cy="683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14_merkuricyap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30225"/>
            <a:ext cx="6477000" cy="601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15_merkurmanyetosf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15913"/>
            <a:ext cx="7010400" cy="622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3"/>
          <p:cNvSpPr txBox="1">
            <a:spLocks noChangeArrowheads="1"/>
          </p:cNvSpPr>
          <p:nvPr/>
        </p:nvSpPr>
        <p:spPr bwMode="auto">
          <a:xfrm>
            <a:off x="3779838" y="260350"/>
            <a:ext cx="5141912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tr-TR" altLang="tr-TR">
                <a:solidFill>
                  <a:srgbClr val="FFFF66"/>
                </a:solidFill>
                <a:latin typeface="Arial Black" panose="020B0A04020102020204" pitchFamily="34" charset="0"/>
              </a:rPr>
              <a:t>Messenger Uzay Aracı - NASA</a:t>
            </a:r>
          </a:p>
          <a:p>
            <a:pPr eaLnBrk="1" hangingPunct="1"/>
            <a:endParaRPr lang="tr-TR" altLang="tr-TR">
              <a:solidFill>
                <a:srgbClr val="FFFF66"/>
              </a:solidFill>
              <a:latin typeface="Arial Black" panose="020B0A04020102020204" pitchFamily="34" charset="0"/>
            </a:endParaRPr>
          </a:p>
          <a:p>
            <a:pPr eaLnBrk="1" hangingPunct="1"/>
            <a:r>
              <a:rPr lang="tr-TR" altLang="tr-TR" sz="2000">
                <a:solidFill>
                  <a:srgbClr val="FFFF66"/>
                </a:solidFill>
                <a:latin typeface="Arial" panose="020B0604020202020204" pitchFamily="34" charset="0"/>
              </a:rPr>
              <a:t>Fırlatılış: 3 Ağustos 2004</a:t>
            </a:r>
          </a:p>
          <a:p>
            <a:pPr eaLnBrk="1" hangingPunct="1"/>
            <a:r>
              <a:rPr lang="tr-TR" altLang="tr-TR" sz="2000">
                <a:solidFill>
                  <a:srgbClr val="FFFF66"/>
                </a:solidFill>
                <a:latin typeface="Arial" panose="020B0604020202020204" pitchFamily="34" charset="0"/>
              </a:rPr>
              <a:t>İlk yakın geçiş: 14 Ocak 2008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1838325" y="260350"/>
            <a:ext cx="546893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>
                <a:latin typeface="Arial Black" panose="020B0A04020102020204" pitchFamily="34" charset="0"/>
              </a:rPr>
              <a:t>Messenger Uzay Aracı - NASA</a:t>
            </a:r>
          </a:p>
          <a:p>
            <a:pPr algn="ctr" eaLnBrk="1" hangingPunct="1"/>
            <a:r>
              <a:rPr lang="tr-TR" altLang="tr-TR" sz="2000">
                <a:latin typeface="Arial" panose="020B0604020202020204" pitchFamily="34" charset="0"/>
              </a:rPr>
              <a:t>Merkür etrafında yörüngeye giriş: 18 Mart 2011</a:t>
            </a:r>
          </a:p>
        </p:txBody>
      </p:sp>
      <p:pic>
        <p:nvPicPr>
          <p:cNvPr id="21507" name="Picture 3" descr="traj_helioecl_earth2moi_07122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1557338"/>
            <a:ext cx="6477000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2001838" y="260350"/>
            <a:ext cx="514191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>
                <a:latin typeface="Arial Black" panose="020B0A04020102020204" pitchFamily="34" charset="0"/>
              </a:rPr>
              <a:t>Messenger Uzay Aracı - NASA</a:t>
            </a:r>
          </a:p>
          <a:p>
            <a:pPr algn="ctr" eaLnBrk="1" hangingPunct="1"/>
            <a:r>
              <a:rPr lang="tr-TR" altLang="tr-TR" sz="2000">
                <a:latin typeface="Arial" panose="020B0604020202020204" pitchFamily="34" charset="0"/>
              </a:rPr>
              <a:t>http://messenger.jhuapl.edu</a:t>
            </a:r>
          </a:p>
        </p:txBody>
      </p:sp>
      <p:pic>
        <p:nvPicPr>
          <p:cNvPr id="22531" name="Picture 5" descr="Vibe-t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125538"/>
            <a:ext cx="4114800" cy="3219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messenger_satell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997200"/>
            <a:ext cx="5545138" cy="3581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3" name="Text Box 6"/>
          <p:cNvSpPr txBox="1">
            <a:spLocks noChangeArrowheads="1"/>
          </p:cNvSpPr>
          <p:nvPr/>
        </p:nvSpPr>
        <p:spPr bwMode="auto">
          <a:xfrm>
            <a:off x="971550" y="1628775"/>
            <a:ext cx="35433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tr-TR" altLang="tr-TR" sz="2000" dirty="0" smtClean="0">
                <a:latin typeface="Arial" panose="020B0604020202020204" pitchFamily="34" charset="0"/>
              </a:rPr>
              <a:t>Johns </a:t>
            </a:r>
            <a:r>
              <a:rPr lang="tr-TR" altLang="tr-TR" sz="2000" dirty="0">
                <a:latin typeface="Arial" panose="020B0604020202020204" pitchFamily="34" charset="0"/>
              </a:rPr>
              <a:t>Hopkins Üniversitesi</a:t>
            </a:r>
          </a:p>
          <a:p>
            <a:pPr eaLnBrk="1" hangingPunct="1"/>
            <a:r>
              <a:rPr lang="tr-TR" altLang="tr-TR" sz="2000" dirty="0">
                <a:latin typeface="Arial" panose="020B0604020202020204" pitchFamily="34" charset="0"/>
              </a:rPr>
              <a:t>Uygulamalı Fizik Laboratuvarı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2001838" y="260350"/>
            <a:ext cx="514191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>
                <a:latin typeface="Arial Black" panose="020B0A04020102020204" pitchFamily="34" charset="0"/>
              </a:rPr>
              <a:t>Messenger Uzay Aracı - NASA</a:t>
            </a:r>
          </a:p>
          <a:p>
            <a:pPr algn="ctr" eaLnBrk="1" hangingPunct="1"/>
            <a:r>
              <a:rPr lang="tr-TR" altLang="tr-TR" sz="2000">
                <a:latin typeface="Arial" panose="020B0604020202020204" pitchFamily="34" charset="0"/>
              </a:rPr>
              <a:t>http://messenger.jhuapl.edu</a:t>
            </a:r>
          </a:p>
        </p:txBody>
      </p:sp>
      <p:sp>
        <p:nvSpPr>
          <p:cNvPr id="23555" name="Text Box 5"/>
          <p:cNvSpPr txBox="1">
            <a:spLocks noChangeArrowheads="1"/>
          </p:cNvSpPr>
          <p:nvPr/>
        </p:nvSpPr>
        <p:spPr bwMode="auto">
          <a:xfrm>
            <a:off x="719932" y="1016000"/>
            <a:ext cx="77041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2000" dirty="0" smtClean="0">
                <a:latin typeface="Arial" panose="020B0604020202020204" pitchFamily="34" charset="0"/>
              </a:rPr>
              <a:t>Johns </a:t>
            </a:r>
            <a:r>
              <a:rPr lang="tr-TR" altLang="tr-TR" sz="2000" dirty="0">
                <a:latin typeface="Arial" panose="020B0604020202020204" pitchFamily="34" charset="0"/>
              </a:rPr>
              <a:t>Hopkins Üniversitesi - Uygulamalı Fizik Laboratuvarı</a:t>
            </a:r>
          </a:p>
        </p:txBody>
      </p:sp>
      <p:pic>
        <p:nvPicPr>
          <p:cNvPr id="23556" name="Picture 6" descr="overview_l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1484313"/>
            <a:ext cx="6338888" cy="4978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2001838" y="260350"/>
            <a:ext cx="514191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>
                <a:solidFill>
                  <a:schemeClr val="bg1"/>
                </a:solidFill>
                <a:latin typeface="Arial Black" panose="020B0A04020102020204" pitchFamily="34" charset="0"/>
              </a:rPr>
              <a:t>Messenger Uzay Aracı - NASA</a:t>
            </a:r>
          </a:p>
          <a:p>
            <a:pPr algn="ctr" eaLnBrk="1" hangingPunct="1"/>
            <a:r>
              <a:rPr lang="tr-TR" altLang="tr-TR" sz="2000">
                <a:solidFill>
                  <a:schemeClr val="bg1"/>
                </a:solidFill>
                <a:latin typeface="Arial" panose="020B0604020202020204" pitchFamily="34" charset="0"/>
              </a:rPr>
              <a:t>http://messenger.jhuapl.edu</a:t>
            </a:r>
          </a:p>
        </p:txBody>
      </p:sp>
      <p:pic>
        <p:nvPicPr>
          <p:cNvPr id="24579" name="Picture 5" descr="CN0131766454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0" y="1163638"/>
            <a:ext cx="5721350" cy="572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6" descr="CN0131773947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2375"/>
            <a:ext cx="4340225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2001838" y="260350"/>
            <a:ext cx="514191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>
                <a:solidFill>
                  <a:schemeClr val="bg1"/>
                </a:solidFill>
                <a:latin typeface="Arial Black" panose="020B0A04020102020204" pitchFamily="34" charset="0"/>
              </a:rPr>
              <a:t>Messenger Uzay Aracı - NASA</a:t>
            </a:r>
          </a:p>
          <a:p>
            <a:pPr algn="ctr" eaLnBrk="1" hangingPunct="1"/>
            <a:r>
              <a:rPr lang="tr-TR" altLang="tr-TR" sz="2000">
                <a:solidFill>
                  <a:schemeClr val="bg1"/>
                </a:solidFill>
                <a:latin typeface="Arial" panose="020B0604020202020204" pitchFamily="34" charset="0"/>
              </a:rPr>
              <a:t>http://messenger.jhuapl.edu</a:t>
            </a:r>
          </a:p>
        </p:txBody>
      </p:sp>
      <p:pic>
        <p:nvPicPr>
          <p:cNvPr id="25603" name="Picture 6" descr="EN0226709610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265238"/>
            <a:ext cx="5365750" cy="533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7"/>
          <p:cNvSpPr txBox="1">
            <a:spLocks noChangeArrowheads="1"/>
          </p:cNvSpPr>
          <p:nvPr/>
        </p:nvSpPr>
        <p:spPr bwMode="auto">
          <a:xfrm>
            <a:off x="6659563" y="2349500"/>
            <a:ext cx="2016125" cy="283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r-TR" altLang="tr-TR">
                <a:solidFill>
                  <a:schemeClr val="bg1"/>
                </a:solidFill>
              </a:rPr>
              <a:t>10 Ekim 2011</a:t>
            </a:r>
          </a:p>
          <a:p>
            <a:pPr algn="ctr" eaLnBrk="1" hangingPunct="1">
              <a:spcBef>
                <a:spcPct val="50000"/>
              </a:spcBef>
            </a:pPr>
            <a:endParaRPr lang="tr-TR" altLang="tr-TR">
              <a:solidFill>
                <a:schemeClr val="bg1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tr-TR" altLang="tr-TR">
                <a:solidFill>
                  <a:schemeClr val="bg1"/>
                </a:solidFill>
              </a:rPr>
              <a:t>Eliptik</a:t>
            </a:r>
          </a:p>
          <a:p>
            <a:pPr algn="ctr" eaLnBrk="1" hangingPunct="1">
              <a:spcBef>
                <a:spcPct val="50000"/>
              </a:spcBef>
            </a:pPr>
            <a:r>
              <a:rPr lang="tr-TR" altLang="tr-TR">
                <a:solidFill>
                  <a:schemeClr val="bg1"/>
                </a:solidFill>
              </a:rPr>
              <a:t>Krater</a:t>
            </a:r>
          </a:p>
          <a:p>
            <a:pPr algn="ctr" eaLnBrk="1" hangingPunct="1">
              <a:spcBef>
                <a:spcPct val="50000"/>
              </a:spcBef>
            </a:pPr>
            <a:r>
              <a:rPr lang="tr-TR" altLang="tr-TR" sz="3200" b="1">
                <a:solidFill>
                  <a:schemeClr val="bg1"/>
                </a:solidFill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2001838" y="260350"/>
            <a:ext cx="514191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>
                <a:solidFill>
                  <a:schemeClr val="bg1"/>
                </a:solidFill>
                <a:latin typeface="Arial Black" panose="020B0A04020102020204" pitchFamily="34" charset="0"/>
              </a:rPr>
              <a:t>Messenger Uzay Aracı - NASA</a:t>
            </a:r>
          </a:p>
          <a:p>
            <a:pPr algn="ctr" eaLnBrk="1" hangingPunct="1"/>
            <a:r>
              <a:rPr lang="tr-TR" altLang="tr-TR" sz="2000">
                <a:solidFill>
                  <a:schemeClr val="bg1"/>
                </a:solidFill>
                <a:latin typeface="Arial" panose="020B0604020202020204" pitchFamily="34" charset="0"/>
              </a:rPr>
              <a:t>http://messenger.jhuapl.edu</a:t>
            </a:r>
          </a:p>
        </p:txBody>
      </p:sp>
      <p:sp>
        <p:nvSpPr>
          <p:cNvPr id="26627" name="Text Box 4"/>
          <p:cNvSpPr txBox="1">
            <a:spLocks noChangeArrowheads="1"/>
          </p:cNvSpPr>
          <p:nvPr/>
        </p:nvSpPr>
        <p:spPr bwMode="auto">
          <a:xfrm>
            <a:off x="395288" y="1125538"/>
            <a:ext cx="8497887" cy="100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r-TR" altLang="tr-TR">
                <a:solidFill>
                  <a:schemeClr val="bg1"/>
                </a:solidFill>
              </a:rPr>
              <a:t>MASCS Tayfçekeri (05 Ekim 2011)</a:t>
            </a:r>
            <a:endParaRPr lang="tr-TR" altLang="tr-TR" sz="1800">
              <a:solidFill>
                <a:schemeClr val="bg1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tr-TR" altLang="tr-TR">
                <a:solidFill>
                  <a:schemeClr val="bg1"/>
                </a:solidFill>
              </a:rPr>
              <a:t>UV ve yakın IR bölge yüzey haritalama gözlemleri</a:t>
            </a:r>
          </a:p>
        </p:txBody>
      </p:sp>
      <p:pic>
        <p:nvPicPr>
          <p:cNvPr id="26628" name="Picture 6" descr="izenberg_glob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262188"/>
            <a:ext cx="8713788" cy="43703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9144000" cy="5125792"/>
          </a:xfrm>
          <a:prstGeom prst="rect">
            <a:avLst/>
          </a:prstGeom>
        </p:spPr>
      </p:pic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838988" y="260350"/>
            <a:ext cx="746762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mtClean="0">
                <a:solidFill>
                  <a:schemeClr val="bg1"/>
                </a:solidFill>
                <a:latin typeface="Arial Black" panose="020B0A04020102020204" pitchFamily="34" charset="0"/>
              </a:rPr>
              <a:t>Merkür’ün Tamamlanan Topografik Haritası</a:t>
            </a:r>
            <a:endParaRPr lang="tr-TR" altLang="tr-TR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6627" name="Text Box 4"/>
          <p:cNvSpPr txBox="1">
            <a:spLocks noChangeArrowheads="1"/>
          </p:cNvSpPr>
          <p:nvPr/>
        </p:nvSpPr>
        <p:spPr bwMode="auto">
          <a:xfrm>
            <a:off x="395288" y="692696"/>
            <a:ext cx="8497887" cy="704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r-TR" altLang="tr-TR" smtClean="0">
                <a:solidFill>
                  <a:schemeClr val="bg1"/>
                </a:solidFill>
              </a:rPr>
              <a:t>6 Mayıs 2016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tr-TR" sz="1050">
                <a:solidFill>
                  <a:schemeClr val="bg1"/>
                </a:solidFill>
              </a:rPr>
              <a:t>U.S. </a:t>
            </a:r>
            <a:r>
              <a:rPr lang="en-US" altLang="tr-TR" sz="1050">
                <a:solidFill>
                  <a:schemeClr val="bg1"/>
                </a:solidFill>
              </a:rPr>
              <a:t>Geological </a:t>
            </a:r>
            <a:r>
              <a:rPr lang="en-US" altLang="tr-TR" sz="1050" smtClean="0">
                <a:solidFill>
                  <a:schemeClr val="bg1"/>
                </a:solidFill>
              </a:rPr>
              <a:t>Survey</a:t>
            </a:r>
            <a:r>
              <a:rPr lang="tr-TR" altLang="tr-TR" sz="1050" smtClean="0">
                <a:solidFill>
                  <a:schemeClr val="bg1"/>
                </a:solidFill>
              </a:rPr>
              <a:t> - </a:t>
            </a:r>
            <a:r>
              <a:rPr lang="en-US" altLang="tr-TR" sz="1050" smtClean="0">
                <a:solidFill>
                  <a:schemeClr val="bg1"/>
                </a:solidFill>
              </a:rPr>
              <a:t>Arizona </a:t>
            </a:r>
            <a:r>
              <a:rPr lang="en-US" altLang="tr-TR" sz="1050">
                <a:solidFill>
                  <a:schemeClr val="bg1"/>
                </a:solidFill>
              </a:rPr>
              <a:t>State </a:t>
            </a:r>
            <a:r>
              <a:rPr lang="en-US" altLang="tr-TR" sz="1050" smtClean="0">
                <a:solidFill>
                  <a:schemeClr val="bg1"/>
                </a:solidFill>
              </a:rPr>
              <a:t>University</a:t>
            </a:r>
            <a:r>
              <a:rPr lang="tr-TR" altLang="tr-TR" sz="1050" smtClean="0">
                <a:solidFill>
                  <a:schemeClr val="bg1"/>
                </a:solidFill>
              </a:rPr>
              <a:t> - </a:t>
            </a:r>
            <a:r>
              <a:rPr lang="en-US" altLang="tr-TR" sz="1050" smtClean="0">
                <a:solidFill>
                  <a:schemeClr val="bg1"/>
                </a:solidFill>
              </a:rPr>
              <a:t>Carnegie </a:t>
            </a:r>
            <a:r>
              <a:rPr lang="en-US" altLang="tr-TR" sz="1050">
                <a:solidFill>
                  <a:schemeClr val="bg1"/>
                </a:solidFill>
              </a:rPr>
              <a:t>Institute </a:t>
            </a:r>
            <a:r>
              <a:rPr lang="en-US" altLang="tr-TR" sz="1050">
                <a:solidFill>
                  <a:schemeClr val="bg1"/>
                </a:solidFill>
              </a:rPr>
              <a:t>of </a:t>
            </a:r>
            <a:r>
              <a:rPr lang="en-US" altLang="tr-TR" sz="1050" smtClean="0">
                <a:solidFill>
                  <a:schemeClr val="bg1"/>
                </a:solidFill>
              </a:rPr>
              <a:t>Washington</a:t>
            </a:r>
            <a:r>
              <a:rPr lang="tr-TR" altLang="tr-TR" sz="1050" smtClean="0">
                <a:solidFill>
                  <a:schemeClr val="bg1"/>
                </a:solidFill>
              </a:rPr>
              <a:t> - </a:t>
            </a:r>
            <a:r>
              <a:rPr lang="en-US" altLang="tr-TR" sz="1050" smtClean="0">
                <a:solidFill>
                  <a:schemeClr val="bg1"/>
                </a:solidFill>
              </a:rPr>
              <a:t>Johns </a:t>
            </a:r>
            <a:r>
              <a:rPr lang="en-US" altLang="tr-TR" sz="1050">
                <a:solidFill>
                  <a:schemeClr val="bg1"/>
                </a:solidFill>
              </a:rPr>
              <a:t>Hopkins University Applied </a:t>
            </a:r>
            <a:r>
              <a:rPr lang="en-US" altLang="tr-TR" sz="1050">
                <a:solidFill>
                  <a:schemeClr val="bg1"/>
                </a:solidFill>
              </a:rPr>
              <a:t>Physics </a:t>
            </a:r>
            <a:r>
              <a:rPr lang="en-US" altLang="tr-TR" sz="1050" smtClean="0">
                <a:solidFill>
                  <a:schemeClr val="bg1"/>
                </a:solidFill>
              </a:rPr>
              <a:t>Laboratory</a:t>
            </a:r>
            <a:r>
              <a:rPr lang="tr-TR" altLang="tr-TR" sz="1050" smtClean="0">
                <a:solidFill>
                  <a:schemeClr val="bg1"/>
                </a:solidFill>
              </a:rPr>
              <a:t> - </a:t>
            </a:r>
            <a:r>
              <a:rPr lang="en-US" altLang="tr-TR" sz="1050" smtClean="0">
                <a:solidFill>
                  <a:schemeClr val="bg1"/>
                </a:solidFill>
              </a:rPr>
              <a:t>NASA</a:t>
            </a:r>
            <a:r>
              <a:rPr lang="tr-TR" altLang="tr-TR" sz="1050" smtClean="0">
                <a:solidFill>
                  <a:schemeClr val="bg1"/>
                </a:solidFill>
              </a:rPr>
              <a:t> </a:t>
            </a:r>
            <a:endParaRPr lang="tr-TR" altLang="tr-TR" sz="1050">
              <a:solidFill>
                <a:schemeClr val="bg1"/>
              </a:solidFill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355047" y="6190942"/>
            <a:ext cx="457836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tr-TR" altLang="tr-TR" sz="2000" smtClean="0">
                <a:latin typeface="Arial Black" panose="020B0A04020102020204" pitchFamily="34" charset="0"/>
              </a:rPr>
              <a:t>Messenger – 4104 yörünge turu</a:t>
            </a:r>
            <a:endParaRPr lang="tr-TR" altLang="tr-TR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28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02_merkurtrans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7475"/>
            <a:ext cx="7239000" cy="669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250825" y="188640"/>
            <a:ext cx="8569325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285750" indent="-285750" algn="just" eaLnBrk="1" hangingPunct="1">
              <a:buFont typeface="Arial" panose="020B0604020202020204" pitchFamily="34" charset="0"/>
              <a:buChar char="•"/>
            </a:pPr>
            <a:r>
              <a:rPr lang="tr-TR" altLang="tr-TR" sz="1600" dirty="0">
                <a:solidFill>
                  <a:schemeClr val="bg1"/>
                </a:solidFill>
                <a:latin typeface="Arial" panose="020B0604020202020204" pitchFamily="34" charset="0"/>
              </a:rPr>
              <a:t>Mayıs veya Kasım aylarında bir </a:t>
            </a:r>
            <a:r>
              <a:rPr lang="tr-TR" altLang="tr-TR" sz="1600" dirty="0" smtClean="0">
                <a:solidFill>
                  <a:schemeClr val="bg1"/>
                </a:solidFill>
                <a:latin typeface="Arial" panose="020B0604020202020204" pitchFamily="34" charset="0"/>
              </a:rPr>
              <a:t>Merkür’ün bir iç kavuşumu </a:t>
            </a:r>
            <a:r>
              <a:rPr lang="tr-TR" altLang="tr-TR" sz="1600" dirty="0">
                <a:solidFill>
                  <a:schemeClr val="bg1"/>
                </a:solidFill>
                <a:latin typeface="Arial" panose="020B0604020202020204" pitchFamily="34" charset="0"/>
              </a:rPr>
              <a:t>gerçekleşirse gözlenebilir. </a:t>
            </a:r>
            <a:endParaRPr lang="tr-TR" altLang="tr-TR" sz="1600" dirty="0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285750" indent="-285750" algn="just" eaLnBrk="1" hangingPunct="1">
              <a:buFont typeface="Arial" panose="020B0604020202020204" pitchFamily="34" charset="0"/>
              <a:buChar char="•"/>
            </a:pPr>
            <a:r>
              <a:rPr lang="tr-TR" altLang="tr-TR" sz="1600" dirty="0" smtClean="0">
                <a:solidFill>
                  <a:srgbClr val="F8E5BE"/>
                </a:solidFill>
                <a:latin typeface="Arial" panose="020B0604020202020204" pitchFamily="34" charset="0"/>
              </a:rPr>
              <a:t>Bu </a:t>
            </a:r>
            <a:r>
              <a:rPr lang="tr-TR" altLang="tr-TR" sz="1600" dirty="0">
                <a:solidFill>
                  <a:srgbClr val="F8E5BE"/>
                </a:solidFill>
                <a:latin typeface="Arial" panose="020B0604020202020204" pitchFamily="34" charset="0"/>
              </a:rPr>
              <a:t>aylarda </a:t>
            </a:r>
            <a:r>
              <a:rPr lang="tr-TR" altLang="tr-TR" sz="1600" dirty="0" smtClean="0">
                <a:solidFill>
                  <a:srgbClr val="F8E5BE"/>
                </a:solidFill>
                <a:latin typeface="Arial" panose="020B0604020202020204" pitchFamily="34" charset="0"/>
              </a:rPr>
              <a:t>Yer, Merkür yörüngesinin (i=7</a:t>
            </a:r>
            <a:r>
              <a:rPr lang="tr-TR" altLang="tr-TR" sz="1600" dirty="0" smtClean="0">
                <a:solidFill>
                  <a:srgbClr val="F8E5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˚</a:t>
            </a:r>
            <a:r>
              <a:rPr lang="tr-TR" altLang="tr-TR" sz="1600" dirty="0" smtClean="0">
                <a:solidFill>
                  <a:srgbClr val="F8E5BE"/>
                </a:solidFill>
                <a:latin typeface="Arial" panose="020B0604020202020204" pitchFamily="34" charset="0"/>
              </a:rPr>
              <a:t>) ekliptik ile arakesiti olan düğümler doğrultusuna çok yakın konumlardadır.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</a:pPr>
            <a:r>
              <a:rPr lang="tr-TR" altLang="tr-TR" sz="1600" dirty="0" smtClean="0">
                <a:solidFill>
                  <a:schemeClr val="bg1"/>
                </a:solidFill>
                <a:latin typeface="Arial" panose="020B0604020202020204" pitchFamily="34" charset="0"/>
              </a:rPr>
              <a:t>Bu </a:t>
            </a:r>
            <a:r>
              <a:rPr lang="tr-TR" altLang="tr-TR" sz="1600" dirty="0">
                <a:solidFill>
                  <a:schemeClr val="bg1"/>
                </a:solidFill>
                <a:latin typeface="Arial" panose="020B0604020202020204" pitchFamily="34" charset="0"/>
              </a:rPr>
              <a:t>sıralarda gerçekleşen bir iç kavuşumda geçiş izlenebilir</a:t>
            </a:r>
            <a:r>
              <a:rPr lang="tr-TR" altLang="tr-TR" sz="1600" dirty="0" smtClean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</a:pPr>
            <a:r>
              <a:rPr lang="tr-TR" altLang="tr-TR" sz="1600" dirty="0" smtClean="0">
                <a:solidFill>
                  <a:srgbClr val="F8E5BE"/>
                </a:solidFill>
                <a:latin typeface="Arial" panose="020B0604020202020204" pitchFamily="34" charset="0"/>
              </a:rPr>
              <a:t>En uzun geçiş 9 saat kadar sürer ve Merkür’ün, bir Mayıs ayı içinde gerçekleşen iç kavuşumunda, yörüngesi üzerinde enöte noktası civarında bulunduğu zamanlarda gerçekleşebilir.</a:t>
            </a:r>
            <a:r>
              <a:rPr lang="tr-TR" altLang="tr-TR" sz="1600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</a:pPr>
            <a:r>
              <a:rPr lang="tr-TR" altLang="tr-TR" sz="1600" dirty="0" smtClean="0">
                <a:solidFill>
                  <a:schemeClr val="bg1"/>
                </a:solidFill>
                <a:latin typeface="Arial" panose="020B0604020202020204" pitchFamily="34" charset="0"/>
              </a:rPr>
              <a:t>Kasım geçişleri 7, 13 veya 33 yıl aralıklarla, Mayıs geçişleri ise 13 veya 33 yıl aralıklarla oluşur. Son izlenen geçiş: 11 Kasım 2019.</a:t>
            </a:r>
          </a:p>
          <a:p>
            <a:pPr algn="just" eaLnBrk="1" hangingPunct="1"/>
            <a:endParaRPr lang="tr-TR" altLang="tr-TR" sz="1600" dirty="0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 eaLnBrk="1" hangingPunct="1"/>
            <a:r>
              <a:rPr lang="tr-TR" altLang="tr-TR" sz="1600" dirty="0" smtClean="0">
                <a:solidFill>
                  <a:srgbClr val="CCFF33"/>
                </a:solidFill>
                <a:latin typeface="Arial" panose="020B0604020202020204" pitchFamily="34" charset="0"/>
              </a:rPr>
              <a:t>11 Kasım 2019, 13 Kasım 2032, 7 Kasım 2039, 7 Mayıs 2049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945313"/>
            <a:ext cx="6264696" cy="391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87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TM2006Nov08-Fig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26988"/>
            <a:ext cx="4654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908720"/>
            <a:ext cx="7152920" cy="54476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dirty="0" smtClean="0">
                <a:solidFill>
                  <a:srgbClr val="FFFF00"/>
                </a:solidFill>
              </a:rPr>
              <a:t>1</a:t>
            </a:r>
            <a:r>
              <a:rPr lang="tr-TR" sz="4000" dirty="0" smtClean="0">
                <a:solidFill>
                  <a:schemeClr val="bg1"/>
                </a:solidFill>
              </a:rPr>
              <a:t> e </a:t>
            </a:r>
            <a:r>
              <a:rPr lang="tr-TR" sz="4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1</a:t>
            </a:r>
            <a:r>
              <a:rPr lang="tr-TR" sz="4000" dirty="0" smtClean="0">
                <a:solidFill>
                  <a:schemeClr val="bg1"/>
                </a:solidFill>
              </a:rPr>
              <a:t> </a:t>
            </a:r>
            <a:r>
              <a:rPr lang="tr-TR" sz="4000" dirty="0" smtClean="0">
                <a:solidFill>
                  <a:srgbClr val="FFFF00"/>
                </a:solidFill>
              </a:rPr>
              <a:t>dönme</a:t>
            </a:r>
            <a:r>
              <a:rPr lang="tr-TR" sz="4000" dirty="0" smtClean="0">
                <a:solidFill>
                  <a:schemeClr val="bg1"/>
                </a:solidFill>
              </a:rPr>
              <a:t> </a:t>
            </a:r>
            <a:r>
              <a:rPr lang="tr-TR" sz="4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dolanma</a:t>
            </a:r>
            <a:r>
              <a:rPr lang="tr-TR" sz="4000" dirty="0" smtClean="0">
                <a:solidFill>
                  <a:schemeClr val="bg1"/>
                </a:solidFill>
              </a:rPr>
              <a:t> kilitlenmesi</a:t>
            </a:r>
          </a:p>
          <a:p>
            <a:endParaRPr lang="tr-TR" sz="4000" dirty="0">
              <a:solidFill>
                <a:schemeClr val="bg1"/>
              </a:solidFill>
            </a:endParaRPr>
          </a:p>
          <a:p>
            <a:endParaRPr lang="tr-TR" sz="4000" dirty="0" smtClean="0">
              <a:solidFill>
                <a:schemeClr val="bg1"/>
              </a:solidFill>
            </a:endParaRPr>
          </a:p>
          <a:p>
            <a:endParaRPr lang="tr-TR" sz="4000" dirty="0">
              <a:solidFill>
                <a:schemeClr val="bg1"/>
              </a:solidFill>
            </a:endParaRPr>
          </a:p>
          <a:p>
            <a:endParaRPr lang="tr-TR" sz="4000" dirty="0" smtClean="0">
              <a:solidFill>
                <a:schemeClr val="bg1"/>
              </a:solidFill>
            </a:endParaRPr>
          </a:p>
          <a:p>
            <a:endParaRPr lang="tr-TR" sz="4000" dirty="0">
              <a:solidFill>
                <a:schemeClr val="bg1"/>
              </a:solidFill>
            </a:endParaRPr>
          </a:p>
          <a:p>
            <a:pPr algn="ctr"/>
            <a:r>
              <a:rPr lang="tr-TR" sz="5400" dirty="0" smtClean="0">
                <a:solidFill>
                  <a:schemeClr val="bg1"/>
                </a:solidFill>
                <a:latin typeface="Symbol" panose="05050102010706020507" pitchFamily="18" charset="2"/>
              </a:rPr>
              <a:t>º </a:t>
            </a:r>
            <a:r>
              <a:rPr lang="tr-TR" sz="4000" dirty="0" smtClean="0">
                <a:solidFill>
                  <a:schemeClr val="bg1"/>
                </a:solidFill>
              </a:rPr>
              <a:t> Eşdönme</a:t>
            </a:r>
          </a:p>
          <a:p>
            <a:pPr algn="ctr"/>
            <a:r>
              <a:rPr lang="tr-TR" sz="5400" dirty="0" smtClean="0">
                <a:solidFill>
                  <a:schemeClr val="bg1"/>
                </a:solidFill>
                <a:latin typeface="Symbol" panose="05050102010706020507" pitchFamily="18" charset="2"/>
              </a:rPr>
              <a:t>º </a:t>
            </a:r>
            <a:r>
              <a:rPr lang="tr-TR" sz="4000" dirty="0">
                <a:solidFill>
                  <a:schemeClr val="bg1"/>
                </a:solidFill>
              </a:rPr>
              <a:t> </a:t>
            </a:r>
            <a:r>
              <a:rPr lang="tr-TR" sz="4000" dirty="0" smtClean="0">
                <a:solidFill>
                  <a:schemeClr val="bg1"/>
                </a:solidFill>
              </a:rPr>
              <a:t>Senkronize dönme</a:t>
            </a:r>
            <a:endParaRPr lang="tr-TR" dirty="0">
              <a:solidFill>
                <a:schemeClr val="bg1"/>
              </a:solidFill>
            </a:endParaRPr>
          </a:p>
        </p:txBody>
      </p:sp>
      <p:sp>
        <p:nvSpPr>
          <p:cNvPr id="9" name="Curved Up Arrow 8"/>
          <p:cNvSpPr/>
          <p:nvPr/>
        </p:nvSpPr>
        <p:spPr bwMode="auto">
          <a:xfrm>
            <a:off x="1115616" y="1565851"/>
            <a:ext cx="2016224" cy="1728192"/>
          </a:xfrm>
          <a:prstGeom prst="curvedUpArrow">
            <a:avLst>
              <a:gd name="adj1" fmla="val 11844"/>
              <a:gd name="adj2" fmla="val 31968"/>
              <a:gd name="adj3" fmla="val 28187"/>
            </a:avLst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1" name="Curved Up Arrow 10"/>
          <p:cNvSpPr/>
          <p:nvPr/>
        </p:nvSpPr>
        <p:spPr bwMode="auto">
          <a:xfrm>
            <a:off x="1835696" y="1556792"/>
            <a:ext cx="3024336" cy="1728192"/>
          </a:xfrm>
          <a:prstGeom prst="curvedUpArrow">
            <a:avLst>
              <a:gd name="adj1" fmla="val 13094"/>
              <a:gd name="adj2" fmla="val 31968"/>
              <a:gd name="adj3" fmla="val 28187"/>
            </a:avLst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70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03_arecib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7225"/>
            <a:ext cx="8915400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04_merkurrad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85825"/>
            <a:ext cx="8610600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19480" y="1188035"/>
            <a:ext cx="7152920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dirty="0" smtClean="0">
                <a:solidFill>
                  <a:schemeClr val="bg1"/>
                </a:solidFill>
              </a:rPr>
              <a:t>Yörünge Dönemi: 88 gün</a:t>
            </a:r>
          </a:p>
          <a:p>
            <a:r>
              <a:rPr lang="tr-TR" sz="4000" dirty="0" smtClean="0">
                <a:solidFill>
                  <a:schemeClr val="bg1"/>
                </a:solidFill>
              </a:rPr>
              <a:t>Dönme Dönemi 58.65 gün</a:t>
            </a:r>
          </a:p>
          <a:p>
            <a:endParaRPr lang="tr-TR" sz="4000" dirty="0" smtClean="0">
              <a:solidFill>
                <a:schemeClr val="bg1"/>
              </a:solidFill>
            </a:endParaRPr>
          </a:p>
          <a:p>
            <a:r>
              <a:rPr lang="tr-TR" sz="4000" dirty="0" smtClean="0">
                <a:solidFill>
                  <a:srgbClr val="FFFF00"/>
                </a:solidFill>
              </a:rPr>
              <a:t>3</a:t>
            </a:r>
            <a:r>
              <a:rPr lang="tr-TR" sz="4000" dirty="0" smtClean="0">
                <a:solidFill>
                  <a:schemeClr val="bg1"/>
                </a:solidFill>
              </a:rPr>
              <a:t> e </a:t>
            </a:r>
            <a:r>
              <a:rPr lang="tr-TR" sz="4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2</a:t>
            </a:r>
            <a:r>
              <a:rPr lang="tr-TR" sz="4000" dirty="0" smtClean="0">
                <a:solidFill>
                  <a:schemeClr val="bg1"/>
                </a:solidFill>
              </a:rPr>
              <a:t> </a:t>
            </a:r>
            <a:r>
              <a:rPr lang="tr-TR" sz="4000" dirty="0" smtClean="0">
                <a:solidFill>
                  <a:srgbClr val="FFFF00"/>
                </a:solidFill>
              </a:rPr>
              <a:t>dönme</a:t>
            </a:r>
            <a:r>
              <a:rPr lang="tr-TR" sz="4000" dirty="0" smtClean="0">
                <a:solidFill>
                  <a:schemeClr val="bg1"/>
                </a:solidFill>
              </a:rPr>
              <a:t> </a:t>
            </a:r>
            <a:r>
              <a:rPr lang="tr-TR" sz="4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dolanma</a:t>
            </a:r>
            <a:r>
              <a:rPr lang="tr-TR" sz="4000" dirty="0" smtClean="0">
                <a:solidFill>
                  <a:schemeClr val="bg1"/>
                </a:solidFill>
              </a:rPr>
              <a:t> kilitlenmesi</a:t>
            </a:r>
          </a:p>
          <a:p>
            <a:endParaRPr lang="tr-TR" sz="4000" dirty="0">
              <a:solidFill>
                <a:schemeClr val="bg1"/>
              </a:solidFill>
            </a:endParaRPr>
          </a:p>
          <a:p>
            <a:endParaRPr lang="tr-TR" sz="4000" dirty="0" smtClean="0">
              <a:solidFill>
                <a:schemeClr val="bg1"/>
              </a:solidFill>
            </a:endParaRPr>
          </a:p>
          <a:p>
            <a:endParaRPr lang="tr-TR" sz="4000" dirty="0">
              <a:solidFill>
                <a:schemeClr val="bg1"/>
              </a:solidFill>
            </a:endParaRPr>
          </a:p>
        </p:txBody>
      </p:sp>
      <p:sp>
        <p:nvSpPr>
          <p:cNvPr id="9" name="Curved Up Arrow 8"/>
          <p:cNvSpPr/>
          <p:nvPr/>
        </p:nvSpPr>
        <p:spPr bwMode="auto">
          <a:xfrm>
            <a:off x="1115616" y="3654083"/>
            <a:ext cx="2016224" cy="1728192"/>
          </a:xfrm>
          <a:prstGeom prst="curvedUpArrow">
            <a:avLst>
              <a:gd name="adj1" fmla="val 11844"/>
              <a:gd name="adj2" fmla="val 31968"/>
              <a:gd name="adj3" fmla="val 28187"/>
            </a:avLst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1" name="Curved Up Arrow 10"/>
          <p:cNvSpPr/>
          <p:nvPr/>
        </p:nvSpPr>
        <p:spPr bwMode="auto">
          <a:xfrm>
            <a:off x="1835696" y="3645024"/>
            <a:ext cx="3024336" cy="1728192"/>
          </a:xfrm>
          <a:prstGeom prst="curvedUpArrow">
            <a:avLst>
              <a:gd name="adj1" fmla="val 13094"/>
              <a:gd name="adj2" fmla="val 31968"/>
              <a:gd name="adj3" fmla="val 28187"/>
            </a:avLst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29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r-T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tr-T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315</Words>
  <Application>Microsoft Office PowerPoint</Application>
  <PresentationFormat>On-screen Show (4:3)</PresentationFormat>
  <Paragraphs>68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Arial Black</vt:lpstr>
      <vt:lpstr>Symbol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astpc7</dc:creator>
  <cp:lastModifiedBy>ast208</cp:lastModifiedBy>
  <cp:revision>66</cp:revision>
  <dcterms:created xsi:type="dcterms:W3CDTF">2002-09-24T06:32:53Z</dcterms:created>
  <dcterms:modified xsi:type="dcterms:W3CDTF">2022-09-27T12:29:34Z</dcterms:modified>
</cp:coreProperties>
</file>