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1"/>
  </p:notesMasterIdLst>
  <p:sldIdLst>
    <p:sldId id="256" r:id="rId2"/>
    <p:sldId id="317" r:id="rId3"/>
    <p:sldId id="319" r:id="rId4"/>
    <p:sldId id="320" r:id="rId5"/>
    <p:sldId id="321" r:id="rId6"/>
    <p:sldId id="322" r:id="rId7"/>
    <p:sldId id="323" r:id="rId8"/>
    <p:sldId id="324" r:id="rId9"/>
    <p:sldId id="276" r:id="rId10"/>
    <p:sldId id="257" r:id="rId11"/>
    <p:sldId id="300" r:id="rId12"/>
    <p:sldId id="258" r:id="rId13"/>
    <p:sldId id="325" r:id="rId14"/>
    <p:sldId id="326" r:id="rId15"/>
    <p:sldId id="327" r:id="rId16"/>
    <p:sldId id="328" r:id="rId17"/>
    <p:sldId id="385" r:id="rId18"/>
    <p:sldId id="270" r:id="rId19"/>
    <p:sldId id="329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345" r:id="rId36"/>
    <p:sldId id="346" r:id="rId37"/>
    <p:sldId id="347" r:id="rId38"/>
    <p:sldId id="348" r:id="rId39"/>
    <p:sldId id="288" r:id="rId40"/>
    <p:sldId id="350" r:id="rId41"/>
    <p:sldId id="351" r:id="rId42"/>
    <p:sldId id="352" r:id="rId43"/>
    <p:sldId id="293" r:id="rId44"/>
    <p:sldId id="353" r:id="rId45"/>
    <p:sldId id="354" r:id="rId46"/>
    <p:sldId id="355" r:id="rId47"/>
    <p:sldId id="356" r:id="rId48"/>
    <p:sldId id="357" r:id="rId49"/>
    <p:sldId id="299" r:id="rId5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omic Sans MS" panose="030F0902030302020204" pitchFamily="66" charset="0"/>
      <p:regular r:id="rId56"/>
    </p:embeddedFont>
    <p:embeddedFont>
      <p:font typeface="Fira Sans" panose="020B0503050000020004" pitchFamily="34" charset="0"/>
      <p:regular r:id="rId57"/>
      <p:bold r:id="rId58"/>
      <p:italic r:id="rId59"/>
      <p:boldItalic r:id="rId60"/>
    </p:embeddedFont>
    <p:embeddedFont>
      <p:font typeface="Roboto" panose="02000000000000000000" pitchFamily="2" charset="0"/>
      <p:regular r:id="rId61"/>
      <p:bold r:id="rId62"/>
      <p:italic r:id="rId63"/>
      <p:boldItalic r:id="rId64"/>
    </p:embeddedFont>
    <p:embeddedFont>
      <p:font typeface="Trebuchet MS" panose="020B0703020202090204" pitchFamily="34" charset="0"/>
      <p:regular r:id="rId65"/>
      <p:bold r:id="rId66"/>
      <p:italic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93" roundtripDataSignature="AMtx7mg+9qCpAfLeasfaOQ4jyD5596/4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2A8F"/>
    <a:srgbClr val="FFFFFF"/>
    <a:srgbClr val="FFFFFD"/>
    <a:srgbClr val="000000"/>
    <a:srgbClr val="D0E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81"/>
    <p:restoredTop sz="94694"/>
  </p:normalViewPr>
  <p:slideViewPr>
    <p:cSldViewPr snapToGrid="0" snapToObjects="1">
      <p:cViewPr varScale="1">
        <p:scale>
          <a:sx n="161" d="100"/>
          <a:sy n="161" d="100"/>
        </p:scale>
        <p:origin x="38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2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66" Type="http://schemas.openxmlformats.org/officeDocument/2006/relationships/font" Target="fonts/font15.fntdata"/><Relationship Id="rId5" Type="http://schemas.openxmlformats.org/officeDocument/2006/relationships/slide" Target="slides/slide4.xml"/><Relationship Id="rId61" Type="http://schemas.openxmlformats.org/officeDocument/2006/relationships/font" Target="fonts/font10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93" Type="http://customschemas.google.com/relationships/presentationmetadata" Target="meta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67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font" Target="fonts/font11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65" Type="http://schemas.openxmlformats.org/officeDocument/2006/relationships/font" Target="fonts/font14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9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0" name="Google Shape;3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2" name="Google Shape;442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2" name="Google Shape;47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9" name="Google Shape;48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" name="Google Shape;548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9" name="Google Shape;56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0" name="Google Shape;1488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81" name="Google Shape;14881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646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2" name="Google Shape;7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35"/>
          <p:cNvSpPr txBox="1">
            <a:spLocks noGrp="1"/>
          </p:cNvSpPr>
          <p:nvPr>
            <p:ph type="ctrTitle"/>
          </p:nvPr>
        </p:nvSpPr>
        <p:spPr>
          <a:xfrm>
            <a:off x="4886700" y="916300"/>
            <a:ext cx="3800100" cy="18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36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35"/>
          <p:cNvSpPr txBox="1">
            <a:spLocks noGrp="1"/>
          </p:cNvSpPr>
          <p:nvPr>
            <p:ph type="subTitle" idx="1"/>
          </p:nvPr>
        </p:nvSpPr>
        <p:spPr>
          <a:xfrm>
            <a:off x="4886700" y="2767775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2" y="468082"/>
            <a:ext cx="6589199" cy="960668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6" y="1600200"/>
            <a:ext cx="6591985" cy="2833217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00000000-1234-1234-1234-123412341234}" type="slidenum">
              <a:rPr lang="tr-TR" smtClean="0"/>
              <a:pPr algn="r"/>
              <a:t>‹#›</a:t>
            </a:fld>
            <a:endParaRPr lang="tr-TR" sz="1050"/>
          </a:p>
        </p:txBody>
      </p:sp>
    </p:spTree>
    <p:extLst>
      <p:ext uri="{BB962C8B-B14F-4D97-AF65-F5344CB8AC3E}">
        <p14:creationId xmlns:p14="http://schemas.microsoft.com/office/powerpoint/2010/main" val="3934539815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0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0"/>
          <p:cNvSpPr txBox="1">
            <a:spLocks noGrp="1"/>
          </p:cNvSpPr>
          <p:nvPr>
            <p:ph type="body" idx="1"/>
          </p:nvPr>
        </p:nvSpPr>
        <p:spPr>
          <a:xfrm>
            <a:off x="457200" y="1153454"/>
            <a:ext cx="8229600" cy="3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4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4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1" name="Google Shape;31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4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" name="Google Shape;35;p4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>
            <a:endParaRPr/>
          </a:p>
        </p:txBody>
      </p:sp>
      <p:sp>
        <p:nvSpPr>
          <p:cNvPr id="40" name="Google Shape;40;p4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6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"/>
              <a:buNone/>
              <a:defRPr sz="2800" b="1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457200" y="1153454"/>
            <a:ext cx="8229600" cy="35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●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○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ira Sans"/>
              <a:buChar char="■"/>
              <a:defRPr sz="12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image" Target="../media/image1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r.wikipedia.org/wiki/Yunanc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13" Type="http://schemas.openxmlformats.org/officeDocument/2006/relationships/image" Target="../media/image57.jpg"/><Relationship Id="rId3" Type="http://schemas.openxmlformats.org/officeDocument/2006/relationships/image" Target="../media/image47.jpg"/><Relationship Id="rId7" Type="http://schemas.openxmlformats.org/officeDocument/2006/relationships/image" Target="../media/image51.jpg"/><Relationship Id="rId12" Type="http://schemas.openxmlformats.org/officeDocument/2006/relationships/image" Target="../media/image5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g"/><Relationship Id="rId11" Type="http://schemas.openxmlformats.org/officeDocument/2006/relationships/image" Target="../media/image55.jpg"/><Relationship Id="rId5" Type="http://schemas.openxmlformats.org/officeDocument/2006/relationships/image" Target="../media/image49.jpg"/><Relationship Id="rId10" Type="http://schemas.openxmlformats.org/officeDocument/2006/relationships/image" Target="../media/image54.jpg"/><Relationship Id="rId4" Type="http://schemas.openxmlformats.org/officeDocument/2006/relationships/image" Target="../media/image48.jpg"/><Relationship Id="rId9" Type="http://schemas.openxmlformats.org/officeDocument/2006/relationships/image" Target="../media/image5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2.jp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jpg"/><Relationship Id="rId5" Type="http://schemas.openxmlformats.org/officeDocument/2006/relationships/image" Target="../media/image75.jpg"/><Relationship Id="rId4" Type="http://schemas.openxmlformats.org/officeDocument/2006/relationships/image" Target="../media/image74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7.png"/><Relationship Id="rId4" Type="http://schemas.openxmlformats.org/officeDocument/2006/relationships/image" Target="../media/image86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1"/>
          <p:cNvGrpSpPr/>
          <p:nvPr/>
        </p:nvGrpSpPr>
        <p:grpSpPr>
          <a:xfrm>
            <a:off x="-392459" y="-267629"/>
            <a:ext cx="4964459" cy="5811049"/>
            <a:chOff x="1190225" y="238125"/>
            <a:chExt cx="5230650" cy="5232275"/>
          </a:xfrm>
        </p:grpSpPr>
        <p:sp>
          <p:nvSpPr>
            <p:cNvPr id="56" name="Google Shape;56;p1"/>
            <p:cNvSpPr/>
            <p:nvPr/>
          </p:nvSpPr>
          <p:spPr>
            <a:xfrm>
              <a:off x="2153600" y="2157600"/>
              <a:ext cx="3283650" cy="1339075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1"/>
            <p:cNvSpPr/>
            <p:nvPr/>
          </p:nvSpPr>
          <p:spPr>
            <a:xfrm>
              <a:off x="4831675" y="3200350"/>
              <a:ext cx="747250" cy="2270050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"/>
            <p:cNvSpPr/>
            <p:nvPr/>
          </p:nvSpPr>
          <p:spPr>
            <a:xfrm>
              <a:off x="4534550" y="2594775"/>
              <a:ext cx="902700" cy="901900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1"/>
            <p:cNvSpPr/>
            <p:nvPr/>
          </p:nvSpPr>
          <p:spPr>
            <a:xfrm>
              <a:off x="2011925" y="238125"/>
              <a:ext cx="747275" cy="2215825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1"/>
            <p:cNvSpPr/>
            <p:nvPr/>
          </p:nvSpPr>
          <p:spPr>
            <a:xfrm>
              <a:off x="2153600" y="2157600"/>
              <a:ext cx="902700" cy="902700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1"/>
            <p:cNvSpPr/>
            <p:nvPr/>
          </p:nvSpPr>
          <p:spPr>
            <a:xfrm>
              <a:off x="3109700" y="1201500"/>
              <a:ext cx="1339075" cy="3283650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" name="Google Shape;62;p1"/>
            <p:cNvSpPr/>
            <p:nvPr/>
          </p:nvSpPr>
          <p:spPr>
            <a:xfrm>
              <a:off x="3405200" y="2453100"/>
              <a:ext cx="748075" cy="748075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" name="Google Shape;63;p1"/>
            <p:cNvSpPr/>
            <p:nvPr/>
          </p:nvSpPr>
          <p:spPr>
            <a:xfrm>
              <a:off x="4150000" y="3877150"/>
              <a:ext cx="2270875" cy="747250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1"/>
            <p:cNvSpPr/>
            <p:nvPr/>
          </p:nvSpPr>
          <p:spPr>
            <a:xfrm>
              <a:off x="4829250" y="3877150"/>
              <a:ext cx="747250" cy="747250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1"/>
            <p:cNvSpPr/>
            <p:nvPr/>
          </p:nvSpPr>
          <p:spPr>
            <a:xfrm>
              <a:off x="3546875" y="3582450"/>
              <a:ext cx="901900" cy="902700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1"/>
            <p:cNvSpPr/>
            <p:nvPr/>
          </p:nvSpPr>
          <p:spPr>
            <a:xfrm>
              <a:off x="1190225" y="1059825"/>
              <a:ext cx="2215800" cy="747275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1"/>
            <p:cNvSpPr/>
            <p:nvPr/>
          </p:nvSpPr>
          <p:spPr>
            <a:xfrm>
              <a:off x="2011925" y="1059825"/>
              <a:ext cx="747275" cy="747275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9" name="Google Shape;69;p1"/>
          <p:cNvSpPr txBox="1">
            <a:spLocks noGrp="1"/>
          </p:cNvSpPr>
          <p:nvPr>
            <p:ph type="subTitle" idx="1"/>
          </p:nvPr>
        </p:nvSpPr>
        <p:spPr>
          <a:xfrm>
            <a:off x="4854004" y="3427791"/>
            <a:ext cx="3800100" cy="4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400" b="1" dirty="0" err="1"/>
              <a:t>Doç.Dr</a:t>
            </a:r>
            <a:r>
              <a:rPr lang="en" sz="2400" b="1" dirty="0"/>
              <a:t>. </a:t>
            </a:r>
            <a:r>
              <a:rPr lang="en" sz="2400" b="1" dirty="0" err="1"/>
              <a:t>Bengi</a:t>
            </a:r>
            <a:r>
              <a:rPr lang="en" sz="2400" b="1" dirty="0"/>
              <a:t> ÇINAR KUL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1800" dirty="0"/>
              <a:t>Ankara </a:t>
            </a:r>
            <a:r>
              <a:rPr lang="en" sz="1800" dirty="0" err="1"/>
              <a:t>Üniversitesi</a:t>
            </a:r>
            <a:r>
              <a:rPr lang="en" sz="1800" dirty="0"/>
              <a:t> </a:t>
            </a:r>
            <a:r>
              <a:rPr lang="en" sz="1800" dirty="0" err="1"/>
              <a:t>Veteriner</a:t>
            </a:r>
            <a:r>
              <a:rPr lang="en" sz="1800" dirty="0"/>
              <a:t> </a:t>
            </a:r>
            <a:r>
              <a:rPr lang="en" sz="1800" dirty="0" err="1"/>
              <a:t>Fakültesi</a:t>
            </a:r>
            <a:r>
              <a:rPr lang="en" sz="1800" dirty="0"/>
              <a:t> </a:t>
            </a:r>
            <a:r>
              <a:rPr lang="en" sz="1800" dirty="0" err="1"/>
              <a:t>Genetik</a:t>
            </a:r>
            <a:r>
              <a:rPr lang="en" sz="1800" dirty="0"/>
              <a:t> </a:t>
            </a:r>
            <a:r>
              <a:rPr lang="en" sz="1800" dirty="0" err="1"/>
              <a:t>Anabilim</a:t>
            </a:r>
            <a:r>
              <a:rPr lang="en" sz="1800" dirty="0"/>
              <a:t> </a:t>
            </a:r>
            <a:r>
              <a:rPr lang="en" sz="1800" dirty="0" err="1"/>
              <a:t>Dalı</a:t>
            </a:r>
            <a:endParaRPr sz="1800" dirty="0"/>
          </a:p>
        </p:txBody>
      </p:sp>
      <p:sp>
        <p:nvSpPr>
          <p:cNvPr id="21" name="Metin kutusu 20">
            <a:extLst>
              <a:ext uri="{FF2B5EF4-FFF2-40B4-BE49-F238E27FC236}">
                <a16:creationId xmlns:a16="http://schemas.microsoft.com/office/drawing/2014/main" id="{EA159DBB-18FD-DAF3-0AE4-7D07D2ACC058}"/>
              </a:ext>
            </a:extLst>
          </p:cNvPr>
          <p:cNvSpPr txBox="1"/>
          <p:nvPr/>
        </p:nvSpPr>
        <p:spPr>
          <a:xfrm>
            <a:off x="3851329" y="1214345"/>
            <a:ext cx="477078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tr-TR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Trebuchet MS"/>
                <a:cs typeface="Trebuchet MS"/>
                <a:sym typeface="Trebuchet MS"/>
              </a:rPr>
              <a:t>GENETİK</a:t>
            </a:r>
            <a:endParaRPr lang="tr-TR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2800"/>
              <a:t>DNA nedir?</a:t>
            </a:r>
            <a:endParaRPr sz="2800"/>
          </a:p>
        </p:txBody>
      </p:sp>
      <p:sp>
        <p:nvSpPr>
          <p:cNvPr id="75" name="Google Shape;75;p2"/>
          <p:cNvSpPr txBox="1"/>
          <p:nvPr/>
        </p:nvSpPr>
        <p:spPr>
          <a:xfrm>
            <a:off x="4917355" y="4061146"/>
            <a:ext cx="3259375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Bazlarla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kodlanmış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ve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sonraki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nesle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aktarılan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genetik</a:t>
            </a:r>
            <a:r>
              <a:rPr lang="en" sz="1800" b="0" i="0" u="none" strike="noStrike" cap="none" dirty="0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1800" b="0" i="0" u="none" strike="noStrike" cap="none" dirty="0" err="1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bilgi</a:t>
            </a:r>
            <a:endParaRPr sz="1800" b="0" i="0" u="none" strike="noStrike" cap="none" dirty="0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6" name="Google Shape;76;p2"/>
          <p:cNvSpPr txBox="1"/>
          <p:nvPr/>
        </p:nvSpPr>
        <p:spPr>
          <a:xfrm>
            <a:off x="525903" y="1433973"/>
            <a:ext cx="1877489" cy="31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EPİGENETİK</a:t>
            </a:r>
            <a:endParaRPr sz="24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7" name="Google Shape;77;p2"/>
          <p:cNvSpPr txBox="1"/>
          <p:nvPr/>
        </p:nvSpPr>
        <p:spPr>
          <a:xfrm>
            <a:off x="-60309" y="2169132"/>
            <a:ext cx="2539858" cy="5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DNA’da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kodlu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olmayan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ancak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kuşaklarca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aktarılan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genetik</a:t>
            </a:r>
            <a:r>
              <a:rPr lang="en" sz="2000" b="0" i="0" u="none" strike="noStrike" cap="none" dirty="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lang="en" sz="2000" b="0" i="0" u="none" strike="noStrike" cap="none" dirty="0" err="1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bilgi</a:t>
            </a:r>
            <a:endParaRPr sz="2000" b="0" i="0" u="none" strike="noStrike" cap="none" dirty="0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8" name="Google Shape;78;p2"/>
          <p:cNvSpPr txBox="1"/>
          <p:nvPr/>
        </p:nvSpPr>
        <p:spPr>
          <a:xfrm>
            <a:off x="6597888" y="1015725"/>
            <a:ext cx="2510267" cy="31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KROMOZOMLAR</a:t>
            </a:r>
            <a:endParaRPr sz="2400" b="1" i="0" u="none" strike="noStrike" cap="non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79" name="Google Shape;79;p2"/>
          <p:cNvSpPr txBox="1"/>
          <p:nvPr/>
        </p:nvSpPr>
        <p:spPr>
          <a:xfrm>
            <a:off x="6968556" y="1672724"/>
            <a:ext cx="2227826" cy="11933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Anneden ve babadan aktarılan genetik bilginin kodlu olduğu paketlenmiş DNA iplikleri</a:t>
            </a:r>
            <a:endParaRPr sz="18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2515628" y="2056525"/>
            <a:ext cx="258875" cy="258900"/>
          </a:xfrm>
          <a:custGeom>
            <a:avLst/>
            <a:gdLst/>
            <a:ahLst/>
            <a:cxnLst/>
            <a:rect l="l" t="t" r="r" b="b"/>
            <a:pathLst>
              <a:path w="10355" h="10356" extrusionOk="0">
                <a:moveTo>
                  <a:pt x="5178" y="0"/>
                </a:moveTo>
                <a:cubicBezTo>
                  <a:pt x="2317" y="0"/>
                  <a:pt x="1" y="2318"/>
                  <a:pt x="1" y="5177"/>
                </a:cubicBezTo>
                <a:cubicBezTo>
                  <a:pt x="1" y="8037"/>
                  <a:pt x="2317" y="10356"/>
                  <a:pt x="5178" y="10356"/>
                </a:cubicBezTo>
                <a:cubicBezTo>
                  <a:pt x="8037" y="10356"/>
                  <a:pt x="10355" y="8037"/>
                  <a:pt x="10355" y="5177"/>
                </a:cubicBezTo>
                <a:cubicBezTo>
                  <a:pt x="10355" y="2318"/>
                  <a:pt x="8037" y="0"/>
                  <a:pt x="5178" y="0"/>
                </a:cubicBezTo>
                <a:close/>
              </a:path>
            </a:pathLst>
          </a:custGeom>
          <a:solidFill>
            <a:srgbClr val="FE770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6468438" y="1353600"/>
            <a:ext cx="258900" cy="258900"/>
          </a:xfrm>
          <a:custGeom>
            <a:avLst/>
            <a:gdLst/>
            <a:ahLst/>
            <a:cxnLst/>
            <a:rect l="l" t="t" r="r" b="b"/>
            <a:pathLst>
              <a:path w="10356" h="10356" extrusionOk="0">
                <a:moveTo>
                  <a:pt x="5177" y="1"/>
                </a:moveTo>
                <a:cubicBezTo>
                  <a:pt x="2318" y="1"/>
                  <a:pt x="0" y="2318"/>
                  <a:pt x="0" y="5178"/>
                </a:cubicBezTo>
                <a:cubicBezTo>
                  <a:pt x="0" y="8037"/>
                  <a:pt x="2318" y="10356"/>
                  <a:pt x="5177" y="10356"/>
                </a:cubicBezTo>
                <a:cubicBezTo>
                  <a:pt x="8036" y="10356"/>
                  <a:pt x="10355" y="8037"/>
                  <a:pt x="10355" y="5178"/>
                </a:cubicBezTo>
                <a:cubicBezTo>
                  <a:pt x="10355" y="2318"/>
                  <a:pt x="8036" y="1"/>
                  <a:pt x="5177" y="1"/>
                </a:cubicBezTo>
                <a:close/>
              </a:path>
            </a:pathLst>
          </a:custGeom>
          <a:solidFill>
            <a:srgbClr val="ECB00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4635125" y="3851950"/>
            <a:ext cx="258900" cy="258900"/>
          </a:xfrm>
          <a:custGeom>
            <a:avLst/>
            <a:gdLst/>
            <a:ahLst/>
            <a:cxnLst/>
            <a:rect l="l" t="t" r="r" b="b"/>
            <a:pathLst>
              <a:path w="10356" h="10356" extrusionOk="0">
                <a:moveTo>
                  <a:pt x="5178" y="0"/>
                </a:moveTo>
                <a:cubicBezTo>
                  <a:pt x="2318" y="0"/>
                  <a:pt x="1" y="2318"/>
                  <a:pt x="1" y="5178"/>
                </a:cubicBezTo>
                <a:cubicBezTo>
                  <a:pt x="1" y="8038"/>
                  <a:pt x="2318" y="10355"/>
                  <a:pt x="5178" y="10355"/>
                </a:cubicBezTo>
                <a:cubicBezTo>
                  <a:pt x="8037" y="10355"/>
                  <a:pt x="10356" y="8038"/>
                  <a:pt x="10356" y="5178"/>
                </a:cubicBezTo>
                <a:cubicBezTo>
                  <a:pt x="10356" y="2318"/>
                  <a:pt x="8037" y="0"/>
                  <a:pt x="5178" y="0"/>
                </a:cubicBezTo>
                <a:close/>
              </a:path>
            </a:pathLst>
          </a:custGeom>
          <a:solidFill>
            <a:srgbClr val="07568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3" name="Google Shape;83;p2"/>
          <p:cNvGrpSpPr/>
          <p:nvPr/>
        </p:nvGrpSpPr>
        <p:grpSpPr>
          <a:xfrm>
            <a:off x="1673380" y="1547630"/>
            <a:ext cx="4905146" cy="2713745"/>
            <a:chOff x="1880575" y="1636105"/>
            <a:chExt cx="4905146" cy="2713745"/>
          </a:xfrm>
        </p:grpSpPr>
        <p:sp>
          <p:nvSpPr>
            <p:cNvPr id="84" name="Google Shape;84;p2"/>
            <p:cNvSpPr/>
            <p:nvPr/>
          </p:nvSpPr>
          <p:spPr>
            <a:xfrm>
              <a:off x="2199300" y="1828250"/>
              <a:ext cx="4234675" cy="2521600"/>
            </a:xfrm>
            <a:custGeom>
              <a:avLst/>
              <a:gdLst/>
              <a:ahLst/>
              <a:cxnLst/>
              <a:rect l="l" t="t" r="r" b="b"/>
              <a:pathLst>
                <a:path w="169387" h="100864" extrusionOk="0">
                  <a:moveTo>
                    <a:pt x="167080" y="0"/>
                  </a:moveTo>
                  <a:cubicBezTo>
                    <a:pt x="166867" y="0"/>
                    <a:pt x="166651" y="34"/>
                    <a:pt x="166438" y="104"/>
                  </a:cubicBezTo>
                  <a:cubicBezTo>
                    <a:pt x="150186" y="5443"/>
                    <a:pt x="145765" y="18457"/>
                    <a:pt x="141489" y="31042"/>
                  </a:cubicBezTo>
                  <a:cubicBezTo>
                    <a:pt x="137588" y="42522"/>
                    <a:pt x="133905" y="53365"/>
                    <a:pt x="121210" y="57537"/>
                  </a:cubicBezTo>
                  <a:cubicBezTo>
                    <a:pt x="118018" y="58585"/>
                    <a:pt x="115054" y="59045"/>
                    <a:pt x="112259" y="59045"/>
                  </a:cubicBezTo>
                  <a:cubicBezTo>
                    <a:pt x="102703" y="59045"/>
                    <a:pt x="95124" y="53667"/>
                    <a:pt x="87207" y="48048"/>
                  </a:cubicBezTo>
                  <a:cubicBezTo>
                    <a:pt x="79171" y="42343"/>
                    <a:pt x="70921" y="36489"/>
                    <a:pt x="60464" y="36489"/>
                  </a:cubicBezTo>
                  <a:cubicBezTo>
                    <a:pt x="57422" y="36489"/>
                    <a:pt x="54195" y="36984"/>
                    <a:pt x="50731" y="38122"/>
                  </a:cubicBezTo>
                  <a:cubicBezTo>
                    <a:pt x="36188" y="42901"/>
                    <a:pt x="32051" y="54654"/>
                    <a:pt x="28050" y="66020"/>
                  </a:cubicBezTo>
                  <a:cubicBezTo>
                    <a:pt x="23719" y="78321"/>
                    <a:pt x="19241" y="91041"/>
                    <a:pt x="1548" y="96856"/>
                  </a:cubicBezTo>
                  <a:cubicBezTo>
                    <a:pt x="589" y="97171"/>
                    <a:pt x="0" y="98136"/>
                    <a:pt x="161" y="99133"/>
                  </a:cubicBezTo>
                  <a:cubicBezTo>
                    <a:pt x="320" y="100130"/>
                    <a:pt x="1179" y="100864"/>
                    <a:pt x="2189" y="100864"/>
                  </a:cubicBezTo>
                  <a:cubicBezTo>
                    <a:pt x="2407" y="100864"/>
                    <a:pt x="2624" y="100830"/>
                    <a:pt x="2832" y="100760"/>
                  </a:cubicBezTo>
                  <a:cubicBezTo>
                    <a:pt x="22447" y="94316"/>
                    <a:pt x="27484" y="80007"/>
                    <a:pt x="31928" y="67384"/>
                  </a:cubicBezTo>
                  <a:cubicBezTo>
                    <a:pt x="35934" y="56004"/>
                    <a:pt x="39394" y="46174"/>
                    <a:pt x="52014" y="42028"/>
                  </a:cubicBezTo>
                  <a:cubicBezTo>
                    <a:pt x="54993" y="41049"/>
                    <a:pt x="57776" y="40619"/>
                    <a:pt x="60411" y="40619"/>
                  </a:cubicBezTo>
                  <a:cubicBezTo>
                    <a:pt x="69635" y="40619"/>
                    <a:pt x="77064" y="45891"/>
                    <a:pt x="84827" y="51400"/>
                  </a:cubicBezTo>
                  <a:cubicBezTo>
                    <a:pt x="93015" y="57211"/>
                    <a:pt x="101417" y="63173"/>
                    <a:pt x="112209" y="63173"/>
                  </a:cubicBezTo>
                  <a:cubicBezTo>
                    <a:pt x="115408" y="63173"/>
                    <a:pt x="118817" y="62649"/>
                    <a:pt x="122493" y="61442"/>
                  </a:cubicBezTo>
                  <a:cubicBezTo>
                    <a:pt x="137137" y="56631"/>
                    <a:pt x="141328" y="44294"/>
                    <a:pt x="145383" y="32364"/>
                  </a:cubicBezTo>
                  <a:cubicBezTo>
                    <a:pt x="149516" y="20200"/>
                    <a:pt x="153419" y="8709"/>
                    <a:pt x="167721" y="4010"/>
                  </a:cubicBezTo>
                  <a:cubicBezTo>
                    <a:pt x="168800" y="3655"/>
                    <a:pt x="169386" y="2493"/>
                    <a:pt x="169031" y="1415"/>
                  </a:cubicBezTo>
                  <a:cubicBezTo>
                    <a:pt x="168748" y="551"/>
                    <a:pt x="167943" y="0"/>
                    <a:pt x="167080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880575" y="2268400"/>
              <a:ext cx="4869075" cy="1611850"/>
            </a:xfrm>
            <a:custGeom>
              <a:avLst/>
              <a:gdLst/>
              <a:ahLst/>
              <a:cxnLst/>
              <a:rect l="l" t="t" r="r" b="b"/>
              <a:pathLst>
                <a:path w="194763" h="64474" extrusionOk="0">
                  <a:moveTo>
                    <a:pt x="130375" y="1"/>
                  </a:moveTo>
                  <a:cubicBezTo>
                    <a:pt x="127523" y="1"/>
                    <a:pt x="124522" y="458"/>
                    <a:pt x="121333" y="1507"/>
                  </a:cubicBezTo>
                  <a:cubicBezTo>
                    <a:pt x="103513" y="7362"/>
                    <a:pt x="99301" y="21081"/>
                    <a:pt x="95586" y="33185"/>
                  </a:cubicBezTo>
                  <a:cubicBezTo>
                    <a:pt x="92186" y="44254"/>
                    <a:pt x="88976" y="54710"/>
                    <a:pt x="76105" y="58940"/>
                  </a:cubicBezTo>
                  <a:cubicBezTo>
                    <a:pt x="73128" y="59918"/>
                    <a:pt x="70335" y="60346"/>
                    <a:pt x="67677" y="60346"/>
                  </a:cubicBezTo>
                  <a:cubicBezTo>
                    <a:pt x="58691" y="60346"/>
                    <a:pt x="51254" y="55447"/>
                    <a:pt x="43484" y="50329"/>
                  </a:cubicBezTo>
                  <a:cubicBezTo>
                    <a:pt x="35121" y="44820"/>
                    <a:pt x="25912" y="38753"/>
                    <a:pt x="13989" y="38753"/>
                  </a:cubicBezTo>
                  <a:cubicBezTo>
                    <a:pt x="10181" y="38753"/>
                    <a:pt x="6095" y="39372"/>
                    <a:pt x="1672" y="40826"/>
                  </a:cubicBezTo>
                  <a:cubicBezTo>
                    <a:pt x="590" y="41178"/>
                    <a:pt x="0" y="42342"/>
                    <a:pt x="355" y="43422"/>
                  </a:cubicBezTo>
                  <a:cubicBezTo>
                    <a:pt x="639" y="44288"/>
                    <a:pt x="1444" y="44836"/>
                    <a:pt x="2308" y="44836"/>
                  </a:cubicBezTo>
                  <a:cubicBezTo>
                    <a:pt x="2523" y="44836"/>
                    <a:pt x="2741" y="44803"/>
                    <a:pt x="2955" y="44732"/>
                  </a:cubicBezTo>
                  <a:cubicBezTo>
                    <a:pt x="6998" y="43404"/>
                    <a:pt x="10690" y="42830"/>
                    <a:pt x="14128" y="42830"/>
                  </a:cubicBezTo>
                  <a:cubicBezTo>
                    <a:pt x="24623" y="42830"/>
                    <a:pt x="32745" y="48179"/>
                    <a:pt x="41223" y="53763"/>
                  </a:cubicBezTo>
                  <a:cubicBezTo>
                    <a:pt x="49247" y="59049"/>
                    <a:pt x="57480" y="64473"/>
                    <a:pt x="67641" y="64473"/>
                  </a:cubicBezTo>
                  <a:cubicBezTo>
                    <a:pt x="70699" y="64473"/>
                    <a:pt x="73934" y="63980"/>
                    <a:pt x="77389" y="62846"/>
                  </a:cubicBezTo>
                  <a:cubicBezTo>
                    <a:pt x="92282" y="57951"/>
                    <a:pt x="95959" y="45975"/>
                    <a:pt x="99515" y="34392"/>
                  </a:cubicBezTo>
                  <a:cubicBezTo>
                    <a:pt x="103271" y="22158"/>
                    <a:pt x="106819" y="10604"/>
                    <a:pt x="122617" y="5412"/>
                  </a:cubicBezTo>
                  <a:cubicBezTo>
                    <a:pt x="125326" y="4522"/>
                    <a:pt x="127885" y="4129"/>
                    <a:pt x="130332" y="4129"/>
                  </a:cubicBezTo>
                  <a:cubicBezTo>
                    <a:pt x="139193" y="4129"/>
                    <a:pt x="146582" y="9288"/>
                    <a:pt x="154305" y="14681"/>
                  </a:cubicBezTo>
                  <a:cubicBezTo>
                    <a:pt x="162743" y="20570"/>
                    <a:pt x="171403" y="26617"/>
                    <a:pt x="182465" y="26617"/>
                  </a:cubicBezTo>
                  <a:cubicBezTo>
                    <a:pt x="185774" y="26617"/>
                    <a:pt x="189299" y="26076"/>
                    <a:pt x="193097" y="24827"/>
                  </a:cubicBezTo>
                  <a:cubicBezTo>
                    <a:pt x="194175" y="24473"/>
                    <a:pt x="194762" y="23311"/>
                    <a:pt x="194407" y="22232"/>
                  </a:cubicBezTo>
                  <a:cubicBezTo>
                    <a:pt x="194123" y="21367"/>
                    <a:pt x="193318" y="20817"/>
                    <a:pt x="192455" y="20817"/>
                  </a:cubicBezTo>
                  <a:cubicBezTo>
                    <a:pt x="192242" y="20817"/>
                    <a:pt x="192025" y="20851"/>
                    <a:pt x="191812" y="20921"/>
                  </a:cubicBezTo>
                  <a:cubicBezTo>
                    <a:pt x="188496" y="22010"/>
                    <a:pt x="185415" y="22488"/>
                    <a:pt x="182509" y="22488"/>
                  </a:cubicBezTo>
                  <a:cubicBezTo>
                    <a:pt x="172674" y="22488"/>
                    <a:pt x="164843" y="17021"/>
                    <a:pt x="156659" y="11309"/>
                  </a:cubicBezTo>
                  <a:cubicBezTo>
                    <a:pt x="148666" y="5729"/>
                    <a:pt x="140460" y="1"/>
                    <a:pt x="130375" y="1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034500" y="3237675"/>
              <a:ext cx="622100" cy="594225"/>
            </a:xfrm>
            <a:custGeom>
              <a:avLst/>
              <a:gdLst/>
              <a:ahLst/>
              <a:cxnLst/>
              <a:rect l="l" t="t" r="r" b="b"/>
              <a:pathLst>
                <a:path w="24884" h="23769" extrusionOk="0">
                  <a:moveTo>
                    <a:pt x="1512" y="0"/>
                  </a:moveTo>
                  <a:cubicBezTo>
                    <a:pt x="1153" y="0"/>
                    <a:pt x="794" y="141"/>
                    <a:pt x="525" y="421"/>
                  </a:cubicBezTo>
                  <a:cubicBezTo>
                    <a:pt x="1" y="966"/>
                    <a:pt x="18" y="1834"/>
                    <a:pt x="563" y="2358"/>
                  </a:cubicBezTo>
                  <a:lnTo>
                    <a:pt x="22454" y="23387"/>
                  </a:lnTo>
                  <a:cubicBezTo>
                    <a:pt x="22708" y="23632"/>
                    <a:pt x="23047" y="23768"/>
                    <a:pt x="23398" y="23768"/>
                  </a:cubicBezTo>
                  <a:cubicBezTo>
                    <a:pt x="23400" y="23768"/>
                    <a:pt x="23402" y="23768"/>
                    <a:pt x="23404" y="23768"/>
                  </a:cubicBezTo>
                  <a:cubicBezTo>
                    <a:pt x="23964" y="23768"/>
                    <a:pt x="24466" y="23429"/>
                    <a:pt x="24675" y="22910"/>
                  </a:cubicBezTo>
                  <a:cubicBezTo>
                    <a:pt x="24884" y="22392"/>
                    <a:pt x="24756" y="21798"/>
                    <a:pt x="24353" y="21410"/>
                  </a:cubicBezTo>
                  <a:lnTo>
                    <a:pt x="2463" y="383"/>
                  </a:lnTo>
                  <a:cubicBezTo>
                    <a:pt x="2197" y="127"/>
                    <a:pt x="1854" y="0"/>
                    <a:pt x="1512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183125" y="2989000"/>
              <a:ext cx="765650" cy="746925"/>
            </a:xfrm>
            <a:custGeom>
              <a:avLst/>
              <a:gdLst/>
              <a:ahLst/>
              <a:cxnLst/>
              <a:rect l="l" t="t" r="r" b="b"/>
              <a:pathLst>
                <a:path w="30626" h="29877" extrusionOk="0">
                  <a:moveTo>
                    <a:pt x="1509" y="0"/>
                  </a:moveTo>
                  <a:cubicBezTo>
                    <a:pt x="1154" y="0"/>
                    <a:pt x="800" y="137"/>
                    <a:pt x="531" y="411"/>
                  </a:cubicBezTo>
                  <a:cubicBezTo>
                    <a:pt x="0" y="951"/>
                    <a:pt x="8" y="1820"/>
                    <a:pt x="551" y="2350"/>
                  </a:cubicBezTo>
                  <a:lnTo>
                    <a:pt x="28187" y="29484"/>
                  </a:lnTo>
                  <a:cubicBezTo>
                    <a:pt x="28442" y="29736"/>
                    <a:pt x="28788" y="29877"/>
                    <a:pt x="29147" y="29877"/>
                  </a:cubicBezTo>
                  <a:cubicBezTo>
                    <a:pt x="29704" y="29877"/>
                    <a:pt x="30205" y="29540"/>
                    <a:pt x="30415" y="29025"/>
                  </a:cubicBezTo>
                  <a:cubicBezTo>
                    <a:pt x="30626" y="28510"/>
                    <a:pt x="30505" y="27918"/>
                    <a:pt x="30108" y="27529"/>
                  </a:cubicBezTo>
                  <a:lnTo>
                    <a:pt x="2471" y="395"/>
                  </a:lnTo>
                  <a:cubicBezTo>
                    <a:pt x="2204" y="132"/>
                    <a:pt x="1856" y="0"/>
                    <a:pt x="1509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434025" y="2838750"/>
              <a:ext cx="726500" cy="688225"/>
            </a:xfrm>
            <a:custGeom>
              <a:avLst/>
              <a:gdLst/>
              <a:ahLst/>
              <a:cxnLst/>
              <a:rect l="l" t="t" r="r" b="b"/>
              <a:pathLst>
                <a:path w="29060" h="27529" extrusionOk="0">
                  <a:moveTo>
                    <a:pt x="1515" y="1"/>
                  </a:moveTo>
                  <a:cubicBezTo>
                    <a:pt x="1153" y="1"/>
                    <a:pt x="792" y="144"/>
                    <a:pt x="522" y="427"/>
                  </a:cubicBezTo>
                  <a:cubicBezTo>
                    <a:pt x="0" y="976"/>
                    <a:pt x="23" y="1845"/>
                    <a:pt x="572" y="2365"/>
                  </a:cubicBezTo>
                  <a:lnTo>
                    <a:pt x="26636" y="27151"/>
                  </a:lnTo>
                  <a:cubicBezTo>
                    <a:pt x="26889" y="27394"/>
                    <a:pt x="27227" y="27528"/>
                    <a:pt x="27580" y="27528"/>
                  </a:cubicBezTo>
                  <a:cubicBezTo>
                    <a:pt x="28140" y="27528"/>
                    <a:pt x="28644" y="27187"/>
                    <a:pt x="28852" y="26666"/>
                  </a:cubicBezTo>
                  <a:cubicBezTo>
                    <a:pt x="29060" y="26145"/>
                    <a:pt x="28930" y="25551"/>
                    <a:pt x="28524" y="25165"/>
                  </a:cubicBezTo>
                  <a:lnTo>
                    <a:pt x="2460" y="379"/>
                  </a:lnTo>
                  <a:cubicBezTo>
                    <a:pt x="2195" y="126"/>
                    <a:pt x="1855" y="1"/>
                    <a:pt x="1515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805025" y="2803650"/>
              <a:ext cx="485350" cy="453400"/>
            </a:xfrm>
            <a:custGeom>
              <a:avLst/>
              <a:gdLst/>
              <a:ahLst/>
              <a:cxnLst/>
              <a:rect l="l" t="t" r="r" b="b"/>
              <a:pathLst>
                <a:path w="19414" h="18136" extrusionOk="0">
                  <a:moveTo>
                    <a:pt x="1520" y="0"/>
                  </a:moveTo>
                  <a:cubicBezTo>
                    <a:pt x="1154" y="0"/>
                    <a:pt x="789" y="146"/>
                    <a:pt x="519" y="434"/>
                  </a:cubicBezTo>
                  <a:cubicBezTo>
                    <a:pt x="1" y="986"/>
                    <a:pt x="29" y="1852"/>
                    <a:pt x="581" y="2370"/>
                  </a:cubicBezTo>
                  <a:lnTo>
                    <a:pt x="16995" y="17765"/>
                  </a:lnTo>
                  <a:cubicBezTo>
                    <a:pt x="17248" y="18003"/>
                    <a:pt x="17581" y="18135"/>
                    <a:pt x="17927" y="18135"/>
                  </a:cubicBezTo>
                  <a:cubicBezTo>
                    <a:pt x="17929" y="18135"/>
                    <a:pt x="17931" y="18135"/>
                    <a:pt x="17932" y="18135"/>
                  </a:cubicBezTo>
                  <a:cubicBezTo>
                    <a:pt x="18495" y="18135"/>
                    <a:pt x="19001" y="17792"/>
                    <a:pt x="19208" y="17269"/>
                  </a:cubicBezTo>
                  <a:cubicBezTo>
                    <a:pt x="19414" y="16747"/>
                    <a:pt x="19281" y="16150"/>
                    <a:pt x="18871" y="15765"/>
                  </a:cubicBezTo>
                  <a:lnTo>
                    <a:pt x="2457" y="371"/>
                  </a:lnTo>
                  <a:cubicBezTo>
                    <a:pt x="2192" y="123"/>
                    <a:pt x="1856" y="0"/>
                    <a:pt x="1520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526400" y="3327425"/>
              <a:ext cx="433125" cy="417975"/>
            </a:xfrm>
            <a:custGeom>
              <a:avLst/>
              <a:gdLst/>
              <a:ahLst/>
              <a:cxnLst/>
              <a:rect l="l" t="t" r="r" b="b"/>
              <a:pathLst>
                <a:path w="17325" h="16719" extrusionOk="0">
                  <a:moveTo>
                    <a:pt x="2264" y="1"/>
                  </a:moveTo>
                  <a:cubicBezTo>
                    <a:pt x="1732" y="1"/>
                    <a:pt x="1200" y="206"/>
                    <a:pt x="797" y="617"/>
                  </a:cubicBezTo>
                  <a:cubicBezTo>
                    <a:pt x="1" y="1428"/>
                    <a:pt x="14" y="2732"/>
                    <a:pt x="827" y="3526"/>
                  </a:cubicBezTo>
                  <a:lnTo>
                    <a:pt x="13666" y="16129"/>
                  </a:lnTo>
                  <a:cubicBezTo>
                    <a:pt x="14050" y="16507"/>
                    <a:pt x="14567" y="16718"/>
                    <a:pt x="15106" y="16718"/>
                  </a:cubicBezTo>
                  <a:cubicBezTo>
                    <a:pt x="15940" y="16718"/>
                    <a:pt x="16692" y="16214"/>
                    <a:pt x="17008" y="15441"/>
                  </a:cubicBezTo>
                  <a:cubicBezTo>
                    <a:pt x="17325" y="14668"/>
                    <a:pt x="17142" y="13780"/>
                    <a:pt x="16545" y="13195"/>
                  </a:cubicBezTo>
                  <a:lnTo>
                    <a:pt x="3708" y="593"/>
                  </a:lnTo>
                  <a:cubicBezTo>
                    <a:pt x="3307" y="198"/>
                    <a:pt x="2786" y="1"/>
                    <a:pt x="2264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3750125" y="3140125"/>
              <a:ext cx="428900" cy="403975"/>
            </a:xfrm>
            <a:custGeom>
              <a:avLst/>
              <a:gdLst/>
              <a:ahLst/>
              <a:cxnLst/>
              <a:rect l="l" t="t" r="r" b="b"/>
              <a:pathLst>
                <a:path w="17156" h="16159" extrusionOk="0">
                  <a:moveTo>
                    <a:pt x="2268" y="1"/>
                  </a:moveTo>
                  <a:cubicBezTo>
                    <a:pt x="1724" y="1"/>
                    <a:pt x="1181" y="215"/>
                    <a:pt x="777" y="640"/>
                  </a:cubicBezTo>
                  <a:cubicBezTo>
                    <a:pt x="0" y="1458"/>
                    <a:pt x="26" y="2750"/>
                    <a:pt x="839" y="3535"/>
                  </a:cubicBezTo>
                  <a:lnTo>
                    <a:pt x="13518" y="15593"/>
                  </a:lnTo>
                  <a:cubicBezTo>
                    <a:pt x="13900" y="15955"/>
                    <a:pt x="14405" y="16158"/>
                    <a:pt x="14931" y="16158"/>
                  </a:cubicBezTo>
                  <a:cubicBezTo>
                    <a:pt x="14932" y="16158"/>
                    <a:pt x="14934" y="16158"/>
                    <a:pt x="14936" y="16158"/>
                  </a:cubicBezTo>
                  <a:cubicBezTo>
                    <a:pt x="15776" y="16158"/>
                    <a:pt x="16533" y="15647"/>
                    <a:pt x="16844" y="14866"/>
                  </a:cubicBezTo>
                  <a:cubicBezTo>
                    <a:pt x="17156" y="14085"/>
                    <a:pt x="16961" y="13192"/>
                    <a:pt x="16351" y="12613"/>
                  </a:cubicBezTo>
                  <a:lnTo>
                    <a:pt x="3672" y="555"/>
                  </a:lnTo>
                  <a:cubicBezTo>
                    <a:pt x="3276" y="185"/>
                    <a:pt x="2771" y="1"/>
                    <a:pt x="2268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007475" y="2994225"/>
              <a:ext cx="301425" cy="279975"/>
            </a:xfrm>
            <a:custGeom>
              <a:avLst/>
              <a:gdLst/>
              <a:ahLst/>
              <a:cxnLst/>
              <a:rect l="l" t="t" r="r" b="b"/>
              <a:pathLst>
                <a:path w="12057" h="11199" extrusionOk="0">
                  <a:moveTo>
                    <a:pt x="2278" y="0"/>
                  </a:moveTo>
                  <a:cubicBezTo>
                    <a:pt x="1730" y="0"/>
                    <a:pt x="1183" y="218"/>
                    <a:pt x="778" y="650"/>
                  </a:cubicBezTo>
                  <a:cubicBezTo>
                    <a:pt x="1" y="1480"/>
                    <a:pt x="44" y="2782"/>
                    <a:pt x="875" y="3558"/>
                  </a:cubicBezTo>
                  <a:lnTo>
                    <a:pt x="8429" y="10643"/>
                  </a:lnTo>
                  <a:cubicBezTo>
                    <a:pt x="8809" y="11000"/>
                    <a:pt x="9312" y="11199"/>
                    <a:pt x="9834" y="11199"/>
                  </a:cubicBezTo>
                  <a:cubicBezTo>
                    <a:pt x="10678" y="11199"/>
                    <a:pt x="11436" y="10683"/>
                    <a:pt x="11746" y="9898"/>
                  </a:cubicBezTo>
                  <a:cubicBezTo>
                    <a:pt x="12056" y="9114"/>
                    <a:pt x="11856" y="8220"/>
                    <a:pt x="11241" y="7643"/>
                  </a:cubicBezTo>
                  <a:lnTo>
                    <a:pt x="3687" y="559"/>
                  </a:lnTo>
                  <a:cubicBezTo>
                    <a:pt x="3290" y="185"/>
                    <a:pt x="2784" y="0"/>
                    <a:pt x="2278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3297450" y="3491300"/>
              <a:ext cx="377650" cy="357750"/>
            </a:xfrm>
            <a:custGeom>
              <a:avLst/>
              <a:gdLst/>
              <a:ahLst/>
              <a:cxnLst/>
              <a:rect l="l" t="t" r="r" b="b"/>
              <a:pathLst>
                <a:path w="15106" h="14310" extrusionOk="0">
                  <a:moveTo>
                    <a:pt x="2269" y="0"/>
                  </a:moveTo>
                  <a:cubicBezTo>
                    <a:pt x="1730" y="0"/>
                    <a:pt x="1190" y="211"/>
                    <a:pt x="787" y="631"/>
                  </a:cubicBezTo>
                  <a:cubicBezTo>
                    <a:pt x="1" y="1450"/>
                    <a:pt x="27" y="2752"/>
                    <a:pt x="845" y="3538"/>
                  </a:cubicBezTo>
                  <a:lnTo>
                    <a:pt x="11462" y="13735"/>
                  </a:lnTo>
                  <a:cubicBezTo>
                    <a:pt x="11844" y="14105"/>
                    <a:pt x="12354" y="14310"/>
                    <a:pt x="12886" y="14310"/>
                  </a:cubicBezTo>
                  <a:cubicBezTo>
                    <a:pt x="13724" y="14310"/>
                    <a:pt x="14479" y="13800"/>
                    <a:pt x="14792" y="13021"/>
                  </a:cubicBezTo>
                  <a:cubicBezTo>
                    <a:pt x="15106" y="12243"/>
                    <a:pt x="14914" y="11353"/>
                    <a:pt x="14309" y="10771"/>
                  </a:cubicBezTo>
                  <a:lnTo>
                    <a:pt x="3694" y="573"/>
                  </a:lnTo>
                  <a:cubicBezTo>
                    <a:pt x="3295" y="190"/>
                    <a:pt x="2782" y="0"/>
                    <a:pt x="2269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4568150" y="2473425"/>
              <a:ext cx="149550" cy="778625"/>
            </a:xfrm>
            <a:custGeom>
              <a:avLst/>
              <a:gdLst/>
              <a:ahLst/>
              <a:cxnLst/>
              <a:rect l="l" t="t" r="r" b="b"/>
              <a:pathLst>
                <a:path w="5982" h="31145" extrusionOk="0">
                  <a:moveTo>
                    <a:pt x="4549" y="1"/>
                  </a:moveTo>
                  <a:cubicBezTo>
                    <a:pt x="3859" y="1"/>
                    <a:pt x="3251" y="517"/>
                    <a:pt x="3175" y="1222"/>
                  </a:cubicBezTo>
                  <a:lnTo>
                    <a:pt x="83" y="29626"/>
                  </a:lnTo>
                  <a:cubicBezTo>
                    <a:pt x="0" y="30378"/>
                    <a:pt x="544" y="31055"/>
                    <a:pt x="1296" y="31137"/>
                  </a:cubicBezTo>
                  <a:cubicBezTo>
                    <a:pt x="1346" y="31142"/>
                    <a:pt x="1396" y="31145"/>
                    <a:pt x="1447" y="31145"/>
                  </a:cubicBezTo>
                  <a:cubicBezTo>
                    <a:pt x="2146" y="31143"/>
                    <a:pt x="2732" y="30617"/>
                    <a:pt x="2808" y="29923"/>
                  </a:cubicBezTo>
                  <a:lnTo>
                    <a:pt x="5899" y="1519"/>
                  </a:lnTo>
                  <a:cubicBezTo>
                    <a:pt x="5982" y="766"/>
                    <a:pt x="5437" y="90"/>
                    <a:pt x="4685" y="8"/>
                  </a:cubicBezTo>
                  <a:cubicBezTo>
                    <a:pt x="4640" y="3"/>
                    <a:pt x="4594" y="1"/>
                    <a:pt x="4549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33300" y="2324250"/>
              <a:ext cx="180825" cy="1032750"/>
            </a:xfrm>
            <a:custGeom>
              <a:avLst/>
              <a:gdLst/>
              <a:ahLst/>
              <a:cxnLst/>
              <a:rect l="l" t="t" r="r" b="b"/>
              <a:pathLst>
                <a:path w="7233" h="41310" extrusionOk="0">
                  <a:moveTo>
                    <a:pt x="5776" y="0"/>
                  </a:moveTo>
                  <a:cubicBezTo>
                    <a:pt x="5092" y="0"/>
                    <a:pt x="4502" y="522"/>
                    <a:pt x="4423" y="1220"/>
                  </a:cubicBezTo>
                  <a:lnTo>
                    <a:pt x="85" y="39785"/>
                  </a:lnTo>
                  <a:cubicBezTo>
                    <a:pt x="0" y="40537"/>
                    <a:pt x="542" y="41216"/>
                    <a:pt x="1294" y="41300"/>
                  </a:cubicBezTo>
                  <a:cubicBezTo>
                    <a:pt x="1345" y="41307"/>
                    <a:pt x="1397" y="41309"/>
                    <a:pt x="1449" y="41309"/>
                  </a:cubicBezTo>
                  <a:cubicBezTo>
                    <a:pt x="2146" y="41308"/>
                    <a:pt x="2731" y="40785"/>
                    <a:pt x="2808" y="40092"/>
                  </a:cubicBezTo>
                  <a:lnTo>
                    <a:pt x="7147" y="1526"/>
                  </a:lnTo>
                  <a:cubicBezTo>
                    <a:pt x="7232" y="774"/>
                    <a:pt x="6691" y="96"/>
                    <a:pt x="5939" y="10"/>
                  </a:cubicBezTo>
                  <a:cubicBezTo>
                    <a:pt x="5884" y="4"/>
                    <a:pt x="5830" y="0"/>
                    <a:pt x="5776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145650" y="2345225"/>
              <a:ext cx="175925" cy="989425"/>
            </a:xfrm>
            <a:custGeom>
              <a:avLst/>
              <a:gdLst/>
              <a:ahLst/>
              <a:cxnLst/>
              <a:rect l="l" t="t" r="r" b="b"/>
              <a:pathLst>
                <a:path w="7037" h="39577" extrusionOk="0">
                  <a:moveTo>
                    <a:pt x="5591" y="0"/>
                  </a:moveTo>
                  <a:cubicBezTo>
                    <a:pt x="4905" y="0"/>
                    <a:pt x="4307" y="516"/>
                    <a:pt x="4228" y="1217"/>
                  </a:cubicBezTo>
                  <a:lnTo>
                    <a:pt x="85" y="38053"/>
                  </a:lnTo>
                  <a:cubicBezTo>
                    <a:pt x="1" y="38805"/>
                    <a:pt x="541" y="39483"/>
                    <a:pt x="1294" y="39568"/>
                  </a:cubicBezTo>
                  <a:cubicBezTo>
                    <a:pt x="1345" y="39574"/>
                    <a:pt x="1397" y="39576"/>
                    <a:pt x="1449" y="39576"/>
                  </a:cubicBezTo>
                  <a:cubicBezTo>
                    <a:pt x="2146" y="39576"/>
                    <a:pt x="2731" y="39052"/>
                    <a:pt x="2809" y="38359"/>
                  </a:cubicBezTo>
                  <a:lnTo>
                    <a:pt x="6951" y="1523"/>
                  </a:lnTo>
                  <a:cubicBezTo>
                    <a:pt x="7036" y="771"/>
                    <a:pt x="6495" y="93"/>
                    <a:pt x="5743" y="9"/>
                  </a:cubicBezTo>
                  <a:cubicBezTo>
                    <a:pt x="5692" y="3"/>
                    <a:pt x="5641" y="0"/>
                    <a:pt x="5591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440425" y="2461825"/>
              <a:ext cx="145450" cy="719000"/>
            </a:xfrm>
            <a:custGeom>
              <a:avLst/>
              <a:gdLst/>
              <a:ahLst/>
              <a:cxnLst/>
              <a:rect l="l" t="t" r="r" b="b"/>
              <a:pathLst>
                <a:path w="5818" h="28760" extrusionOk="0">
                  <a:moveTo>
                    <a:pt x="4372" y="0"/>
                  </a:moveTo>
                  <a:cubicBezTo>
                    <a:pt x="3685" y="0"/>
                    <a:pt x="3093" y="516"/>
                    <a:pt x="3012" y="1213"/>
                  </a:cubicBezTo>
                  <a:lnTo>
                    <a:pt x="86" y="27236"/>
                  </a:lnTo>
                  <a:cubicBezTo>
                    <a:pt x="0" y="27988"/>
                    <a:pt x="542" y="28666"/>
                    <a:pt x="1294" y="28752"/>
                  </a:cubicBezTo>
                  <a:cubicBezTo>
                    <a:pt x="1345" y="28757"/>
                    <a:pt x="1398" y="28760"/>
                    <a:pt x="1449" y="28760"/>
                  </a:cubicBezTo>
                  <a:cubicBezTo>
                    <a:pt x="2146" y="28760"/>
                    <a:pt x="2731" y="28235"/>
                    <a:pt x="2810" y="27542"/>
                  </a:cubicBezTo>
                  <a:lnTo>
                    <a:pt x="5736" y="1519"/>
                  </a:lnTo>
                  <a:cubicBezTo>
                    <a:pt x="5818" y="769"/>
                    <a:pt x="5277" y="94"/>
                    <a:pt x="4527" y="9"/>
                  </a:cubicBezTo>
                  <a:cubicBezTo>
                    <a:pt x="4475" y="3"/>
                    <a:pt x="4423" y="0"/>
                    <a:pt x="4372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457550" y="2444575"/>
              <a:ext cx="146475" cy="440575"/>
            </a:xfrm>
            <a:custGeom>
              <a:avLst/>
              <a:gdLst/>
              <a:ahLst/>
              <a:cxnLst/>
              <a:rect l="l" t="t" r="r" b="b"/>
              <a:pathLst>
                <a:path w="5859" h="17623" extrusionOk="0">
                  <a:moveTo>
                    <a:pt x="3681" y="0"/>
                  </a:moveTo>
                  <a:cubicBezTo>
                    <a:pt x="2659" y="0"/>
                    <a:pt x="1763" y="778"/>
                    <a:pt x="1646" y="1827"/>
                  </a:cubicBezTo>
                  <a:lnTo>
                    <a:pt x="127" y="15337"/>
                  </a:lnTo>
                  <a:cubicBezTo>
                    <a:pt x="0" y="16465"/>
                    <a:pt x="811" y="17483"/>
                    <a:pt x="1941" y="17610"/>
                  </a:cubicBezTo>
                  <a:cubicBezTo>
                    <a:pt x="2017" y="17618"/>
                    <a:pt x="2095" y="17622"/>
                    <a:pt x="2172" y="17622"/>
                  </a:cubicBezTo>
                  <a:cubicBezTo>
                    <a:pt x="3219" y="17621"/>
                    <a:pt x="4095" y="16835"/>
                    <a:pt x="4212" y="15796"/>
                  </a:cubicBezTo>
                  <a:lnTo>
                    <a:pt x="5732" y="2286"/>
                  </a:lnTo>
                  <a:cubicBezTo>
                    <a:pt x="5858" y="1158"/>
                    <a:pt x="5046" y="140"/>
                    <a:pt x="3918" y="14"/>
                  </a:cubicBezTo>
                  <a:cubicBezTo>
                    <a:pt x="3838" y="5"/>
                    <a:pt x="3759" y="0"/>
                    <a:pt x="3681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183650" y="2328025"/>
              <a:ext cx="156000" cy="525225"/>
            </a:xfrm>
            <a:custGeom>
              <a:avLst/>
              <a:gdLst/>
              <a:ahLst/>
              <a:cxnLst/>
              <a:rect l="l" t="t" r="r" b="b"/>
              <a:pathLst>
                <a:path w="6240" h="21009" extrusionOk="0">
                  <a:moveTo>
                    <a:pt x="4063" y="1"/>
                  </a:moveTo>
                  <a:cubicBezTo>
                    <a:pt x="3034" y="1"/>
                    <a:pt x="2145" y="779"/>
                    <a:pt x="2027" y="1828"/>
                  </a:cubicBezTo>
                  <a:lnTo>
                    <a:pt x="127" y="18723"/>
                  </a:lnTo>
                  <a:cubicBezTo>
                    <a:pt x="0" y="19851"/>
                    <a:pt x="811" y="20868"/>
                    <a:pt x="1939" y="20996"/>
                  </a:cubicBezTo>
                  <a:cubicBezTo>
                    <a:pt x="2017" y="21004"/>
                    <a:pt x="2094" y="21009"/>
                    <a:pt x="2172" y="21009"/>
                  </a:cubicBezTo>
                  <a:cubicBezTo>
                    <a:pt x="3217" y="21008"/>
                    <a:pt x="4095" y="20221"/>
                    <a:pt x="4212" y="19182"/>
                  </a:cubicBezTo>
                  <a:lnTo>
                    <a:pt x="6113" y="2287"/>
                  </a:lnTo>
                  <a:cubicBezTo>
                    <a:pt x="6239" y="1159"/>
                    <a:pt x="5427" y="142"/>
                    <a:pt x="4299" y="14"/>
                  </a:cubicBezTo>
                  <a:cubicBezTo>
                    <a:pt x="4220" y="5"/>
                    <a:pt x="4141" y="1"/>
                    <a:pt x="4063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4878200" y="2327550"/>
              <a:ext cx="151650" cy="486700"/>
            </a:xfrm>
            <a:custGeom>
              <a:avLst/>
              <a:gdLst/>
              <a:ahLst/>
              <a:cxnLst/>
              <a:rect l="l" t="t" r="r" b="b"/>
              <a:pathLst>
                <a:path w="6066" h="19468" extrusionOk="0">
                  <a:moveTo>
                    <a:pt x="3893" y="0"/>
                  </a:moveTo>
                  <a:cubicBezTo>
                    <a:pt x="2865" y="0"/>
                    <a:pt x="1972" y="778"/>
                    <a:pt x="1854" y="1828"/>
                  </a:cubicBezTo>
                  <a:lnTo>
                    <a:pt x="126" y="17183"/>
                  </a:lnTo>
                  <a:cubicBezTo>
                    <a:pt x="0" y="18311"/>
                    <a:pt x="811" y="19328"/>
                    <a:pt x="1941" y="19454"/>
                  </a:cubicBezTo>
                  <a:cubicBezTo>
                    <a:pt x="2017" y="19463"/>
                    <a:pt x="2094" y="19467"/>
                    <a:pt x="2172" y="19467"/>
                  </a:cubicBezTo>
                  <a:cubicBezTo>
                    <a:pt x="3218" y="19466"/>
                    <a:pt x="4095" y="18680"/>
                    <a:pt x="4212" y="17641"/>
                  </a:cubicBezTo>
                  <a:lnTo>
                    <a:pt x="5940" y="2287"/>
                  </a:lnTo>
                  <a:cubicBezTo>
                    <a:pt x="6066" y="1159"/>
                    <a:pt x="5255" y="141"/>
                    <a:pt x="4127" y="14"/>
                  </a:cubicBezTo>
                  <a:cubicBezTo>
                    <a:pt x="4048" y="5"/>
                    <a:pt x="3970" y="0"/>
                    <a:pt x="3893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4591875" y="2456275"/>
              <a:ext cx="143875" cy="429025"/>
            </a:xfrm>
            <a:custGeom>
              <a:avLst/>
              <a:gdLst/>
              <a:ahLst/>
              <a:cxnLst/>
              <a:rect l="l" t="t" r="r" b="b"/>
              <a:pathLst>
                <a:path w="5755" h="17161" extrusionOk="0">
                  <a:moveTo>
                    <a:pt x="3584" y="0"/>
                  </a:moveTo>
                  <a:cubicBezTo>
                    <a:pt x="2550" y="0"/>
                    <a:pt x="1659" y="781"/>
                    <a:pt x="1544" y="1833"/>
                  </a:cubicBezTo>
                  <a:lnTo>
                    <a:pt x="124" y="14882"/>
                  </a:lnTo>
                  <a:cubicBezTo>
                    <a:pt x="0" y="16012"/>
                    <a:pt x="815" y="17025"/>
                    <a:pt x="1945" y="17149"/>
                  </a:cubicBezTo>
                  <a:cubicBezTo>
                    <a:pt x="2020" y="17157"/>
                    <a:pt x="2094" y="17161"/>
                    <a:pt x="2169" y="17161"/>
                  </a:cubicBezTo>
                  <a:cubicBezTo>
                    <a:pt x="3218" y="17159"/>
                    <a:pt x="4097" y="16369"/>
                    <a:pt x="4211" y="15328"/>
                  </a:cubicBezTo>
                  <a:lnTo>
                    <a:pt x="5632" y="2279"/>
                  </a:lnTo>
                  <a:cubicBezTo>
                    <a:pt x="5754" y="1151"/>
                    <a:pt x="4939" y="136"/>
                    <a:pt x="3810" y="13"/>
                  </a:cubicBezTo>
                  <a:cubicBezTo>
                    <a:pt x="3734" y="4"/>
                    <a:pt x="3659" y="0"/>
                    <a:pt x="3584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2559400" y="3377800"/>
              <a:ext cx="131550" cy="686950"/>
            </a:xfrm>
            <a:custGeom>
              <a:avLst/>
              <a:gdLst/>
              <a:ahLst/>
              <a:cxnLst/>
              <a:rect l="l" t="t" r="r" b="b"/>
              <a:pathLst>
                <a:path w="5262" h="27478" extrusionOk="0">
                  <a:moveTo>
                    <a:pt x="1431" y="0"/>
                  </a:moveTo>
                  <a:cubicBezTo>
                    <a:pt x="1390" y="0"/>
                    <a:pt x="1348" y="2"/>
                    <a:pt x="1306" y="6"/>
                  </a:cubicBezTo>
                  <a:cubicBezTo>
                    <a:pt x="553" y="78"/>
                    <a:pt x="1" y="749"/>
                    <a:pt x="73" y="1502"/>
                  </a:cubicBezTo>
                  <a:lnTo>
                    <a:pt x="2460" y="26238"/>
                  </a:lnTo>
                  <a:cubicBezTo>
                    <a:pt x="2529" y="26940"/>
                    <a:pt x="3119" y="27476"/>
                    <a:pt x="3823" y="27478"/>
                  </a:cubicBezTo>
                  <a:cubicBezTo>
                    <a:pt x="3867" y="27478"/>
                    <a:pt x="3913" y="27475"/>
                    <a:pt x="3958" y="27471"/>
                  </a:cubicBezTo>
                  <a:cubicBezTo>
                    <a:pt x="4711" y="27397"/>
                    <a:pt x="5262" y="26728"/>
                    <a:pt x="5189" y="25975"/>
                  </a:cubicBezTo>
                  <a:lnTo>
                    <a:pt x="2802" y="1238"/>
                  </a:lnTo>
                  <a:cubicBezTo>
                    <a:pt x="2734" y="527"/>
                    <a:pt x="2144" y="0"/>
                    <a:pt x="1431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2221450" y="3292150"/>
              <a:ext cx="172525" cy="983000"/>
            </a:xfrm>
            <a:custGeom>
              <a:avLst/>
              <a:gdLst/>
              <a:ahLst/>
              <a:cxnLst/>
              <a:rect l="l" t="t" r="r" b="b"/>
              <a:pathLst>
                <a:path w="6901" h="39320" extrusionOk="0">
                  <a:moveTo>
                    <a:pt x="1442" y="1"/>
                  </a:moveTo>
                  <a:cubicBezTo>
                    <a:pt x="1393" y="1"/>
                    <a:pt x="1344" y="3"/>
                    <a:pt x="1295" y="9"/>
                  </a:cubicBezTo>
                  <a:cubicBezTo>
                    <a:pt x="543" y="91"/>
                    <a:pt x="0" y="768"/>
                    <a:pt x="83" y="1520"/>
                  </a:cubicBezTo>
                  <a:lnTo>
                    <a:pt x="4094" y="38099"/>
                  </a:lnTo>
                  <a:cubicBezTo>
                    <a:pt x="4169" y="38793"/>
                    <a:pt x="4755" y="39319"/>
                    <a:pt x="5455" y="39320"/>
                  </a:cubicBezTo>
                  <a:cubicBezTo>
                    <a:pt x="5505" y="39320"/>
                    <a:pt x="5555" y="39317"/>
                    <a:pt x="5606" y="39312"/>
                  </a:cubicBezTo>
                  <a:cubicBezTo>
                    <a:pt x="6358" y="39229"/>
                    <a:pt x="6901" y="38552"/>
                    <a:pt x="6818" y="37800"/>
                  </a:cubicBezTo>
                  <a:lnTo>
                    <a:pt x="2807" y="1222"/>
                  </a:lnTo>
                  <a:cubicBezTo>
                    <a:pt x="2730" y="518"/>
                    <a:pt x="2128" y="1"/>
                    <a:pt x="1442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910500" y="2234200"/>
              <a:ext cx="409225" cy="633100"/>
            </a:xfrm>
            <a:custGeom>
              <a:avLst/>
              <a:gdLst/>
              <a:ahLst/>
              <a:cxnLst/>
              <a:rect l="l" t="t" r="r" b="b"/>
              <a:pathLst>
                <a:path w="16369" h="25324" extrusionOk="0">
                  <a:moveTo>
                    <a:pt x="1563" y="1"/>
                  </a:moveTo>
                  <a:cubicBezTo>
                    <a:pt x="1325" y="1"/>
                    <a:pt x="1085" y="63"/>
                    <a:pt x="865" y="193"/>
                  </a:cubicBezTo>
                  <a:cubicBezTo>
                    <a:pt x="217" y="577"/>
                    <a:pt x="0" y="1411"/>
                    <a:pt x="380" y="2062"/>
                  </a:cubicBezTo>
                  <a:lnTo>
                    <a:pt x="13755" y="24650"/>
                  </a:lnTo>
                  <a:cubicBezTo>
                    <a:pt x="14002" y="25068"/>
                    <a:pt x="14451" y="25323"/>
                    <a:pt x="14936" y="25323"/>
                  </a:cubicBezTo>
                  <a:cubicBezTo>
                    <a:pt x="15428" y="25322"/>
                    <a:pt x="15882" y="25058"/>
                    <a:pt x="16126" y="24630"/>
                  </a:cubicBezTo>
                  <a:cubicBezTo>
                    <a:pt x="16369" y="24203"/>
                    <a:pt x="16365" y="23677"/>
                    <a:pt x="16114" y="23254"/>
                  </a:cubicBezTo>
                  <a:lnTo>
                    <a:pt x="2739" y="667"/>
                  </a:lnTo>
                  <a:cubicBezTo>
                    <a:pt x="2482" y="239"/>
                    <a:pt x="2028" y="1"/>
                    <a:pt x="1563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6142275" y="1963275"/>
              <a:ext cx="567250" cy="881250"/>
            </a:xfrm>
            <a:custGeom>
              <a:avLst/>
              <a:gdLst/>
              <a:ahLst/>
              <a:cxnLst/>
              <a:rect l="l" t="t" r="r" b="b"/>
              <a:pathLst>
                <a:path w="22690" h="35250" extrusionOk="0">
                  <a:moveTo>
                    <a:pt x="1564" y="0"/>
                  </a:moveTo>
                  <a:cubicBezTo>
                    <a:pt x="1323" y="0"/>
                    <a:pt x="1078" y="64"/>
                    <a:pt x="856" y="199"/>
                  </a:cubicBezTo>
                  <a:cubicBezTo>
                    <a:pt x="208" y="592"/>
                    <a:pt x="0" y="1436"/>
                    <a:pt x="395" y="2084"/>
                  </a:cubicBezTo>
                  <a:lnTo>
                    <a:pt x="20080" y="34588"/>
                  </a:lnTo>
                  <a:cubicBezTo>
                    <a:pt x="20328" y="34999"/>
                    <a:pt x="20774" y="35249"/>
                    <a:pt x="21254" y="35249"/>
                  </a:cubicBezTo>
                  <a:cubicBezTo>
                    <a:pt x="21748" y="35249"/>
                    <a:pt x="22204" y="34982"/>
                    <a:pt x="22447" y="34551"/>
                  </a:cubicBezTo>
                  <a:cubicBezTo>
                    <a:pt x="22689" y="34120"/>
                    <a:pt x="22681" y="33591"/>
                    <a:pt x="22425" y="33168"/>
                  </a:cubicBezTo>
                  <a:lnTo>
                    <a:pt x="2740" y="663"/>
                  </a:lnTo>
                  <a:cubicBezTo>
                    <a:pt x="2482" y="236"/>
                    <a:pt x="2029" y="0"/>
                    <a:pt x="1564" y="0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433950" y="2460025"/>
              <a:ext cx="293500" cy="401625"/>
            </a:xfrm>
            <a:custGeom>
              <a:avLst/>
              <a:gdLst/>
              <a:ahLst/>
              <a:cxnLst/>
              <a:rect l="l" t="t" r="r" b="b"/>
              <a:pathLst>
                <a:path w="11740" h="16065" extrusionOk="0">
                  <a:moveTo>
                    <a:pt x="2344" y="1"/>
                  </a:moveTo>
                  <a:cubicBezTo>
                    <a:pt x="1982" y="1"/>
                    <a:pt x="1615" y="97"/>
                    <a:pt x="1282" y="298"/>
                  </a:cubicBezTo>
                  <a:cubicBezTo>
                    <a:pt x="311" y="887"/>
                    <a:pt x="0" y="2150"/>
                    <a:pt x="588" y="3122"/>
                  </a:cubicBezTo>
                  <a:lnTo>
                    <a:pt x="7826" y="15073"/>
                  </a:lnTo>
                  <a:cubicBezTo>
                    <a:pt x="8199" y="15688"/>
                    <a:pt x="8865" y="16064"/>
                    <a:pt x="9583" y="16064"/>
                  </a:cubicBezTo>
                  <a:cubicBezTo>
                    <a:pt x="9584" y="16064"/>
                    <a:pt x="9585" y="16064"/>
                    <a:pt x="9587" y="16064"/>
                  </a:cubicBezTo>
                  <a:cubicBezTo>
                    <a:pt x="10329" y="16064"/>
                    <a:pt x="11013" y="15663"/>
                    <a:pt x="11377" y="15016"/>
                  </a:cubicBezTo>
                  <a:cubicBezTo>
                    <a:pt x="11740" y="14371"/>
                    <a:pt x="11728" y="13578"/>
                    <a:pt x="11344" y="12944"/>
                  </a:cubicBezTo>
                  <a:lnTo>
                    <a:pt x="4106" y="992"/>
                  </a:lnTo>
                  <a:cubicBezTo>
                    <a:pt x="3719" y="354"/>
                    <a:pt x="3040" y="1"/>
                    <a:pt x="2344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6073175" y="2524925"/>
              <a:ext cx="264500" cy="359500"/>
            </a:xfrm>
            <a:custGeom>
              <a:avLst/>
              <a:gdLst/>
              <a:ahLst/>
              <a:cxnLst/>
              <a:rect l="l" t="t" r="r" b="b"/>
              <a:pathLst>
                <a:path w="10580" h="14380" extrusionOk="0">
                  <a:moveTo>
                    <a:pt x="2347" y="1"/>
                  </a:moveTo>
                  <a:cubicBezTo>
                    <a:pt x="1991" y="1"/>
                    <a:pt x="1630" y="93"/>
                    <a:pt x="1301" y="288"/>
                  </a:cubicBezTo>
                  <a:cubicBezTo>
                    <a:pt x="323" y="866"/>
                    <a:pt x="1" y="2127"/>
                    <a:pt x="579" y="3104"/>
                  </a:cubicBezTo>
                  <a:lnTo>
                    <a:pt x="6659" y="13371"/>
                  </a:lnTo>
                  <a:cubicBezTo>
                    <a:pt x="7028" y="13996"/>
                    <a:pt x="7701" y="14379"/>
                    <a:pt x="8426" y="14379"/>
                  </a:cubicBezTo>
                  <a:cubicBezTo>
                    <a:pt x="8428" y="14379"/>
                    <a:pt x="8429" y="14379"/>
                    <a:pt x="8430" y="14379"/>
                  </a:cubicBezTo>
                  <a:cubicBezTo>
                    <a:pt x="9168" y="14378"/>
                    <a:pt x="9849" y="13982"/>
                    <a:pt x="10214" y="13341"/>
                  </a:cubicBezTo>
                  <a:cubicBezTo>
                    <a:pt x="10580" y="12699"/>
                    <a:pt x="10572" y="11912"/>
                    <a:pt x="10197" y="11277"/>
                  </a:cubicBezTo>
                  <a:lnTo>
                    <a:pt x="4117" y="1009"/>
                  </a:lnTo>
                  <a:cubicBezTo>
                    <a:pt x="3733" y="360"/>
                    <a:pt x="3049" y="1"/>
                    <a:pt x="2347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541300" y="3360625"/>
              <a:ext cx="138575" cy="398750"/>
            </a:xfrm>
            <a:custGeom>
              <a:avLst/>
              <a:gdLst/>
              <a:ahLst/>
              <a:cxnLst/>
              <a:rect l="l" t="t" r="r" b="b"/>
              <a:pathLst>
                <a:path w="5543" h="15950" extrusionOk="0">
                  <a:moveTo>
                    <a:pt x="2169" y="0"/>
                  </a:moveTo>
                  <a:cubicBezTo>
                    <a:pt x="2097" y="0"/>
                    <a:pt x="2024" y="4"/>
                    <a:pt x="1951" y="12"/>
                  </a:cubicBezTo>
                  <a:cubicBezTo>
                    <a:pt x="822" y="129"/>
                    <a:pt x="0" y="1139"/>
                    <a:pt x="116" y="2268"/>
                  </a:cubicBezTo>
                  <a:lnTo>
                    <a:pt x="1336" y="14103"/>
                  </a:lnTo>
                  <a:cubicBezTo>
                    <a:pt x="1444" y="15151"/>
                    <a:pt x="2326" y="15948"/>
                    <a:pt x="3379" y="15949"/>
                  </a:cubicBezTo>
                  <a:cubicBezTo>
                    <a:pt x="3450" y="15949"/>
                    <a:pt x="3521" y="15945"/>
                    <a:pt x="3592" y="15939"/>
                  </a:cubicBezTo>
                  <a:cubicBezTo>
                    <a:pt x="4721" y="15822"/>
                    <a:pt x="5543" y="14812"/>
                    <a:pt x="5426" y="13683"/>
                  </a:cubicBezTo>
                  <a:lnTo>
                    <a:pt x="4207" y="1846"/>
                  </a:lnTo>
                  <a:cubicBezTo>
                    <a:pt x="4098" y="789"/>
                    <a:pt x="3205" y="0"/>
                    <a:pt x="2169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2203500" y="3275050"/>
              <a:ext cx="154225" cy="542350"/>
            </a:xfrm>
            <a:custGeom>
              <a:avLst/>
              <a:gdLst/>
              <a:ahLst/>
              <a:cxnLst/>
              <a:rect l="l" t="t" r="r" b="b"/>
              <a:pathLst>
                <a:path w="6169" h="21694" extrusionOk="0">
                  <a:moveTo>
                    <a:pt x="2166" y="0"/>
                  </a:moveTo>
                  <a:cubicBezTo>
                    <a:pt x="2094" y="0"/>
                    <a:pt x="2022" y="4"/>
                    <a:pt x="1949" y="12"/>
                  </a:cubicBezTo>
                  <a:cubicBezTo>
                    <a:pt x="820" y="130"/>
                    <a:pt x="0" y="1141"/>
                    <a:pt x="119" y="2270"/>
                  </a:cubicBezTo>
                  <a:lnTo>
                    <a:pt x="1962" y="19852"/>
                  </a:lnTo>
                  <a:cubicBezTo>
                    <a:pt x="2071" y="20898"/>
                    <a:pt x="2952" y="21692"/>
                    <a:pt x="4004" y="21694"/>
                  </a:cubicBezTo>
                  <a:cubicBezTo>
                    <a:pt x="4076" y="21694"/>
                    <a:pt x="4148" y="21690"/>
                    <a:pt x="4220" y="21682"/>
                  </a:cubicBezTo>
                  <a:cubicBezTo>
                    <a:pt x="5350" y="21565"/>
                    <a:pt x="6169" y="20553"/>
                    <a:pt x="6050" y="19425"/>
                  </a:cubicBezTo>
                  <a:lnTo>
                    <a:pt x="4207" y="1842"/>
                  </a:lnTo>
                  <a:cubicBezTo>
                    <a:pt x="4097" y="785"/>
                    <a:pt x="3205" y="0"/>
                    <a:pt x="2166" y="0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3007925" y="2405275"/>
              <a:ext cx="569875" cy="566175"/>
            </a:xfrm>
            <a:custGeom>
              <a:avLst/>
              <a:gdLst/>
              <a:ahLst/>
              <a:cxnLst/>
              <a:rect l="l" t="t" r="r" b="b"/>
              <a:pathLst>
                <a:path w="22795" h="22647" extrusionOk="0">
                  <a:moveTo>
                    <a:pt x="377" y="0"/>
                  </a:moveTo>
                  <a:cubicBezTo>
                    <a:pt x="289" y="0"/>
                    <a:pt x="201" y="34"/>
                    <a:pt x="134" y="100"/>
                  </a:cubicBezTo>
                  <a:cubicBezTo>
                    <a:pt x="1" y="233"/>
                    <a:pt x="0" y="449"/>
                    <a:pt x="133" y="583"/>
                  </a:cubicBezTo>
                  <a:lnTo>
                    <a:pt x="22095" y="22545"/>
                  </a:lnTo>
                  <a:cubicBezTo>
                    <a:pt x="22158" y="22609"/>
                    <a:pt x="22246" y="22646"/>
                    <a:pt x="22337" y="22646"/>
                  </a:cubicBezTo>
                  <a:cubicBezTo>
                    <a:pt x="22642" y="22646"/>
                    <a:pt x="22794" y="22277"/>
                    <a:pt x="22579" y="22061"/>
                  </a:cubicBezTo>
                  <a:lnTo>
                    <a:pt x="618" y="99"/>
                  </a:lnTo>
                  <a:cubicBezTo>
                    <a:pt x="551" y="33"/>
                    <a:pt x="464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4243925" y="3214225"/>
              <a:ext cx="659100" cy="655375"/>
            </a:xfrm>
            <a:custGeom>
              <a:avLst/>
              <a:gdLst/>
              <a:ahLst/>
              <a:cxnLst/>
              <a:rect l="l" t="t" r="r" b="b"/>
              <a:pathLst>
                <a:path w="26364" h="26215" extrusionOk="0">
                  <a:moveTo>
                    <a:pt x="377" y="0"/>
                  </a:moveTo>
                  <a:cubicBezTo>
                    <a:pt x="289" y="0"/>
                    <a:pt x="202" y="34"/>
                    <a:pt x="134" y="101"/>
                  </a:cubicBezTo>
                  <a:cubicBezTo>
                    <a:pt x="0" y="233"/>
                    <a:pt x="0" y="450"/>
                    <a:pt x="134" y="584"/>
                  </a:cubicBezTo>
                  <a:lnTo>
                    <a:pt x="25663" y="26114"/>
                  </a:lnTo>
                  <a:cubicBezTo>
                    <a:pt x="25727" y="26179"/>
                    <a:pt x="25816" y="26214"/>
                    <a:pt x="25906" y="26214"/>
                  </a:cubicBezTo>
                  <a:cubicBezTo>
                    <a:pt x="26211" y="26214"/>
                    <a:pt x="26364" y="25846"/>
                    <a:pt x="26148" y="25629"/>
                  </a:cubicBezTo>
                  <a:lnTo>
                    <a:pt x="620" y="101"/>
                  </a:lnTo>
                  <a:cubicBezTo>
                    <a:pt x="553" y="34"/>
                    <a:pt x="465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 rot="3599956">
              <a:off x="6569056" y="1525867"/>
              <a:ext cx="17150" cy="470665"/>
            </a:xfrm>
            <a:custGeom>
              <a:avLst/>
              <a:gdLst/>
              <a:ahLst/>
              <a:cxnLst/>
              <a:rect l="l" t="t" r="r" b="b"/>
              <a:pathLst>
                <a:path w="686" h="18827" extrusionOk="0">
                  <a:moveTo>
                    <a:pt x="342" y="1"/>
                  </a:moveTo>
                  <a:cubicBezTo>
                    <a:pt x="154" y="1"/>
                    <a:pt x="0" y="155"/>
                    <a:pt x="0" y="344"/>
                  </a:cubicBezTo>
                  <a:lnTo>
                    <a:pt x="0" y="18483"/>
                  </a:lnTo>
                  <a:cubicBezTo>
                    <a:pt x="0" y="18672"/>
                    <a:pt x="153" y="18826"/>
                    <a:pt x="342" y="18826"/>
                  </a:cubicBezTo>
                  <a:cubicBezTo>
                    <a:pt x="531" y="18826"/>
                    <a:pt x="685" y="18672"/>
                    <a:pt x="685" y="18483"/>
                  </a:cubicBezTo>
                  <a:lnTo>
                    <a:pt x="685" y="344"/>
                  </a:lnTo>
                  <a:cubicBezTo>
                    <a:pt x="685" y="155"/>
                    <a:pt x="531" y="1"/>
                    <a:pt x="3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2"/>
          <p:cNvSpPr txBox="1"/>
          <p:nvPr/>
        </p:nvSpPr>
        <p:spPr>
          <a:xfrm>
            <a:off x="4970225" y="3568299"/>
            <a:ext cx="2699450" cy="31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" sz="2400" b="1" i="0" u="none" strike="noStrike" cap="none">
                <a:solidFill>
                  <a:schemeClr val="lt2"/>
                </a:solidFill>
                <a:latin typeface="Fira Sans"/>
                <a:ea typeface="Fira Sans"/>
                <a:cs typeface="Fira Sans"/>
                <a:sym typeface="Fira Sans"/>
              </a:rPr>
              <a:t>DNA dizisi</a:t>
            </a:r>
            <a:endParaRPr sz="2400" b="1" i="0" u="none" strike="noStrike" cap="none">
              <a:solidFill>
                <a:schemeClr val="l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B1094F7-9733-3924-7D5C-FD137F2B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609" y="1508554"/>
            <a:ext cx="1446360" cy="1649013"/>
          </a:xfrm>
        </p:spPr>
        <p:txBody>
          <a:bodyPr/>
          <a:lstStyle/>
          <a:p>
            <a:r>
              <a:rPr lang="tr-TR" dirty="0"/>
              <a:t>Veteriner </a:t>
            </a:r>
            <a:r>
              <a:rPr lang="tr-TR" dirty="0" err="1"/>
              <a:t>helkimlikte</a:t>
            </a:r>
            <a:r>
              <a:rPr lang="tr-TR" dirty="0"/>
              <a:t> DNA analizleri</a:t>
            </a:r>
            <a:br>
              <a:rPr lang="tr-TR" dirty="0"/>
            </a:br>
            <a:r>
              <a:rPr lang="tr-TR" dirty="0"/>
              <a:t>ile </a:t>
            </a:r>
            <a:br>
              <a:rPr lang="tr-TR" dirty="0"/>
            </a:br>
            <a:r>
              <a:rPr lang="tr-TR" dirty="0"/>
              <a:t>neler yapılabilir?</a:t>
            </a:r>
            <a:br>
              <a:rPr lang="tr-TR" dirty="0"/>
            </a:br>
            <a:endParaRPr lang="tr-TR" dirty="0"/>
          </a:p>
        </p:txBody>
      </p:sp>
      <p:sp>
        <p:nvSpPr>
          <p:cNvPr id="5" name="Metin kutusu 4">
            <a:extLst>
              <a:ext uri="{FF2B5EF4-FFF2-40B4-BE49-F238E27FC236}">
                <a16:creationId xmlns:a16="http://schemas.microsoft.com/office/drawing/2014/main" id="{DA8D5E48-1616-1470-A51D-02DF5D33C2B0}"/>
              </a:ext>
            </a:extLst>
          </p:cNvPr>
          <p:cNvSpPr txBox="1"/>
          <p:nvPr/>
        </p:nvSpPr>
        <p:spPr>
          <a:xfrm>
            <a:off x="5642042" y="84377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tr-TR" sz="1800" dirty="0">
              <a:latin typeface="Fira Sans" panose="020B0503050000020004" pitchFamily="34" charset="0"/>
            </a:endParaRPr>
          </a:p>
          <a:p>
            <a:endParaRPr lang="tr-TR" sz="1800" dirty="0">
              <a:latin typeface="Fira Sans" panose="020B0503050000020004" pitchFamily="34" charset="0"/>
            </a:endParaRPr>
          </a:p>
        </p:txBody>
      </p:sp>
      <p:sp>
        <p:nvSpPr>
          <p:cNvPr id="6" name="Google Shape;15435;p27">
            <a:extLst>
              <a:ext uri="{FF2B5EF4-FFF2-40B4-BE49-F238E27FC236}">
                <a16:creationId xmlns:a16="http://schemas.microsoft.com/office/drawing/2014/main" id="{B16E585B-81E5-07AC-B6C8-076BF36A2A20}"/>
              </a:ext>
            </a:extLst>
          </p:cNvPr>
          <p:cNvSpPr/>
          <p:nvPr/>
        </p:nvSpPr>
        <p:spPr>
          <a:xfrm flipH="1">
            <a:off x="2400795" y="62761"/>
            <a:ext cx="4175099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15453;p27">
            <a:extLst>
              <a:ext uri="{FF2B5EF4-FFF2-40B4-BE49-F238E27FC236}">
                <a16:creationId xmlns:a16="http://schemas.microsoft.com/office/drawing/2014/main" id="{3A9D5B66-2F88-6394-CF6D-95EE629BDCA4}"/>
              </a:ext>
            </a:extLst>
          </p:cNvPr>
          <p:cNvSpPr/>
          <p:nvPr/>
        </p:nvSpPr>
        <p:spPr>
          <a:xfrm>
            <a:off x="2720442" y="202244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1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15456;p27">
            <a:extLst>
              <a:ext uri="{FF2B5EF4-FFF2-40B4-BE49-F238E27FC236}">
                <a16:creationId xmlns:a16="http://schemas.microsoft.com/office/drawing/2014/main" id="{98A8CF53-2DA0-FFAB-2395-2DBB39877E55}"/>
              </a:ext>
            </a:extLst>
          </p:cNvPr>
          <p:cNvSpPr/>
          <p:nvPr/>
        </p:nvSpPr>
        <p:spPr>
          <a:xfrm>
            <a:off x="2653580" y="129472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5450;p27">
            <a:extLst>
              <a:ext uri="{FF2B5EF4-FFF2-40B4-BE49-F238E27FC236}">
                <a16:creationId xmlns:a16="http://schemas.microsoft.com/office/drawing/2014/main" id="{AC44A4A8-964C-FE52-92FB-2E63A8C650FA}"/>
              </a:ext>
            </a:extLst>
          </p:cNvPr>
          <p:cNvSpPr/>
          <p:nvPr/>
        </p:nvSpPr>
        <p:spPr>
          <a:xfrm>
            <a:off x="3159069" y="132268"/>
            <a:ext cx="1720912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>
              <a:buSzPts val="1400"/>
            </a:pPr>
            <a:r>
              <a:rPr lang="tr-TR" sz="1800" b="1" dirty="0">
                <a:latin typeface="Fira Sans" panose="020B0503050000020004" pitchFamily="34" charset="0"/>
              </a:rPr>
              <a:t>Irk tayini</a:t>
            </a:r>
          </a:p>
        </p:txBody>
      </p:sp>
      <p:sp>
        <p:nvSpPr>
          <p:cNvPr id="16" name="Google Shape;15435;p27">
            <a:extLst>
              <a:ext uri="{FF2B5EF4-FFF2-40B4-BE49-F238E27FC236}">
                <a16:creationId xmlns:a16="http://schemas.microsoft.com/office/drawing/2014/main" id="{6EDA3383-F1CE-33DC-CAC4-23F5CBBD4EF0}"/>
              </a:ext>
            </a:extLst>
          </p:cNvPr>
          <p:cNvSpPr/>
          <p:nvPr/>
        </p:nvSpPr>
        <p:spPr>
          <a:xfrm flipH="1">
            <a:off x="2400795" y="789230"/>
            <a:ext cx="4175100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5453;p27">
            <a:extLst>
              <a:ext uri="{FF2B5EF4-FFF2-40B4-BE49-F238E27FC236}">
                <a16:creationId xmlns:a16="http://schemas.microsoft.com/office/drawing/2014/main" id="{649023A0-1249-B774-DE3F-5D2D35BCF391}"/>
              </a:ext>
            </a:extLst>
          </p:cNvPr>
          <p:cNvSpPr/>
          <p:nvPr/>
        </p:nvSpPr>
        <p:spPr>
          <a:xfrm>
            <a:off x="2720442" y="928713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2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5456;p27">
            <a:extLst>
              <a:ext uri="{FF2B5EF4-FFF2-40B4-BE49-F238E27FC236}">
                <a16:creationId xmlns:a16="http://schemas.microsoft.com/office/drawing/2014/main" id="{4CD115D6-633A-53EC-E01D-A3582CEDF052}"/>
              </a:ext>
            </a:extLst>
          </p:cNvPr>
          <p:cNvSpPr/>
          <p:nvPr/>
        </p:nvSpPr>
        <p:spPr>
          <a:xfrm>
            <a:off x="2653580" y="855941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5450;p27">
            <a:extLst>
              <a:ext uri="{FF2B5EF4-FFF2-40B4-BE49-F238E27FC236}">
                <a16:creationId xmlns:a16="http://schemas.microsoft.com/office/drawing/2014/main" id="{A20678C2-B9F3-BC35-47BF-AA5BC127E331}"/>
              </a:ext>
            </a:extLst>
          </p:cNvPr>
          <p:cNvSpPr/>
          <p:nvPr/>
        </p:nvSpPr>
        <p:spPr>
          <a:xfrm>
            <a:off x="3159070" y="855942"/>
            <a:ext cx="2849319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>
              <a:buSzPts val="1400"/>
            </a:pPr>
            <a:r>
              <a:rPr lang="tr-TR" sz="1800" b="1" dirty="0">
                <a:latin typeface="Fira Sans" panose="020B0503050000020004" pitchFamily="34" charset="0"/>
              </a:rPr>
              <a:t>Kalıtsal hastalık tespiti</a:t>
            </a:r>
          </a:p>
        </p:txBody>
      </p:sp>
      <p:sp>
        <p:nvSpPr>
          <p:cNvPr id="20" name="Google Shape;15435;p27">
            <a:extLst>
              <a:ext uri="{FF2B5EF4-FFF2-40B4-BE49-F238E27FC236}">
                <a16:creationId xmlns:a16="http://schemas.microsoft.com/office/drawing/2014/main" id="{C8535019-AD50-F7DA-31ED-761CBB73B6AA}"/>
              </a:ext>
            </a:extLst>
          </p:cNvPr>
          <p:cNvSpPr/>
          <p:nvPr/>
        </p:nvSpPr>
        <p:spPr>
          <a:xfrm flipH="1">
            <a:off x="2399961" y="1503307"/>
            <a:ext cx="4175935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15453;p27">
            <a:extLst>
              <a:ext uri="{FF2B5EF4-FFF2-40B4-BE49-F238E27FC236}">
                <a16:creationId xmlns:a16="http://schemas.microsoft.com/office/drawing/2014/main" id="{D8D0064B-3BE2-31BE-B9B9-9E389E31AC6B}"/>
              </a:ext>
            </a:extLst>
          </p:cNvPr>
          <p:cNvSpPr/>
          <p:nvPr/>
        </p:nvSpPr>
        <p:spPr>
          <a:xfrm>
            <a:off x="2720442" y="1655182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3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15456;p27">
            <a:extLst>
              <a:ext uri="{FF2B5EF4-FFF2-40B4-BE49-F238E27FC236}">
                <a16:creationId xmlns:a16="http://schemas.microsoft.com/office/drawing/2014/main" id="{FC9A584F-19FA-6405-D511-918CFA75FA1A}"/>
              </a:ext>
            </a:extLst>
          </p:cNvPr>
          <p:cNvSpPr/>
          <p:nvPr/>
        </p:nvSpPr>
        <p:spPr>
          <a:xfrm>
            <a:off x="2653580" y="1582410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15450;p27">
            <a:extLst>
              <a:ext uri="{FF2B5EF4-FFF2-40B4-BE49-F238E27FC236}">
                <a16:creationId xmlns:a16="http://schemas.microsoft.com/office/drawing/2014/main" id="{639201E4-FDEC-7D93-9C08-79B78DC32C2E}"/>
              </a:ext>
            </a:extLst>
          </p:cNvPr>
          <p:cNvSpPr/>
          <p:nvPr/>
        </p:nvSpPr>
        <p:spPr>
          <a:xfrm>
            <a:off x="3159070" y="1582411"/>
            <a:ext cx="3559303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pPr>
              <a:buSzPts val="1400"/>
            </a:pPr>
            <a:r>
              <a:rPr lang="tr-TR" sz="1800" b="1" dirty="0">
                <a:latin typeface="Fira Sans" panose="020B0503050000020004" pitchFamily="34" charset="0"/>
              </a:rPr>
              <a:t>Çeşitli karakterlerin taranması</a:t>
            </a:r>
          </a:p>
        </p:txBody>
      </p:sp>
      <p:sp>
        <p:nvSpPr>
          <p:cNvPr id="24" name="Google Shape;15435;p27">
            <a:extLst>
              <a:ext uri="{FF2B5EF4-FFF2-40B4-BE49-F238E27FC236}">
                <a16:creationId xmlns:a16="http://schemas.microsoft.com/office/drawing/2014/main" id="{48596A2F-D59F-E831-1E4C-97ED45AF6F97}"/>
              </a:ext>
            </a:extLst>
          </p:cNvPr>
          <p:cNvSpPr/>
          <p:nvPr/>
        </p:nvSpPr>
        <p:spPr>
          <a:xfrm flipH="1">
            <a:off x="2400795" y="2242168"/>
            <a:ext cx="4175098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15453;p27">
            <a:extLst>
              <a:ext uri="{FF2B5EF4-FFF2-40B4-BE49-F238E27FC236}">
                <a16:creationId xmlns:a16="http://schemas.microsoft.com/office/drawing/2014/main" id="{2D6E725E-9EED-BA42-EEC3-50F526398135}"/>
              </a:ext>
            </a:extLst>
          </p:cNvPr>
          <p:cNvSpPr/>
          <p:nvPr/>
        </p:nvSpPr>
        <p:spPr>
          <a:xfrm>
            <a:off x="2720442" y="2381651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4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15456;p27">
            <a:extLst>
              <a:ext uri="{FF2B5EF4-FFF2-40B4-BE49-F238E27FC236}">
                <a16:creationId xmlns:a16="http://schemas.microsoft.com/office/drawing/2014/main" id="{939F4569-EC23-D57A-C96B-78F9E1F1D177}"/>
              </a:ext>
            </a:extLst>
          </p:cNvPr>
          <p:cNvSpPr/>
          <p:nvPr/>
        </p:nvSpPr>
        <p:spPr>
          <a:xfrm>
            <a:off x="2653580" y="2308879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15450;p27">
            <a:extLst>
              <a:ext uri="{FF2B5EF4-FFF2-40B4-BE49-F238E27FC236}">
                <a16:creationId xmlns:a16="http://schemas.microsoft.com/office/drawing/2014/main" id="{7B2274A0-A08F-A316-0481-D74D0B115FBF}"/>
              </a:ext>
            </a:extLst>
          </p:cNvPr>
          <p:cNvSpPr/>
          <p:nvPr/>
        </p:nvSpPr>
        <p:spPr>
          <a:xfrm>
            <a:off x="3159070" y="2308880"/>
            <a:ext cx="3559303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r>
              <a:rPr lang="tr-TR" sz="1800" b="1" dirty="0">
                <a:latin typeface="Fira Sans" panose="020B0503050000020004" pitchFamily="34" charset="0"/>
              </a:rPr>
              <a:t>Ebeveyn belirleme</a:t>
            </a:r>
          </a:p>
        </p:txBody>
      </p:sp>
      <p:sp>
        <p:nvSpPr>
          <p:cNvPr id="28" name="Google Shape;15435;p27">
            <a:extLst>
              <a:ext uri="{FF2B5EF4-FFF2-40B4-BE49-F238E27FC236}">
                <a16:creationId xmlns:a16="http://schemas.microsoft.com/office/drawing/2014/main" id="{36DE371F-02DD-DC85-DCFF-99280608E075}"/>
              </a:ext>
            </a:extLst>
          </p:cNvPr>
          <p:cNvSpPr/>
          <p:nvPr/>
        </p:nvSpPr>
        <p:spPr>
          <a:xfrm flipH="1">
            <a:off x="2406167" y="2968637"/>
            <a:ext cx="4169725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15453;p27">
            <a:extLst>
              <a:ext uri="{FF2B5EF4-FFF2-40B4-BE49-F238E27FC236}">
                <a16:creationId xmlns:a16="http://schemas.microsoft.com/office/drawing/2014/main" id="{897D8E15-4567-FE2A-18E4-ABAFA46E164A}"/>
              </a:ext>
            </a:extLst>
          </p:cNvPr>
          <p:cNvSpPr/>
          <p:nvPr/>
        </p:nvSpPr>
        <p:spPr>
          <a:xfrm>
            <a:off x="2725814" y="3108120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5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15456;p27">
            <a:extLst>
              <a:ext uri="{FF2B5EF4-FFF2-40B4-BE49-F238E27FC236}">
                <a16:creationId xmlns:a16="http://schemas.microsoft.com/office/drawing/2014/main" id="{9776855B-519D-6D2A-B442-B25FBA7D803D}"/>
              </a:ext>
            </a:extLst>
          </p:cNvPr>
          <p:cNvSpPr/>
          <p:nvPr/>
        </p:nvSpPr>
        <p:spPr>
          <a:xfrm>
            <a:off x="2658952" y="3035348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15450;p27">
            <a:extLst>
              <a:ext uri="{FF2B5EF4-FFF2-40B4-BE49-F238E27FC236}">
                <a16:creationId xmlns:a16="http://schemas.microsoft.com/office/drawing/2014/main" id="{FCB67844-E62E-FA3E-4227-7A6E44E96F6E}"/>
              </a:ext>
            </a:extLst>
          </p:cNvPr>
          <p:cNvSpPr/>
          <p:nvPr/>
        </p:nvSpPr>
        <p:spPr>
          <a:xfrm>
            <a:off x="3164442" y="3035349"/>
            <a:ext cx="3559303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r>
              <a:rPr lang="tr-TR" sz="1800" b="1" dirty="0" err="1">
                <a:latin typeface="Fira Sans" panose="020B0503050000020004" pitchFamily="34" charset="0"/>
              </a:rPr>
              <a:t>Prognoz</a:t>
            </a:r>
            <a:r>
              <a:rPr lang="tr-TR" sz="1800" b="1" dirty="0">
                <a:latin typeface="Fira Sans" panose="020B0503050000020004" pitchFamily="34" charset="0"/>
              </a:rPr>
              <a:t> ve tedavi desteği</a:t>
            </a:r>
          </a:p>
        </p:txBody>
      </p:sp>
      <p:sp>
        <p:nvSpPr>
          <p:cNvPr id="32" name="Google Shape;15435;p27">
            <a:extLst>
              <a:ext uri="{FF2B5EF4-FFF2-40B4-BE49-F238E27FC236}">
                <a16:creationId xmlns:a16="http://schemas.microsoft.com/office/drawing/2014/main" id="{3068EDC6-C56C-A63D-7756-3A52DC9F6E18}"/>
              </a:ext>
            </a:extLst>
          </p:cNvPr>
          <p:cNvSpPr/>
          <p:nvPr/>
        </p:nvSpPr>
        <p:spPr>
          <a:xfrm flipH="1">
            <a:off x="2400794" y="3695106"/>
            <a:ext cx="4169724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15453;p27">
            <a:extLst>
              <a:ext uri="{FF2B5EF4-FFF2-40B4-BE49-F238E27FC236}">
                <a16:creationId xmlns:a16="http://schemas.microsoft.com/office/drawing/2014/main" id="{DD44D7C9-4244-49F0-EF34-E9C44FED1C79}"/>
              </a:ext>
            </a:extLst>
          </p:cNvPr>
          <p:cNvSpPr/>
          <p:nvPr/>
        </p:nvSpPr>
        <p:spPr>
          <a:xfrm>
            <a:off x="2720441" y="3834589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6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15456;p27">
            <a:extLst>
              <a:ext uri="{FF2B5EF4-FFF2-40B4-BE49-F238E27FC236}">
                <a16:creationId xmlns:a16="http://schemas.microsoft.com/office/drawing/2014/main" id="{32CBBEBA-A285-2B15-D999-050A6E8D8331}"/>
              </a:ext>
            </a:extLst>
          </p:cNvPr>
          <p:cNvSpPr/>
          <p:nvPr/>
        </p:nvSpPr>
        <p:spPr>
          <a:xfrm>
            <a:off x="2653579" y="3761817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15450;p27">
            <a:extLst>
              <a:ext uri="{FF2B5EF4-FFF2-40B4-BE49-F238E27FC236}">
                <a16:creationId xmlns:a16="http://schemas.microsoft.com/office/drawing/2014/main" id="{903F092B-1006-D191-65F2-EF3C098EC58B}"/>
              </a:ext>
            </a:extLst>
          </p:cNvPr>
          <p:cNvSpPr/>
          <p:nvPr/>
        </p:nvSpPr>
        <p:spPr>
          <a:xfrm>
            <a:off x="3159069" y="3761818"/>
            <a:ext cx="3559303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r>
              <a:rPr lang="tr-TR" sz="1800" b="1" dirty="0">
                <a:latin typeface="Fira Sans" panose="020B0503050000020004" pitchFamily="34" charset="0"/>
              </a:rPr>
              <a:t>Genetik danışmanlık</a:t>
            </a:r>
          </a:p>
        </p:txBody>
      </p:sp>
      <p:sp>
        <p:nvSpPr>
          <p:cNvPr id="36" name="Google Shape;15435;p27">
            <a:extLst>
              <a:ext uri="{FF2B5EF4-FFF2-40B4-BE49-F238E27FC236}">
                <a16:creationId xmlns:a16="http://schemas.microsoft.com/office/drawing/2014/main" id="{55521CD1-23C3-7BA4-458C-DF0D0820574E}"/>
              </a:ext>
            </a:extLst>
          </p:cNvPr>
          <p:cNvSpPr/>
          <p:nvPr/>
        </p:nvSpPr>
        <p:spPr>
          <a:xfrm flipH="1">
            <a:off x="2399961" y="4424754"/>
            <a:ext cx="4169722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lang="tr-TR"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15453;p27">
            <a:extLst>
              <a:ext uri="{FF2B5EF4-FFF2-40B4-BE49-F238E27FC236}">
                <a16:creationId xmlns:a16="http://schemas.microsoft.com/office/drawing/2014/main" id="{E46A9702-35A2-B5A4-F360-B4262A2A6DB9}"/>
              </a:ext>
            </a:extLst>
          </p:cNvPr>
          <p:cNvSpPr/>
          <p:nvPr/>
        </p:nvSpPr>
        <p:spPr>
          <a:xfrm>
            <a:off x="2719608" y="4564237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7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15456;p27">
            <a:extLst>
              <a:ext uri="{FF2B5EF4-FFF2-40B4-BE49-F238E27FC236}">
                <a16:creationId xmlns:a16="http://schemas.microsoft.com/office/drawing/2014/main" id="{B3200A55-931F-1C86-3D38-07FC666F6130}"/>
              </a:ext>
            </a:extLst>
          </p:cNvPr>
          <p:cNvSpPr/>
          <p:nvPr/>
        </p:nvSpPr>
        <p:spPr>
          <a:xfrm>
            <a:off x="2652746" y="4491465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15450;p27">
            <a:extLst>
              <a:ext uri="{FF2B5EF4-FFF2-40B4-BE49-F238E27FC236}">
                <a16:creationId xmlns:a16="http://schemas.microsoft.com/office/drawing/2014/main" id="{16F7B562-DADE-59F9-9B31-564836DFA8A5}"/>
              </a:ext>
            </a:extLst>
          </p:cNvPr>
          <p:cNvSpPr/>
          <p:nvPr/>
        </p:nvSpPr>
        <p:spPr>
          <a:xfrm>
            <a:off x="3161995" y="4479282"/>
            <a:ext cx="3559303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r>
              <a:rPr lang="tr-TR" sz="1800" b="1" dirty="0">
                <a:latin typeface="Fira Sans" panose="020B0503050000020004" pitchFamily="34" charset="0"/>
              </a:rPr>
              <a:t>Papağanda cinsiyet belirleme</a:t>
            </a:r>
          </a:p>
        </p:txBody>
      </p:sp>
      <p:sp>
        <p:nvSpPr>
          <p:cNvPr id="39" name="Google Shape;15435;p27">
            <a:extLst>
              <a:ext uri="{FF2B5EF4-FFF2-40B4-BE49-F238E27FC236}">
                <a16:creationId xmlns:a16="http://schemas.microsoft.com/office/drawing/2014/main" id="{51135A09-ACE5-2058-1C5C-079A9DC2FB37}"/>
              </a:ext>
            </a:extLst>
          </p:cNvPr>
          <p:cNvSpPr/>
          <p:nvPr/>
        </p:nvSpPr>
        <p:spPr>
          <a:xfrm flipH="1">
            <a:off x="6612599" y="3709597"/>
            <a:ext cx="4169725" cy="671680"/>
          </a:xfrm>
          <a:prstGeom prst="homePlate">
            <a:avLst>
              <a:gd name="adj" fmla="val 26468"/>
            </a:avLst>
          </a:pr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15453;p27">
            <a:extLst>
              <a:ext uri="{FF2B5EF4-FFF2-40B4-BE49-F238E27FC236}">
                <a16:creationId xmlns:a16="http://schemas.microsoft.com/office/drawing/2014/main" id="{48579452-E80B-4350-F263-6ECA3ABF3699}"/>
              </a:ext>
            </a:extLst>
          </p:cNvPr>
          <p:cNvSpPr/>
          <p:nvPr/>
        </p:nvSpPr>
        <p:spPr>
          <a:xfrm>
            <a:off x="6932246" y="3849080"/>
            <a:ext cx="438627" cy="406648"/>
          </a:xfrm>
          <a:custGeom>
            <a:avLst/>
            <a:gdLst/>
            <a:ahLst/>
            <a:cxnLst/>
            <a:rect l="l" t="t" r="r" b="b"/>
            <a:pathLst>
              <a:path w="27554" h="27521" extrusionOk="0">
                <a:moveTo>
                  <a:pt x="27553" y="13777"/>
                </a:moveTo>
                <a:cubicBezTo>
                  <a:pt x="27553" y="21349"/>
                  <a:pt x="21382" y="27520"/>
                  <a:pt x="13777" y="27520"/>
                </a:cubicBezTo>
                <a:cubicBezTo>
                  <a:pt x="6171" y="27520"/>
                  <a:pt x="0" y="21349"/>
                  <a:pt x="0" y="13777"/>
                </a:cubicBezTo>
                <a:cubicBezTo>
                  <a:pt x="0" y="6172"/>
                  <a:pt x="6171" y="1"/>
                  <a:pt x="13777" y="1"/>
                </a:cubicBezTo>
                <a:cubicBezTo>
                  <a:pt x="21382" y="1"/>
                  <a:pt x="27553" y="6172"/>
                  <a:pt x="27553" y="1377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5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8</a:t>
            </a:r>
            <a:endParaRPr sz="14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15456;p27">
            <a:extLst>
              <a:ext uri="{FF2B5EF4-FFF2-40B4-BE49-F238E27FC236}">
                <a16:creationId xmlns:a16="http://schemas.microsoft.com/office/drawing/2014/main" id="{66A1E746-8886-CF1F-6249-C863DCFA981E}"/>
              </a:ext>
            </a:extLst>
          </p:cNvPr>
          <p:cNvSpPr/>
          <p:nvPr/>
        </p:nvSpPr>
        <p:spPr>
          <a:xfrm>
            <a:off x="6865384" y="3776308"/>
            <a:ext cx="583311" cy="546601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15450;p27">
            <a:extLst>
              <a:ext uri="{FF2B5EF4-FFF2-40B4-BE49-F238E27FC236}">
                <a16:creationId xmlns:a16="http://schemas.microsoft.com/office/drawing/2014/main" id="{AC677E5D-B7C1-B05A-BE76-1FB10364BC6B}"/>
              </a:ext>
            </a:extLst>
          </p:cNvPr>
          <p:cNvSpPr/>
          <p:nvPr/>
        </p:nvSpPr>
        <p:spPr>
          <a:xfrm>
            <a:off x="7370874" y="3776309"/>
            <a:ext cx="3559303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91425" rIns="137150" bIns="91425" anchor="ctr" anchorCtr="0">
            <a:noAutofit/>
          </a:bodyPr>
          <a:lstStyle/>
          <a:p>
            <a:r>
              <a:rPr lang="tr-TR" sz="1800" b="1" dirty="0">
                <a:latin typeface="Fira Sans" panose="020B0503050000020004" pitchFamily="34" charset="0"/>
              </a:rPr>
              <a:t>Adli olaylar</a:t>
            </a:r>
          </a:p>
        </p:txBody>
      </p:sp>
    </p:spTree>
    <p:extLst>
      <p:ext uri="{BB962C8B-B14F-4D97-AF65-F5344CB8AC3E}">
        <p14:creationId xmlns:p14="http://schemas.microsoft.com/office/powerpoint/2010/main" val="21219432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3"/>
          <p:cNvGrpSpPr/>
          <p:nvPr/>
        </p:nvGrpSpPr>
        <p:grpSpPr>
          <a:xfrm>
            <a:off x="184179" y="948253"/>
            <a:ext cx="8881442" cy="3724521"/>
            <a:chOff x="233501" y="971575"/>
            <a:chExt cx="8881442" cy="3724521"/>
          </a:xfrm>
        </p:grpSpPr>
        <p:sp>
          <p:nvSpPr>
            <p:cNvPr id="119" name="Google Shape;119;p3"/>
            <p:cNvSpPr/>
            <p:nvPr/>
          </p:nvSpPr>
          <p:spPr>
            <a:xfrm rot="5400000" flipH="1">
              <a:off x="6334649" y="1915800"/>
              <a:ext cx="1538637" cy="402195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176063" y="971575"/>
              <a:ext cx="1680267" cy="2469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3982630" y="971575"/>
              <a:ext cx="1540326" cy="24690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5625337" y="971575"/>
              <a:ext cx="1540325" cy="331470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 rot="-5400000">
              <a:off x="1978657" y="1359227"/>
              <a:ext cx="1591713" cy="5082024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 rot="-2684354">
            <a:off x="2313992" y="1434373"/>
            <a:ext cx="4683070" cy="4865778"/>
            <a:chOff x="2329097" y="444888"/>
            <a:chExt cx="4485805" cy="4487199"/>
          </a:xfrm>
        </p:grpSpPr>
        <p:sp>
          <p:nvSpPr>
            <p:cNvPr id="125" name="Google Shape;125;p3"/>
            <p:cNvSpPr/>
            <p:nvPr/>
          </p:nvSpPr>
          <p:spPr>
            <a:xfrm>
              <a:off x="3975239" y="1271078"/>
              <a:ext cx="1148391" cy="2816058"/>
            </a:xfrm>
            <a:custGeom>
              <a:avLst/>
              <a:gdLst/>
              <a:ahLst/>
              <a:cxnLst/>
              <a:rect l="l" t="t" r="r" b="b"/>
              <a:pathLst>
                <a:path w="53563" h="131346" extrusionOk="0">
                  <a:moveTo>
                    <a:pt x="1" y="1"/>
                  </a:moveTo>
                  <a:cubicBezTo>
                    <a:pt x="7481" y="5797"/>
                    <a:pt x="11853" y="14703"/>
                    <a:pt x="11853" y="24158"/>
                  </a:cubicBezTo>
                  <a:cubicBezTo>
                    <a:pt x="11853" y="24191"/>
                    <a:pt x="11853" y="24223"/>
                    <a:pt x="11853" y="24223"/>
                  </a:cubicBezTo>
                  <a:lnTo>
                    <a:pt x="11853" y="67843"/>
                  </a:lnTo>
                  <a:lnTo>
                    <a:pt x="11821" y="67875"/>
                  </a:lnTo>
                  <a:cubicBezTo>
                    <a:pt x="11821" y="96275"/>
                    <a:pt x="29016" y="120724"/>
                    <a:pt x="53562" y="131346"/>
                  </a:cubicBezTo>
                  <a:cubicBezTo>
                    <a:pt x="46082" y="125549"/>
                    <a:pt x="41710" y="116644"/>
                    <a:pt x="41710" y="107188"/>
                  </a:cubicBezTo>
                  <a:lnTo>
                    <a:pt x="41710" y="107123"/>
                  </a:lnTo>
                  <a:lnTo>
                    <a:pt x="41710" y="63504"/>
                  </a:lnTo>
                  <a:lnTo>
                    <a:pt x="41742" y="63471"/>
                  </a:lnTo>
                  <a:cubicBezTo>
                    <a:pt x="41742" y="35104"/>
                    <a:pt x="24547" y="10655"/>
                    <a:pt x="1" y="1"/>
                  </a:cubicBezTo>
                  <a:close/>
                </a:path>
              </a:pathLst>
            </a:custGeom>
            <a:solidFill>
              <a:srgbClr val="E94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3155288" y="2091029"/>
              <a:ext cx="2816058" cy="1148391"/>
            </a:xfrm>
            <a:custGeom>
              <a:avLst/>
              <a:gdLst/>
              <a:ahLst/>
              <a:cxnLst/>
              <a:rect l="l" t="t" r="r" b="b"/>
              <a:pathLst>
                <a:path w="131346" h="53563" extrusionOk="0">
                  <a:moveTo>
                    <a:pt x="1" y="1"/>
                  </a:moveTo>
                  <a:cubicBezTo>
                    <a:pt x="10655" y="24547"/>
                    <a:pt x="35104" y="41743"/>
                    <a:pt x="63471" y="41743"/>
                  </a:cubicBezTo>
                  <a:lnTo>
                    <a:pt x="63503" y="41710"/>
                  </a:lnTo>
                  <a:lnTo>
                    <a:pt x="107188" y="41710"/>
                  </a:lnTo>
                  <a:cubicBezTo>
                    <a:pt x="116644" y="41710"/>
                    <a:pt x="125549" y="46082"/>
                    <a:pt x="131346" y="53562"/>
                  </a:cubicBezTo>
                  <a:cubicBezTo>
                    <a:pt x="120692" y="29016"/>
                    <a:pt x="96275" y="11821"/>
                    <a:pt x="67875" y="11821"/>
                  </a:cubicBezTo>
                  <a:lnTo>
                    <a:pt x="67843" y="11853"/>
                  </a:lnTo>
                  <a:lnTo>
                    <a:pt x="24158" y="11853"/>
                  </a:ln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25AC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452005" y="2985292"/>
              <a:ext cx="640842" cy="1946795"/>
            </a:xfrm>
            <a:custGeom>
              <a:avLst/>
              <a:gdLst/>
              <a:ahLst/>
              <a:cxnLst/>
              <a:rect l="l" t="t" r="r" b="b"/>
              <a:pathLst>
                <a:path w="29890" h="90802" extrusionOk="0">
                  <a:moveTo>
                    <a:pt x="0" y="0"/>
                  </a:moveTo>
                  <a:lnTo>
                    <a:pt x="0" y="39248"/>
                  </a:lnTo>
                  <a:lnTo>
                    <a:pt x="0" y="75938"/>
                  </a:lnTo>
                  <a:cubicBezTo>
                    <a:pt x="33" y="84163"/>
                    <a:pt x="6703" y="90802"/>
                    <a:pt x="14929" y="90802"/>
                  </a:cubicBezTo>
                  <a:cubicBezTo>
                    <a:pt x="23154" y="90802"/>
                    <a:pt x="29825" y="84163"/>
                    <a:pt x="29890" y="75938"/>
                  </a:cubicBezTo>
                  <a:lnTo>
                    <a:pt x="29890" y="39248"/>
                  </a:lnTo>
                  <a:cubicBezTo>
                    <a:pt x="29890" y="29825"/>
                    <a:pt x="27947" y="20466"/>
                    <a:pt x="24190" y="11820"/>
                  </a:cubicBezTo>
                  <a:cubicBezTo>
                    <a:pt x="18426" y="4339"/>
                    <a:pt x="9488" y="0"/>
                    <a:pt x="65" y="0"/>
                  </a:cubicBezTo>
                  <a:close/>
                </a:path>
              </a:pathLst>
            </a:custGeom>
            <a:solidFill>
              <a:srgbClr val="F04A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197190" y="2465951"/>
              <a:ext cx="774156" cy="773469"/>
            </a:xfrm>
            <a:custGeom>
              <a:avLst/>
              <a:gdLst/>
              <a:ahLst/>
              <a:cxnLst/>
              <a:rect l="l" t="t" r="r" b="b"/>
              <a:pathLst>
                <a:path w="36108" h="36076" extrusionOk="0">
                  <a:moveTo>
                    <a:pt x="1" y="1"/>
                  </a:moveTo>
                  <a:cubicBezTo>
                    <a:pt x="7546" y="5765"/>
                    <a:pt x="11950" y="14735"/>
                    <a:pt x="11950" y="24223"/>
                  </a:cubicBezTo>
                  <a:cubicBezTo>
                    <a:pt x="21406" y="24223"/>
                    <a:pt x="30311" y="28595"/>
                    <a:pt x="36108" y="36075"/>
                  </a:cubicBezTo>
                  <a:cubicBezTo>
                    <a:pt x="29081" y="19916"/>
                    <a:pt x="16160" y="6995"/>
                    <a:pt x="1" y="1"/>
                  </a:cubicBezTo>
                  <a:close/>
                </a:path>
              </a:pathLst>
            </a:custGeom>
            <a:solidFill>
              <a:srgbClr val="2E3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3033787" y="444888"/>
              <a:ext cx="640863" cy="1900292"/>
            </a:xfrm>
            <a:custGeom>
              <a:avLst/>
              <a:gdLst/>
              <a:ahLst/>
              <a:cxnLst/>
              <a:rect l="l" t="t" r="r" b="b"/>
              <a:pathLst>
                <a:path w="29891" h="88633" extrusionOk="0">
                  <a:moveTo>
                    <a:pt x="14962" y="0"/>
                  </a:moveTo>
                  <a:cubicBezTo>
                    <a:pt x="6704" y="0"/>
                    <a:pt x="1" y="6703"/>
                    <a:pt x="1" y="14961"/>
                  </a:cubicBezTo>
                  <a:lnTo>
                    <a:pt x="1" y="49384"/>
                  </a:lnTo>
                  <a:cubicBezTo>
                    <a:pt x="1" y="58807"/>
                    <a:pt x="1944" y="68134"/>
                    <a:pt x="5700" y="76812"/>
                  </a:cubicBezTo>
                  <a:cubicBezTo>
                    <a:pt x="11464" y="84260"/>
                    <a:pt x="20402" y="88632"/>
                    <a:pt x="29825" y="88632"/>
                  </a:cubicBezTo>
                  <a:lnTo>
                    <a:pt x="29890" y="88632"/>
                  </a:lnTo>
                  <a:lnTo>
                    <a:pt x="29890" y="20434"/>
                  </a:lnTo>
                  <a:lnTo>
                    <a:pt x="29890" y="14961"/>
                  </a:lnTo>
                  <a:cubicBezTo>
                    <a:pt x="29890" y="6703"/>
                    <a:pt x="23219" y="0"/>
                    <a:pt x="14962" y="0"/>
                  </a:cubicBezTo>
                  <a:close/>
                </a:path>
              </a:pathLst>
            </a:custGeom>
            <a:solidFill>
              <a:srgbClr val="287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3155288" y="2091029"/>
              <a:ext cx="774156" cy="774156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0756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4228660" y="2344450"/>
              <a:ext cx="641549" cy="641549"/>
            </a:xfrm>
            <a:custGeom>
              <a:avLst/>
              <a:gdLst/>
              <a:ahLst/>
              <a:cxnLst/>
              <a:rect l="l" t="t" r="r" b="b"/>
              <a:pathLst>
                <a:path w="29923" h="29923" extrusionOk="0">
                  <a:moveTo>
                    <a:pt x="17811" y="1"/>
                  </a:moveTo>
                  <a:lnTo>
                    <a:pt x="17779" y="33"/>
                  </a:lnTo>
                  <a:lnTo>
                    <a:pt x="33" y="33"/>
                  </a:lnTo>
                  <a:lnTo>
                    <a:pt x="33" y="17779"/>
                  </a:lnTo>
                  <a:lnTo>
                    <a:pt x="1" y="17811"/>
                  </a:lnTo>
                  <a:cubicBezTo>
                    <a:pt x="1" y="21471"/>
                    <a:pt x="292" y="25162"/>
                    <a:pt x="875" y="28789"/>
                  </a:cubicBezTo>
                  <a:cubicBezTo>
                    <a:pt x="5020" y="29534"/>
                    <a:pt x="9230" y="29923"/>
                    <a:pt x="13439" y="29923"/>
                  </a:cubicBezTo>
                  <a:lnTo>
                    <a:pt x="13439" y="29890"/>
                  </a:lnTo>
                  <a:lnTo>
                    <a:pt x="29890" y="29890"/>
                  </a:lnTo>
                  <a:lnTo>
                    <a:pt x="29890" y="13440"/>
                  </a:lnTo>
                  <a:lnTo>
                    <a:pt x="29922" y="13407"/>
                  </a:lnTo>
                  <a:cubicBezTo>
                    <a:pt x="29922" y="9230"/>
                    <a:pt x="29534" y="5020"/>
                    <a:pt x="28789" y="875"/>
                  </a:cubicBezTo>
                  <a:cubicBezTo>
                    <a:pt x="25162" y="292"/>
                    <a:pt x="21470" y="1"/>
                    <a:pt x="17811" y="1"/>
                  </a:cubicBezTo>
                  <a:close/>
                </a:path>
              </a:pathLst>
            </a:custGeom>
            <a:solidFill>
              <a:srgbClr val="2B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4867400" y="3565715"/>
              <a:ext cx="1947502" cy="640842"/>
            </a:xfrm>
            <a:custGeom>
              <a:avLst/>
              <a:gdLst/>
              <a:ahLst/>
              <a:cxnLst/>
              <a:rect l="l" t="t" r="r" b="b"/>
              <a:pathLst>
                <a:path w="90835" h="29890" extrusionOk="0">
                  <a:moveTo>
                    <a:pt x="1" y="0"/>
                  </a:moveTo>
                  <a:lnTo>
                    <a:pt x="1" y="65"/>
                  </a:lnTo>
                  <a:cubicBezTo>
                    <a:pt x="1" y="9489"/>
                    <a:pt x="4373" y="18426"/>
                    <a:pt x="11853" y="24190"/>
                  </a:cubicBezTo>
                  <a:cubicBezTo>
                    <a:pt x="20499" y="27947"/>
                    <a:pt x="29825" y="29890"/>
                    <a:pt x="39281" y="29890"/>
                  </a:cubicBezTo>
                  <a:lnTo>
                    <a:pt x="75971" y="29890"/>
                  </a:lnTo>
                  <a:cubicBezTo>
                    <a:pt x="84196" y="29857"/>
                    <a:pt x="90835" y="23154"/>
                    <a:pt x="90835" y="14929"/>
                  </a:cubicBezTo>
                  <a:cubicBezTo>
                    <a:pt x="90835" y="6704"/>
                    <a:pt x="84196" y="33"/>
                    <a:pt x="75971" y="0"/>
                  </a:cubicBezTo>
                  <a:close/>
                </a:path>
              </a:pathLst>
            </a:custGeom>
            <a:solidFill>
              <a:srgbClr val="ECB0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449925" y="3565715"/>
              <a:ext cx="640842" cy="640842"/>
            </a:xfrm>
            <a:custGeom>
              <a:avLst/>
              <a:gdLst/>
              <a:ahLst/>
              <a:cxnLst/>
              <a:rect l="l" t="t" r="r" b="b"/>
              <a:pathLst>
                <a:path w="29890" h="29890" extrusionOk="0">
                  <a:moveTo>
                    <a:pt x="0" y="0"/>
                  </a:moveTo>
                  <a:lnTo>
                    <a:pt x="0" y="28756"/>
                  </a:lnTo>
                  <a:cubicBezTo>
                    <a:pt x="4080" y="29501"/>
                    <a:pt x="8258" y="29890"/>
                    <a:pt x="12403" y="29890"/>
                  </a:cubicBezTo>
                  <a:lnTo>
                    <a:pt x="29889" y="29890"/>
                  </a:lnTo>
                  <a:lnTo>
                    <a:pt x="29889" y="12435"/>
                  </a:lnTo>
                  <a:cubicBezTo>
                    <a:pt x="29889" y="8258"/>
                    <a:pt x="29501" y="4081"/>
                    <a:pt x="28756" y="0"/>
                  </a:cubicBezTo>
                  <a:close/>
                </a:path>
              </a:pathLst>
            </a:custGeom>
            <a:solidFill>
              <a:srgbClr val="CA2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4350160" y="3312981"/>
              <a:ext cx="773469" cy="774156"/>
            </a:xfrm>
            <a:custGeom>
              <a:avLst/>
              <a:gdLst/>
              <a:ahLst/>
              <a:cxnLst/>
              <a:rect l="l" t="t" r="r" b="b"/>
              <a:pathLst>
                <a:path w="36076" h="36108" extrusionOk="0">
                  <a:moveTo>
                    <a:pt x="1" y="1"/>
                  </a:moveTo>
                  <a:cubicBezTo>
                    <a:pt x="6995" y="16160"/>
                    <a:pt x="19916" y="29081"/>
                    <a:pt x="36075" y="36108"/>
                  </a:cubicBezTo>
                  <a:cubicBezTo>
                    <a:pt x="28595" y="30311"/>
                    <a:pt x="24223" y="21406"/>
                    <a:pt x="24223" y="11950"/>
                  </a:cubicBezTo>
                  <a:cubicBezTo>
                    <a:pt x="14735" y="11950"/>
                    <a:pt x="5765" y="7546"/>
                    <a:pt x="1" y="1"/>
                  </a:cubicBezTo>
                  <a:close/>
                </a:path>
              </a:pathLst>
            </a:custGeom>
            <a:solidFill>
              <a:srgbClr val="C62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329097" y="1149577"/>
              <a:ext cx="1900270" cy="640863"/>
            </a:xfrm>
            <a:custGeom>
              <a:avLst/>
              <a:gdLst/>
              <a:ahLst/>
              <a:cxnLst/>
              <a:rect l="l" t="t" r="r" b="b"/>
              <a:pathLst>
                <a:path w="88632" h="29891" extrusionOk="0">
                  <a:moveTo>
                    <a:pt x="14961" y="1"/>
                  </a:moveTo>
                  <a:cubicBezTo>
                    <a:pt x="6703" y="1"/>
                    <a:pt x="0" y="6704"/>
                    <a:pt x="0" y="14962"/>
                  </a:cubicBezTo>
                  <a:cubicBezTo>
                    <a:pt x="0" y="23219"/>
                    <a:pt x="6703" y="29890"/>
                    <a:pt x="14961" y="29890"/>
                  </a:cubicBezTo>
                  <a:lnTo>
                    <a:pt x="88632" y="29890"/>
                  </a:lnTo>
                  <a:lnTo>
                    <a:pt x="88632" y="29825"/>
                  </a:lnTo>
                  <a:cubicBezTo>
                    <a:pt x="88632" y="20402"/>
                    <a:pt x="84260" y="11464"/>
                    <a:pt x="76812" y="5700"/>
                  </a:cubicBezTo>
                  <a:cubicBezTo>
                    <a:pt x="68134" y="1944"/>
                    <a:pt x="58807" y="1"/>
                    <a:pt x="49384" y="1"/>
                  </a:cubicBezTo>
                  <a:close/>
                </a:path>
              </a:pathLst>
            </a:custGeom>
            <a:solidFill>
              <a:srgbClr val="FE770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3033787" y="1149577"/>
              <a:ext cx="640863" cy="640863"/>
            </a:xfrm>
            <a:custGeom>
              <a:avLst/>
              <a:gdLst/>
              <a:ahLst/>
              <a:cxnLst/>
              <a:rect l="l" t="t" r="r" b="b"/>
              <a:pathLst>
                <a:path w="29891" h="29891" extrusionOk="0">
                  <a:moveTo>
                    <a:pt x="1" y="1"/>
                  </a:moveTo>
                  <a:lnTo>
                    <a:pt x="1" y="16516"/>
                  </a:lnTo>
                  <a:cubicBezTo>
                    <a:pt x="1" y="21017"/>
                    <a:pt x="454" y="25486"/>
                    <a:pt x="1328" y="29890"/>
                  </a:cubicBezTo>
                  <a:lnTo>
                    <a:pt x="29890" y="29890"/>
                  </a:lnTo>
                  <a:lnTo>
                    <a:pt x="29890" y="16516"/>
                  </a:lnTo>
                  <a:lnTo>
                    <a:pt x="29890" y="1328"/>
                  </a:lnTo>
                  <a:cubicBezTo>
                    <a:pt x="25486" y="454"/>
                    <a:pt x="20985" y="1"/>
                    <a:pt x="16516" y="1"/>
                  </a:cubicBezTo>
                  <a:close/>
                </a:path>
              </a:pathLst>
            </a:custGeom>
            <a:solidFill>
              <a:srgbClr val="29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 rot="10800000">
              <a:off x="3973663" y="1271079"/>
              <a:ext cx="774156" cy="774156"/>
            </a:xfrm>
            <a:custGeom>
              <a:avLst/>
              <a:gdLst/>
              <a:ahLst/>
              <a:cxnLst/>
              <a:rect l="l" t="t" r="r" b="b"/>
              <a:pathLst>
                <a:path w="36108" h="36108" extrusionOk="0">
                  <a:moveTo>
                    <a:pt x="1" y="1"/>
                  </a:moveTo>
                  <a:lnTo>
                    <a:pt x="1" y="1"/>
                  </a:lnTo>
                  <a:cubicBezTo>
                    <a:pt x="7028" y="16160"/>
                    <a:pt x="19948" y="29081"/>
                    <a:pt x="36108" y="36108"/>
                  </a:cubicBezTo>
                  <a:cubicBezTo>
                    <a:pt x="28595" y="30311"/>
                    <a:pt x="24158" y="21341"/>
                    <a:pt x="24158" y="11853"/>
                  </a:cubicBezTo>
                  <a:cubicBezTo>
                    <a:pt x="14702" y="11853"/>
                    <a:pt x="5797" y="7481"/>
                    <a:pt x="1" y="1"/>
                  </a:cubicBezTo>
                  <a:close/>
                </a:path>
              </a:pathLst>
            </a:custGeom>
            <a:solidFill>
              <a:srgbClr val="B52A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" name="Google Shape;138;p3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DNA hangi bilgiyi taşır?</a:t>
            </a:r>
            <a:endParaRPr/>
          </a:p>
        </p:txBody>
      </p:sp>
      <p:sp>
        <p:nvSpPr>
          <p:cNvPr id="139" name="Google Shape;139;p3"/>
          <p:cNvSpPr txBox="1"/>
          <p:nvPr/>
        </p:nvSpPr>
        <p:spPr>
          <a:xfrm>
            <a:off x="675876" y="3161455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1"/>
                </a:solidFill>
                <a:latin typeface="Fira Sans"/>
                <a:ea typeface="Fira Sans"/>
                <a:cs typeface="Fira Sans"/>
                <a:sym typeface="Fira Sans"/>
              </a:rPr>
              <a:t>Embriyonal dönem</a:t>
            </a:r>
            <a:endParaRPr sz="1600" b="1" i="0" u="none" strike="noStrike" cap="none">
              <a:solidFill>
                <a:schemeClr val="accent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0" name="Google Shape;140;p3"/>
          <p:cNvSpPr txBox="1"/>
          <p:nvPr/>
        </p:nvSpPr>
        <p:spPr>
          <a:xfrm>
            <a:off x="519882" y="3744774"/>
            <a:ext cx="1680266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Doğumla beraber ortaya çıkanlar</a:t>
            </a:r>
            <a:endParaRPr sz="16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1" name="Google Shape;141;p3"/>
          <p:cNvSpPr txBox="1"/>
          <p:nvPr/>
        </p:nvSpPr>
        <p:spPr>
          <a:xfrm>
            <a:off x="7150030" y="3104733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5"/>
                </a:solidFill>
                <a:latin typeface="Fira Sans"/>
                <a:ea typeface="Fira Sans"/>
                <a:cs typeface="Fira Sans"/>
                <a:sym typeface="Fira Sans"/>
              </a:rPr>
              <a:t>Yetişkin dönem</a:t>
            </a:r>
            <a:endParaRPr sz="1600" b="1" i="0" u="none" strike="noStrike" cap="none">
              <a:solidFill>
                <a:schemeClr val="accent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2" name="Google Shape;142;p3"/>
          <p:cNvSpPr txBox="1"/>
          <p:nvPr/>
        </p:nvSpPr>
        <p:spPr>
          <a:xfrm>
            <a:off x="7003331" y="3680494"/>
            <a:ext cx="17217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sonraki yaşlarda ortaya çıkanlar</a:t>
            </a:r>
            <a:endParaRPr sz="16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3" name="Google Shape;143;p3"/>
          <p:cNvSpPr txBox="1"/>
          <p:nvPr/>
        </p:nvSpPr>
        <p:spPr>
          <a:xfrm>
            <a:off x="4175744" y="1052666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3"/>
                </a:solidFill>
                <a:latin typeface="Fira Sans"/>
                <a:ea typeface="Fira Sans"/>
                <a:cs typeface="Fira Sans"/>
                <a:sym typeface="Fira Sans"/>
              </a:rPr>
              <a:t>Dış görünüş</a:t>
            </a:r>
            <a:endParaRPr sz="1600" b="1" i="0" u="none" strike="noStrike" cap="none">
              <a:solidFill>
                <a:schemeClr val="accent3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3831387" y="1672270"/>
            <a:ext cx="1665362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Tüy uzunluğu, göz rengi, vücut büyüklüğü…</a:t>
            </a:r>
            <a:endParaRPr sz="16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5" name="Google Shape;145;p3"/>
          <p:cNvSpPr txBox="1"/>
          <p:nvPr/>
        </p:nvSpPr>
        <p:spPr>
          <a:xfrm>
            <a:off x="5718137" y="1052666"/>
            <a:ext cx="1249800" cy="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4"/>
                </a:solidFill>
                <a:latin typeface="Fira Sans"/>
                <a:ea typeface="Fira Sans"/>
                <a:cs typeface="Fira Sans"/>
                <a:sym typeface="Fira Sans"/>
              </a:rPr>
              <a:t>Kalıtsal hastalıklar</a:t>
            </a:r>
            <a:endParaRPr sz="1600" b="1" i="0" u="none" strike="noStrike" cap="none">
              <a:solidFill>
                <a:schemeClr val="accent4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46" name="Google Shape;146;p3"/>
          <p:cNvSpPr txBox="1"/>
          <p:nvPr/>
        </p:nvSpPr>
        <p:spPr>
          <a:xfrm>
            <a:off x="5487161" y="1672270"/>
            <a:ext cx="17214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Mutasyonlar ve diğer nesillere aktarım şekli</a:t>
            </a:r>
            <a:endParaRPr sz="16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47" name="Google Shape;147;p3"/>
          <p:cNvGrpSpPr/>
          <p:nvPr/>
        </p:nvGrpSpPr>
        <p:grpSpPr>
          <a:xfrm>
            <a:off x="6153318" y="2692510"/>
            <a:ext cx="328553" cy="316951"/>
            <a:chOff x="-32243500" y="2299850"/>
            <a:chExt cx="300900" cy="290275"/>
          </a:xfrm>
        </p:grpSpPr>
        <p:sp>
          <p:nvSpPr>
            <p:cNvPr id="148" name="Google Shape;148;p3"/>
            <p:cNvSpPr/>
            <p:nvPr/>
          </p:nvSpPr>
          <p:spPr>
            <a:xfrm>
              <a:off x="-32243500" y="2299850"/>
              <a:ext cx="300900" cy="290275"/>
            </a:xfrm>
            <a:custGeom>
              <a:avLst/>
              <a:gdLst/>
              <a:ahLst/>
              <a:cxnLst/>
              <a:rect l="l" t="t" r="r" b="b"/>
              <a:pathLst>
                <a:path w="12036" h="11611" extrusionOk="0">
                  <a:moveTo>
                    <a:pt x="7955" y="654"/>
                  </a:moveTo>
                  <a:cubicBezTo>
                    <a:pt x="8743" y="654"/>
                    <a:pt x="9531" y="946"/>
                    <a:pt x="10114" y="1529"/>
                  </a:cubicBezTo>
                  <a:cubicBezTo>
                    <a:pt x="11311" y="2726"/>
                    <a:pt x="11311" y="4679"/>
                    <a:pt x="10114" y="5876"/>
                  </a:cubicBezTo>
                  <a:cubicBezTo>
                    <a:pt x="9540" y="6450"/>
                    <a:pt x="8752" y="6766"/>
                    <a:pt x="7951" y="6766"/>
                  </a:cubicBezTo>
                  <a:cubicBezTo>
                    <a:pt x="7565" y="6766"/>
                    <a:pt x="7175" y="6692"/>
                    <a:pt x="6806" y="6538"/>
                  </a:cubicBezTo>
                  <a:cubicBezTo>
                    <a:pt x="6759" y="6526"/>
                    <a:pt x="6709" y="6519"/>
                    <a:pt x="6661" y="6519"/>
                  </a:cubicBezTo>
                  <a:cubicBezTo>
                    <a:pt x="6577" y="6519"/>
                    <a:pt x="6499" y="6541"/>
                    <a:pt x="6459" y="6601"/>
                  </a:cubicBezTo>
                  <a:lnTo>
                    <a:pt x="5545" y="7514"/>
                  </a:lnTo>
                  <a:lnTo>
                    <a:pt x="4726" y="7514"/>
                  </a:lnTo>
                  <a:cubicBezTo>
                    <a:pt x="4537" y="7514"/>
                    <a:pt x="4380" y="7672"/>
                    <a:pt x="4380" y="7861"/>
                  </a:cubicBezTo>
                  <a:lnTo>
                    <a:pt x="4380" y="8460"/>
                  </a:lnTo>
                  <a:lnTo>
                    <a:pt x="3907" y="8428"/>
                  </a:lnTo>
                  <a:cubicBezTo>
                    <a:pt x="3813" y="8428"/>
                    <a:pt x="3687" y="8428"/>
                    <a:pt x="3655" y="8491"/>
                  </a:cubicBezTo>
                  <a:cubicBezTo>
                    <a:pt x="3592" y="8554"/>
                    <a:pt x="3529" y="8649"/>
                    <a:pt x="3529" y="8743"/>
                  </a:cubicBezTo>
                  <a:lnTo>
                    <a:pt x="3466" y="9531"/>
                  </a:lnTo>
                  <a:lnTo>
                    <a:pt x="2678" y="9594"/>
                  </a:lnTo>
                  <a:cubicBezTo>
                    <a:pt x="2584" y="9594"/>
                    <a:pt x="2521" y="9657"/>
                    <a:pt x="2426" y="9720"/>
                  </a:cubicBezTo>
                  <a:cubicBezTo>
                    <a:pt x="2395" y="9814"/>
                    <a:pt x="2363" y="9877"/>
                    <a:pt x="2363" y="9972"/>
                  </a:cubicBezTo>
                  <a:lnTo>
                    <a:pt x="2426" y="10665"/>
                  </a:lnTo>
                  <a:lnTo>
                    <a:pt x="2174" y="10949"/>
                  </a:lnTo>
                  <a:lnTo>
                    <a:pt x="694" y="10949"/>
                  </a:lnTo>
                  <a:lnTo>
                    <a:pt x="694" y="9499"/>
                  </a:lnTo>
                  <a:lnTo>
                    <a:pt x="757" y="9499"/>
                  </a:lnTo>
                  <a:lnTo>
                    <a:pt x="5041" y="5215"/>
                  </a:lnTo>
                  <a:cubicBezTo>
                    <a:pt x="5104" y="5120"/>
                    <a:pt x="5167" y="4963"/>
                    <a:pt x="5104" y="4837"/>
                  </a:cubicBezTo>
                  <a:cubicBezTo>
                    <a:pt x="4695" y="3702"/>
                    <a:pt x="4947" y="2411"/>
                    <a:pt x="5797" y="1529"/>
                  </a:cubicBezTo>
                  <a:cubicBezTo>
                    <a:pt x="6380" y="946"/>
                    <a:pt x="7168" y="654"/>
                    <a:pt x="7955" y="654"/>
                  </a:cubicBezTo>
                  <a:close/>
                  <a:moveTo>
                    <a:pt x="7936" y="1"/>
                  </a:moveTo>
                  <a:cubicBezTo>
                    <a:pt x="6971" y="1"/>
                    <a:pt x="6002" y="363"/>
                    <a:pt x="5262" y="1088"/>
                  </a:cubicBezTo>
                  <a:cubicBezTo>
                    <a:pt x="4285" y="2096"/>
                    <a:pt x="3939" y="3576"/>
                    <a:pt x="4380" y="4931"/>
                  </a:cubicBezTo>
                  <a:lnTo>
                    <a:pt x="126" y="9184"/>
                  </a:lnTo>
                  <a:cubicBezTo>
                    <a:pt x="32" y="9247"/>
                    <a:pt x="0" y="9342"/>
                    <a:pt x="0" y="9405"/>
                  </a:cubicBezTo>
                  <a:lnTo>
                    <a:pt x="0" y="11358"/>
                  </a:lnTo>
                  <a:cubicBezTo>
                    <a:pt x="32" y="11453"/>
                    <a:pt x="189" y="11610"/>
                    <a:pt x="379" y="11610"/>
                  </a:cubicBezTo>
                  <a:lnTo>
                    <a:pt x="2332" y="11610"/>
                  </a:lnTo>
                  <a:cubicBezTo>
                    <a:pt x="2395" y="11610"/>
                    <a:pt x="2521" y="11579"/>
                    <a:pt x="2552" y="11516"/>
                  </a:cubicBezTo>
                  <a:lnTo>
                    <a:pt x="3025" y="11043"/>
                  </a:lnTo>
                  <a:cubicBezTo>
                    <a:pt x="3119" y="10949"/>
                    <a:pt x="3151" y="10823"/>
                    <a:pt x="3119" y="10759"/>
                  </a:cubicBezTo>
                  <a:lnTo>
                    <a:pt x="3025" y="10255"/>
                  </a:lnTo>
                  <a:lnTo>
                    <a:pt x="3750" y="10161"/>
                  </a:lnTo>
                  <a:cubicBezTo>
                    <a:pt x="3907" y="10161"/>
                    <a:pt x="4002" y="10003"/>
                    <a:pt x="4065" y="9846"/>
                  </a:cubicBezTo>
                  <a:lnTo>
                    <a:pt x="4128" y="9153"/>
                  </a:lnTo>
                  <a:lnTo>
                    <a:pt x="4663" y="9216"/>
                  </a:lnTo>
                  <a:cubicBezTo>
                    <a:pt x="4726" y="9216"/>
                    <a:pt x="4852" y="9216"/>
                    <a:pt x="4915" y="9153"/>
                  </a:cubicBezTo>
                  <a:cubicBezTo>
                    <a:pt x="5010" y="9058"/>
                    <a:pt x="5041" y="8995"/>
                    <a:pt x="5041" y="8901"/>
                  </a:cubicBezTo>
                  <a:lnTo>
                    <a:pt x="5041" y="8271"/>
                  </a:lnTo>
                  <a:lnTo>
                    <a:pt x="5671" y="8271"/>
                  </a:lnTo>
                  <a:cubicBezTo>
                    <a:pt x="5734" y="8271"/>
                    <a:pt x="5829" y="8239"/>
                    <a:pt x="5892" y="8145"/>
                  </a:cubicBezTo>
                  <a:lnTo>
                    <a:pt x="6774" y="7325"/>
                  </a:lnTo>
                  <a:cubicBezTo>
                    <a:pt x="7153" y="7452"/>
                    <a:pt x="7548" y="7514"/>
                    <a:pt x="7941" y="7514"/>
                  </a:cubicBezTo>
                  <a:cubicBezTo>
                    <a:pt x="8920" y="7514"/>
                    <a:pt x="9889" y="7131"/>
                    <a:pt x="10586" y="6412"/>
                  </a:cubicBezTo>
                  <a:cubicBezTo>
                    <a:pt x="12035" y="4963"/>
                    <a:pt x="12035" y="2568"/>
                    <a:pt x="10586" y="1088"/>
                  </a:cubicBezTo>
                  <a:cubicBezTo>
                    <a:pt x="9862" y="363"/>
                    <a:pt x="8901" y="1"/>
                    <a:pt x="79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-32048175" y="2342775"/>
              <a:ext cx="55950" cy="51025"/>
            </a:xfrm>
            <a:custGeom>
              <a:avLst/>
              <a:gdLst/>
              <a:ahLst/>
              <a:cxnLst/>
              <a:rect l="l" t="t" r="r" b="b"/>
              <a:pathLst>
                <a:path w="2238" h="2041" extrusionOk="0">
                  <a:moveTo>
                    <a:pt x="1119" y="662"/>
                  </a:moveTo>
                  <a:cubicBezTo>
                    <a:pt x="1206" y="662"/>
                    <a:pt x="1292" y="694"/>
                    <a:pt x="1355" y="757"/>
                  </a:cubicBezTo>
                  <a:cubicBezTo>
                    <a:pt x="1481" y="883"/>
                    <a:pt x="1481" y="1135"/>
                    <a:pt x="1355" y="1229"/>
                  </a:cubicBezTo>
                  <a:cubicBezTo>
                    <a:pt x="1292" y="1292"/>
                    <a:pt x="1206" y="1324"/>
                    <a:pt x="1119" y="1324"/>
                  </a:cubicBezTo>
                  <a:cubicBezTo>
                    <a:pt x="1032" y="1324"/>
                    <a:pt x="946" y="1292"/>
                    <a:pt x="883" y="1229"/>
                  </a:cubicBezTo>
                  <a:cubicBezTo>
                    <a:pt x="725" y="1135"/>
                    <a:pt x="725" y="914"/>
                    <a:pt x="883" y="757"/>
                  </a:cubicBezTo>
                  <a:cubicBezTo>
                    <a:pt x="946" y="694"/>
                    <a:pt x="1032" y="662"/>
                    <a:pt x="1119" y="662"/>
                  </a:cubicBezTo>
                  <a:close/>
                  <a:moveTo>
                    <a:pt x="1115" y="1"/>
                  </a:moveTo>
                  <a:cubicBezTo>
                    <a:pt x="851" y="1"/>
                    <a:pt x="584" y="95"/>
                    <a:pt x="379" y="284"/>
                  </a:cubicBezTo>
                  <a:cubicBezTo>
                    <a:pt x="1" y="694"/>
                    <a:pt x="1" y="1355"/>
                    <a:pt x="379" y="1733"/>
                  </a:cubicBezTo>
                  <a:cubicBezTo>
                    <a:pt x="599" y="1938"/>
                    <a:pt x="867" y="2041"/>
                    <a:pt x="1127" y="2041"/>
                  </a:cubicBezTo>
                  <a:cubicBezTo>
                    <a:pt x="1387" y="2041"/>
                    <a:pt x="1639" y="1938"/>
                    <a:pt x="1828" y="1733"/>
                  </a:cubicBezTo>
                  <a:cubicBezTo>
                    <a:pt x="2238" y="1355"/>
                    <a:pt x="2238" y="694"/>
                    <a:pt x="1828" y="284"/>
                  </a:cubicBezTo>
                  <a:cubicBezTo>
                    <a:pt x="1639" y="95"/>
                    <a:pt x="1379" y="1"/>
                    <a:pt x="11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p3"/>
          <p:cNvSpPr/>
          <p:nvPr/>
        </p:nvSpPr>
        <p:spPr>
          <a:xfrm>
            <a:off x="4522968" y="2698741"/>
            <a:ext cx="292091" cy="278387"/>
          </a:xfrm>
          <a:custGeom>
            <a:avLst/>
            <a:gdLst/>
            <a:ahLst/>
            <a:cxnLst/>
            <a:rect l="l" t="t" r="r" b="b"/>
            <a:pathLst>
              <a:path w="12256" h="11681" extrusionOk="0">
                <a:moveTo>
                  <a:pt x="8853" y="2072"/>
                </a:moveTo>
                <a:cubicBezTo>
                  <a:pt x="9121" y="2072"/>
                  <a:pt x="9389" y="2174"/>
                  <a:pt x="9578" y="2379"/>
                </a:cubicBezTo>
                <a:cubicBezTo>
                  <a:pt x="9987" y="2757"/>
                  <a:pt x="9987" y="3418"/>
                  <a:pt x="9578" y="3828"/>
                </a:cubicBezTo>
                <a:lnTo>
                  <a:pt x="8601" y="4805"/>
                </a:lnTo>
                <a:cubicBezTo>
                  <a:pt x="8444" y="4490"/>
                  <a:pt x="8254" y="4206"/>
                  <a:pt x="8002" y="3954"/>
                </a:cubicBezTo>
                <a:cubicBezTo>
                  <a:pt x="7782" y="3702"/>
                  <a:pt x="7467" y="3481"/>
                  <a:pt x="7152" y="3355"/>
                </a:cubicBezTo>
                <a:lnTo>
                  <a:pt x="8128" y="2379"/>
                </a:lnTo>
                <a:cubicBezTo>
                  <a:pt x="8317" y="2174"/>
                  <a:pt x="8585" y="2072"/>
                  <a:pt x="8853" y="2072"/>
                </a:cubicBezTo>
                <a:close/>
                <a:moveTo>
                  <a:pt x="5794" y="5110"/>
                </a:moveTo>
                <a:cubicBezTo>
                  <a:pt x="6066" y="5110"/>
                  <a:pt x="6350" y="5200"/>
                  <a:pt x="6553" y="5403"/>
                </a:cubicBezTo>
                <a:cubicBezTo>
                  <a:pt x="6837" y="5687"/>
                  <a:pt x="6900" y="6096"/>
                  <a:pt x="6774" y="6474"/>
                </a:cubicBezTo>
                <a:cubicBezTo>
                  <a:pt x="6675" y="6501"/>
                  <a:pt x="6569" y="6515"/>
                  <a:pt x="6462" y="6515"/>
                </a:cubicBezTo>
                <a:cubicBezTo>
                  <a:pt x="6192" y="6515"/>
                  <a:pt x="5915" y="6425"/>
                  <a:pt x="5734" y="6222"/>
                </a:cubicBezTo>
                <a:cubicBezTo>
                  <a:pt x="5451" y="5939"/>
                  <a:pt x="5356" y="5529"/>
                  <a:pt x="5482" y="5151"/>
                </a:cubicBezTo>
                <a:cubicBezTo>
                  <a:pt x="5580" y="5124"/>
                  <a:pt x="5686" y="5110"/>
                  <a:pt x="5794" y="5110"/>
                </a:cubicBezTo>
                <a:close/>
                <a:moveTo>
                  <a:pt x="8869" y="662"/>
                </a:moveTo>
                <a:cubicBezTo>
                  <a:pt x="9475" y="662"/>
                  <a:pt x="10082" y="898"/>
                  <a:pt x="10554" y="1371"/>
                </a:cubicBezTo>
                <a:cubicBezTo>
                  <a:pt x="11499" y="2316"/>
                  <a:pt x="11499" y="3828"/>
                  <a:pt x="10554" y="4773"/>
                </a:cubicBezTo>
                <a:lnTo>
                  <a:pt x="8160" y="7167"/>
                </a:lnTo>
                <a:cubicBezTo>
                  <a:pt x="7687" y="7640"/>
                  <a:pt x="7081" y="7876"/>
                  <a:pt x="6474" y="7876"/>
                </a:cubicBezTo>
                <a:cubicBezTo>
                  <a:pt x="5868" y="7876"/>
                  <a:pt x="5262" y="7640"/>
                  <a:pt x="4789" y="7167"/>
                </a:cubicBezTo>
                <a:cubicBezTo>
                  <a:pt x="4537" y="6947"/>
                  <a:pt x="4348" y="6632"/>
                  <a:pt x="4222" y="6254"/>
                </a:cubicBezTo>
                <a:lnTo>
                  <a:pt x="4789" y="5718"/>
                </a:lnTo>
                <a:cubicBezTo>
                  <a:pt x="4820" y="6065"/>
                  <a:pt x="4978" y="6411"/>
                  <a:pt x="5262" y="6695"/>
                </a:cubicBezTo>
                <a:cubicBezTo>
                  <a:pt x="5592" y="7026"/>
                  <a:pt x="6026" y="7191"/>
                  <a:pt x="6459" y="7191"/>
                </a:cubicBezTo>
                <a:cubicBezTo>
                  <a:pt x="6892" y="7191"/>
                  <a:pt x="7325" y="7026"/>
                  <a:pt x="7656" y="6695"/>
                </a:cubicBezTo>
                <a:lnTo>
                  <a:pt x="10050" y="4301"/>
                </a:lnTo>
                <a:cubicBezTo>
                  <a:pt x="10712" y="3639"/>
                  <a:pt x="10712" y="2568"/>
                  <a:pt x="10050" y="1906"/>
                </a:cubicBezTo>
                <a:cubicBezTo>
                  <a:pt x="9719" y="1560"/>
                  <a:pt x="9286" y="1386"/>
                  <a:pt x="8853" y="1386"/>
                </a:cubicBezTo>
                <a:cubicBezTo>
                  <a:pt x="8420" y="1386"/>
                  <a:pt x="7987" y="1560"/>
                  <a:pt x="7656" y="1906"/>
                </a:cubicBezTo>
                <a:lnTo>
                  <a:pt x="6427" y="3103"/>
                </a:lnTo>
                <a:cubicBezTo>
                  <a:pt x="6243" y="3066"/>
                  <a:pt x="6058" y="3051"/>
                  <a:pt x="5874" y="3051"/>
                </a:cubicBezTo>
                <a:cubicBezTo>
                  <a:pt x="5743" y="3051"/>
                  <a:pt x="5613" y="3059"/>
                  <a:pt x="5482" y="3072"/>
                </a:cubicBezTo>
                <a:lnTo>
                  <a:pt x="7183" y="1371"/>
                </a:lnTo>
                <a:cubicBezTo>
                  <a:pt x="7656" y="898"/>
                  <a:pt x="8262" y="662"/>
                  <a:pt x="8869" y="662"/>
                </a:cubicBezTo>
                <a:close/>
                <a:moveTo>
                  <a:pt x="3686" y="6821"/>
                </a:moveTo>
                <a:cubicBezTo>
                  <a:pt x="3844" y="7136"/>
                  <a:pt x="4033" y="7420"/>
                  <a:pt x="4253" y="7672"/>
                </a:cubicBezTo>
                <a:cubicBezTo>
                  <a:pt x="4505" y="7924"/>
                  <a:pt x="4820" y="8144"/>
                  <a:pt x="5135" y="8270"/>
                </a:cubicBezTo>
                <a:lnTo>
                  <a:pt x="4096" y="9278"/>
                </a:lnTo>
                <a:cubicBezTo>
                  <a:pt x="3907" y="9483"/>
                  <a:pt x="3647" y="9585"/>
                  <a:pt x="3383" y="9585"/>
                </a:cubicBezTo>
                <a:cubicBezTo>
                  <a:pt x="3119" y="9585"/>
                  <a:pt x="2851" y="9483"/>
                  <a:pt x="2647" y="9278"/>
                </a:cubicBezTo>
                <a:cubicBezTo>
                  <a:pt x="2269" y="8900"/>
                  <a:pt x="2269" y="8239"/>
                  <a:pt x="2647" y="7829"/>
                </a:cubicBezTo>
                <a:lnTo>
                  <a:pt x="3686" y="6821"/>
                </a:lnTo>
                <a:close/>
                <a:moveTo>
                  <a:pt x="5844" y="3718"/>
                </a:moveTo>
                <a:cubicBezTo>
                  <a:pt x="6451" y="3718"/>
                  <a:pt x="7057" y="3954"/>
                  <a:pt x="7530" y="4427"/>
                </a:cubicBezTo>
                <a:cubicBezTo>
                  <a:pt x="7782" y="4647"/>
                  <a:pt x="7971" y="4962"/>
                  <a:pt x="8097" y="5309"/>
                </a:cubicBezTo>
                <a:lnTo>
                  <a:pt x="7530" y="5876"/>
                </a:lnTo>
                <a:cubicBezTo>
                  <a:pt x="7498" y="5529"/>
                  <a:pt x="7341" y="5151"/>
                  <a:pt x="7057" y="4899"/>
                </a:cubicBezTo>
                <a:cubicBezTo>
                  <a:pt x="6726" y="4553"/>
                  <a:pt x="6293" y="4379"/>
                  <a:pt x="5860" y="4379"/>
                </a:cubicBezTo>
                <a:cubicBezTo>
                  <a:pt x="5427" y="4379"/>
                  <a:pt x="4994" y="4553"/>
                  <a:pt x="4663" y="4899"/>
                </a:cubicBezTo>
                <a:lnTo>
                  <a:pt x="2174" y="7357"/>
                </a:lnTo>
                <a:cubicBezTo>
                  <a:pt x="1512" y="8050"/>
                  <a:pt x="1512" y="9089"/>
                  <a:pt x="2174" y="9782"/>
                </a:cubicBezTo>
                <a:cubicBezTo>
                  <a:pt x="2505" y="10113"/>
                  <a:pt x="2938" y="10279"/>
                  <a:pt x="3371" y="10279"/>
                </a:cubicBezTo>
                <a:cubicBezTo>
                  <a:pt x="3804" y="10279"/>
                  <a:pt x="4238" y="10113"/>
                  <a:pt x="4568" y="9782"/>
                </a:cubicBezTo>
                <a:lnTo>
                  <a:pt x="5892" y="8459"/>
                </a:lnTo>
                <a:cubicBezTo>
                  <a:pt x="6122" y="8505"/>
                  <a:pt x="6336" y="8535"/>
                  <a:pt x="6570" y="8535"/>
                </a:cubicBezTo>
                <a:cubicBezTo>
                  <a:pt x="6656" y="8535"/>
                  <a:pt x="6744" y="8531"/>
                  <a:pt x="6837" y="8522"/>
                </a:cubicBezTo>
                <a:lnTo>
                  <a:pt x="6837" y="8522"/>
                </a:lnTo>
                <a:lnTo>
                  <a:pt x="5041" y="10286"/>
                </a:lnTo>
                <a:cubicBezTo>
                  <a:pt x="4568" y="10759"/>
                  <a:pt x="3962" y="10995"/>
                  <a:pt x="3355" y="10995"/>
                </a:cubicBezTo>
                <a:cubicBezTo>
                  <a:pt x="2749" y="10995"/>
                  <a:pt x="2143" y="10759"/>
                  <a:pt x="1670" y="10286"/>
                </a:cubicBezTo>
                <a:cubicBezTo>
                  <a:pt x="725" y="9341"/>
                  <a:pt x="725" y="7829"/>
                  <a:pt x="1670" y="6884"/>
                </a:cubicBezTo>
                <a:lnTo>
                  <a:pt x="4159" y="4427"/>
                </a:lnTo>
                <a:cubicBezTo>
                  <a:pt x="4631" y="3954"/>
                  <a:pt x="5238" y="3718"/>
                  <a:pt x="5844" y="3718"/>
                </a:cubicBezTo>
                <a:close/>
                <a:moveTo>
                  <a:pt x="8869" y="0"/>
                </a:moveTo>
                <a:cubicBezTo>
                  <a:pt x="8081" y="0"/>
                  <a:pt x="7294" y="299"/>
                  <a:pt x="6711" y="898"/>
                </a:cubicBezTo>
                <a:lnTo>
                  <a:pt x="1197" y="6411"/>
                </a:lnTo>
                <a:cubicBezTo>
                  <a:pt x="0" y="7609"/>
                  <a:pt x="0" y="9562"/>
                  <a:pt x="1197" y="10759"/>
                </a:cubicBezTo>
                <a:cubicBezTo>
                  <a:pt x="1812" y="11373"/>
                  <a:pt x="2599" y="11681"/>
                  <a:pt x="3379" y="11681"/>
                </a:cubicBezTo>
                <a:cubicBezTo>
                  <a:pt x="4159" y="11681"/>
                  <a:pt x="4931" y="11373"/>
                  <a:pt x="5514" y="10759"/>
                </a:cubicBezTo>
                <a:lnTo>
                  <a:pt x="11027" y="5246"/>
                </a:lnTo>
                <a:cubicBezTo>
                  <a:pt x="12256" y="4017"/>
                  <a:pt x="12256" y="2095"/>
                  <a:pt x="11027" y="898"/>
                </a:cubicBezTo>
                <a:cubicBezTo>
                  <a:pt x="10444" y="299"/>
                  <a:pt x="9656" y="0"/>
                  <a:pt x="886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1" name="Google Shape;151;p3"/>
          <p:cNvGrpSpPr/>
          <p:nvPr/>
        </p:nvGrpSpPr>
        <p:grpSpPr>
          <a:xfrm>
            <a:off x="2828239" y="2610041"/>
            <a:ext cx="351286" cy="351286"/>
            <a:chOff x="1049375" y="2680675"/>
            <a:chExt cx="297725" cy="297725"/>
          </a:xfrm>
        </p:grpSpPr>
        <p:sp>
          <p:nvSpPr>
            <p:cNvPr id="152" name="Google Shape;152;p3"/>
            <p:cNvSpPr/>
            <p:nvPr/>
          </p:nvSpPr>
          <p:spPr>
            <a:xfrm>
              <a:off x="1113175" y="2752350"/>
              <a:ext cx="161475" cy="155975"/>
            </a:xfrm>
            <a:custGeom>
              <a:avLst/>
              <a:gdLst/>
              <a:ahLst/>
              <a:cxnLst/>
              <a:rect l="l" t="t" r="r" b="b"/>
              <a:pathLst>
                <a:path w="6459" h="6239" extrusionOk="0">
                  <a:moveTo>
                    <a:pt x="3403" y="2079"/>
                  </a:moveTo>
                  <a:cubicBezTo>
                    <a:pt x="3781" y="2079"/>
                    <a:pt x="4096" y="2394"/>
                    <a:pt x="4096" y="2773"/>
                  </a:cubicBezTo>
                  <a:cubicBezTo>
                    <a:pt x="4096" y="3182"/>
                    <a:pt x="3781" y="3497"/>
                    <a:pt x="3403" y="3497"/>
                  </a:cubicBezTo>
                  <a:cubicBezTo>
                    <a:pt x="2993" y="3434"/>
                    <a:pt x="2678" y="3119"/>
                    <a:pt x="2678" y="2773"/>
                  </a:cubicBezTo>
                  <a:cubicBezTo>
                    <a:pt x="2678" y="2394"/>
                    <a:pt x="2993" y="2079"/>
                    <a:pt x="3403" y="2079"/>
                  </a:cubicBezTo>
                  <a:close/>
                  <a:moveTo>
                    <a:pt x="3371" y="693"/>
                  </a:moveTo>
                  <a:cubicBezTo>
                    <a:pt x="4694" y="693"/>
                    <a:pt x="5765" y="1796"/>
                    <a:pt x="5765" y="3119"/>
                  </a:cubicBezTo>
                  <a:cubicBezTo>
                    <a:pt x="5765" y="3686"/>
                    <a:pt x="5545" y="4222"/>
                    <a:pt x="5198" y="4663"/>
                  </a:cubicBezTo>
                  <a:cubicBezTo>
                    <a:pt x="5072" y="4442"/>
                    <a:pt x="4915" y="4190"/>
                    <a:pt x="4694" y="4001"/>
                  </a:cubicBezTo>
                  <a:cubicBezTo>
                    <a:pt x="4568" y="3907"/>
                    <a:pt x="4442" y="3812"/>
                    <a:pt x="4348" y="3749"/>
                  </a:cubicBezTo>
                  <a:cubicBezTo>
                    <a:pt x="4568" y="3529"/>
                    <a:pt x="4726" y="3182"/>
                    <a:pt x="4726" y="2804"/>
                  </a:cubicBezTo>
                  <a:cubicBezTo>
                    <a:pt x="4726" y="2079"/>
                    <a:pt x="4096" y="1449"/>
                    <a:pt x="3340" y="1449"/>
                  </a:cubicBezTo>
                  <a:cubicBezTo>
                    <a:pt x="2615" y="1449"/>
                    <a:pt x="1985" y="2079"/>
                    <a:pt x="1985" y="2804"/>
                  </a:cubicBezTo>
                  <a:cubicBezTo>
                    <a:pt x="1985" y="3182"/>
                    <a:pt x="2142" y="3529"/>
                    <a:pt x="2363" y="3749"/>
                  </a:cubicBezTo>
                  <a:lnTo>
                    <a:pt x="2016" y="4001"/>
                  </a:lnTo>
                  <a:cubicBezTo>
                    <a:pt x="1827" y="4190"/>
                    <a:pt x="1607" y="4442"/>
                    <a:pt x="1512" y="4663"/>
                  </a:cubicBezTo>
                  <a:cubicBezTo>
                    <a:pt x="1040" y="4064"/>
                    <a:pt x="882" y="3434"/>
                    <a:pt x="945" y="2773"/>
                  </a:cubicBezTo>
                  <a:cubicBezTo>
                    <a:pt x="1103" y="1670"/>
                    <a:pt x="2111" y="693"/>
                    <a:pt x="3371" y="693"/>
                  </a:cubicBezTo>
                  <a:close/>
                  <a:moveTo>
                    <a:pt x="3371" y="4159"/>
                  </a:moveTo>
                  <a:cubicBezTo>
                    <a:pt x="4001" y="4159"/>
                    <a:pt x="4505" y="4600"/>
                    <a:pt x="4694" y="5135"/>
                  </a:cubicBezTo>
                  <a:cubicBezTo>
                    <a:pt x="4316" y="5387"/>
                    <a:pt x="3875" y="5545"/>
                    <a:pt x="3371" y="5545"/>
                  </a:cubicBezTo>
                  <a:cubicBezTo>
                    <a:pt x="2898" y="5545"/>
                    <a:pt x="2426" y="5387"/>
                    <a:pt x="2016" y="5135"/>
                  </a:cubicBezTo>
                  <a:cubicBezTo>
                    <a:pt x="2174" y="4537"/>
                    <a:pt x="2741" y="4159"/>
                    <a:pt x="3371" y="4159"/>
                  </a:cubicBezTo>
                  <a:close/>
                  <a:moveTo>
                    <a:pt x="3308" y="0"/>
                  </a:moveTo>
                  <a:cubicBezTo>
                    <a:pt x="1701" y="0"/>
                    <a:pt x="441" y="1229"/>
                    <a:pt x="252" y="2710"/>
                  </a:cubicBezTo>
                  <a:cubicBezTo>
                    <a:pt x="0" y="4600"/>
                    <a:pt x="1512" y="6238"/>
                    <a:pt x="3371" y="6238"/>
                  </a:cubicBezTo>
                  <a:cubicBezTo>
                    <a:pt x="5104" y="6238"/>
                    <a:pt x="6459" y="4820"/>
                    <a:pt x="6459" y="3119"/>
                  </a:cubicBezTo>
                  <a:cubicBezTo>
                    <a:pt x="6459" y="1386"/>
                    <a:pt x="5041" y="0"/>
                    <a:pt x="3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049375" y="2680675"/>
              <a:ext cx="297725" cy="297725"/>
            </a:xfrm>
            <a:custGeom>
              <a:avLst/>
              <a:gdLst/>
              <a:ahLst/>
              <a:cxnLst/>
              <a:rect l="l" t="t" r="r" b="b"/>
              <a:pathLst>
                <a:path w="11909" h="11909" extrusionOk="0">
                  <a:moveTo>
                    <a:pt x="6270" y="1512"/>
                  </a:moveTo>
                  <a:cubicBezTo>
                    <a:pt x="8475" y="1670"/>
                    <a:pt x="10239" y="3434"/>
                    <a:pt x="10397" y="5640"/>
                  </a:cubicBezTo>
                  <a:lnTo>
                    <a:pt x="10082" y="5640"/>
                  </a:lnTo>
                  <a:cubicBezTo>
                    <a:pt x="9893" y="5640"/>
                    <a:pt x="9735" y="5797"/>
                    <a:pt x="9735" y="5986"/>
                  </a:cubicBezTo>
                  <a:cubicBezTo>
                    <a:pt x="9735" y="6207"/>
                    <a:pt x="9893" y="6364"/>
                    <a:pt x="10082" y="6364"/>
                  </a:cubicBezTo>
                  <a:lnTo>
                    <a:pt x="10397" y="6364"/>
                  </a:lnTo>
                  <a:cubicBezTo>
                    <a:pt x="10239" y="8569"/>
                    <a:pt x="8475" y="10334"/>
                    <a:pt x="6270" y="10491"/>
                  </a:cubicBezTo>
                  <a:lnTo>
                    <a:pt x="6270" y="10176"/>
                  </a:lnTo>
                  <a:cubicBezTo>
                    <a:pt x="6270" y="9987"/>
                    <a:pt x="6112" y="9830"/>
                    <a:pt x="5923" y="9830"/>
                  </a:cubicBezTo>
                  <a:cubicBezTo>
                    <a:pt x="5703" y="9830"/>
                    <a:pt x="5545" y="9987"/>
                    <a:pt x="5545" y="10176"/>
                  </a:cubicBezTo>
                  <a:lnTo>
                    <a:pt x="5545" y="10491"/>
                  </a:lnTo>
                  <a:cubicBezTo>
                    <a:pt x="3340" y="10334"/>
                    <a:pt x="1575" y="8569"/>
                    <a:pt x="1418" y="6364"/>
                  </a:cubicBezTo>
                  <a:lnTo>
                    <a:pt x="1733" y="6364"/>
                  </a:lnTo>
                  <a:cubicBezTo>
                    <a:pt x="1922" y="6364"/>
                    <a:pt x="2079" y="6207"/>
                    <a:pt x="2079" y="5986"/>
                  </a:cubicBezTo>
                  <a:cubicBezTo>
                    <a:pt x="2142" y="5797"/>
                    <a:pt x="1985" y="5640"/>
                    <a:pt x="1764" y="5640"/>
                  </a:cubicBezTo>
                  <a:lnTo>
                    <a:pt x="1418" y="5640"/>
                  </a:lnTo>
                  <a:cubicBezTo>
                    <a:pt x="1575" y="3434"/>
                    <a:pt x="3340" y="1670"/>
                    <a:pt x="5545" y="1512"/>
                  </a:cubicBezTo>
                  <a:lnTo>
                    <a:pt x="5545" y="1827"/>
                  </a:lnTo>
                  <a:cubicBezTo>
                    <a:pt x="5545" y="2016"/>
                    <a:pt x="5703" y="2174"/>
                    <a:pt x="5923" y="2174"/>
                  </a:cubicBezTo>
                  <a:cubicBezTo>
                    <a:pt x="6112" y="2174"/>
                    <a:pt x="6270" y="2016"/>
                    <a:pt x="6270" y="1827"/>
                  </a:cubicBezTo>
                  <a:lnTo>
                    <a:pt x="6270" y="15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47"/>
                  </a:cubicBezTo>
                  <a:lnTo>
                    <a:pt x="5608" y="756"/>
                  </a:lnTo>
                  <a:cubicBezTo>
                    <a:pt x="2993" y="914"/>
                    <a:pt x="914" y="2993"/>
                    <a:pt x="756" y="5608"/>
                  </a:cubicBezTo>
                  <a:lnTo>
                    <a:pt x="347" y="5608"/>
                  </a:lnTo>
                  <a:cubicBezTo>
                    <a:pt x="158" y="5608"/>
                    <a:pt x="0" y="5766"/>
                    <a:pt x="0" y="5955"/>
                  </a:cubicBezTo>
                  <a:cubicBezTo>
                    <a:pt x="0" y="6144"/>
                    <a:pt x="158" y="6301"/>
                    <a:pt x="347" y="6301"/>
                  </a:cubicBezTo>
                  <a:lnTo>
                    <a:pt x="756" y="6301"/>
                  </a:lnTo>
                  <a:cubicBezTo>
                    <a:pt x="914" y="8916"/>
                    <a:pt x="2993" y="10995"/>
                    <a:pt x="5608" y="11153"/>
                  </a:cubicBezTo>
                  <a:lnTo>
                    <a:pt x="5608" y="11562"/>
                  </a:lnTo>
                  <a:cubicBezTo>
                    <a:pt x="5608" y="11751"/>
                    <a:pt x="5766" y="11909"/>
                    <a:pt x="5955" y="11909"/>
                  </a:cubicBezTo>
                  <a:cubicBezTo>
                    <a:pt x="6144" y="11909"/>
                    <a:pt x="6301" y="11751"/>
                    <a:pt x="6301" y="11562"/>
                  </a:cubicBezTo>
                  <a:lnTo>
                    <a:pt x="6301" y="11153"/>
                  </a:lnTo>
                  <a:cubicBezTo>
                    <a:pt x="8916" y="10995"/>
                    <a:pt x="10995" y="8916"/>
                    <a:pt x="11153" y="6301"/>
                  </a:cubicBezTo>
                  <a:lnTo>
                    <a:pt x="11531" y="6301"/>
                  </a:lnTo>
                  <a:cubicBezTo>
                    <a:pt x="11751" y="6301"/>
                    <a:pt x="11909" y="6144"/>
                    <a:pt x="11909" y="5955"/>
                  </a:cubicBezTo>
                  <a:cubicBezTo>
                    <a:pt x="11909" y="5766"/>
                    <a:pt x="11751" y="5608"/>
                    <a:pt x="11531" y="5608"/>
                  </a:cubicBezTo>
                  <a:lnTo>
                    <a:pt x="11153" y="5608"/>
                  </a:lnTo>
                  <a:cubicBezTo>
                    <a:pt x="10995" y="2993"/>
                    <a:pt x="8916" y="914"/>
                    <a:pt x="6301" y="756"/>
                  </a:cubicBezTo>
                  <a:lnTo>
                    <a:pt x="6301" y="347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4" name="Google Shape;154;p3"/>
          <p:cNvGrpSpPr/>
          <p:nvPr/>
        </p:nvGrpSpPr>
        <p:grpSpPr>
          <a:xfrm>
            <a:off x="8624118" y="3666989"/>
            <a:ext cx="335702" cy="215521"/>
            <a:chOff x="5411225" y="2726350"/>
            <a:chExt cx="296950" cy="190625"/>
          </a:xfrm>
        </p:grpSpPr>
        <p:sp>
          <p:nvSpPr>
            <p:cNvPr id="155" name="Google Shape;155;p3"/>
            <p:cNvSpPr/>
            <p:nvPr/>
          </p:nvSpPr>
          <p:spPr>
            <a:xfrm>
              <a:off x="5534100" y="2794875"/>
              <a:ext cx="52000" cy="51225"/>
            </a:xfrm>
            <a:custGeom>
              <a:avLst/>
              <a:gdLst/>
              <a:ahLst/>
              <a:cxnLst/>
              <a:rect l="l" t="t" r="r" b="b"/>
              <a:pathLst>
                <a:path w="2080" h="2049" extrusionOk="0">
                  <a:moveTo>
                    <a:pt x="1009" y="662"/>
                  </a:moveTo>
                  <a:cubicBezTo>
                    <a:pt x="1229" y="662"/>
                    <a:pt x="1387" y="851"/>
                    <a:pt x="1387" y="1040"/>
                  </a:cubicBezTo>
                  <a:cubicBezTo>
                    <a:pt x="1387" y="1229"/>
                    <a:pt x="1229" y="1387"/>
                    <a:pt x="1009" y="1387"/>
                  </a:cubicBezTo>
                  <a:cubicBezTo>
                    <a:pt x="819" y="1387"/>
                    <a:pt x="662" y="1229"/>
                    <a:pt x="662" y="1040"/>
                  </a:cubicBezTo>
                  <a:cubicBezTo>
                    <a:pt x="662" y="851"/>
                    <a:pt x="819" y="662"/>
                    <a:pt x="1009" y="662"/>
                  </a:cubicBezTo>
                  <a:close/>
                  <a:moveTo>
                    <a:pt x="1009" y="0"/>
                  </a:moveTo>
                  <a:cubicBezTo>
                    <a:pt x="441" y="0"/>
                    <a:pt x="0" y="473"/>
                    <a:pt x="0" y="1040"/>
                  </a:cubicBezTo>
                  <a:cubicBezTo>
                    <a:pt x="0" y="1639"/>
                    <a:pt x="473" y="2048"/>
                    <a:pt x="1009" y="2048"/>
                  </a:cubicBezTo>
                  <a:cubicBezTo>
                    <a:pt x="1607" y="2048"/>
                    <a:pt x="2048" y="1576"/>
                    <a:pt x="2048" y="1040"/>
                  </a:cubicBezTo>
                  <a:cubicBezTo>
                    <a:pt x="2080" y="473"/>
                    <a:pt x="1607" y="0"/>
                    <a:pt x="10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5411225" y="2726350"/>
              <a:ext cx="296950" cy="190625"/>
            </a:xfrm>
            <a:custGeom>
              <a:avLst/>
              <a:gdLst/>
              <a:ahLst/>
              <a:cxnLst/>
              <a:rect l="l" t="t" r="r" b="b"/>
              <a:pathLst>
                <a:path w="11878" h="7625" extrusionOk="0">
                  <a:moveTo>
                    <a:pt x="5924" y="662"/>
                  </a:moveTo>
                  <a:cubicBezTo>
                    <a:pt x="7404" y="662"/>
                    <a:pt x="8759" y="1576"/>
                    <a:pt x="9641" y="2332"/>
                  </a:cubicBezTo>
                  <a:cubicBezTo>
                    <a:pt x="9736" y="2395"/>
                    <a:pt x="9830" y="2489"/>
                    <a:pt x="9925" y="2584"/>
                  </a:cubicBezTo>
                  <a:cubicBezTo>
                    <a:pt x="8696" y="2080"/>
                    <a:pt x="7278" y="1733"/>
                    <a:pt x="5924" y="1733"/>
                  </a:cubicBezTo>
                  <a:cubicBezTo>
                    <a:pt x="4569" y="1733"/>
                    <a:pt x="3183" y="2080"/>
                    <a:pt x="1954" y="2584"/>
                  </a:cubicBezTo>
                  <a:cubicBezTo>
                    <a:pt x="2048" y="2521"/>
                    <a:pt x="2111" y="2458"/>
                    <a:pt x="2206" y="2395"/>
                  </a:cubicBezTo>
                  <a:cubicBezTo>
                    <a:pt x="3151" y="1544"/>
                    <a:pt x="4474" y="662"/>
                    <a:pt x="5924" y="662"/>
                  </a:cubicBezTo>
                  <a:close/>
                  <a:moveTo>
                    <a:pt x="5924" y="2426"/>
                  </a:moveTo>
                  <a:cubicBezTo>
                    <a:pt x="6333" y="2426"/>
                    <a:pt x="6711" y="2489"/>
                    <a:pt x="7089" y="2521"/>
                  </a:cubicBezTo>
                  <a:cubicBezTo>
                    <a:pt x="7467" y="2836"/>
                    <a:pt x="7656" y="3308"/>
                    <a:pt x="7656" y="3813"/>
                  </a:cubicBezTo>
                  <a:cubicBezTo>
                    <a:pt x="7656" y="4758"/>
                    <a:pt x="6869" y="5545"/>
                    <a:pt x="5924" y="5545"/>
                  </a:cubicBezTo>
                  <a:cubicBezTo>
                    <a:pt x="4978" y="5545"/>
                    <a:pt x="4191" y="4758"/>
                    <a:pt x="4191" y="3813"/>
                  </a:cubicBezTo>
                  <a:cubicBezTo>
                    <a:pt x="4191" y="3308"/>
                    <a:pt x="4411" y="2836"/>
                    <a:pt x="4789" y="2521"/>
                  </a:cubicBezTo>
                  <a:cubicBezTo>
                    <a:pt x="5136" y="2489"/>
                    <a:pt x="5545" y="2426"/>
                    <a:pt x="5924" y="2426"/>
                  </a:cubicBezTo>
                  <a:close/>
                  <a:moveTo>
                    <a:pt x="3781" y="2710"/>
                  </a:moveTo>
                  <a:lnTo>
                    <a:pt x="3781" y="2710"/>
                  </a:lnTo>
                  <a:cubicBezTo>
                    <a:pt x="3624" y="3056"/>
                    <a:pt x="3498" y="3434"/>
                    <a:pt x="3498" y="3813"/>
                  </a:cubicBezTo>
                  <a:cubicBezTo>
                    <a:pt x="3498" y="5167"/>
                    <a:pt x="4600" y="6270"/>
                    <a:pt x="5924" y="6270"/>
                  </a:cubicBezTo>
                  <a:cubicBezTo>
                    <a:pt x="7278" y="6270"/>
                    <a:pt x="8381" y="5167"/>
                    <a:pt x="8381" y="3813"/>
                  </a:cubicBezTo>
                  <a:cubicBezTo>
                    <a:pt x="8381" y="3434"/>
                    <a:pt x="8286" y="3056"/>
                    <a:pt x="8097" y="2710"/>
                  </a:cubicBezTo>
                  <a:lnTo>
                    <a:pt x="8097" y="2710"/>
                  </a:lnTo>
                  <a:cubicBezTo>
                    <a:pt x="9137" y="2993"/>
                    <a:pt x="10145" y="3434"/>
                    <a:pt x="11027" y="3907"/>
                  </a:cubicBezTo>
                  <a:cubicBezTo>
                    <a:pt x="10744" y="4222"/>
                    <a:pt x="10240" y="4789"/>
                    <a:pt x="9547" y="5356"/>
                  </a:cubicBezTo>
                  <a:cubicBezTo>
                    <a:pt x="8601" y="6144"/>
                    <a:pt x="7310" y="6932"/>
                    <a:pt x="5924" y="6932"/>
                  </a:cubicBezTo>
                  <a:cubicBezTo>
                    <a:pt x="4474" y="6932"/>
                    <a:pt x="3088" y="6018"/>
                    <a:pt x="2237" y="5262"/>
                  </a:cubicBezTo>
                  <a:cubicBezTo>
                    <a:pt x="1607" y="4726"/>
                    <a:pt x="1135" y="4222"/>
                    <a:pt x="851" y="3907"/>
                  </a:cubicBezTo>
                  <a:cubicBezTo>
                    <a:pt x="1733" y="3371"/>
                    <a:pt x="2710" y="2962"/>
                    <a:pt x="3781" y="2710"/>
                  </a:cubicBezTo>
                  <a:close/>
                  <a:moveTo>
                    <a:pt x="5924" y="0"/>
                  </a:moveTo>
                  <a:cubicBezTo>
                    <a:pt x="4411" y="0"/>
                    <a:pt x="2931" y="820"/>
                    <a:pt x="1765" y="1796"/>
                  </a:cubicBezTo>
                  <a:cubicBezTo>
                    <a:pt x="725" y="2678"/>
                    <a:pt x="95" y="3592"/>
                    <a:pt x="64" y="3624"/>
                  </a:cubicBezTo>
                  <a:cubicBezTo>
                    <a:pt x="1" y="3750"/>
                    <a:pt x="1" y="3907"/>
                    <a:pt x="64" y="4002"/>
                  </a:cubicBezTo>
                  <a:cubicBezTo>
                    <a:pt x="95" y="4065"/>
                    <a:pt x="725" y="4915"/>
                    <a:pt x="1765" y="5829"/>
                  </a:cubicBezTo>
                  <a:cubicBezTo>
                    <a:pt x="2931" y="6805"/>
                    <a:pt x="4348" y="7625"/>
                    <a:pt x="5924" y="7625"/>
                  </a:cubicBezTo>
                  <a:cubicBezTo>
                    <a:pt x="7436" y="7625"/>
                    <a:pt x="8759" y="6900"/>
                    <a:pt x="9925" y="5955"/>
                  </a:cubicBezTo>
                  <a:cubicBezTo>
                    <a:pt x="10712" y="5325"/>
                    <a:pt x="11374" y="4600"/>
                    <a:pt x="11815" y="4002"/>
                  </a:cubicBezTo>
                  <a:cubicBezTo>
                    <a:pt x="11878" y="3907"/>
                    <a:pt x="11878" y="3750"/>
                    <a:pt x="11815" y="3624"/>
                  </a:cubicBezTo>
                  <a:cubicBezTo>
                    <a:pt x="11752" y="3592"/>
                    <a:pt x="11122" y="2710"/>
                    <a:pt x="10114" y="1796"/>
                  </a:cubicBezTo>
                  <a:cubicBezTo>
                    <a:pt x="8916" y="820"/>
                    <a:pt x="7499" y="0"/>
                    <a:pt x="59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7" name="Google Shape;157;p3"/>
          <p:cNvSpPr txBox="1"/>
          <p:nvPr/>
        </p:nvSpPr>
        <p:spPr>
          <a:xfrm>
            <a:off x="2277677" y="1276238"/>
            <a:ext cx="1401050" cy="278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1" i="0" u="none" strike="noStrike" cap="none">
                <a:solidFill>
                  <a:schemeClr val="accent2"/>
                </a:solidFill>
                <a:latin typeface="Fira Sans"/>
                <a:ea typeface="Fira Sans"/>
                <a:cs typeface="Fira Sans"/>
                <a:sym typeface="Fira Sans"/>
              </a:rPr>
              <a:t>Metabolizma</a:t>
            </a:r>
            <a:endParaRPr sz="1600" b="1" i="0" u="none" strike="noStrike" cap="none">
              <a:solidFill>
                <a:schemeClr val="accent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58" name="Google Shape;158;p3"/>
          <p:cNvSpPr txBox="1"/>
          <p:nvPr/>
        </p:nvSpPr>
        <p:spPr>
          <a:xfrm>
            <a:off x="2277664" y="1685145"/>
            <a:ext cx="1249800" cy="7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" sz="1600" b="0" i="0" u="none" strike="noStrike" cap="non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Yaşamsal tüm bilgiler</a:t>
            </a:r>
            <a:endParaRPr sz="1600" b="0" i="0" u="none" strike="noStrike" cap="non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159" name="Google Shape;159;p3"/>
          <p:cNvGrpSpPr/>
          <p:nvPr/>
        </p:nvGrpSpPr>
        <p:grpSpPr>
          <a:xfrm>
            <a:off x="296078" y="3665512"/>
            <a:ext cx="284523" cy="272130"/>
            <a:chOff x="5049750" y="832600"/>
            <a:chExt cx="505100" cy="483100"/>
          </a:xfrm>
        </p:grpSpPr>
        <p:sp>
          <p:nvSpPr>
            <p:cNvPr id="160" name="Google Shape;160;p3"/>
            <p:cNvSpPr/>
            <p:nvPr/>
          </p:nvSpPr>
          <p:spPr>
            <a:xfrm>
              <a:off x="5049750" y="832600"/>
              <a:ext cx="505100" cy="483100"/>
            </a:xfrm>
            <a:custGeom>
              <a:avLst/>
              <a:gdLst/>
              <a:ahLst/>
              <a:cxnLst/>
              <a:rect l="l" t="t" r="r" b="b"/>
              <a:pathLst>
                <a:path w="20204" h="19324" extrusionOk="0">
                  <a:moveTo>
                    <a:pt x="12136" y="1129"/>
                  </a:moveTo>
                  <a:cubicBezTo>
                    <a:pt x="13730" y="1129"/>
                    <a:pt x="15325" y="1737"/>
                    <a:pt x="16538" y="2952"/>
                  </a:cubicBezTo>
                  <a:cubicBezTo>
                    <a:pt x="18969" y="5383"/>
                    <a:pt x="18969" y="9323"/>
                    <a:pt x="16538" y="11757"/>
                  </a:cubicBezTo>
                  <a:cubicBezTo>
                    <a:pt x="15341" y="12950"/>
                    <a:pt x="13747" y="13579"/>
                    <a:pt x="12129" y="13579"/>
                  </a:cubicBezTo>
                  <a:cubicBezTo>
                    <a:pt x="11233" y="13579"/>
                    <a:pt x="10329" y="13386"/>
                    <a:pt x="9482" y="12989"/>
                  </a:cubicBezTo>
                  <a:cubicBezTo>
                    <a:pt x="9461" y="12980"/>
                    <a:pt x="9440" y="12968"/>
                    <a:pt x="9419" y="12959"/>
                  </a:cubicBezTo>
                  <a:cubicBezTo>
                    <a:pt x="8794" y="12657"/>
                    <a:pt x="8223" y="12249"/>
                    <a:pt x="7734" y="11757"/>
                  </a:cubicBezTo>
                  <a:cubicBezTo>
                    <a:pt x="5306" y="9329"/>
                    <a:pt x="5306" y="5380"/>
                    <a:pt x="7734" y="2952"/>
                  </a:cubicBezTo>
                  <a:cubicBezTo>
                    <a:pt x="8948" y="1737"/>
                    <a:pt x="10542" y="1129"/>
                    <a:pt x="12136" y="1129"/>
                  </a:cubicBezTo>
                  <a:close/>
                  <a:moveTo>
                    <a:pt x="5871" y="11216"/>
                  </a:moveTo>
                  <a:cubicBezTo>
                    <a:pt x="6475" y="12195"/>
                    <a:pt x="7296" y="13016"/>
                    <a:pt x="8271" y="13620"/>
                  </a:cubicBezTo>
                  <a:lnTo>
                    <a:pt x="7734" y="14160"/>
                  </a:lnTo>
                  <a:cubicBezTo>
                    <a:pt x="7622" y="14271"/>
                    <a:pt x="7477" y="14326"/>
                    <a:pt x="7332" y="14326"/>
                  </a:cubicBezTo>
                  <a:cubicBezTo>
                    <a:pt x="7188" y="14326"/>
                    <a:pt x="7044" y="14271"/>
                    <a:pt x="6934" y="14160"/>
                  </a:cubicBezTo>
                  <a:lnTo>
                    <a:pt x="5330" y="12557"/>
                  </a:lnTo>
                  <a:cubicBezTo>
                    <a:pt x="5110" y="12337"/>
                    <a:pt x="5110" y="11977"/>
                    <a:pt x="5330" y="11757"/>
                  </a:cubicBezTo>
                  <a:lnTo>
                    <a:pt x="5871" y="11216"/>
                  </a:lnTo>
                  <a:close/>
                  <a:moveTo>
                    <a:pt x="4932" y="13762"/>
                  </a:moveTo>
                  <a:lnTo>
                    <a:pt x="5732" y="14562"/>
                  </a:lnTo>
                  <a:lnTo>
                    <a:pt x="4932" y="15362"/>
                  </a:lnTo>
                  <a:lnTo>
                    <a:pt x="4131" y="14562"/>
                  </a:lnTo>
                  <a:lnTo>
                    <a:pt x="4932" y="13762"/>
                  </a:lnTo>
                  <a:close/>
                  <a:moveTo>
                    <a:pt x="3328" y="15362"/>
                  </a:moveTo>
                  <a:lnTo>
                    <a:pt x="4128" y="16162"/>
                  </a:lnTo>
                  <a:lnTo>
                    <a:pt x="2268" y="18025"/>
                  </a:lnTo>
                  <a:cubicBezTo>
                    <a:pt x="2157" y="18135"/>
                    <a:pt x="2013" y="18190"/>
                    <a:pt x="1868" y="18190"/>
                  </a:cubicBezTo>
                  <a:cubicBezTo>
                    <a:pt x="1723" y="18190"/>
                    <a:pt x="1577" y="18134"/>
                    <a:pt x="1465" y="18022"/>
                  </a:cubicBezTo>
                  <a:cubicBezTo>
                    <a:pt x="1245" y="17802"/>
                    <a:pt x="1245" y="17443"/>
                    <a:pt x="1465" y="17222"/>
                  </a:cubicBezTo>
                  <a:lnTo>
                    <a:pt x="3328" y="15362"/>
                  </a:lnTo>
                  <a:close/>
                  <a:moveTo>
                    <a:pt x="12135" y="1"/>
                  </a:moveTo>
                  <a:cubicBezTo>
                    <a:pt x="10250" y="1"/>
                    <a:pt x="8365" y="718"/>
                    <a:pt x="6931" y="2152"/>
                  </a:cubicBezTo>
                  <a:cubicBezTo>
                    <a:pt x="4769" y="4311"/>
                    <a:pt x="4237" y="7493"/>
                    <a:pt x="5330" y="10157"/>
                  </a:cubicBezTo>
                  <a:lnTo>
                    <a:pt x="4527" y="10957"/>
                  </a:lnTo>
                  <a:cubicBezTo>
                    <a:pt x="4020" y="11467"/>
                    <a:pt x="3887" y="12240"/>
                    <a:pt x="4198" y="12892"/>
                  </a:cubicBezTo>
                  <a:lnTo>
                    <a:pt x="665" y="16422"/>
                  </a:lnTo>
                  <a:cubicBezTo>
                    <a:pt x="1" y="17086"/>
                    <a:pt x="1" y="18161"/>
                    <a:pt x="665" y="18825"/>
                  </a:cubicBezTo>
                  <a:cubicBezTo>
                    <a:pt x="996" y="19158"/>
                    <a:pt x="1431" y="19324"/>
                    <a:pt x="1865" y="19324"/>
                  </a:cubicBezTo>
                  <a:cubicBezTo>
                    <a:pt x="2300" y="19324"/>
                    <a:pt x="2735" y="19158"/>
                    <a:pt x="3066" y="18825"/>
                  </a:cubicBezTo>
                  <a:lnTo>
                    <a:pt x="6598" y="15293"/>
                  </a:lnTo>
                  <a:cubicBezTo>
                    <a:pt x="6831" y="15403"/>
                    <a:pt x="7081" y="15457"/>
                    <a:pt x="7328" y="15457"/>
                  </a:cubicBezTo>
                  <a:cubicBezTo>
                    <a:pt x="7770" y="15457"/>
                    <a:pt x="8206" y="15286"/>
                    <a:pt x="8531" y="14961"/>
                  </a:cubicBezTo>
                  <a:lnTo>
                    <a:pt x="9331" y="14163"/>
                  </a:lnTo>
                  <a:cubicBezTo>
                    <a:pt x="10241" y="14538"/>
                    <a:pt x="11190" y="14717"/>
                    <a:pt x="12127" y="14717"/>
                  </a:cubicBezTo>
                  <a:cubicBezTo>
                    <a:pt x="14530" y="14717"/>
                    <a:pt x="16858" y="13537"/>
                    <a:pt x="18256" y="11437"/>
                  </a:cubicBezTo>
                  <a:cubicBezTo>
                    <a:pt x="20204" y="8520"/>
                    <a:pt x="19821" y="4631"/>
                    <a:pt x="17342" y="2152"/>
                  </a:cubicBezTo>
                  <a:cubicBezTo>
                    <a:pt x="15906" y="718"/>
                    <a:pt x="14020" y="1"/>
                    <a:pt x="121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5216725" y="889175"/>
              <a:ext cx="276000" cy="254400"/>
            </a:xfrm>
            <a:custGeom>
              <a:avLst/>
              <a:gdLst/>
              <a:ahLst/>
              <a:cxnLst/>
              <a:rect l="l" t="t" r="r" b="b"/>
              <a:pathLst>
                <a:path w="11040" h="10176" extrusionOk="0">
                  <a:moveTo>
                    <a:pt x="5456" y="1133"/>
                  </a:moveTo>
                  <a:cubicBezTo>
                    <a:pt x="6487" y="1133"/>
                    <a:pt x="7500" y="1535"/>
                    <a:pt x="8259" y="2293"/>
                  </a:cubicBezTo>
                  <a:cubicBezTo>
                    <a:pt x="9802" y="3839"/>
                    <a:pt x="9802" y="6348"/>
                    <a:pt x="8259" y="7897"/>
                  </a:cubicBezTo>
                  <a:cubicBezTo>
                    <a:pt x="7501" y="8653"/>
                    <a:pt x="6489" y="9055"/>
                    <a:pt x="5460" y="9055"/>
                  </a:cubicBezTo>
                  <a:cubicBezTo>
                    <a:pt x="4948" y="9055"/>
                    <a:pt x="4433" y="8956"/>
                    <a:pt x="3941" y="8751"/>
                  </a:cubicBezTo>
                  <a:cubicBezTo>
                    <a:pt x="2462" y="8138"/>
                    <a:pt x="1499" y="6695"/>
                    <a:pt x="1499" y="5095"/>
                  </a:cubicBezTo>
                  <a:cubicBezTo>
                    <a:pt x="1499" y="3491"/>
                    <a:pt x="2462" y="2048"/>
                    <a:pt x="3941" y="1435"/>
                  </a:cubicBezTo>
                  <a:cubicBezTo>
                    <a:pt x="4431" y="1232"/>
                    <a:pt x="4946" y="1133"/>
                    <a:pt x="5456" y="1133"/>
                  </a:cubicBezTo>
                  <a:close/>
                  <a:moveTo>
                    <a:pt x="5468" y="1"/>
                  </a:moveTo>
                  <a:cubicBezTo>
                    <a:pt x="5465" y="1"/>
                    <a:pt x="5461" y="1"/>
                    <a:pt x="5457" y="1"/>
                  </a:cubicBezTo>
                  <a:cubicBezTo>
                    <a:pt x="3029" y="4"/>
                    <a:pt x="943" y="1719"/>
                    <a:pt x="472" y="4098"/>
                  </a:cubicBezTo>
                  <a:cubicBezTo>
                    <a:pt x="1" y="6481"/>
                    <a:pt x="1275" y="8860"/>
                    <a:pt x="3519" y="9787"/>
                  </a:cubicBezTo>
                  <a:cubicBezTo>
                    <a:pt x="4151" y="10049"/>
                    <a:pt x="4811" y="10175"/>
                    <a:pt x="5463" y="10175"/>
                  </a:cubicBezTo>
                  <a:cubicBezTo>
                    <a:pt x="7120" y="10175"/>
                    <a:pt x="8725" y="9362"/>
                    <a:pt x="9693" y="7912"/>
                  </a:cubicBezTo>
                  <a:cubicBezTo>
                    <a:pt x="11040" y="5895"/>
                    <a:pt x="10774" y="3207"/>
                    <a:pt x="9059" y="1492"/>
                  </a:cubicBezTo>
                  <a:cubicBezTo>
                    <a:pt x="8108" y="535"/>
                    <a:pt x="6814" y="1"/>
                    <a:pt x="54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435D7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8" name="Google Shape;278;p1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79" name="Google Shape;279;p11"/>
          <p:cNvSpPr txBox="1"/>
          <p:nvPr/>
        </p:nvSpPr>
        <p:spPr>
          <a:xfrm>
            <a:off x="2305050" y="235178"/>
            <a:ext cx="1322784" cy="623217"/>
          </a:xfrm>
          <a:prstGeom prst="rect">
            <a:avLst/>
          </a:prstGeom>
          <a:solidFill>
            <a:srgbClr val="C42F1A"/>
          </a:solidFill>
          <a:ln w="19050" cap="rnd" cmpd="sng">
            <a:solidFill>
              <a:srgbClr val="8F201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tr-TR" sz="3600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DNA?</a:t>
            </a:r>
            <a:endParaRPr sz="1050" dirty="0"/>
          </a:p>
        </p:txBody>
      </p:sp>
      <p:sp>
        <p:nvSpPr>
          <p:cNvPr id="280" name="Google Shape;280;p11"/>
          <p:cNvSpPr txBox="1"/>
          <p:nvPr/>
        </p:nvSpPr>
        <p:spPr>
          <a:xfrm rot="600000">
            <a:off x="5206603" y="2087233"/>
            <a:ext cx="1881188" cy="530884"/>
          </a:xfrm>
          <a:prstGeom prst="rect">
            <a:avLst/>
          </a:prstGeom>
          <a:solidFill>
            <a:srgbClr val="E76618"/>
          </a:solidFill>
          <a:ln w="19050" cap="rnd" cmpd="sng">
            <a:solidFill>
              <a:srgbClr val="AA490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Klonlama?</a:t>
            </a:r>
            <a:endParaRPr sz="1050"/>
          </a:p>
        </p:txBody>
      </p:sp>
      <p:sp>
        <p:nvSpPr>
          <p:cNvPr id="281" name="Google Shape;281;p11"/>
          <p:cNvSpPr txBox="1"/>
          <p:nvPr/>
        </p:nvSpPr>
        <p:spPr>
          <a:xfrm rot="-1380000">
            <a:off x="6082903" y="3052830"/>
            <a:ext cx="1429940" cy="530884"/>
          </a:xfrm>
          <a:prstGeom prst="rect">
            <a:avLst/>
          </a:prstGeom>
          <a:gradFill>
            <a:gsLst>
              <a:gs pos="0">
                <a:srgbClr val="383838"/>
              </a:gs>
              <a:gs pos="77999">
                <a:srgbClr val="000000"/>
              </a:gs>
              <a:gs pos="100000">
                <a:srgbClr val="000000"/>
              </a:gs>
            </a:gsLst>
            <a:lin ang="5400000" scaled="0"/>
          </a:gradFill>
          <a:ln w="12700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Kanser?</a:t>
            </a:r>
            <a:endParaRPr sz="1050"/>
          </a:p>
        </p:txBody>
      </p:sp>
      <p:sp>
        <p:nvSpPr>
          <p:cNvPr id="282" name="Google Shape;282;p11"/>
          <p:cNvSpPr txBox="1"/>
          <p:nvPr/>
        </p:nvSpPr>
        <p:spPr>
          <a:xfrm rot="-420000">
            <a:off x="1874044" y="2821997"/>
            <a:ext cx="1619250" cy="992549"/>
          </a:xfrm>
          <a:prstGeom prst="rect">
            <a:avLst/>
          </a:prstGeom>
          <a:solidFill>
            <a:srgbClr val="C42F1A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Kalıtsal </a:t>
            </a:r>
            <a:endParaRPr sz="1050"/>
          </a:p>
          <a:p>
            <a:pPr algn="ctr"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hastalık?</a:t>
            </a:r>
            <a:endParaRPr sz="1050"/>
          </a:p>
        </p:txBody>
      </p:sp>
      <p:sp>
        <p:nvSpPr>
          <p:cNvPr id="283" name="Google Shape;283;p11"/>
          <p:cNvSpPr txBox="1"/>
          <p:nvPr/>
        </p:nvSpPr>
        <p:spPr>
          <a:xfrm rot="1980000">
            <a:off x="4726781" y="687058"/>
            <a:ext cx="1718072" cy="530884"/>
          </a:xfrm>
          <a:prstGeom prst="rect">
            <a:avLst/>
          </a:prstGeom>
          <a:gradFill>
            <a:gsLst>
              <a:gs pos="0">
                <a:srgbClr val="63A542"/>
              </a:gs>
              <a:gs pos="77999">
                <a:srgbClr val="4D921E"/>
              </a:gs>
              <a:gs pos="100000">
                <a:srgbClr val="4D921E"/>
              </a:gs>
            </a:gsLst>
            <a:lin ang="5400000" scaled="0"/>
          </a:gradFill>
          <a:ln w="12700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Genom ? </a:t>
            </a:r>
            <a:endParaRPr sz="1050"/>
          </a:p>
        </p:txBody>
      </p:sp>
      <p:sp>
        <p:nvSpPr>
          <p:cNvPr id="284" name="Google Shape;284;p11"/>
          <p:cNvSpPr txBox="1"/>
          <p:nvPr/>
        </p:nvSpPr>
        <p:spPr>
          <a:xfrm>
            <a:off x="1856185" y="1822847"/>
            <a:ext cx="2049065" cy="530884"/>
          </a:xfrm>
          <a:prstGeom prst="rect">
            <a:avLst/>
          </a:prstGeom>
          <a:solidFill>
            <a:srgbClr val="E76618"/>
          </a:solidFill>
          <a:ln w="19050" cap="rnd" cmpd="sng">
            <a:solidFill>
              <a:srgbClr val="AA490E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Filogenetik</a:t>
            </a:r>
            <a:endParaRPr sz="1050"/>
          </a:p>
        </p:txBody>
      </p:sp>
      <p:sp>
        <p:nvSpPr>
          <p:cNvPr id="285" name="Google Shape;285;p11"/>
          <p:cNvSpPr txBox="1"/>
          <p:nvPr/>
        </p:nvSpPr>
        <p:spPr>
          <a:xfrm rot="-720000">
            <a:off x="1590675" y="4438718"/>
            <a:ext cx="3662363" cy="530884"/>
          </a:xfrm>
          <a:prstGeom prst="rect">
            <a:avLst/>
          </a:prstGeom>
          <a:gradFill>
            <a:gsLst>
              <a:gs pos="0">
                <a:srgbClr val="383838"/>
              </a:gs>
              <a:gs pos="77999">
                <a:srgbClr val="000000"/>
              </a:gs>
              <a:gs pos="100000">
                <a:srgbClr val="000000"/>
              </a:gs>
            </a:gsLst>
            <a:lin ang="5400000" scaled="0"/>
          </a:gradFill>
          <a:ln w="12700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Genomik seleksiyon?</a:t>
            </a:r>
            <a:endParaRPr sz="1050"/>
          </a:p>
        </p:txBody>
      </p:sp>
      <p:sp>
        <p:nvSpPr>
          <p:cNvPr id="286" name="Google Shape;286;p11"/>
          <p:cNvSpPr txBox="1"/>
          <p:nvPr/>
        </p:nvSpPr>
        <p:spPr>
          <a:xfrm>
            <a:off x="3139678" y="828675"/>
            <a:ext cx="1322784" cy="623217"/>
          </a:xfrm>
          <a:prstGeom prst="rect">
            <a:avLst/>
          </a:prstGeom>
          <a:solidFill>
            <a:srgbClr val="C42F1A"/>
          </a:solidFill>
          <a:ln w="19050" cap="rnd" cmpd="sng">
            <a:solidFill>
              <a:srgbClr val="8F201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800"/>
            </a:pPr>
            <a:r>
              <a:rPr lang="tr-TR" sz="36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RNA?</a:t>
            </a:r>
            <a:endParaRPr sz="1050"/>
          </a:p>
        </p:txBody>
      </p:sp>
      <p:sp>
        <p:nvSpPr>
          <p:cNvPr id="287" name="Google Shape;287;p11"/>
          <p:cNvSpPr txBox="1"/>
          <p:nvPr/>
        </p:nvSpPr>
        <p:spPr>
          <a:xfrm rot="-1380000">
            <a:off x="3520678" y="2149294"/>
            <a:ext cx="1560909" cy="992549"/>
          </a:xfrm>
          <a:prstGeom prst="rect">
            <a:avLst/>
          </a:prstGeom>
          <a:gradFill>
            <a:gsLst>
              <a:gs pos="0">
                <a:srgbClr val="383838"/>
              </a:gs>
              <a:gs pos="77999">
                <a:srgbClr val="000000"/>
              </a:gs>
              <a:gs pos="100000">
                <a:srgbClr val="000000"/>
              </a:gs>
            </a:gsLst>
            <a:lin ang="5400000" scaled="0"/>
          </a:gradFill>
          <a:ln w="12700" cap="rnd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Adli </a:t>
            </a:r>
            <a:endParaRPr sz="1050"/>
          </a:p>
          <a:p>
            <a:pPr algn="ctr"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genetik?</a:t>
            </a:r>
            <a:endParaRPr sz="1050"/>
          </a:p>
        </p:txBody>
      </p:sp>
      <p:sp>
        <p:nvSpPr>
          <p:cNvPr id="288" name="Google Shape;288;p11"/>
          <p:cNvSpPr txBox="1"/>
          <p:nvPr/>
        </p:nvSpPr>
        <p:spPr>
          <a:xfrm rot="1980000">
            <a:off x="4762500" y="3811854"/>
            <a:ext cx="2663428" cy="530884"/>
          </a:xfrm>
          <a:prstGeom prst="rect">
            <a:avLst/>
          </a:prstGeom>
          <a:gradFill>
            <a:gsLst>
              <a:gs pos="0">
                <a:srgbClr val="63A542"/>
              </a:gs>
              <a:gs pos="77999">
                <a:srgbClr val="4D921E"/>
              </a:gs>
              <a:gs pos="100000">
                <a:srgbClr val="4D921E"/>
              </a:gs>
            </a:gsLst>
            <a:lin ang="5400000" scaled="0"/>
          </a:gradFill>
          <a:ln w="12700" cap="rnd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FFFFFF"/>
              </a:buClr>
              <a:buSzPts val="4000"/>
            </a:pPr>
            <a:r>
              <a:rPr lang="tr-TR" sz="300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Biyoteknoloji? </a:t>
            </a:r>
            <a:endParaRPr sz="10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2"/>
          <p:cNvSpPr txBox="1">
            <a:spLocks noGrp="1"/>
          </p:cNvSpPr>
          <p:nvPr>
            <p:ph idx="1"/>
          </p:nvPr>
        </p:nvSpPr>
        <p:spPr>
          <a:xfrm>
            <a:off x="2315889" y="391183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buClr>
                <a:schemeClr val="accent1"/>
              </a:buClr>
              <a:buSzPts val="1440"/>
              <a:buNone/>
            </a:pPr>
            <a:r>
              <a:rPr lang="tr-TR" sz="135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tr-TR" sz="27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İnsanlar genetikle ilgilenmeye ne zaman başladılar?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2880"/>
              <a:buNone/>
            </a:pPr>
            <a:endParaRPr sz="27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2880"/>
              <a:buNone/>
            </a:pPr>
            <a:r>
              <a:rPr lang="tr-TR" sz="27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				 varyasyon</a:t>
            </a:r>
            <a:endParaRPr sz="27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120015">
              <a:spcBef>
                <a:spcPts val="750"/>
              </a:spcBef>
              <a:buClr>
                <a:schemeClr val="accent1"/>
              </a:buClr>
              <a:buSzPts val="2880"/>
              <a:buNone/>
            </a:pPr>
            <a:endParaRPr sz="27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94" name="Google Shape;294;p12" descr="http://www.google.com.tr/url?source=imglanding&amp;ct=img&amp;q=http://www.art-prints-on-demand.com/kunst/egyptian/celestial_cows_sacred_bull_ru_hi.jpg&amp;sa=X&amp;ei=sus_TuGSGM2r8QO0o7DFBw&amp;ved=0CAUQ8wc&amp;usg=AFQjCNE49MJamVc92EiAVrr9kopITumT5g"/>
          <p:cNvPicPr preferRelativeResize="0"/>
          <p:nvPr/>
        </p:nvPicPr>
        <p:blipFill rotWithShape="1">
          <a:blip r:embed="rId3">
            <a:alphaModFix/>
          </a:blip>
          <a:srcRect b="35222"/>
          <a:stretch/>
        </p:blipFill>
        <p:spPr>
          <a:xfrm>
            <a:off x="809897" y="1889760"/>
            <a:ext cx="3435872" cy="224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37646" y="2400300"/>
            <a:ext cx="2396457" cy="2598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 descr="C:\Users\exper\AppData\Local\Microsoft\Windows\Temporary Internet Files\Content.IE5\3485KZKH\MC900432618[1]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25578" y="3277791"/>
            <a:ext cx="647700" cy="24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2" descr="C:\Users\exper\AppData\Local\Microsoft\Windows\Temporary Internet Files\Content.IE5\3485KZKH\MM900236304[1].gif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33925" y="2543175"/>
            <a:ext cx="400050" cy="571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3"/>
          <p:cNvSpPr txBox="1"/>
          <p:nvPr/>
        </p:nvSpPr>
        <p:spPr>
          <a:xfrm>
            <a:off x="1277541" y="828141"/>
            <a:ext cx="7761956" cy="1685046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808080">
                <a:alpha val="39607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2000"/>
            </a:pPr>
            <a:r>
              <a:rPr lang="tr-TR" sz="15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tr-TR" sz="2700" b="1" i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KALITIM</a:t>
            </a:r>
            <a:r>
              <a:rPr lang="tr-TR" sz="27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: Canlıların kendilerine benzer yavrular oluşturmalarına ya da ortak atalara sahip canlıların birbirlerine benzemelerine denir. </a:t>
            </a:r>
            <a:endParaRPr sz="1050" dirty="0"/>
          </a:p>
          <a:p>
            <a:pPr>
              <a:buClr>
                <a:schemeClr val="dk1"/>
              </a:buClr>
              <a:buSzPts val="3200"/>
            </a:pPr>
            <a:r>
              <a:rPr lang="tr-TR" sz="2400" i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sz="1050" dirty="0"/>
          </a:p>
        </p:txBody>
      </p:sp>
      <p:pic>
        <p:nvPicPr>
          <p:cNvPr id="303" name="Google Shape;3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31474" y="2211977"/>
            <a:ext cx="4234985" cy="29315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09" name="Google Shape;309;p14"/>
          <p:cNvSpPr/>
          <p:nvPr/>
        </p:nvSpPr>
        <p:spPr>
          <a:xfrm>
            <a:off x="2121243" y="468083"/>
            <a:ext cx="5422558" cy="1835944"/>
          </a:xfrm>
          <a:prstGeom prst="verticalScroll">
            <a:avLst>
              <a:gd name="adj" fmla="val 12500"/>
            </a:avLst>
          </a:prstGeom>
          <a:solidFill>
            <a:srgbClr val="0D0D0D">
              <a:alpha val="65490"/>
            </a:srgbClr>
          </a:solidFill>
          <a:ln w="19050" cap="rnd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chemeClr val="dk1"/>
              </a:buClr>
              <a:buSzPts val="3600"/>
            </a:pPr>
            <a:endParaRPr sz="27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buClr>
                <a:srgbClr val="FFFF00"/>
              </a:buClr>
              <a:buSzPts val="3600"/>
            </a:pPr>
            <a:r>
              <a:rPr lang="tr-TR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Karakter: </a:t>
            </a:r>
            <a:endParaRPr sz="900" dirty="0"/>
          </a:p>
          <a:p>
            <a:pPr algn="ctr">
              <a:buClr>
                <a:srgbClr val="FFFF00"/>
              </a:buClr>
              <a:buSzPts val="3600"/>
            </a:pPr>
            <a:r>
              <a:rPr lang="tr-TR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Bir nesnenin, bir bireyin kendine özgün yapısı; </a:t>
            </a:r>
            <a:endParaRPr sz="900" dirty="0"/>
          </a:p>
          <a:p>
            <a:pPr algn="ctr">
              <a:buClr>
                <a:srgbClr val="FFFF00"/>
              </a:buClr>
              <a:buSzPts val="3600"/>
            </a:pPr>
            <a:r>
              <a:rPr lang="tr-TR" sz="2400" b="1" dirty="0">
                <a:solidFill>
                  <a:srgbClr val="FFFF00"/>
                </a:solidFill>
                <a:latin typeface="Trebuchet MS"/>
                <a:ea typeface="Trebuchet MS"/>
                <a:cs typeface="Trebuchet MS"/>
                <a:sym typeface="Trebuchet MS"/>
              </a:rPr>
              <a:t>onu diğerlerinden ayıran temel belirti</a:t>
            </a:r>
            <a:endParaRPr sz="900" dirty="0"/>
          </a:p>
          <a:p>
            <a:endParaRPr sz="2700" b="1" dirty="0">
              <a:solidFill>
                <a:srgbClr val="FFFF0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10" name="Google Shape;310;p14"/>
          <p:cNvSpPr txBox="1"/>
          <p:nvPr/>
        </p:nvSpPr>
        <p:spPr>
          <a:xfrm>
            <a:off x="2141934" y="2787253"/>
            <a:ext cx="3833813" cy="2146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428625" indent="-428625">
              <a:buClr>
                <a:srgbClr val="FF0000"/>
              </a:buClr>
              <a:buSzPts val="3600"/>
              <a:buFont typeface="Noto Sans Symbols"/>
              <a:buChar char="⮚"/>
            </a:pPr>
            <a:r>
              <a:rPr lang="tr-TR" sz="2700" b="1" dirty="0">
                <a:solidFill>
                  <a:srgbClr val="FF0000"/>
                </a:solidFill>
              </a:rPr>
              <a:t>Kalitatif</a:t>
            </a:r>
            <a:endParaRPr sz="1050" dirty="0"/>
          </a:p>
          <a:p>
            <a:pPr marL="428625" indent="-428625">
              <a:buClr>
                <a:srgbClr val="FF0000"/>
              </a:buClr>
              <a:buSzPts val="3600"/>
              <a:buFont typeface="Noto Sans Symbols"/>
              <a:buChar char="⮚"/>
            </a:pPr>
            <a:r>
              <a:rPr lang="tr-TR" sz="2700" b="1" dirty="0">
                <a:solidFill>
                  <a:srgbClr val="FF0000"/>
                </a:solidFill>
              </a:rPr>
              <a:t>Kantitatif</a:t>
            </a:r>
            <a:endParaRPr sz="1050" dirty="0"/>
          </a:p>
          <a:p>
            <a:pPr marL="428625" indent="-428625">
              <a:buClr>
                <a:srgbClr val="FF0000"/>
              </a:buClr>
              <a:buSzPts val="3600"/>
            </a:pPr>
            <a:r>
              <a:rPr lang="tr-TR" sz="2700" b="1" dirty="0">
                <a:solidFill>
                  <a:srgbClr val="FF0000"/>
                </a:solidFill>
              </a:rPr>
              <a:t>- Metrik</a:t>
            </a:r>
            <a:endParaRPr sz="1050" dirty="0"/>
          </a:p>
          <a:p>
            <a:pPr marL="428625" indent="-428625">
              <a:buClr>
                <a:srgbClr val="FF0000"/>
              </a:buClr>
              <a:buSzPts val="3600"/>
            </a:pPr>
            <a:r>
              <a:rPr lang="tr-TR" sz="2700" b="1" dirty="0">
                <a:solidFill>
                  <a:srgbClr val="FF0000"/>
                </a:solidFill>
              </a:rPr>
              <a:t>- </a:t>
            </a:r>
            <a:r>
              <a:rPr lang="tr-TR" sz="2700" b="1" dirty="0" err="1">
                <a:solidFill>
                  <a:srgbClr val="FF0000"/>
                </a:solidFill>
              </a:rPr>
              <a:t>Meristik</a:t>
            </a:r>
            <a:endParaRPr sz="1050" dirty="0"/>
          </a:p>
          <a:p>
            <a:pPr marL="428625" indent="-428625">
              <a:buClr>
                <a:srgbClr val="FF0000"/>
              </a:buClr>
              <a:buSzPts val="3600"/>
            </a:pPr>
            <a:r>
              <a:rPr lang="tr-TR" sz="2700" b="1" dirty="0">
                <a:solidFill>
                  <a:srgbClr val="FF0000"/>
                </a:solidFill>
              </a:rPr>
              <a:t>- Eşik</a:t>
            </a:r>
            <a:endParaRPr sz="105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7F8C295-CEA2-CE73-F299-E45252540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872" y="154317"/>
            <a:ext cx="6589199" cy="960668"/>
          </a:xfrm>
        </p:spPr>
        <p:txBody>
          <a:bodyPr/>
          <a:lstStyle/>
          <a:p>
            <a:r>
              <a:rPr lang="tr-TR" dirty="0">
                <a:latin typeface="+mj-lt"/>
              </a:rPr>
              <a:t>Kantitatif karakterler;</a:t>
            </a:r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7D170EE1-1DA7-5959-7C89-EF25B78D3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31" y="757518"/>
            <a:ext cx="8247530" cy="2833217"/>
          </a:xfrm>
        </p:spPr>
        <p:txBody>
          <a:bodyPr/>
          <a:lstStyle/>
          <a:p>
            <a:pPr marL="152400" indent="0">
              <a:buNone/>
            </a:pP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Ölçülerek</a:t>
            </a:r>
            <a:r>
              <a:rPr lang="tr-TR" sz="1800" dirty="0">
                <a:effectLst/>
                <a:latin typeface="+mj-lt"/>
              </a:rPr>
              <a:t> ve tartılarak belirlenebilen metrik karakterlerdir.</a:t>
            </a:r>
            <a:br>
              <a:rPr lang="tr-TR" sz="1800" dirty="0">
                <a:effectLst/>
                <a:latin typeface="+mj-lt"/>
              </a:rPr>
            </a:br>
            <a:r>
              <a:rPr lang="tr-TR" sz="1800" dirty="0">
                <a:effectLst/>
                <a:latin typeface="+mj-lt"/>
              </a:rPr>
              <a:t>• Ortaya </a:t>
            </a:r>
            <a:r>
              <a:rPr lang="tr-TR" sz="1800" dirty="0" err="1">
                <a:effectLst/>
                <a:latin typeface="+mj-lt"/>
              </a:rPr>
              <a:t>çıkmalarında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çok</a:t>
            </a:r>
            <a:r>
              <a:rPr lang="tr-TR" sz="1800" dirty="0">
                <a:effectLst/>
                <a:latin typeface="+mj-lt"/>
              </a:rPr>
              <a:t> sayıda genin </a:t>
            </a:r>
            <a:r>
              <a:rPr lang="tr-TR" sz="1800" dirty="0" err="1">
                <a:effectLst/>
                <a:latin typeface="+mj-lt"/>
              </a:rPr>
              <a:t>görev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aldığından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poligenik</a:t>
            </a:r>
            <a:r>
              <a:rPr lang="tr-TR" sz="1800" dirty="0">
                <a:effectLst/>
                <a:latin typeface="+mj-lt"/>
              </a:rPr>
              <a:t> bir kalıtım </a:t>
            </a:r>
            <a:endParaRPr lang="tr-TR" sz="1800" dirty="0">
              <a:latin typeface="+mj-lt"/>
            </a:endParaRPr>
          </a:p>
          <a:p>
            <a:pPr marL="152400" indent="0">
              <a:buNone/>
            </a:pPr>
            <a:r>
              <a:rPr lang="tr-TR" sz="1800" dirty="0" err="1">
                <a:effectLst/>
                <a:latin typeface="+mj-lt"/>
              </a:rPr>
              <a:t>şekli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gösterirler</a:t>
            </a:r>
            <a:r>
              <a:rPr lang="tr-TR" sz="1800" dirty="0">
                <a:effectLst/>
                <a:latin typeface="+mj-lt"/>
              </a:rPr>
              <a:t>.</a:t>
            </a:r>
            <a:br>
              <a:rPr lang="tr-TR" sz="1800" dirty="0">
                <a:effectLst/>
                <a:latin typeface="+mj-lt"/>
              </a:rPr>
            </a:br>
            <a:r>
              <a:rPr lang="tr-TR" sz="1800" dirty="0">
                <a:effectLst/>
                <a:latin typeface="+mj-lt"/>
              </a:rPr>
              <a:t>• Kantitatif karakterlerin ortaya </a:t>
            </a:r>
            <a:r>
              <a:rPr lang="tr-TR" sz="1800" dirty="0" err="1">
                <a:effectLst/>
                <a:latin typeface="+mj-lt"/>
              </a:rPr>
              <a:t>çıkmasında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görev</a:t>
            </a:r>
            <a:r>
              <a:rPr lang="tr-TR" sz="1800" dirty="0">
                <a:effectLst/>
                <a:latin typeface="+mj-lt"/>
              </a:rPr>
              <a:t> alan genler, o </a:t>
            </a:r>
            <a:r>
              <a:rPr lang="tr-TR" sz="1800" dirty="0" err="1">
                <a:effectLst/>
                <a:latin typeface="+mj-lt"/>
              </a:rPr>
              <a:t>özelliğin</a:t>
            </a:r>
            <a:r>
              <a:rPr lang="tr-TR" sz="1800" dirty="0">
                <a:effectLst/>
                <a:latin typeface="+mj-lt"/>
              </a:rPr>
              <a:t> ortaya </a:t>
            </a:r>
            <a:r>
              <a:rPr lang="tr-TR" sz="1800" dirty="0" err="1">
                <a:effectLst/>
                <a:latin typeface="+mj-lt"/>
              </a:rPr>
              <a:t>çıkmasında</a:t>
            </a:r>
            <a:r>
              <a:rPr lang="tr-TR" sz="1800" dirty="0">
                <a:effectLst/>
                <a:latin typeface="+mj-lt"/>
              </a:rPr>
              <a:t> sınırlı etkisi olan toplamalı (</a:t>
            </a:r>
            <a:r>
              <a:rPr lang="tr-TR" sz="1800" dirty="0" err="1">
                <a:effectLst/>
                <a:latin typeface="+mj-lt"/>
              </a:rPr>
              <a:t>additif</a:t>
            </a:r>
            <a:r>
              <a:rPr lang="tr-TR" sz="1800" dirty="0">
                <a:effectLst/>
                <a:latin typeface="+mj-lt"/>
              </a:rPr>
              <a:t>) etkili genlerdir.</a:t>
            </a:r>
            <a:br>
              <a:rPr lang="tr-TR" sz="1800" dirty="0">
                <a:effectLst/>
                <a:latin typeface="+mj-lt"/>
              </a:rPr>
            </a:br>
            <a:r>
              <a:rPr lang="tr-TR" sz="1800" dirty="0">
                <a:effectLst/>
                <a:latin typeface="+mj-lt"/>
              </a:rPr>
              <a:t>• Kantitatif karakterler </a:t>
            </a:r>
            <a:r>
              <a:rPr lang="tr-TR" sz="1800" dirty="0" err="1">
                <a:effectLst/>
                <a:latin typeface="+mj-lt"/>
              </a:rPr>
              <a:t>için</a:t>
            </a:r>
            <a:r>
              <a:rPr lang="tr-TR" sz="1800" dirty="0">
                <a:effectLst/>
                <a:latin typeface="+mj-lt"/>
              </a:rPr>
              <a:t> varyasyon devamlı </a:t>
            </a:r>
            <a:r>
              <a:rPr lang="tr-TR" sz="1800" dirty="0" err="1">
                <a:effectLst/>
                <a:latin typeface="+mj-lt"/>
              </a:rPr>
              <a:t>olduğu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için</a:t>
            </a:r>
            <a:r>
              <a:rPr lang="tr-TR" sz="1800" dirty="0">
                <a:effectLst/>
                <a:latin typeface="+mj-lt"/>
              </a:rPr>
              <a:t> gruplar arasında </a:t>
            </a:r>
            <a:endParaRPr lang="tr-TR" sz="1800" dirty="0">
              <a:latin typeface="+mj-lt"/>
            </a:endParaRPr>
          </a:p>
          <a:p>
            <a:pPr marL="152400" indent="0">
              <a:buNone/>
            </a:pPr>
            <a:r>
              <a:rPr lang="tr-TR" sz="1800" dirty="0">
                <a:effectLst/>
                <a:latin typeface="+mj-lt"/>
              </a:rPr>
              <a:t>kesin bir ayrım yoktur.</a:t>
            </a:r>
            <a:br>
              <a:rPr lang="tr-TR" sz="1800" dirty="0">
                <a:effectLst/>
                <a:latin typeface="+mj-lt"/>
              </a:rPr>
            </a:br>
            <a:r>
              <a:rPr lang="tr-TR" sz="1800" dirty="0">
                <a:effectLst/>
                <a:latin typeface="+mj-lt"/>
              </a:rPr>
              <a:t>• Kantitatif karakterlerin ortaya </a:t>
            </a:r>
            <a:r>
              <a:rPr lang="tr-TR" sz="1800" dirty="0" err="1">
                <a:effectLst/>
                <a:latin typeface="+mj-lt"/>
              </a:rPr>
              <a:t>çıkmasında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değişik</a:t>
            </a:r>
            <a:r>
              <a:rPr lang="tr-TR" sz="1800" dirty="0">
                <a:effectLst/>
                <a:latin typeface="+mj-lt"/>
              </a:rPr>
              <a:t> derecelerde olmak </a:t>
            </a:r>
            <a:r>
              <a:rPr lang="tr-TR" sz="1800" dirty="0" err="1">
                <a:effectLst/>
                <a:latin typeface="+mj-lt"/>
              </a:rPr>
              <a:t>üzere</a:t>
            </a:r>
            <a:r>
              <a:rPr lang="tr-TR" sz="1800" dirty="0">
                <a:effectLst/>
                <a:latin typeface="+mj-lt"/>
              </a:rPr>
              <a:t> </a:t>
            </a:r>
            <a:endParaRPr lang="tr-TR" sz="1800" dirty="0">
              <a:latin typeface="+mj-lt"/>
            </a:endParaRPr>
          </a:p>
          <a:p>
            <a:pPr marL="152400" indent="0">
              <a:buNone/>
            </a:pPr>
            <a:r>
              <a:rPr lang="tr-TR" sz="1800" dirty="0" err="1">
                <a:effectLst/>
                <a:latin typeface="+mj-lt"/>
              </a:rPr>
              <a:t>çevrenin</a:t>
            </a:r>
            <a:r>
              <a:rPr lang="tr-TR" sz="1800" dirty="0">
                <a:effectLst/>
                <a:latin typeface="+mj-lt"/>
              </a:rPr>
              <a:t> de etkisi vardır. </a:t>
            </a:r>
          </a:p>
          <a:p>
            <a:pPr marL="152400" indent="0">
              <a:buNone/>
            </a:pPr>
            <a:r>
              <a:rPr lang="tr-TR" sz="1800" dirty="0">
                <a:effectLst/>
                <a:latin typeface="+mj-lt"/>
              </a:rPr>
              <a:t>• Gruplar arasındaki varyasyon normal </a:t>
            </a:r>
            <a:r>
              <a:rPr lang="tr-TR" sz="1800" dirty="0" err="1">
                <a:effectLst/>
                <a:latin typeface="+mj-lt"/>
              </a:rPr>
              <a:t>dağılım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gösterir</a:t>
            </a:r>
            <a:r>
              <a:rPr lang="tr-TR" sz="1800" dirty="0">
                <a:effectLst/>
                <a:latin typeface="+mj-lt"/>
              </a:rPr>
              <a:t>. </a:t>
            </a:r>
            <a:endParaRPr lang="tr-TR" sz="1800" dirty="0">
              <a:latin typeface="+mj-lt"/>
            </a:endParaRPr>
          </a:p>
          <a:p>
            <a:r>
              <a:rPr lang="tr-TR" sz="1800" dirty="0">
                <a:effectLst/>
                <a:latin typeface="+mj-lt"/>
              </a:rPr>
              <a:t>Kalitatif karakterler gibi var-yok </a:t>
            </a:r>
            <a:r>
              <a:rPr lang="tr-TR" sz="1800" dirty="0" err="1">
                <a:effectLst/>
                <a:latin typeface="+mj-lt"/>
              </a:rPr>
              <a:t>şeklinde</a:t>
            </a:r>
            <a:r>
              <a:rPr lang="tr-TR" sz="1800" dirty="0">
                <a:effectLst/>
                <a:latin typeface="+mj-lt"/>
              </a:rPr>
              <a:t> niteleme ile belirlenmelerine </a:t>
            </a:r>
            <a:r>
              <a:rPr lang="tr-TR" sz="1800" dirty="0" err="1">
                <a:effectLst/>
                <a:latin typeface="+mj-lt"/>
              </a:rPr>
              <a:t>karşın</a:t>
            </a:r>
            <a:r>
              <a:rPr lang="tr-TR" sz="1800" dirty="0">
                <a:effectLst/>
                <a:latin typeface="+mj-lt"/>
              </a:rPr>
              <a:t>, kalıtım </a:t>
            </a:r>
            <a:r>
              <a:rPr lang="tr-TR" sz="1800" dirty="0" err="1">
                <a:effectLst/>
                <a:latin typeface="+mj-lt"/>
              </a:rPr>
              <a:t>şekli</a:t>
            </a:r>
            <a:r>
              <a:rPr lang="tr-TR" sz="1800" dirty="0">
                <a:effectLst/>
                <a:latin typeface="+mj-lt"/>
              </a:rPr>
              <a:t> kantitatif karakterlere benzeyen karakterlere </a:t>
            </a:r>
            <a:r>
              <a:rPr lang="tr-TR" sz="1800" b="1" i="1" dirty="0" err="1">
                <a:effectLst/>
                <a:latin typeface="+mj-lt"/>
              </a:rPr>
              <a:t>eşik</a:t>
            </a:r>
            <a:r>
              <a:rPr lang="tr-TR" sz="1800" b="1" i="1" dirty="0">
                <a:effectLst/>
                <a:latin typeface="+mj-lt"/>
              </a:rPr>
              <a:t> karakterler</a:t>
            </a:r>
            <a:r>
              <a:rPr lang="tr-TR" sz="1800" i="1" dirty="0">
                <a:effectLst/>
                <a:latin typeface="+mj-lt"/>
              </a:rPr>
              <a:t> </a:t>
            </a:r>
            <a:r>
              <a:rPr lang="tr-TR" sz="1800" dirty="0">
                <a:effectLst/>
                <a:latin typeface="+mj-lt"/>
              </a:rPr>
              <a:t>denir. </a:t>
            </a:r>
            <a:r>
              <a:rPr lang="tr-TR" sz="1800" dirty="0" err="1">
                <a:effectLst/>
                <a:latin typeface="+mj-lt"/>
              </a:rPr>
              <a:t>Ko</a:t>
            </a:r>
            <a:r>
              <a:rPr lang="tr-TR" sz="1800">
                <a:effectLst/>
                <a:latin typeface="+mj-lt"/>
              </a:rPr>
              <a:t>̈-peklerde </a:t>
            </a:r>
            <a:r>
              <a:rPr lang="tr-TR" sz="1800" dirty="0" err="1">
                <a:effectLst/>
                <a:latin typeface="+mj-lt"/>
              </a:rPr>
              <a:t>kalça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çıkıklığı</a:t>
            </a:r>
            <a:r>
              <a:rPr lang="tr-TR" sz="1800" dirty="0">
                <a:effectLst/>
                <a:latin typeface="+mj-lt"/>
              </a:rPr>
              <a:t> ve </a:t>
            </a:r>
            <a:r>
              <a:rPr lang="tr-TR" sz="1800" dirty="0" err="1">
                <a:effectLst/>
                <a:latin typeface="+mj-lt"/>
              </a:rPr>
              <a:t>tüm</a:t>
            </a:r>
            <a:r>
              <a:rPr lang="tr-TR" sz="1800" dirty="0">
                <a:effectLst/>
                <a:latin typeface="+mj-lt"/>
              </a:rPr>
              <a:t> </a:t>
            </a:r>
            <a:r>
              <a:rPr lang="tr-TR" sz="1800" dirty="0" err="1">
                <a:effectLst/>
                <a:latin typeface="+mj-lt"/>
              </a:rPr>
              <a:t>çiftlik</a:t>
            </a:r>
            <a:r>
              <a:rPr lang="tr-TR" sz="1800" dirty="0">
                <a:effectLst/>
                <a:latin typeface="+mj-lt"/>
              </a:rPr>
              <a:t> hayvanlarındaki </a:t>
            </a:r>
            <a:r>
              <a:rPr lang="tr-TR" sz="1800" dirty="0" err="1">
                <a:effectLst/>
                <a:latin typeface="+mj-lt"/>
              </a:rPr>
              <a:t>döl</a:t>
            </a:r>
            <a:r>
              <a:rPr lang="tr-TR" sz="1800" dirty="0">
                <a:effectLst/>
                <a:latin typeface="+mj-lt"/>
              </a:rPr>
              <a:t> verimi </a:t>
            </a:r>
            <a:r>
              <a:rPr lang="tr-TR" sz="1800" dirty="0" err="1">
                <a:effectLst/>
                <a:latin typeface="+mj-lt"/>
              </a:rPr>
              <a:t>eşik</a:t>
            </a:r>
            <a:r>
              <a:rPr lang="tr-TR" sz="1800" dirty="0">
                <a:effectLst/>
                <a:latin typeface="+mj-lt"/>
              </a:rPr>
              <a:t> karakterlere </a:t>
            </a:r>
            <a:r>
              <a:rPr lang="tr-TR" sz="1800" dirty="0" err="1">
                <a:effectLst/>
                <a:latin typeface="+mj-lt"/>
              </a:rPr>
              <a:t>örnektir</a:t>
            </a:r>
            <a:r>
              <a:rPr lang="tr-TR" sz="1800" dirty="0">
                <a:effectLst/>
                <a:latin typeface="+mj-lt"/>
              </a:rPr>
              <a:t>. </a:t>
            </a:r>
            <a:endParaRPr lang="tr-TR" sz="1800" dirty="0">
              <a:latin typeface="+mj-lt"/>
            </a:endParaRPr>
          </a:p>
          <a:p>
            <a:endParaRPr lang="tr-TR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057170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5"/>
          <p:cNvSpPr txBox="1"/>
          <p:nvPr/>
        </p:nvSpPr>
        <p:spPr>
          <a:xfrm>
            <a:off x="1277541" y="141684"/>
            <a:ext cx="6588919" cy="3716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lt1"/>
              </a:buClr>
              <a:buSzPts val="1200"/>
            </a:pPr>
            <a:r>
              <a:rPr lang="tr-TR" sz="9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/>
          </a:p>
          <a:p>
            <a:pPr>
              <a:buClr>
                <a:schemeClr val="dk1"/>
              </a:buClr>
              <a:buSzPts val="3600"/>
            </a:pPr>
            <a:endParaRPr sz="2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3600"/>
            </a:pPr>
            <a:r>
              <a:rPr lang="tr-TR" sz="270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050"/>
          </a:p>
          <a:p>
            <a:pPr>
              <a:buClr>
                <a:schemeClr val="dk1"/>
              </a:buClr>
              <a:buSzPts val="3600"/>
            </a:pPr>
            <a:endParaRPr sz="2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3600"/>
            </a:pPr>
            <a:endParaRPr sz="2700" i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000"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000"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chemeClr val="dk1"/>
              </a:buClr>
              <a:buSzPts val="4000"/>
            </a:pP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15" descr="data:image/jpg;base64,/9j/4AAQSkZJRgABAQAAAQABAAD/2wCEAAkGBhISEBQUEhQWExQUFRQXFBUVFRUVFRYXFhQWFBQUFxUYHCYeFxkkGRUVHy8gIycpLCwsFR4xNTAqNSYrLCkBCQoKDgwOGg8PGiokHB8sKSwsKSopKSkpLCksLCkpKSkpKSwsKSkpLCwpLCwpLCksLCksKSkpLCkpKSkpLCksKf/AABEIAL0BCwMBIgACEQEDEQH/xAAcAAABBQEBAQAAAAAAAAAAAAACAAEDBAUGBwj/xAA5EAABAwIEBAQEBQMDBQAAAAABAAIRAyEEEjFBBSJRYQZxgZETMqGxFEJSwdEH4fAjYvEVM3KCkv/EABoBAAIDAQEAAAAAAAAAAAAAAAECAAMEBQb/xAAmEQACAgIBBQACAgMAAAAAAAAAAQIRAxIhBBMxQVEiMhRhFXGB/9oADAMBAAIRAxEAPwD1R2Id1+gQ/iHdfoELkK2ao520vpJ+Id1+38J/xDuv+eyiThNSJs/oZrO6pCo7qkY8kMCdUKQG2EXvG5903xnfqPuUnO7oIUSQLYRqnqfcoH141cRJgXOqRCZNSJbEHnqfcoXHuT6lMQiyhQKCYBuSEz2t2lRIkKHT9AjVTU29yowp6bzKDYUidjoVqlXVQvCdlVVNWaFJI0fie6ZruqrCqEYxICq1LNizKdRMqgqSUtBsdJMnQCJNlTpKEEmlOkoQZOmCUqEEQknTEqEHSlCHIoUIYr3JgUnhCtqOYKUkxSTAsUpISUkQWSCqi/EEdFXKYoaoaLZY/EjcBRueJ6KEhNdCqH5ZPl7oCoS9umds9Jn6pw8ROvTuopJ8JlmjXlBSnlCL7IIRBRYbUUrTCqh99FOx0oNERIH+SkB8lA0eSlYQkY6JCEmvnUR+6NhCRb3VdjUEw3spxUVcMtKJt0rpjJ0Th/dTtKp5SpGkhK0PGRZSVc1CkxxQoaydR1CfJStKB7JQQWM194SDkBaUDne6arFuifOlmUMps8qUCy0ClKhBRIUGzJegUjwoytaOcxJk6UJgNAuamujhGGBSyUQOagVlzFl8b4mzD0KlV/ysaTqBJ2aJ3JQ2GUQcfxWlRANR4bOg1J8mi5XPYnxU97m/DMU3HlcBYjNHMdQY2XmvEeN1K1U1XuJcZOvyjZvktfw3jQ5mTYGTuIgkQN7/AGWfO3rwdPp8Si+TuHZy4fUj11UuGxD6cnNIJBynSNx/dVsBjS4c2o5SW6WNr+UK/kzDaANZ01XI3cXaZ09E+GjRwnEmPbmFhJtrodLK224BFwQCD2XNUKpaCI31Gg3krT4RjjmyOnKRyzsbn/AtWDr7lrMzdR0FR2gakKZiQaiAXUbORVMWbsjkdEICNjUoRoRpJICjyjDihaFIQgwhNqIvilRAog5LRYnYYKfMmzoSUtDkrHmUZrqEghMpRLZJ8ZRSnhIBRcA5Y8omtRMYpQxByDqRsCPIja1FCGw1GS9qDKrDwgeVemZJRISxCWqYoYTJiURBEHooUOMwwqMLCSA7WLH3Ql44CqvkzsZ4rwzHZS/Md8ug8yuZ/qHX/FYNjMN/qZ6zZAGgANydImLq/jP6dYepJNSs1x3Dme0Zbhc7xbgdXhjBUFU16BcG1A4ZXNLjykAEyLXWWTzL8lX+jp4l00mlzf08/wCMUKdGabarX1B8+SS0kbB0CY9kXh21QdZERqO/fyQ+IarC4ZWhoOZwDQIJIEuF7eXmpfDmKbnAMTHlEfcp7coWXSj250e4eH3Z6LSYnyifNWcTg2AuMXIuNux7f2S8MYllTDMIAZHKRaZH7oOPOybSCO2/RcycdVZfCTlM4ziXHaeFrtbWeS1wOZwYeaNNLA30C1+HcXo12udRcTkImRBvoQD5QsDxBUaaZztaWtInPIEWBhw+Uwdey5Xw7xg0nPbRfAqGC0tBmDaDsR1CpjiTi5e0dDzJR+nt5x1OAS4TAJjbz2CLC42lUMMdPsfquc4T4ap1GtdiKpIN/gt5Be8PcLu26LrMBgaFFuWmxlNv+0R9Tdb8eTLJJtpHJz4sMZOMU2OGokZxFMbpxi6fVau6jF2ZEeRG1ik+Kw6FLKOqndQjxMCE6PKn+H3R3BoRgJ4UgooxQU2CokMJw1SGkmyqB1GTtCP4SbKhaDQLWomtRMCfKlbDRIE6FqJKOIJ0wTqEKDgoyFI9ACtCMjQKEhSSgcUyYrQEJEIpRZAUbFoiyrO41wlmIoPov0qCPI/lcPIwVr/CUdSihsPGLPlzi2HLKzqZvkc5tjaxIMDYTsj4LiW0sRTe8DK1wzTsNCe8C/oo+Og/iKszPxH6mT8x3Wa+pKdovjNp2z3/AIFSwzw91N73NquaXtbIAdFntIEgkBbXiCo1lBtKDtdzua5tM9yvEPCnGMRh6ZeysWgOaMnVhNzOwEEeq63AeInVWufUcS6pDrEmDILL7Aaea5mZVdHSxtumx+LOhlQv+ZrSSAcwAmLA6tI+q5/wL4fqPrtqlo+E0kXMSew3WpjnB9aILm2a8QGmc2ZoJ0i83Gy6PAQxoyCxj0t91mctIOP01RVzUvh0JxAaQBbSPqpamJOUO236gqgxubqYGmx6H7pYesbgi3cdVS2/odUW24t0kaixBnUFSUcQY6R1MrNybj27FWKTbXER+9wq1ORY4RNNuLPW/spqOM1vb7LLItrpf1TsfB77jvKsU2imUEbfxZ0MdwpKfEHDW6zaTgJN7jSbWvYdf4VgwROqtU36ZncI+zcoYkGFPquYp18h6f5t0W9g8UHBacebbhmeeLXx4LYShMnlaLKRQlCdJAgwalCdJQgkgEklCDwkkkoQoVEMKV4QFXozNAwhLVIhKIrQBCZGQhIRFobOUD6hhHCiqBShlZ84+OcF8PHYlpBtUcelnHMD7Fc1lELt/wCqBB4jWAMxkB8wxsriXMurSymaPDMQCW0nEhhJFtRefaV0GGrNbndTJNUvsB8sCBHZcxw/Cuc8NBAn8zrD+Vv4WjlcC1zszXGJiDJAkN97rDmUTo4G65N7A0fiOzNMk/8Aclo6/KP07rbwRbOoGUG02iYBn3WJwnFkgjMbnndeJInLeIMC+y2cHhy02Fs/9xlnVi5uRc8nQg1XB0uFfpeCdvuEFdhJDgBJls9rGZ2uosIBoepjcxMqT4pIJuMwNztsLKtkJmVGhoNiXD0QOxgBIc7y9AquHi0mRmDRHWJ0Tky43EQQJgDqVXJliii2X3LdzFuo0MKNlUtfGaTqBoQBDbdRPVUqTwWhxMENaeV2bewHmrb3SbjmLWkHfXfoohWi7QrkA3JveY30V3DV5JjQGIHl/wALBph0XAzEg6yGgbeavUXkGbSYgddRr5JrKXEsl+Ynt3/ZaGFxOgBi+3+03F1g1/8AuOEaif2191rYd8MzHWwbNjewHqSmxy5FyR4OspvkSiVPhVfPTB6/xori6kXaOY+GEkmBTpgCSSSUIJJJJQg6SUpKEKjwoyrFQKEhWJlLQCUI8qWVMK1YEIXtUuVMWopg1IcgQPYrQYhqNQ2GUT51/qEyOI14kf6hnXXKOq53DAkmLkXm0ja66z+otKOJYjKQZeJ7HK2Qe65+i1sgOgZvmkGxHyu1u3aU05cGjGuTVqYeQDlgCAbZndReY1+6JmJGXILk7GbEaXLdipMCxhaOYE85vcEXIAMEA26bo8E1rmukiHEgNIDogCxMzGs7LDI3IlwdFodyWDTD2X1yyct7gGOuq62gW6ic2XSbWvebH02XJ8Oqf6gaGhpzFzTAI3hsmZGWBHddHhGnORLgMjGnMTmZ81w0CDrE9QFlycs0w4RoMxdmxIAPuImQehJj0U3xJYAOYXBN++vTzVNrM2hOUAWLbg6TBFzY27psXXDRM5XXaBEglxABgCYmR2lUFqCp1ok2kljrT+WDBMWm/wD8oWYk53WaXQ1ze2ac0jeHAD1Wc7E/6dS3M1oOt4L3auHZxhW24kfFYIiALjW/NHkdNtkGhkWmhjnNdMEtDS2YMnaOxurFUkBsz+Zt7ExBBEjsb91SwnytcLOeS4yA6+WJdMEHKArrsPmN7Brha40l0nrrCVisnYwZjykmGiRB/McpPqSrtCiSTNxIggzZoi4OlyfYKrhGubIMkAkA2cXDMCCY35iFo4d3LtMusDOun3n1RVMpkZGIxIznUQTBjMN+m1/qtFuIHwdoGkmSCD52hU/huFRwABF43zZ4nMD3GyGuwOa9p5oFgLw4WLQLayPZRNRI+TrvC1SaTrAAOgQZnlF1trC8KWpvHR+kWHK026rdldbH+qOZk/ZiCJCnCcrHSSTSoQdJJJQg6SYJ1CETgoy1TIMiK4FaIi1CVK9ijyJkytoaUziiyJPYjZKABTuT5EnBCxkePf1b4FkrNxDQMtVuV8CBnG5PVwj2XDYVjnEQTZrhqJE7TpHZe9eMvDhxmFdSBhwIeyflLmzAd2MkTsvDOIYGpQc+lUBpvb8zCRB6dja8o3aotg6Y/DpJ+GRI/wBs9hyjcqZ9N9NxcwOAm5dAvoYvoY0U2DDXOzAFpFpbfWxOW8ehV/GieUjNJOQNDcwIFmum+Um+6zSfJtVFao6f9RglwLXFuQNcAC4EhxEm3Rb/AA7EQGvBIa/LBdl1F4IF45dIMRK4WtxYhzQJyZeYGbTqLGwPZbHAi5zmNDnRMwczpNyYmQCB5WlVZcdK2W48mzo77AnO8ucdY2dEQCLu7qDxBDKT3mBlabz3sOupUuExIc8U2yDfMDeA2CDf8pNlS8cYkCjUpg8zg0tEGIDszubbQH3WeELZZOdGFw2rLXl+mjgRJIaBDR0MACepWs2lIpiYdyZzvlnOddhyg+SwcHxAVWEuBNRjQSCCCXEuIcC3XYW2Wy2qHS6b5ZLm5i3UDIHAHUagibymnGmCM7L9GpMEjYnMTvm/TN9B7qzTLpbqJ59YiBdu8zm0KzXYwBrg2C8ObqRmElsOvbQxG8WUruInO9suLSBle1uW7ntFgJGh16NlVKAXM1cDxAvaSBILgANCCYkE7wZJPcBXKD3NY5tmuJdld825EnS43815/wAd8YjDxRokF0y57bQC4kBoHaJM6i26v4LxWHBgL/mZDeQF5cXCWkEcu5G0bKx4XFWULIpOjqqOKmDI5gXSJF5Oa3QX+yqHFMJfTY88sSJkOLri/QHvss6vxEEgNeGuJJc0DLMyTINomZHdVcBkoue94HMBkZqZMG/+0bX0Kpjj9sus9M8J4gmkQ4QWwGjNmJblEO10mbrdXJ+BcJmo/Hfd9RxIM6NyhoZDeWBe3ddYF1IcRSOZP9mPKdCnCaxApTBJJSyBJIZThSyDhOmSlEgKELNfxboAozxJwJ02VPej9F2RquCByyxxg9B/wq9bjL+w9PZB9RBA2RtF0IatYAXt5rnqfGn819OgHRYWP4m95iHOIO5sg+pXoqlkSVnYu41SkjNoQNP3VkVmnQg+oXn1DOSC5pbqLdJgfS6tVBDTcncddFT/AC5Lyh4PZHbucIXAf1U4LTqYf44ympTibiXU9x3IN/JXnMOWCSbQb9VTr4Bj/mBs0gSdiCCYVseq58Fp5BhuJtpOkgubNwDBixseq08V4po1GgBrs4zZSQIgjcnfusfi+ANOqWOBDmkiOvQ+RAWVUYR08lvUIT5ZFkkvBqYGqTWDoP5Zy6WHf7LtOG0mzHOA4ggPb8MSPm0bIJ2vouW8N8ONU5QzPmNhHTmN5BFrd12bcKAWn/bmJflGV0wBDTpykTc3F1l6mjX09+TW4ThiXOfDiS5rW5nlxa0NHxKZdrrDo6kLk/E9R7qlSowOcGPczMLgkcrYgQBqPMHqu34FRGWwPMLnru3Kf0xEaI30g0RlEE3AgAk8xt5rF3FjdluRnkQxJpwSC0iYEubvaDMjRXneKTFpJILSS53nNjErvMdwSliA4PETEFvXrH/sVjDwMw06bapuzNdgALmlxIk9bn6K5dVhlG5eTNtJHPN8SVnieUAgXOlhlB6zBd6qpX8WVcha0ZWk2J6QBEaaTJ3V/wAXeHm0a7Ph8rHtEC9nNAaf59VzmNp88W0F4IB2mwWvFHHJJpeRJTfpkzsBUfLidRmnXWNh5j3T4ao6nUEktgi+tp1troVtDAZGsNh8RpqMIhxAAyu1G5AVyvwcVqQFmuuAJAio0c021ktSyzJcPwOsT8ryWMK41eY88hxBPKM0QABq5siYVnHB2Rrxysc0EBx1iwbbUyB3iVkcJL2A06mfLzgiSPhv1ntcDeCB3V/F499IBoe+Bl+YSdM92ukGM1tDBWZr8uC+MuD1HwDxemcIJc0c7oF+2pgA+i6U8Wo/rb7ryPwJxQucKPw2gHM5zr6gWt3/AHXbmi2IjQfc3KoydVLE6aM8onRs4zROjwphxCn+tvuuVFNoMAD+EjeJ3m3dUf5B/BNTqjxGmPzD3Tf9UpfqC5sOttaEZq3g9Pum/ny+B1R0rcaz9QRfjGfqHuuXqVea0W29EzHXsSiuvfwVo6xuJadx7p/jN/UPcLlHMkROnT6qJ2DE/N9U/wDP/omo/wCIBi4T18c2b22XJDjZ0n814Gyq4zxASbbl0b9kNH4s5L6qNHV1OItD40sb+xVbF8TAbc81onSSd1xtbjDnPknYgaXMz9FDX4w4kTsJ9mx+6btUVPqk7OidxMtD+a5JIGut+voo6nGMrXzINza93G3pELmfxZhsmZn1klQnFGDJ3P8AKscE0U906l/FrCDORozH0SwnHOUTI1jqLA/YLkPxjo/8gBt1lTNxhIAmwJ85IEX30+qDx8FuPqJWd7/1OWGCDOvWJMf52QVMVIJBmIHoY/dc/hq1rSSGk+cmITuxpGYwbOAA3PNEdysMttuGdaM7ijI8acPc4Nqj5mtyuEXiSc3kuLq1BI9J816a6rnYNbzc/pAg+W6878SYMMrltMEDLTIE3Ejuup0OfdaS8oFuzp/DlKmA23MDmc7MZh1o15XdCF1WEwonM2WZg38pMSDmIIvMxM7Lk+CYAVKVNzaha4xmbEm1i6N+nuu1HD8RSbPI/MTBJc0nNYCWmQl6mf5cHVwLguUKHwaVRxc6LNANyJcABOsbDzVSvUjpLjMef9oU3EKz20g10EZwZbplsCI2gjT1VJ/ygfq33iSfuQuX1MueCnK7ZNENgWuP7oqz2vaASRfXcDsQq7nETN9fSwmPqq9LEQRchsekWKyx2ZnlJcEfivB/GoEN5XMl4Pcba7grzp/DXQ0yL5rZriJ+YRa8CO69QwTXVnZWuF2mJtHKRzfsnxHhdrWFri4NcGB75uDJ1kyQSZM3vZdnpMjjD8vpMcd7o4DAY8uGZxymjSDGaSBmLQ1rZhxJNxuu18OOp1KVN1Nr3ljRTyu5Z5sznE3kDRUONeDJbnpjI5ujGg5CWzztm9xlVrCcK+FkDnuJZlIIcW5iBMPAtaB7IZ8kDUp9v9jF4k1v4x4+I1jHlrgHB7mmA7mlotDpBO0DoquI4c1zw3OXZiM4YJbnDbgGdMobed7wVq+JMZdlfR9F4gCIIdLi3fcWstnEVCBSfUDRTLCKhblOaq5o+drRkpyJuOhlWxk3BSRXjyKdmH4MxT2Yj4Ypn5nSbCBEEG86QvRmVOWZMkidP8hclwjF0alV1ZsMcGZXNsLAm4O8wFrOxBcRltB5r7nRsrl9ZK5/8BOWvBsseJcfdRPbL56aKjicVbWANTeTFvupKmPBE7jW8381hV+xHOPgs0qokxvb1CtfDtE3F/7fRZ2H4i0WIjQ+as1MSADNosPS6sV1yLvGid7NMuqNlMj9/RU8PjJidT9r/wAK03EiAfoEY17BafKJ2O621n10RGgFWZibmY1Eba/dRfiQ65AB81KD3DzetjySdp39VTxOJ0j/AJ3UVarJNrDQXtaP2Vc7W7/Vd+OI8zL4TOr6XQPrdPuo6uHLXEHXfsgc0q5YxGqZL+It3SdUtr5fRQspHYSia06H+Pqi8aoKJHP+unnafslTrRN90NSlD3N1ykifI3QDDEmwS6r2WRbujRp8RLW69en+bq7gsYTJaZhs5d+XX1G6xq2Cc1o06HoPVTYUOY9jomDJbuQZa4e1lRPFBo2Y8rjI128QbETYzaeskLifENYnE1CTMxEdAAukr8Oe1xbYNBJzdJmBOlrBcjjaRFYmJvv06q3psUYybXw04crlOmej+B6YLKbm0wXMDi11gS6ZMnYRaD0XY4rHVKtfIGxkyOIMTlqAiRsSCHGOy5bwNRyUKeYgOLHuiL2q2nvzADsuswuX8RUJnK74cSP0tcCD01+qqzNbM7uO6syvFlU06jBMzTGUnpmvpZZmJxENEluYZTJtoTMDyIXSeMsGxwoumMuaLWIsQ09rLg+J8PebgztqBlk+5WLJCDyU2Ycs5R5NEcQAdp1tcA21G0FPRxjHCR80GZgwDEQOllzdTDVWvaBfKDeDECbSdNFF8N1NwzXAdzbAgCeW6sj0kJeGYu9O/B6bwumG0ZDGkS0kRLiT+YDYDorWGohznRBMlr4lska8pmRpoi8M4Z/wWue/NaReQeltBAsrOLxVKnUBLsheDlvqWgkx9RCtca4OtjpKjP4tVyMDJjMT2tvfe2653FNuXDcGAg8RYh1WsHNZma2zSTd7hBBLdBc/RBjnupOqtc0zTAJLd80R2Nj9FhywcpbIom9nTMzH0jlMc4m0RmnQZe4ErR4Tw5tbDmjlaxhhxOZ1nAHK52+puNFTbjNMwgtLtRMEf3+62eCMp1KfI3I5pYzOYMkjM49YIstWObUafoTA1tSM3huCqUHPDocMvKd5bYtHY6jzWzhmF3rAMWj16hHRdUMB4EZYkzcZnAEdSLdOiJji0hoJa2RBN5MRqsfU1KRbmgk7A0JJvB37ERb6qGXkjLpmvHd1lOKb3O0AF5I1118oR/h8jyCYjQjyEH6rJ45MjipMqVAfitkyHGAZtIuI+nur1auSbmxkjoY18/NHgaIIynUWBjcO+xlHi8MZAkSC0T3gDMmnJvwSGFOLdipVPzaDQ7ido+qs0XjIM2aXCQNPXtM2VfDmc7ZDrBwibZXAER/mpSylzC3NBbOulidO1kik/ha8UYptMnZ8wBm17+oA9gpTh2dT197/ALqtTcTlgiIIM7EGSPqrzGiL9Tr5p+StRT8nlOLoZXEGZkg22mf3T4XDZjDtBc7aD+YXc8a4Yx7Q4zLQfWL3jfv2VPB4BtOrI3ZUkeUQu4upWto5EsGsrOXw9Frs4dZ+YECNTJBGvl7oqmAa0kE8wBgaaFdLX4VTqZnkQQdtzAIKgq+GmE0zmLcwbIaANWglIuov+hO37oxDw6llJzzYWnfcadFJT4a0t6k2aNzaQe+i1MHwVhtJiw9ZIlW2YABzGyb/AMKvJnkvY0cZgvwQcQQLO+WInmEE+4Ugo5BcW0PcTe3sukq4JtndLRFoALo+kLGrUZcQ68NcTrBkkaT2CWM9y1w1fBRxBbDcsNPLJiRcX/e6kD2tYG/MJcQdp1Ga094ROwQaQOjWt6amQfMHROzBhozySXyCCeUQYdbv9E1LwGKfkzKzSQZByhrs0GSXGYJ9liDAAy4izonciP27Ls/gjK6QDcTbWJH7IanDabaga0Rmae4nWSN/JX4szSaoaKfDRb4FxVobTYC4uaC2Czmfmm46NEBdhgMMXtu1zROt29PpbRcHwCmG4ymQPlqEQLWDTAtt2XpfDOKF7S0gAEkNj8o289FJqLab9nZwdQ9OTm/GPECHU6IENAlx0iRyDXsb91zdesQ43y2JIOktB0MLW468HFPMEg7F2bXlEE6AZiRCqVaTX16bXC2UiP8AxEfVZMjTlbMmXI22GyoYLbTYOMQTySYjVDiKFNwc4gOkRpfSLpY3DTlaDllzr6wASIS+F/ph83sNB7qhxflCSyMuYfxDVoUGU4zQMrXGbZuo2iyq4zihqkF4ksGtpBFnOI/LaRKfFMBkEXGUyLSYdcjdV6WHaHyBBqNv2kDNHnKbdyXLG78vTJRiGnKdRBiNco1jqYSNJzgYfcRaAZLuYA6zuoDhA1zPMwIOpOSdb9UPDa8OywHczW819XG46G31QWP2hI5pv8WSYBzalN7XAFzoglpMSSSTfcR7KLDYzKSWsluhyglv/qRporeOZ8IF1jm5oiALTHfVRPYxxa0NyjOGm5MyzMTCDauibSSVPk0f+oB9oEnmHc3dbcdU7MQQ0XBvsZjlIJP0VDhohxp6hvyk3jLJFtN1OaF87TlOU7C8HXzVcsaT4HeWTVstUcWWlswbAXidwfSeqf8AFH4xLhzZebpJt6ajVRNGcOnbJA6ZgSf29loUaALg4j8ma2hMlg+yr0RG2+EKhQc2M35SXBvkLfshxHEQ0851mBM38u52VzDuLniYsIFuhj9lXxvDmRMfmcD1+URlP5blGKTdEd1+IDMY2bRfQxsBefslSdGbKWwGgjy/MPrKhGGEPd0A+ouliWZXA6nmbMQdRcn10RULtiKUmi/QY0gwdYGm/UpGizqfZUn42Gkhos3Nfs/LA6LUYTG3/wAje6aMJUTbmj//2Q=="/>
          <p:cNvSpPr txBox="1"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</a:endParaRPr>
          </a:p>
        </p:txBody>
      </p:sp>
      <p:pic>
        <p:nvPicPr>
          <p:cNvPr id="317" name="Google Shape;317;p15" descr="http://www.veteriner.cc/images/koyunca/merinos.jpg"/>
          <p:cNvPicPr preferRelativeResize="0"/>
          <p:nvPr/>
        </p:nvPicPr>
        <p:blipFill rotWithShape="1">
          <a:blip r:embed="rId3">
            <a:alphaModFix/>
          </a:blip>
          <a:srcRect r="2656" b="4988"/>
          <a:stretch/>
        </p:blipFill>
        <p:spPr>
          <a:xfrm>
            <a:off x="3815953" y="735807"/>
            <a:ext cx="1079897" cy="102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 descr="http://www.veteriner.cc/images/koyunca/merinos8.jpg"/>
          <p:cNvPicPr preferRelativeResize="0"/>
          <p:nvPr/>
        </p:nvPicPr>
        <p:blipFill rotWithShape="1">
          <a:blip r:embed="rId4">
            <a:alphaModFix/>
          </a:blip>
          <a:srcRect l="11989" b="7494"/>
          <a:stretch/>
        </p:blipFill>
        <p:spPr>
          <a:xfrm>
            <a:off x="1682353" y="735806"/>
            <a:ext cx="1296590" cy="111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 descr="http://www.vitrin.gen.tr/uploadedimages/tn_IHs09452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5747" y="735807"/>
            <a:ext cx="1283494" cy="1026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 descr="http://t1.gstatic.com/images?q=tbn:ANd9GcQW28rat0iNDNBJliobmnOSPq9dfPo8zfrZkxZgRAsZIeM8s6rK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39465" y="2301478"/>
            <a:ext cx="1404938" cy="997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15" descr="http://t3.gstatic.com/images?q=tbn:ANd9GcRrmwf2FGPanGCAnNbOAUkdeDKBCljxlHH7jczRmRnGRkmEF-5JI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654028" y="2356247"/>
            <a:ext cx="1414463" cy="99179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15" descr="data:image/jpg;base64,/9j/4AAQSkZJRgABAQAAAQABAAD/2wCEAAkGBhQSERUUEhQWFRQWGBoYGBcYGRcYGBgYGBsYGBkaGBgXGyYeHRokGhwXHy8gIycpLSwsFh4xNTAqNSYrLCkBCQoKDgwOGg8PGiwkHyUsLCwsLCwsLCwsLCksLCwsLCwsLCwsLCwsLCwsLCwsLCwsLCwsLCwsLCwsLCwsLCwsLP/AABEIAPIA0AMBIgACEQEDEQH/xAAcAAACAwEBAQEAAAAAAAAAAAAEBQIDBgABBwj/xABCEAABAgQDBQUGBAQFAwUAAAABAhEAAyExBBJBBSJRYXEGEzKBkUKhscHR8AcjUuEUYnLxFTNTc7KCkpMWFyQ0ov/EABoBAAMBAQEBAAAAAAAAAAAAAAECAwAEBQb/xAAqEQACAgICAQQCAQQDAAAAAAAAAQIRAyESMUEEEyJRMmGBQrHR8AUUI//aAAwDAQACEQMRAD8A+bCUGTQeEaDgIsElP6R6CIiyeg+AixMeO2z00jzuU/pHoI4yU/pHoImI5ULbDRGVKT+kegifcp/Sn0ERlG/WLCYDbsFIgZKf0j0EUzZQ/SPQQQ8VTLQU2bRWuUOA9BE8PKT+kegjw2iWGvDNugKifcpcbqfQQXIw6X8KfQfSKFCsFyLiITbodI+nbDlyZ0hC+6lPZX5aPEmh01v5xdj9lSihTSpQLU/LR9IT9g59Jss6EK9d0/ARqZqKR4GRuE2rFpCWXg5S5L91Kdv9NFx5Qm2pgpRAWUISEpLkS0EOTRw0ONmqbvEcCYT4l3YB2cP6ho7fQt+9X+9CS6E0zZstVO7DCpNEAg2ZhmPRrPFyNkoUcipctNRZINLmoAasLsXtGcnwySsO1GHUXv0s0Hzps1KFKWMuZO5UEsxBJAqDyc9Y+ifRHVlZ2KwU5CqMAJaKOXJCqk3avyizD7Mc5VS5ZTR1EJcEUZkpHG9bQuwO1VB0rBpdn01pUBjeHOFMuY28oN7LmrwE2M0gXtDKlp7lkIASpRohI3QUs9OAjaI2fJIH5Uqo/wBNH0jGdp8IEZClw4U9TXws7xtsAfy0f0j4CIznaQsoqkyKNmyiCO6luP5EfSPBs6V/pS//ABo+kFrSzEaR4sMeRrElJsFA/wDhsr/Slf8AjR9IH2hs+UJM38qWPy1+wj9J5QeIH2l/kzf9uZ/wMVi2Kz437Keg+ETEV+ynoPhFiYRnYiQjiY6OMKEjKuYsMVy7mJmM+wHhMRVHpjwxjEBaJSDvRBNo9Qaw7AFqEbf8PeyAxayuZ/lSyHFRmJ0BHCMUsgR+g+xmz0ScHJCARmSFl7uoAmDgxqTtiZZ0qRmV9lP4PE95LLyVgpIN0E7wrqHArzg7M4ht2qKRIWpTjKynSCWILh20e/KEeFmuH0Ijyf8AlMEcc1JeUbFPktia2JWP1fMQHipZKlJBYPmdhfSun3xgvaoy4hB4j4GBcbj0y5hCgKtoLUepsKPEvQv/ANU/0DK+MRZMExNEZQzsVhx1LVPqKPAmOmZnN90uQaOcr0bVnbnGk/xxKpagkJIIYFQ8nZtK+nSM9i0oYlA3QwpWrtUmrNpePclI43K5Rr7LNkzWzUBddXswCeGv31lidkhagqWQhZIDDwkk3I9bcI82a2VRJHis4/l0d/7QfsYd5PTWiHLM3Ee6gpCTycYtmnKXu0vsWY2QtBCMUgt7KtD/AEq+R9If4LapASAApIoSPEA36fS0PcdISqWUqAINwQ4PkYyk7suvP/8AFVU2lqP/ABUbefrHHi9dCesuv2djja0aSXiAQCC6Tr8jE5idPMdNYxcnaqkLKJoVLmChehP9QNFDn74fYLbgIZellCo/6hce+Oz23+Udom+6GrwNtI/kzf8AbX/wVEpOKSpykuxYxRtKb+TN/wBtf/FUUgq7EZ8hHgT0HyixMVJ8A6D4RNJhGdaJvHRF454UxyLmLHikXicZmPVRGPTHkYBARFam6x7MWzmPMDs5U1Scy0S0XUtRZKQ7ElqngAASeEdOHHydvolknx6LcJjlS1ZkpSVcVDMz8jQnyj7H+G6cRIw83E42asSikFImE0SlzmrYVYBqxR2B7C4Kk+XOOKUgg5gkplBXBiN4jgTTVoxvbrtxPxUxclQEuXLWRkSSXILbytelo7qOSzbYP8UZGLnKw60ZETNxCyaKdwyrM9G6tCrBzZ+BxAw2KrKXSVN05JJ93WPl5B+kb7YnbD+OwqsBiiBNKfyJyiN5afClb2VoFPXkb8/qfTwzwcZfx+hoScXY/wC0ArLPM/KMh29xhlzEEe1LrzrUfCH/APHGbh0Zw0xCsqxqFB0q94jL/iQlxh1fyqH/ABj5r0MHDPGEv2jpzfKD/gR4Ta5SUmtL6vd/cw8o1S5yFyc4Yk5bHUkXHIU091fnwMOdj48uZZO6a9CNY+gyY1Vo4sS+aNRg0qbdGYlX6XYAlzW1hXlzjSdn8HlWpf8AKEjQ1OZRItdoB7PykplBa39pmLs6iXYa0DE8Ie4LHSVqPdKCgNQb84871b44mdSj87DcXMATUsIymze1C+/SoABIctxDGI9s9ohSkISpwASoA6khn9PfCXZ11Hgk/IR5cMS4OUvJa9m0wKpGPWUTpb0JBsQf5VCoMKNs9jp2G35CjNljS0xPkKK8q8or7PziheYezG8xWICkobUP6wkM+TBkqD19Dd9nzbA7crQlKtefJQ/tDiftdKpMzMGPdrDiqScp9POGG3OzkqeMxGWZotND/wBWih19Yxe08FiMMheYZ5eVQzptUHxC486c49zB6zFm09MnKH0ZFCt0dB8ImhUBS1lhpb4RYiaY6XAZMKeOeB++e0dm5wvAJfnrEwuBH5RxfQe8/MweBghU7hETOF4pdr0ia031g8EYqxkzd8xFEtZUalwAwfQconik7vJxHuClpKakguGpetXL0AFY68SqJy5fyNr/AO5WIkSkycMrupSAAGSnNzLtqa26xlVT1TFFSjVRJJOpNSTzihSXNIJw5AIJTmS9nYesWJEAWDXgWaCkvGuwmOlzgJcjABU13dKpi+FMlmvc6wo23g8pyqw65CnJZRXXkArhGMPuzO21T0qSs5lJZ1nxKFhm4kAM9yAHtE/xCR+RIPBRHqP2hD2Tnd3PYkMpJ9RUQ97aTM2GRymD0KVR4GWHH1sX9/4o6VvGzDvXlB2zkfmcKH3wvaD9iIJmDzj2ciqLIYl80PNlbZKCUMVAF1XYjiWtHs/ErTMMwKbMSQUn3ffCEMyaROXlcEOKG7ceWkHYTHEJsCkixjlyY1RV7YdJU8M8CN1Z5Aephfh0hnTrpDDDf5SuqR8Y8rOmtFYDHZxZJPOHeyNsg/lrLEUS/DhCTDp3B1hZPmb3nHAoKbY7PouKXQDj8oB2gfyJv+3M/wCJjGYjbUw5N6qHY9Wv6Rb/AOpViXMSuoUlfk4ML/1p2mjWfP5YoOg+EeAVj1FAOLCPFp5R9T5B4JpTTT0j0Swbx0ug+USB1/Z+kAJxLUv99Iio6+g/aLFA0LdY87wM5gGOMsK5UrxiaUMBoDrx+6xGQh62+L1pFykGgdx6Rm/BkvIRszs+vFKmISoBSJS5qQaZsjbrmgcG54QsTJyJALO5cP6CkE4leQMCxN+f7fSA0qH2I6cfRzT7CsKUlXysI3PYz8M5uMabN/Kw939pY1CRpwKj5PHz1SY0GF/EHFjDqwxnrMpSctaqSnglR3gGoz2ipI321vxGwuBUcPgZKDLS6VFFHLMSFCqj/M8Z+X29xWJlGR3KZ6lDKkqTnUkMQS3FjeMbh5AUQLZiAPM8dI/R/ZDs7JwmHQiWElTOpYZ1HUvwhJSoZRs/OU7YswTO7UkpmfpZvSH21OwmMkSSqYoFCcpy5ib8AbkPYR9z2lsiUtYWZaSsEHMwenNngiTgkkupINPdEXlt9Ffb1Z+Z8bs5Uts6Chw4cM+sS2ED3vkY+8dvOy8vE4WY6QFS0qXLPAgP72aPguCxoQp7uIefyi6FxpRmmynGLdSqVCixZjfjqI9kTvLlFE3EgkkanyiOeNwbRJ22aHAyyU5k0PD7sYZ4bFgpy2OZ/kzRmsHtlaDWo5/WHqQiagKTRQJrrowPEXjzc2Nx1Pcfv6OmD0aBAaWOkJMUqsXScatH5UwNSj8P5TqIFxJrHnxwvG77T8lWylaormncV/SfgY9WI8mpZCv6VfAxZCmc9lOtBy4RaljwiuUlgHLuBc/COC2PyaPVaCnXZbl05afOJpTYjTSISiFBgXNPsesWZiPC7atCjWjxQJca/ekSEtn/AL+6LJZew8vurR7lB5PqXNflAsx5nPL76R6mZSxPu+UEYaUm+9w5P9/CLu7JFwaBzSj0GlKwjYxPC7E/iJM5VlSEBY5jMEkE9S8OOxn4fInyFT8StcqX3gloyBLqOpUSCwchIpd4UKnGXImpdu8CU6VZSVl+VBH17sZtbCzcNKkyJiV93KZUtVFlRBzug3BUS5Dit4GXLKONcSEl8j572g7DBP8A9dlSzY5swIGpUNX0jBT8CUTChQYgsfvpWP0TjOziCRkUZeVSaJqFHdSoBOg3R7/1R8s/FCdKGMCEAZpSEpWoe0o7zH+lLD1GkH0uduXDsnKKqzKJlELBFgAej2j9Gdi9py5uDlqQvNlSEqcNlKQxS1o/PsvEhS1K9lUEytrzZWUoWoJCgvKFKCSoWcA3akdzTaoXzZ+jFqfj8otkmj1hT2X7Ry8dITNlnkoEEMoXHOLO0/aNOCw6pyg7UCf1E2Ec6i7oq5KhZ+JGI7vATld73RIyp/mJ9kaua2tH5vepjX9s+1q8fMzr3QBlSh6J4+fOMzKw2YKYx1L4rZHt6IYPCFagAHeNFiexc44fvZaFKynfADlv1AC4GrRruxewkJwcqfLlCZNWVJXmUE5WUQAmjNQPqX6RqsOjEgJCZcuWo0qXGZg4o7Mcw8xHBl9U+Xxa0UjDWz4OhCrOaaaxotkoShJKixoGjXfiJsvPNlzkhIUuWyiE3UlRsKVqA5OgjEzZKZdE5uYvpr96wzyrNCvs34sb7U2lLnAIY3odX5Hp7oVpmmWQmZVOiuP0MWTMKlaQUFmDN83+7Rdh8MCnKa1rzcu8c6jHDGlteUPUm9nkxFOIiE/wK/pV8DFE2SqSaVQ/Uh+PKL5ygUK45TTyicsa1KG1/YN/Zm5aXSC2gixSQakR0olg3AcOAi1YBufvh+8d3kfwVANZnvBOHkAkDi9T6v0b4RUMMRx++keypRZncHW7cQrkfSM9g6JrygnTgR9IJwxAFXJL0v5FxwiGFw7qYcDcsX/lenrDGXKJYmqhyc8C6rkdeHOJyroZFGGCCSKhxUP0+/OGmysA6i1lUvXizjV293nKXs1JYjMSQ5GjO1NKMzw22bhUhiG6mrEPQvasQlL6HSEe19mKTIWXcAcRo3mePCoMZbBYjIQoFiDfg0fSZmFzSly6upQypsCC4JIvzdvkI+XzJJQtSVAhSSQQeILF46/TSuLTOfMtpn0PZv4m4ySrLNCJoABAWliklLjeSxsQ4Puj5/tXHLmzVrWXUtRUTzJJPvg1KrE3NTAuKlC8dMMUIu0tnO22TRhyqUhr1byjlTCxSpwREZU/8prKSpweSgx98QE0OOfxh/JvA87JdtJ2AUsymIWGIU7PoW4xHbfbPE40JTOXmSkkgM1T0vwhDOSxpHSJgBd6waV2CyWJntQXg/AbgAI8Sf7wpzZl9S0NsRKCVJA4RPI/A+NbN/2G7Vy8PhFypwWSVlSMoBooAEVUGsfWG2N/EtD7mHVQhW8oDQA0Sk8NDHzKdJmAnKxB4aQ22HhlGqvSPOn6aDbkx4z3Q92xto4oIdCEpRmKQHJBVepPLSM/NkozkzAoBiaN4tL2FhBs2WZW8KodiOH7RelGZLpr6QYpRVItONq0LZuDSEBSTlqQEkVLMSaUFD5x5h5YUoKQGDuoO/QjlBa5Cj+nnUAA2q9ngWXh1IUoggFN60PR2PuhpbVAT+w0yxCjaWBKUqUizFxqKGo5coduFDMCH1GoinFB0K/pV8DHDHnhna6Ga1TMdLk0B5DoDFgks9QSNDSvnFuCltl3hUB6HhV3i5Ic0F9DpzL1+xHpt7AcglIcpzGzWL8mo4d3/ePVYTLd0vY6+79onIlXHGzcQ7U1rSrQdhMIolABvoDVz8rHzibdDUU4TBqSASQAbON4h7sbAMa8qPDSTLzOEM/Gz0486W+cMU7OSHM1QmFwKKNjRvIPy4RNSXBKc3eEMGKchFgAAXBLerRGUrYyBVKmEuklgMgFyEh3AFmf6w3w+MKhLEwAKFLOW/mox9n3QFJC1qUlYTlQwDnK5YFiQWLFhwpZ7M5cigIFABYh0tY2I4CugfnE2MGYJYFGNA75ah+Z51sYy/4hdlQrGSlyASMQh1f7iRvF+dCfONKmQQM/eBiHLByz60+NYf7LxiE4VZURmlAzEks7GrhtCXFIv6aVSojlWrPgywzDyiKqmOVisynNiX9bx4oMQdI9Q5DxcqnUQJJ8QB4wzUsMaaQFNk1ChQGo+B94hRi2ZKgfuWcmDZ5pasD4qgEPYlAIWyn4GkNJ80KmJqzi/nCnLUCCzfyESkhoumafDLAubRL+JVmIlP5QoweJzM9SLc4Z4PGgrOVwA5H7xzNDtoJwkiYo7+tw7+oi4BWHUCTuHj7J4F/dDOWoBAKiwu7EwCjaiFZ0zADVmNXFa9fSJDxkoaYSyCynfnR/fT0hVtGQrM6Uk20sOZs8QweJMmYwqg2d/QniIa4ueAMwFDrw/eM0gyqSvwLZCSggkilCWvyg6eypa1osEqcc8pp1gXMlbk6a68LfdooE8y0TDoUqHV0liwtCcbexIvx4FGFwpZJu6ReG6cCUpBDDyJvxal+esV7HkjcdLJITmYErFLppwrqOIh9i9hqkLqh8rgEZspLaCgGpapteHnLZddC3CycwcqArVteL046Q5kHKgZEAHoA4dnITVidBwvAcjDkKzodLUZshcGrAtXSj6QfJmJSrwlVHernQghT8gAOFhEJMdFS5wlIG66yoqUxBW6moSTugEOB1rWC8JMqAVMhVzlLhg9Kt5VtSBEImF2mJRmLBk5lNUsHZz6xemTkbPvlNrlSqFyQriTRuEZmClzag7pcBgaJGagL0d/j5ReuerIEkAsH4pYsxCTwsReFUiViJgDhRzKbLupVbS7JfKG0YmHUzMlirKmnhJdLBwdPWlYVqgguFxN0UahAZKW0OpFwKF/OsV9oJUydJmplgPlJUxU7P7ZVQ9BaDJuESpYzJAUnVIZ7VBLVZju8bQbJ2YV4TEFAZpK956kly1L+Fj0MVwr5oTI/iz4jh13F9YmlJJaNH2H7ETMcuZkUEhEvM/wDMaJHmX9DCXaWzZkqcqURvJUUnqDzj1TjJ4PBLmrCU1+giWNwzLTLPsAv1cvH1f8OewfdSu9nMZi7Vdk8IU/iF+Hyk5sRISVMTnSA5yljmAF2Lg8m4Qvk1nzxctJKcpcdPjFOLlJdnYAXhng8VLzhKitKTQZUgqQSbEEh0+bwBtE/mKAJKQTUjKVeRJbpDGFyJO8Xq0eS0/CLjLIdwd7r7+cVqBc0rQfG8I3bFPJa8pBe0Ms2bfTfX6wnJVqIMweIylx5iJyQsX/SzWbLxipqe7UaagtXWh8o9xez2dSWcaFNOh/tCzDzCGUixs2h4emv7w3llWUrKSEuHLbtWNTYFo5ZWnootaaKpU9gpKkhjUhrdDd/pFSyKoJobK+Bb5RXjwCApLtW1ixDXe4aBkylFRL0anM8Pj6RuwrLxfF9BOElZFsdBzObp6voKQRilPLXcHKql9DV4ow6nISpwQzRbiUnu5gcvlLv0Jow5Rh+PHrrwajZwXJRh+6Cg8tClpBUzkAALY1oc70AzCoZoJ7RMUEkHOZjgKOgSA5d9Sr3wt7P4tWRC5hCQEJcgHKQ1CdMzBns5tE9v7RlrCUyQEy2Ic5lPMZjUgAs70vE+LsveiGFQl3mKJypcgG7iyn+JZuEVzccmYoJljOQcz2IBIfkQPWggfD44hRzFRBoEuoAhvaSkB1EuWzMH5QyKM5olnFCkAChoHsDap4GtoVqhkyW0ZIUA9aUdRJQ1S5SOFQOcdgpamIaiScqQQ75iHDi9i+j6mJSpyUDKTV2DkMo81ChY8D8YtkyvEtCgWehKXHmCS2vnbWNRmyeGmskBRIJDA0ADl2Y1JuQeQ4wXs+QM6FZqNuliAa1KnFLK3QDcGwiiYgqUDm7sBlAkuWauW5o7RdMlK3VJJZR3SlgQ/H9JpxekLYaJ4bA5ge8mgtbxFWYNYBIHiZ689Y1fZBaJuFVlzZVKUC/MAFn0Y66kxmcNOUolSzmSk1zJzB3SSQ4zXar9Rw22w0JlySKAZlGlKE0PmGPnFsP5EsnQi/DbY6cNKnS8pExM5SFk3UE+AjllUD5wDtjYsuXtHvVywUzillEeFQAB6EsOr8oa9ott/wALPQsVlqpNAuAGAV5EgdIf4jDJmoZQBFD6VBEd6dnM0Dy5oSlwwHygPE7QC0lgW46fvAnaHDskDMQLHXzaEMqZNUrukqdLNTQf2p6wrl8qCo6sD2jgpS5oX3ac6fbsrlUVjN7awMhK3KQFGpU5ck6OXjcY3ZapSMygwSPqfWPmu0MVKmOtSjmU5SCKBmqC1vpGm6VGjsGmpQsskHjWzf31vFmRIJAYABju8X1f4+sCSsQkBSSCefE0Ir7vSOm4la6pqBSu7xZn1raIU7KlOP2UlSikbqqcWfg1fUemsA/4UUsykvwzacWh3MSpSUsa23jw4MdK84B7leepBeviaml2ufjDqTJ8IsjhcyaKDJOoLseI4VhkjHKk0O8+hLAjSgv74rThlGg1oXL0q26zvpBQwwWAlfiFrhx1IicmvJThyWu0VzcYlQG6RXjqbmqX84hIUvOyQCRRqa9D1qOEGSdlBwoaey4trRtDAs7D5SQM2YE71Q7WcGwr5wqIrG7tkSsqplyEFgBvEHXMRFpxLoWFUUEqF9WPrFcjCZklmUQa6M3Xztxg/aWykCUtRXv5DlIYh8p3TW3NqcI1pMvFPp9DPCkqkpe+RAAFvANSX1jMYmbvZSS6RaqnZybWH0jTbPwQIQlSyCUJIbMAAUggFQB5X+ELNoSxKnEpSpm3iwIJrV8wJFjCxauh30SwiUJIU5BKWZ2Pn/LV9dPJojavdpDkAXZgSRUnNU8rwjwu0FKWCmWkU3U0LqZhlTelDoABrSDzhwAZkx1EDNMD+FJOR8oZxe9KijWVpXsKeghO0UzEZlM2YAF9FFRoQkmhcUOnoLL2yCVJSBlzVCgS9SdKmgsb+ZjyfgkGSGC6kEt4UhGZgDqaka+HnF2zNkSWSvKSSrduC93U5okM3G7WMGo9msNlT5R/OUU5yqreIneNlAp0UHvQuzQ0O0UkhQAZsxupkp0RlFSQOTVoXhPiezigSRkEtiQkHNTwMMoDAEMOj6xXgpRlkVAIBr+lIeuVqMHNL10hJUFGkm4905XKUuXo1RoDrUfI6RQjGZs4dSXZQqdGS5Yk3Ds1aRXKmhKypYTvAnMDmJABFycydGBH1iMnbktYCcpUEgAmxfkXe9acTCrXQSM5JU6SJhCjcgp0Zq+dK36RuOwWLWvCJTMcqlKXKc3IQWT/APlh1BjGJxjrWUDvAMwUkvlSWtl1rrxueGz7FYgKlzGDNNPqUIJ95MdOCWyWVaC+0GGKpamuAW5wl7HSQSpWvONZjJQUCDqIxuDUMLilIUd1Vj1t9I6n9nOvoZ9tZ2XCzGuxbqxaPhmIdYLhtKBxw1+3ePqHb3aboy6GnU+Qj59i8ZKS4WkpPEKpy9lw/Bok2VSFSJySwFAC130qSDr56co9woSFlG9TWty7a0+jxJMhwSgJUf1BWZVOL1byENtn4bOigJADlJSRmAqclC7ai/KA9BWxScUrKQGJAagZn0GtwaHiILwjzE5sod9Hp6+XR4MmSUEEgFI0BqacdL6cxBacGlKQbOAWCUgk+77ESc0PwYuxOAOYVFKsLkUAP3R3iYkKsXejXIfia+p5wTIQVMfZLsCxNW16s7fN4Nl4YBQKXVxADgkkuBq+sBsy0ztkYsZsqiEmz6+R484bqwsqYXUolruAU62rUu9YQ4iS++gVFSz1HqRTQhtXhnsjFE6uBUitdXYFjVvWJFWvILP2WEk5BQUA3Uk0dyGqdH6QsxeGWlEw5SpISplVsQdBZvnGmxqTMT4XDOS7EgiuUBPpWFWNDy5iUkqAlqua+HQBoMXsSS0M9nYdIRJzKzKyJpUAFSQNBxarPTVnKvtMiSnLvKCi5oyaPS4IIpxegg/Z+Bmfw8vcCkrCFBTgZXCdT4aOSTQkDjCztJgsi5Cyo/5TDKCWV3qhmAZ2BOvCDH8mB9FMtcgNnTMKhQgZXTWrEJ6ftBv+LZVOEqMsMGmZSqtCHSkFiKNWhq4LQt2eoOoihCGB8NSSznxE0t+0eLWQMzE0Bc0Cqsw6gEPd34QWtjLoYpKVpAlJIQKlgaO9UlQqwDZyzU84qn92CA+VSaGgqNFlVc1XZ636Q2RiaFSSUpAzKFKEuxDC5bKwoWfVgQjEqmJYWNTmzMA1yFkjyDcq2H6Ae4bFTFHMkpLUcEhQHslRcOPWr3cReieRlUVZlXNXCSzCqenhrrUGAMTiXSbpWSBlDlKSlxSmbKzXflSGWHw2YZciwKmYSggKHFyWLXFdWaEaGRRMw+4XAU+gzBiSfC5YtWnui/ALTLSQQlJY1NGpQgCmp4AeQjmCQpc2YlOVIAzMzl3B/mbgNIq/hjMZaCFpJZwaAipKn+6B2gBLsDNlLWlDqSKBwAQWuXe7dY+idmQlMlLNvb2mhKdABoNI+bqwCEgLJIUDUBlAE5husC9HoXFDUxrey+0d5KLUWAD4i5Sp25nN74tjdPROatGxnLeMH2qTmnAi7fONZicblFQa2b7p1jHzp3fKz6E7vQUH1847IfI5paM12nnZglBqqjE8dGb5DWMyvDlSaJC6gliFWBs1QC5+EaLtLMyzmUDlITya4cH7PrGfw2HXMJygkg+JJBIBf3UN/WIvTZVbRVI2ehxl3a0L1yi1quzRpcHLAlbyiAFZs6XzBXEhL35jS/GnD4XulJzhFQQaquWvldzxYtSJ4gzlky5CmKXUWZICQwJA8RPW0QlJydFYpIksSyRMdJNsrDUlywAFR0HrQyUlEwpSAEqA3WseDm1A5L/uVM1ISQ8wFizgFRrW5YP+0Xz1EJLKNyAAA4YPcaB/fCMcZ4bAVKQzi5oQoCteb68oMXLEkFQGYpNShyC5FtLlrC3nGawmLUkulQLjIqtDXNoft4c4ZVTMVvIBBoAGUCybu29S2kZtgoIRJQoUUSpLVBAWHZ+Bf1tCbHSDLVnFiat7KiKg9b048xDaVMJJKMrKqwAAL0Icj9eavARHaUkrltRjoQKuctwKEHWMjXRRgpwmAKUlBCRlIrfTodacOcUY3DDuZhWjeyqIagG6a15MaE3EJ1rXJUUu9HDGint9IqxO253drQASFILsCKEHkH198Oob0CTo3Wxwj+HlKJyzMiakFSFkAbpFd5iK6ZuTwh7UYjvcqlHLmDEZgvV2DEWYGtRq7Qy2Pg86UElAT3KHKlAeyHPE6We0LO0UhOUFKQK7pLjMogOwUq4eqiLlm1hY6kB9CDZeE7xeVBFBTOpKAHrdSgHpztGiXgFS0lSwhRY2JUxIIZwKOBel71MKNkIQiY24p1UCkkFBrVLjK486AUtDlwlRK5pBWCVIvNADEOkGm8xJUYfI9gjYswuzcgS5VLCt4pJA3TwBZh7+UMsKkLKc85NH3XmGosDmGWvA8BWE6wAoJSlQLMHY0NikB908ecWyAsFk3AJJAINGcizqqAw1hasYNE1hm3iE7pB3bNvBqFPT94jOmggKAGZXiUfZAqlI00BPSBkTkFgpBKiSHSTm5vmJJB51fo0ETsGUEqQ1LOeGuVyHejHqbRmZHFYmMFkqykBJ0J4FR0YkQRsPAKw2RYKVJD+1elApNTRIN+Pr2HxSQN8IsDVOWqiTukA1DX1eIzXllSU5wVJStg9UqDuVNVw3GxgW6oNbsZJxaiQmWVSnNQk0CWZRLklmq/u0jxWPJmhSLpUli/AhVuDBqmjGkLpGLKQpGZQBozgWqCGaj+rRcmUVkKTMysCWJdmPsgmvCn7wF2aj6tj5WaWSNUn4UjLTZCZeVOtm4JFB6xr0oPdgcm90Y7agJXwanRqR6UUcLMr+JMr83DlADhKgXaoLcb9Iz+xcMoKClClSyU5VhtQLEgWPMUh9+IkgleHdWVK0kOxO8MpBpWz2jzAJShOTvQpDigExJFy4JFGOgOti8c2V1o6Ma1Z0jESysOvETEJDpdctRoC4OdPW1GpwjlTUmYMrBRI38uRZD3BSWBoQ/I1vAk9wo5MxBc1SAeQNcr2qOcESpxGiSAkAOHAN3Atcn7vCmWANpSyZjAEp8RKaBnA0sSz04x4qagoILAOWy3LsGZqWhkcQC5WxpWia8NLRSyRVgR/SKPeyWvy9Ybi2YplCWu4omqjV1WLUNBy4+4mQyt4BQvxsB4X8N2+MSM45SEgAVtQl7sRxH3aKJcgpqBe5NTZrnlB9tgsvOKTKc0CgQbElhQUIbzDVMX98paq5qliCfcEkcK153tApwZNeN+fr5RIYPiYPtGFuK2aC5d1AuAGatfW970hioI7pQVYS1kDgrIprVEccOAKmKcXMR3a/6Ff8TDKH7C3qg+RImJRKCsyEqQnKHStSyUJo9A3AHUi7PGe29IWFgk5GoxJUQeYBJDtq0aDC7SQiShINMiKpSwO6Axequp5MIX7SaalmUFD2hRxYE82YUicbT6FabQk2bilJIN1CgB5g3uXbgeEG7Ok5phJDB94ksA5ap4mg6O5iUvZpAFLOUnVJJ0bRmDctIMl4ZdWo9SzXZvhDtNmSZPC45CCEJkoWopDrKt0AVIFqAuBUAM9STHTMuQ1BKlM4ByvdWVIezCpe9jHsrZ6gw0FuPr6xaNmQvtthQIiZlznKFKJubDhuf3i6Tj1KTnUCpaaFJoCKDdFmZIdtatWL5ezQNYuRh0g3EN7f2YBSCVODly+ADNlapY7xN2rXXrF4QVKCpjlnYuzOXFBSjn15QTMXLTryaKpm0paY3BBKpSMpGYBR0JA5sCdeOnuDTl5mFHCSCzcPrX1iCtqJ0FNIHO3KsB6w3CIuzXTO2uKUKBCQeCfqTCbGYycsuqYXPCnwaFf8fOXSUgq6JUdeQivHLxEpIM1K0PbMgh7UDjnFP2LrrQVNlqWRnUS1nLt0eJd0BcwsxiZqUhS33vCHqQ7Ow05mKAFMCaXNeAdz7ifIwjlEZWOlTEfq+EUqxMvg7Quw8hSyX3VORlNyQH+/KJ/4cpwKkl8uWzVYkkX4iF5LwH+QpWPQLD0ERXtdI+6QJM2XMK2SlRCiWYE6HLY9DByOzipiR3aSgpoXUkkkUcpBJFOIpGeSgaB5u3A1I7+OmEOQog2LFvKO/wDSanCa8DUeofn9dYcYLYQ/UlTCgCgbMTRNjV2PC0K8gUl9CgzZpAABrQDWn94KwOz5kx86wimrl+FB8Y0X+FJlPLbOzEuHd2LD3UpaBcbiQahJBFKMLWfnc0+UTeSxwCV2eBUypxNAXCSLkjV/vqHPxnZSQmVNJ7xTIXXMKEJJcgCxLCDNmr7xZVRIDHK27YgHNU6gnq45G46WJcibkBI7qYHUDV0G+avE2ANIykxGZPBzJQly/wChGmuUQRNxUsafCBMFsAGTLKjMW6UvlyJAZINCczs4FhUxTi8BKlJzAqmO5ylWW9nI9oF+Nov7i6NoK/xVALUfrEFdoE8B8IRpKVTKIVWySpz7hfz0hpLXlYAJS4YgEdC5LlrcvhAlJoya+jp23lae79hEZOOmTAcqFKIoQHJHlfzgrcUCM/HKoBRUD+lyAlSbMSH4EPEZWZExVSVVyggPkobk+YY+cTc2G/0ATpswAqZgOhva2seIMxixSaiynBcsSNacC0GT5qipZmioDMoMcpIqDrb3DSIDKQSRLygAFyUkElgCxAPC1Y1m5MERIW4zOlStMpNBclRp6PFSGLZipnGYit2q1Lh6O9IZTgsbtWLFLsGsxBKmYkVI41OpoTPlqQQQUrqLhuYykEgu4uRWArNZ4rDyypkk5cpO9Zhqou7dONOEE4HFyk4hKpiQJYVQAWZnzcQzEM9+cBICF5USVTFFQyhJSBkAGYm9dOjCC8dhkCUlKS5CyVzKa+FKQKKSMqjehtcuVp7FZ9O2n2uRKkJXKKVErQlnoylAH3Exne2u15U9cqWlZBcrCk1Iyh9OTxmsLiECW0ycgAOEABRzEOC5CeLcWPrAaJmWYhZUhpegzO5Nbp/T8YtLJaJKCTG+0UpUvu1FJU7EpewNAQDlI4FnFYWLlJUo7zITRXRmOVSXFqAawIATupfKHqKkuzVBFA1H16xA4xaCULBJIchRBcMwcjQacK8mgkyra6HEuSHCkLRYbu4FUsAoUIpYqBpaBEyymaQTlKSFAKoos/ytW/WBpOOyqCtLMwYAs4LCuhq+nkaZMwIAUMyVMMpqMxZih6prwYEmCtADezykEvPSFOwJJIKWLEpIum9DSsO14nCIpmQSlThSEsybEEAsSklyxD9YymGkYgmWpLMskZRRSilktxq4ECq7OLA/zSVFViAK+0GzU/ZmEDju2w2anaeJlOolQyEgFaXNCAxNaUKbgX1gU9qJMgbqzlUzhgXNwXGr1ej1hNhOzgKnUpVKsc2bKA5AyvQCLzsSWboch7MAUgE2F7fEtSNxV7YbdFM/t0AXCM5JfeBJI4mxAsYlM7XLmJOWSAGuWe9atTgzGLdmYMIQrdAdTBwCSDRw9yOA49WYScKQ2ZIoagulwC2hBqWPlSM1FaoybYrmY/FfoygaWoRYdb6wwxGKxC5UxlCWnulAt/QSUuB8DrWHScODLSqqWLBRAI1soMSHpbS8A7VnJ7mYkO6Za2BZg4Lmj1fTnfjk09IDMFg9pTcqfzF2A8SrMOcV4/aM0prMWaqupXHrHR0dlKznvQJLxa3G+q3E8IsOMWw31eIe0f1dY6OgtKwWWqx8x/8AMXb9R5849m7Qmfl/mLsR4lW4XtU+pjo6BSCmynF7QmmWp5i9D4lXfrAaMWvu/Gqp4ngI6OhopUC3YbisdMCCkLWEkOQFEB2uz3hZMxayQ61GqtTqzx0dGikFvQZiMbMASAtQBUl2UQ9r1rEp+PmFCwZi2zoPiVdl1veOjoFI1nszFLypGdTNZy1uEDSsWtpe+qhpvGjqq0eR0ZJUay1WOmBS2WsMw8RswpeOm4xeRO+r/uPCOjo1IFjXYmKWZS3WosaVNOkHTdrTiKzphqfbVrnfXWOjoDSAmQw20ZrD8xdj7SuB5xVtLa04rWTNmE7tStRPhGrx0dApDJhMva04FBE6Y+YF86nfi73heraM3vD+Yu6vaVx6x0dBSQbK17Rm/wCov/uV9YMwe0ZuX/MXp7SvrHkdApGthf8Ai87Kr86Z/wB6uXOFWJ2lN7tY72Y1aZlNrzj2OjJLRrZ//9k="/>
          <p:cNvSpPr txBox="1"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323" name="Google Shape;323;p15" descr="data:image/jpg;base64,/9j/4AAQSkZJRgABAQAAAQABAAD/2wCEAAkGBhQSERUUEhQWFRQWGBoYGBcYGRcYGBgYGBsYGBkaGBgXGyYeHRokGhwXHy8gIycpLSwsFh4xNTAqNSYrLCkBCQoKDgwOGg8PGiwkHyUsLCwsLCwsLCwsLCksLCwsLCwsLCwsLCwsLCwsLCwsLCwsLCwsLCwsLCwsLCwsLCwsLP/AABEIAPIA0AMBIgACEQEDEQH/xAAcAAACAwEBAQEAAAAAAAAAAAAEBQIDBgABBwj/xABCEAABAgQDBQUGBAQFAwUAAAABAhEAAyExBBJBBSJRYXEGEzKBkUKhscHR8AcjUuEUYnLxFTNTc7KCkpMWFyQ0ov/EABoBAAMBAQEBAAAAAAAAAAAAAAECAwAEBQb/xAAqEQACAgICAQQCAQQDAAAAAAAAAQIRAyESMUEEEyJRMmGBQrHR8AUUI//aAAwDAQACEQMRAD8A+bCUGTQeEaDgIsElP6R6CIiyeg+AixMeO2z00jzuU/pHoI4yU/pHoImI5ULbDRGVKT+kegifcp/Sn0ERlG/WLCYDbsFIgZKf0j0EUzZQ/SPQQQ8VTLQU2bRWuUOA9BE8PKT+kegjw2iWGvDNugKifcpcbqfQQXIw6X8KfQfSKFCsFyLiITbodI+nbDlyZ0hC+6lPZX5aPEmh01v5xdj9lSihTSpQLU/LR9IT9g59Jss6EK9d0/ARqZqKR4GRuE2rFpCWXg5S5L91Kdv9NFx5Qm2pgpRAWUISEpLkS0EOTRw0ONmqbvEcCYT4l3YB2cP6ho7fQt+9X+9CS6E0zZstVO7DCpNEAg2ZhmPRrPFyNkoUcipctNRZINLmoAasLsXtGcnwySsO1GHUXv0s0Hzps1KFKWMuZO5UEsxBJAqDyc9Y+ifRHVlZ2KwU5CqMAJaKOXJCqk3avyizD7Mc5VS5ZTR1EJcEUZkpHG9bQuwO1VB0rBpdn01pUBjeHOFMuY28oN7LmrwE2M0gXtDKlp7lkIASpRohI3QUs9OAjaI2fJIH5Uqo/wBNH0jGdp8IEZClw4U9TXws7xtsAfy0f0j4CIznaQsoqkyKNmyiCO6luP5EfSPBs6V/pS//ABo+kFrSzEaR4sMeRrElJsFA/wDhsr/Slf8AjR9IH2hs+UJM38qWPy1+wj9J5QeIH2l/kzf9uZ/wMVi2Kz437Keg+ETEV+ynoPhFiYRnYiQjiY6OMKEjKuYsMVy7mJmM+wHhMRVHpjwxjEBaJSDvRBNo9Qaw7AFqEbf8PeyAxayuZ/lSyHFRmJ0BHCMUsgR+g+xmz0ScHJCARmSFl7uoAmDgxqTtiZZ0qRmV9lP4PE95LLyVgpIN0E7wrqHArzg7M4ht2qKRIWpTjKynSCWILh20e/KEeFmuH0Ijyf8AlMEcc1JeUbFPktia2JWP1fMQHipZKlJBYPmdhfSun3xgvaoy4hB4j4GBcbj0y5hCgKtoLUepsKPEvQv/ANU/0DK+MRZMExNEZQzsVhx1LVPqKPAmOmZnN90uQaOcr0bVnbnGk/xxKpagkJIIYFQ8nZtK+nSM9i0oYlA3QwpWrtUmrNpePclI43K5Rr7LNkzWzUBddXswCeGv31lidkhagqWQhZIDDwkk3I9bcI82a2VRJHis4/l0d/7QfsYd5PTWiHLM3Ee6gpCTycYtmnKXu0vsWY2QtBCMUgt7KtD/AEq+R9If4LapASAApIoSPEA36fS0PcdISqWUqAINwQ4PkYyk7suvP/8AFVU2lqP/ABUbefrHHi9dCesuv2djja0aSXiAQCC6Tr8jE5idPMdNYxcnaqkLKJoVLmChehP9QNFDn74fYLbgIZellCo/6hce+Oz23+Udom+6GrwNtI/kzf8AbX/wVEpOKSpykuxYxRtKb+TN/wBtf/FUUgq7EZ8hHgT0HyixMVJ8A6D4RNJhGdaJvHRF454UxyLmLHikXicZmPVRGPTHkYBARFam6x7MWzmPMDs5U1Scy0S0XUtRZKQ7ElqngAASeEdOHHydvolknx6LcJjlS1ZkpSVcVDMz8jQnyj7H+G6cRIw83E42asSikFImE0SlzmrYVYBqxR2B7C4Kk+XOOKUgg5gkplBXBiN4jgTTVoxvbrtxPxUxclQEuXLWRkSSXILbytelo7qOSzbYP8UZGLnKw60ZETNxCyaKdwyrM9G6tCrBzZ+BxAw2KrKXSVN05JJ93WPl5B+kb7YnbD+OwqsBiiBNKfyJyiN5afClb2VoFPXkb8/qfTwzwcZfx+hoScXY/wC0ArLPM/KMh29xhlzEEe1LrzrUfCH/APHGbh0Zw0xCsqxqFB0q94jL/iQlxh1fyqH/ABj5r0MHDPGEv2jpzfKD/gR4Ta5SUmtL6vd/cw8o1S5yFyc4Yk5bHUkXHIU091fnwMOdj48uZZO6a9CNY+gyY1Vo4sS+aNRg0qbdGYlX6XYAlzW1hXlzjSdn8HlWpf8AKEjQ1OZRItdoB7PykplBa39pmLs6iXYa0DE8Ie4LHSVqPdKCgNQb84871b44mdSj87DcXMATUsIymze1C+/SoABIctxDGI9s9ohSkISpwASoA6khn9PfCXZ11Hgk/IR5cMS4OUvJa9m0wKpGPWUTpb0JBsQf5VCoMKNs9jp2G35CjNljS0xPkKK8q8or7PziheYezG8xWICkobUP6wkM+TBkqD19Dd9nzbA7crQlKtefJQ/tDiftdKpMzMGPdrDiqScp9POGG3OzkqeMxGWZotND/wBWih19Yxe08FiMMheYZ5eVQzptUHxC486c49zB6zFm09MnKH0ZFCt0dB8ImhUBS1lhpb4RYiaY6XAZMKeOeB++e0dm5wvAJfnrEwuBH5RxfQe8/MweBghU7hETOF4pdr0ia031g8EYqxkzd8xFEtZUalwAwfQconik7vJxHuClpKakguGpetXL0AFY68SqJy5fyNr/AO5WIkSkycMrupSAAGSnNzLtqa26xlVT1TFFSjVRJJOpNSTzihSXNIJw5AIJTmS9nYesWJEAWDXgWaCkvGuwmOlzgJcjABU13dKpi+FMlmvc6wo23g8pyqw65CnJZRXXkArhGMPuzO21T0qSs5lJZ1nxKFhm4kAM9yAHtE/xCR+RIPBRHqP2hD2Tnd3PYkMpJ9RUQ97aTM2GRymD0KVR4GWHH1sX9/4o6VvGzDvXlB2zkfmcKH3wvaD9iIJmDzj2ciqLIYl80PNlbZKCUMVAF1XYjiWtHs/ErTMMwKbMSQUn3ffCEMyaROXlcEOKG7ceWkHYTHEJsCkixjlyY1RV7YdJU8M8CN1Z5Aephfh0hnTrpDDDf5SuqR8Y8rOmtFYDHZxZJPOHeyNsg/lrLEUS/DhCTDp3B1hZPmb3nHAoKbY7PouKXQDj8oB2gfyJv+3M/wCJjGYjbUw5N6qHY9Wv6Rb/AOpViXMSuoUlfk4ML/1p2mjWfP5YoOg+EeAVj1FAOLCPFp5R9T5B4JpTTT0j0Swbx0ug+USB1/Z+kAJxLUv99Iio6+g/aLFA0LdY87wM5gGOMsK5UrxiaUMBoDrx+6xGQh62+L1pFykGgdx6Rm/BkvIRszs+vFKmISoBSJS5qQaZsjbrmgcG54QsTJyJALO5cP6CkE4leQMCxN+f7fSA0qH2I6cfRzT7CsKUlXysI3PYz8M5uMabN/Kw939pY1CRpwKj5PHz1SY0GF/EHFjDqwxnrMpSctaqSnglR3gGoz2ipI321vxGwuBUcPgZKDLS6VFFHLMSFCqj/M8Z+X29xWJlGR3KZ6lDKkqTnUkMQS3FjeMbh5AUQLZiAPM8dI/R/ZDs7JwmHQiWElTOpYZ1HUvwhJSoZRs/OU7YswTO7UkpmfpZvSH21OwmMkSSqYoFCcpy5ib8AbkPYR9z2lsiUtYWZaSsEHMwenNngiTgkkupINPdEXlt9Ffb1Z+Z8bs5Uts6Chw4cM+sS2ED3vkY+8dvOy8vE4WY6QFS0qXLPAgP72aPguCxoQp7uIefyi6FxpRmmynGLdSqVCixZjfjqI9kTvLlFE3EgkkanyiOeNwbRJ22aHAyyU5k0PD7sYZ4bFgpy2OZ/kzRmsHtlaDWo5/WHqQiagKTRQJrrowPEXjzc2Nx1Pcfv6OmD0aBAaWOkJMUqsXScatH5UwNSj8P5TqIFxJrHnxwvG77T8lWylaormncV/SfgY9WI8mpZCv6VfAxZCmc9lOtBy4RaljwiuUlgHLuBc/COC2PyaPVaCnXZbl05afOJpTYjTSISiFBgXNPsesWZiPC7atCjWjxQJca/ekSEtn/AL+6LJZew8vurR7lB5PqXNflAsx5nPL76R6mZSxPu+UEYaUm+9w5P9/CLu7JFwaBzSj0GlKwjYxPC7E/iJM5VlSEBY5jMEkE9S8OOxn4fInyFT8StcqX3gloyBLqOpUSCwchIpd4UKnGXImpdu8CU6VZSVl+VBH17sZtbCzcNKkyJiV93KZUtVFlRBzug3BUS5Dit4GXLKONcSEl8j572g7DBP8A9dlSzY5swIGpUNX0jBT8CUTChQYgsfvpWP0TjOziCRkUZeVSaJqFHdSoBOg3R7/1R8s/FCdKGMCEAZpSEpWoe0o7zH+lLD1GkH0uduXDsnKKqzKJlELBFgAej2j9Gdi9py5uDlqQvNlSEqcNlKQxS1o/PsvEhS1K9lUEytrzZWUoWoJCgvKFKCSoWcA3akdzTaoXzZ+jFqfj8otkmj1hT2X7Ry8dITNlnkoEEMoXHOLO0/aNOCw6pyg7UCf1E2Ec6i7oq5KhZ+JGI7vATld73RIyp/mJ9kaua2tH5vepjX9s+1q8fMzr3QBlSh6J4+fOMzKw2YKYx1L4rZHt6IYPCFagAHeNFiexc44fvZaFKynfADlv1AC4GrRruxewkJwcqfLlCZNWVJXmUE5WUQAmjNQPqX6RqsOjEgJCZcuWo0qXGZg4o7Mcw8xHBl9U+Xxa0UjDWz4OhCrOaaaxotkoShJKixoGjXfiJsvPNlzkhIUuWyiE3UlRsKVqA5OgjEzZKZdE5uYvpr96wzyrNCvs34sb7U2lLnAIY3odX5Hp7oVpmmWQmZVOiuP0MWTMKlaQUFmDN83+7Rdh8MCnKa1rzcu8c6jHDGlteUPUm9nkxFOIiE/wK/pV8DFE2SqSaVQ/Uh+PKL5ygUK45TTyicsa1KG1/YN/Zm5aXSC2gixSQakR0olg3AcOAi1YBufvh+8d3kfwVANZnvBOHkAkDi9T6v0b4RUMMRx++keypRZncHW7cQrkfSM9g6JrygnTgR9IJwxAFXJL0v5FxwiGFw7qYcDcsX/lenrDGXKJYmqhyc8C6rkdeHOJyroZFGGCCSKhxUP0+/OGmysA6i1lUvXizjV293nKXs1JYjMSQ5GjO1NKMzw22bhUhiG6mrEPQvasQlL6HSEe19mKTIWXcAcRo3mePCoMZbBYjIQoFiDfg0fSZmFzSly6upQypsCC4JIvzdvkI+XzJJQtSVAhSSQQeILF46/TSuLTOfMtpn0PZv4m4ySrLNCJoABAWliklLjeSxsQ4Puj5/tXHLmzVrWXUtRUTzJJPvg1KrE3NTAuKlC8dMMUIu0tnO22TRhyqUhr1byjlTCxSpwREZU/8prKSpweSgx98QE0OOfxh/JvA87JdtJ2AUsymIWGIU7PoW4xHbfbPE40JTOXmSkkgM1T0vwhDOSxpHSJgBd6waV2CyWJntQXg/AbgAI8Sf7wpzZl9S0NsRKCVJA4RPI/A+NbN/2G7Vy8PhFypwWSVlSMoBooAEVUGsfWG2N/EtD7mHVQhW8oDQA0Sk8NDHzKdJmAnKxB4aQ22HhlGqvSPOn6aDbkx4z3Q92xto4oIdCEpRmKQHJBVepPLSM/NkozkzAoBiaN4tL2FhBs2WZW8KodiOH7RelGZLpr6QYpRVItONq0LZuDSEBSTlqQEkVLMSaUFD5x5h5YUoKQGDuoO/QjlBa5Cj+nnUAA2q9ngWXh1IUoggFN60PR2PuhpbVAT+w0yxCjaWBKUqUizFxqKGo5coduFDMCH1GoinFB0K/pV8DHDHnhna6Ga1TMdLk0B5DoDFgks9QSNDSvnFuCltl3hUB6HhV3i5Ic0F9DpzL1+xHpt7AcglIcpzGzWL8mo4d3/ePVYTLd0vY6+79onIlXHGzcQ7U1rSrQdhMIolABvoDVz8rHzibdDUU4TBqSASQAbON4h7sbAMa8qPDSTLzOEM/Gz0486W+cMU7OSHM1QmFwKKNjRvIPy4RNSXBKc3eEMGKchFgAAXBLerRGUrYyBVKmEuklgMgFyEh3AFmf6w3w+MKhLEwAKFLOW/mox9n3QFJC1qUlYTlQwDnK5YFiQWLFhwpZ7M5cigIFABYh0tY2I4CugfnE2MGYJYFGNA75ah+Z51sYy/4hdlQrGSlyASMQh1f7iRvF+dCfONKmQQM/eBiHLByz60+NYf7LxiE4VZURmlAzEks7GrhtCXFIv6aVSojlWrPgywzDyiKqmOVisynNiX9bx4oMQdI9Q5DxcqnUQJJ8QB4wzUsMaaQFNk1ChQGo+B94hRi2ZKgfuWcmDZ5pasD4qgEPYlAIWyn4GkNJ80KmJqzi/nCnLUCCzfyESkhoumafDLAubRL+JVmIlP5QoweJzM9SLc4Z4PGgrOVwA5H7xzNDtoJwkiYo7+tw7+oi4BWHUCTuHj7J4F/dDOWoBAKiwu7EwCjaiFZ0zADVmNXFa9fSJDxkoaYSyCynfnR/fT0hVtGQrM6Uk20sOZs8QweJMmYwqg2d/QniIa4ueAMwFDrw/eM0gyqSvwLZCSggkilCWvyg6eypa1osEqcc8pp1gXMlbk6a68LfdooE8y0TDoUqHV0liwtCcbexIvx4FGFwpZJu6ReG6cCUpBDDyJvxal+esV7HkjcdLJITmYErFLppwrqOIh9i9hqkLqh8rgEZspLaCgGpapteHnLZddC3CycwcqArVteL046Q5kHKgZEAHoA4dnITVidBwvAcjDkKzodLUZshcGrAtXSj6QfJmJSrwlVHernQghT8gAOFhEJMdFS5wlIG66yoqUxBW6moSTugEOB1rWC8JMqAVMhVzlLhg9Kt5VtSBEImF2mJRmLBk5lNUsHZz6xemTkbPvlNrlSqFyQriTRuEZmClzag7pcBgaJGagL0d/j5ReuerIEkAsH4pYsxCTwsReFUiViJgDhRzKbLupVbS7JfKG0YmHUzMlirKmnhJdLBwdPWlYVqgguFxN0UahAZKW0OpFwKF/OsV9oJUydJmplgPlJUxU7P7ZVQ9BaDJuESpYzJAUnVIZ7VBLVZju8bQbJ2YV4TEFAZpK956kly1L+Fj0MVwr5oTI/iz4jh13F9YmlJJaNH2H7ETMcuZkUEhEvM/wDMaJHmX9DCXaWzZkqcqURvJUUnqDzj1TjJ4PBLmrCU1+giWNwzLTLPsAv1cvH1f8OewfdSu9nMZi7Vdk8IU/iF+Hyk5sRISVMTnSA5yljmAF2Lg8m4Qvk1nzxctJKcpcdPjFOLlJdnYAXhng8VLzhKitKTQZUgqQSbEEh0+bwBtE/mKAJKQTUjKVeRJbpDGFyJO8Xq0eS0/CLjLIdwd7r7+cVqBc0rQfG8I3bFPJa8pBe0Ms2bfTfX6wnJVqIMweIylx5iJyQsX/SzWbLxipqe7UaagtXWh8o9xez2dSWcaFNOh/tCzDzCGUixs2h4emv7w3llWUrKSEuHLbtWNTYFo5ZWnootaaKpU9gpKkhjUhrdDd/pFSyKoJobK+Bb5RXjwCApLtW1ixDXe4aBkylFRL0anM8Pj6RuwrLxfF9BOElZFsdBzObp6voKQRilPLXcHKql9DV4ow6nISpwQzRbiUnu5gcvlLv0Jow5Rh+PHrrwajZwXJRh+6Cg8tClpBUzkAALY1oc70AzCoZoJ7RMUEkHOZjgKOgSA5d9Sr3wt7P4tWRC5hCQEJcgHKQ1CdMzBns5tE9v7RlrCUyQEy2Ic5lPMZjUgAs70vE+LsveiGFQl3mKJypcgG7iyn+JZuEVzccmYoJljOQcz2IBIfkQPWggfD44hRzFRBoEuoAhvaSkB1EuWzMH5QyKM5olnFCkAChoHsDap4GtoVqhkyW0ZIUA9aUdRJQ1S5SOFQOcdgpamIaiScqQQ75iHDi9i+j6mJSpyUDKTV2DkMo81ChY8D8YtkyvEtCgWehKXHmCS2vnbWNRmyeGmskBRIJDA0ADl2Y1JuQeQ4wXs+QM6FZqNuliAa1KnFLK3QDcGwiiYgqUDm7sBlAkuWauW5o7RdMlK3VJJZR3SlgQ/H9JpxekLYaJ4bA5ge8mgtbxFWYNYBIHiZ689Y1fZBaJuFVlzZVKUC/MAFn0Y66kxmcNOUolSzmSk1zJzB3SSQ4zXar9Rw22w0JlySKAZlGlKE0PmGPnFsP5EsnQi/DbY6cNKnS8pExM5SFk3UE+AjllUD5wDtjYsuXtHvVywUzillEeFQAB6EsOr8oa9ott/wALPQsVlqpNAuAGAV5EgdIf4jDJmoZQBFD6VBEd6dnM0Dy5oSlwwHygPE7QC0lgW46fvAnaHDskDMQLHXzaEMqZNUrukqdLNTQf2p6wrl8qCo6sD2jgpS5oX3ac6fbsrlUVjN7awMhK3KQFGpU5ck6OXjcY3ZapSMygwSPqfWPmu0MVKmOtSjmU5SCKBmqC1vpGm6VGjsGmpQsskHjWzf31vFmRIJAYABju8X1f4+sCSsQkBSSCefE0Ir7vSOm4la6pqBSu7xZn1raIU7KlOP2UlSikbqqcWfg1fUemsA/4UUsykvwzacWh3MSpSUsa23jw4MdK84B7leepBeviaml2ufjDqTJ8IsjhcyaKDJOoLseI4VhkjHKk0O8+hLAjSgv74rThlGg1oXL0q26zvpBQwwWAlfiFrhx1IicmvJThyWu0VzcYlQG6RXjqbmqX84hIUvOyQCRRqa9D1qOEGSdlBwoaey4trRtDAs7D5SQM2YE71Q7WcGwr5wqIrG7tkSsqplyEFgBvEHXMRFpxLoWFUUEqF9WPrFcjCZklmUQa6M3Xztxg/aWykCUtRXv5DlIYh8p3TW3NqcI1pMvFPp9DPCkqkpe+RAAFvANSX1jMYmbvZSS6RaqnZybWH0jTbPwQIQlSyCUJIbMAAUggFQB5X+ELNoSxKnEpSpm3iwIJrV8wJFjCxauh30SwiUJIU5BKWZ2Pn/LV9dPJojavdpDkAXZgSRUnNU8rwjwu0FKWCmWkU3U0LqZhlTelDoABrSDzhwAZkx1EDNMD+FJOR8oZxe9KijWVpXsKeghO0UzEZlM2YAF9FFRoQkmhcUOnoLL2yCVJSBlzVCgS9SdKmgsb+ZjyfgkGSGC6kEt4UhGZgDqaka+HnF2zNkSWSvKSSrduC93U5okM3G7WMGo9msNlT5R/OUU5yqreIneNlAp0UHvQuzQ0O0UkhQAZsxupkp0RlFSQOTVoXhPiezigSRkEtiQkHNTwMMoDAEMOj6xXgpRlkVAIBr+lIeuVqMHNL10hJUFGkm4905XKUuXo1RoDrUfI6RQjGZs4dSXZQqdGS5Yk3Ds1aRXKmhKypYTvAnMDmJABFycydGBH1iMnbktYCcpUEgAmxfkXe9acTCrXQSM5JU6SJhCjcgp0Zq+dK36RuOwWLWvCJTMcqlKXKc3IQWT/APlh1BjGJxjrWUDvAMwUkvlSWtl1rrxueGz7FYgKlzGDNNPqUIJ95MdOCWyWVaC+0GGKpamuAW5wl7HSQSpWvONZjJQUCDqIxuDUMLilIUd1Vj1t9I6n9nOvoZ9tZ2XCzGuxbqxaPhmIdYLhtKBxw1+3ePqHb3aboy6GnU+Qj59i8ZKS4WkpPEKpy9lw/Bok2VSFSJySwFAC130qSDr56co9woSFlG9TWty7a0+jxJMhwSgJUf1BWZVOL1byENtn4bOigJADlJSRmAqclC7ai/KA9BWxScUrKQGJAagZn0GtwaHiILwjzE5sod9Hp6+XR4MmSUEEgFI0BqacdL6cxBacGlKQbOAWCUgk+77ESc0PwYuxOAOYVFKsLkUAP3R3iYkKsXejXIfia+p5wTIQVMfZLsCxNW16s7fN4Nl4YBQKXVxADgkkuBq+sBsy0ztkYsZsqiEmz6+R484bqwsqYXUolruAU62rUu9YQ4iS++gVFSz1HqRTQhtXhnsjFE6uBUitdXYFjVvWJFWvILP2WEk5BQUA3Uk0dyGqdH6QsxeGWlEw5SpISplVsQdBZvnGmxqTMT4XDOS7EgiuUBPpWFWNDy5iUkqAlqua+HQBoMXsSS0M9nYdIRJzKzKyJpUAFSQNBxarPTVnKvtMiSnLvKCi5oyaPS4IIpxegg/Z+Bmfw8vcCkrCFBTgZXCdT4aOSTQkDjCztJgsi5Cyo/5TDKCWV3qhmAZ2BOvCDH8mB9FMtcgNnTMKhQgZXTWrEJ6ftBv+LZVOEqMsMGmZSqtCHSkFiKNWhq4LQt2eoOoihCGB8NSSznxE0t+0eLWQMzE0Bc0Cqsw6gEPd34QWtjLoYpKVpAlJIQKlgaO9UlQqwDZyzU84qn92CA+VSaGgqNFlVc1XZ636Q2RiaFSSUpAzKFKEuxDC5bKwoWfVgQjEqmJYWNTmzMA1yFkjyDcq2H6Ae4bFTFHMkpLUcEhQHslRcOPWr3cReieRlUVZlXNXCSzCqenhrrUGAMTiXSbpWSBlDlKSlxSmbKzXflSGWHw2YZciwKmYSggKHFyWLXFdWaEaGRRMw+4XAU+gzBiSfC5YtWnui/ALTLSQQlJY1NGpQgCmp4AeQjmCQpc2YlOVIAzMzl3B/mbgNIq/hjMZaCFpJZwaAipKn+6B2gBLsDNlLWlDqSKBwAQWuXe7dY+idmQlMlLNvb2mhKdABoNI+bqwCEgLJIUDUBlAE5husC9HoXFDUxrey+0d5KLUWAD4i5Sp25nN74tjdPROatGxnLeMH2qTmnAi7fONZicblFQa2b7p1jHzp3fKz6E7vQUH1847IfI5paM12nnZglBqqjE8dGb5DWMyvDlSaJC6gliFWBs1QC5+EaLtLMyzmUDlITya4cH7PrGfw2HXMJygkg+JJBIBf3UN/WIvTZVbRVI2ehxl3a0L1yi1quzRpcHLAlbyiAFZs6XzBXEhL35jS/GnD4XulJzhFQQaquWvldzxYtSJ4gzlky5CmKXUWZICQwJA8RPW0QlJydFYpIksSyRMdJNsrDUlywAFR0HrQyUlEwpSAEqA3WseDm1A5L/uVM1ISQ8wFizgFRrW5YP+0Xz1EJLKNyAAA4YPcaB/fCMcZ4bAVKQzi5oQoCteb68oMXLEkFQGYpNShyC5FtLlrC3nGawmLUkulQLjIqtDXNoft4c4ZVTMVvIBBoAGUCybu29S2kZtgoIRJQoUUSpLVBAWHZ+Bf1tCbHSDLVnFiat7KiKg9b048xDaVMJJKMrKqwAAL0Icj9eavARHaUkrltRjoQKuctwKEHWMjXRRgpwmAKUlBCRlIrfTodacOcUY3DDuZhWjeyqIagG6a15MaE3EJ1rXJUUu9HDGint9IqxO253drQASFILsCKEHkH198Oob0CTo3Wxwj+HlKJyzMiakFSFkAbpFd5iK6ZuTwh7UYjvcqlHLmDEZgvV2DEWYGtRq7Qy2Pg86UElAT3KHKlAeyHPE6We0LO0UhOUFKQK7pLjMogOwUq4eqiLlm1hY6kB9CDZeE7xeVBFBTOpKAHrdSgHpztGiXgFS0lSwhRY2JUxIIZwKOBel71MKNkIQiY24p1UCkkFBrVLjK486AUtDlwlRK5pBWCVIvNADEOkGm8xJUYfI9gjYswuzcgS5VLCt4pJA3TwBZh7+UMsKkLKc85NH3XmGosDmGWvA8BWE6wAoJSlQLMHY0NikB908ecWyAsFk3AJJAINGcizqqAw1hasYNE1hm3iE7pB3bNvBqFPT94jOmggKAGZXiUfZAqlI00BPSBkTkFgpBKiSHSTm5vmJJB51fo0ETsGUEqQ1LOeGuVyHejHqbRmZHFYmMFkqykBJ0J4FR0YkQRsPAKw2RYKVJD+1elApNTRIN+Pr2HxSQN8IsDVOWqiTukA1DX1eIzXllSU5wVJStg9UqDuVNVw3GxgW6oNbsZJxaiQmWVSnNQk0CWZRLklmq/u0jxWPJmhSLpUli/AhVuDBqmjGkLpGLKQpGZQBozgWqCGaj+rRcmUVkKTMysCWJdmPsgmvCn7wF2aj6tj5WaWSNUn4UjLTZCZeVOtm4JFB6xr0oPdgcm90Y7agJXwanRqR6UUcLMr+JMr83DlADhKgXaoLcb9Iz+xcMoKClClSyU5VhtQLEgWPMUh9+IkgleHdWVK0kOxO8MpBpWz2jzAJShOTvQpDigExJFy4JFGOgOti8c2V1o6Ma1Z0jESysOvETEJDpdctRoC4OdPW1GpwjlTUmYMrBRI38uRZD3BSWBoQ/I1vAk9wo5MxBc1SAeQNcr2qOcESpxGiSAkAOHAN3Atcn7vCmWANpSyZjAEp8RKaBnA0sSz04x4qagoILAOWy3LsGZqWhkcQC5WxpWia8NLRSyRVgR/SKPeyWvy9Ybi2YplCWu4omqjV1WLUNBy4+4mQyt4BQvxsB4X8N2+MSM45SEgAVtQl7sRxH3aKJcgpqBe5NTZrnlB9tgsvOKTKc0CgQbElhQUIbzDVMX98paq5qliCfcEkcK153tApwZNeN+fr5RIYPiYPtGFuK2aC5d1AuAGatfW970hioI7pQVYS1kDgrIprVEccOAKmKcXMR3a/6Ff8TDKH7C3qg+RImJRKCsyEqQnKHStSyUJo9A3AHUi7PGe29IWFgk5GoxJUQeYBJDtq0aDC7SQiShINMiKpSwO6Axequp5MIX7SaalmUFD2hRxYE82YUicbT6FabQk2bilJIN1CgB5g3uXbgeEG7Ok5phJDB94ksA5ap4mg6O5iUvZpAFLOUnVJJ0bRmDctIMl4ZdWo9SzXZvhDtNmSZPC45CCEJkoWopDrKt0AVIFqAuBUAM9STHTMuQ1BKlM4ByvdWVIezCpe9jHsrZ6gw0FuPr6xaNmQvtthQIiZlznKFKJubDhuf3i6Tj1KTnUCpaaFJoCKDdFmZIdtatWL5ezQNYuRh0g3EN7f2YBSCVODly+ADNlapY7xN2rXXrF4QVKCpjlnYuzOXFBSjn15QTMXLTryaKpm0paY3BBKpSMpGYBR0JA5sCdeOnuDTl5mFHCSCzcPrX1iCtqJ0FNIHO3KsB6w3CIuzXTO2uKUKBCQeCfqTCbGYycsuqYXPCnwaFf8fOXSUgq6JUdeQivHLxEpIM1K0PbMgh7UDjnFP2LrrQVNlqWRnUS1nLt0eJd0BcwsxiZqUhS33vCHqQ7Ow05mKAFMCaXNeAdz7ifIwjlEZWOlTEfq+EUqxMvg7Quw8hSyX3VORlNyQH+/KJ/4cpwKkl8uWzVYkkX4iF5LwH+QpWPQLD0ERXtdI+6QJM2XMK2SlRCiWYE6HLY9DByOzipiR3aSgpoXUkkkUcpBJFOIpGeSgaB5u3A1I7+OmEOQog2LFvKO/wDSanCa8DUeofn9dYcYLYQ/UlTCgCgbMTRNjV2PC0K8gUl9CgzZpAABrQDWn94KwOz5kx86wimrl+FB8Y0X+FJlPLbOzEuHd2LD3UpaBcbiQahJBFKMLWfnc0+UTeSxwCV2eBUypxNAXCSLkjV/vqHPxnZSQmVNJ7xTIXXMKEJJcgCxLCDNmr7xZVRIDHK27YgHNU6gnq45G46WJcibkBI7qYHUDV0G+avE2ANIykxGZPBzJQly/wChGmuUQRNxUsafCBMFsAGTLKjMW6UvlyJAZINCczs4FhUxTi8BKlJzAqmO5ylWW9nI9oF+Nov7i6NoK/xVALUfrEFdoE8B8IRpKVTKIVWySpz7hfz0hpLXlYAJS4YgEdC5LlrcvhAlJoya+jp23lae79hEZOOmTAcqFKIoQHJHlfzgrcUCM/HKoBRUD+lyAlSbMSH4EPEZWZExVSVVyggPkobk+YY+cTc2G/0ATpswAqZgOhva2seIMxixSaiynBcsSNacC0GT5qipZmioDMoMcpIqDrb3DSIDKQSRLygAFyUkElgCxAPC1Y1m5MERIW4zOlStMpNBclRp6PFSGLZipnGYit2q1Lh6O9IZTgsbtWLFLsGsxBKmYkVI41OpoTPlqQQQUrqLhuYykEgu4uRWArNZ4rDyypkk5cpO9Zhqou7dONOEE4HFyk4hKpiQJYVQAWZnzcQzEM9+cBICF5USVTFFQyhJSBkAGYm9dOjCC8dhkCUlKS5CyVzKa+FKQKKSMqjehtcuVp7FZ9O2n2uRKkJXKKVErQlnoylAH3Exne2u15U9cqWlZBcrCk1Iyh9OTxmsLiECW0ycgAOEABRzEOC5CeLcWPrAaJmWYhZUhpegzO5Nbp/T8YtLJaJKCTG+0UpUvu1FJU7EpewNAQDlI4FnFYWLlJUo7zITRXRmOVSXFqAawIATupfKHqKkuzVBFA1H16xA4xaCULBJIchRBcMwcjQacK8mgkyra6HEuSHCkLRYbu4FUsAoUIpYqBpaBEyymaQTlKSFAKoos/ytW/WBpOOyqCtLMwYAs4LCuhq+nkaZMwIAUMyVMMpqMxZih6prwYEmCtADezykEvPSFOwJJIKWLEpIum9DSsO14nCIpmQSlThSEsybEEAsSklyxD9YymGkYgmWpLMskZRRSilktxq4ECq7OLA/zSVFViAK+0GzU/ZmEDju2w2anaeJlOolQyEgFaXNCAxNaUKbgX1gU9qJMgbqzlUzhgXNwXGr1ej1hNhOzgKnUpVKsc2bKA5AyvQCLzsSWboch7MAUgE2F7fEtSNxV7YbdFM/t0AXCM5JfeBJI4mxAsYlM7XLmJOWSAGuWe9atTgzGLdmYMIQrdAdTBwCSDRw9yOA49WYScKQ2ZIoagulwC2hBqWPlSM1FaoybYrmY/FfoygaWoRYdb6wwxGKxC5UxlCWnulAt/QSUuB8DrWHScODLSqqWLBRAI1soMSHpbS8A7VnJ7mYkO6Za2BZg4Lmj1fTnfjk09IDMFg9pTcqfzF2A8SrMOcV4/aM0prMWaqupXHrHR0dlKznvQJLxa3G+q3E8IsOMWw31eIe0f1dY6OgtKwWWqx8x/8AMXb9R5849m7Qmfl/mLsR4lW4XtU+pjo6BSCmynF7QmmWp5i9D4lXfrAaMWvu/Gqp4ngI6OhopUC3YbisdMCCkLWEkOQFEB2uz3hZMxayQ61GqtTqzx0dGikFvQZiMbMASAtQBUl2UQ9r1rEp+PmFCwZi2zoPiVdl1veOjoFI1nszFLypGdTNZy1uEDSsWtpe+qhpvGjqq0eR0ZJUay1WOmBS2WsMw8RswpeOm4xeRO+r/uPCOjo1IFjXYmKWZS3WosaVNOkHTdrTiKzphqfbVrnfXWOjoDSAmQw20ZrD8xdj7SuB5xVtLa04rWTNmE7tStRPhGrx0dApDJhMva04FBE6Y+YF86nfi73heraM3vD+Yu6vaVx6x0dBSQbK17Rm/wCov/uV9YMwe0ZuX/MXp7SvrHkdApGthf8Ai87Kr86Z/wB6uXOFWJ2lN7tY72Y1aZlNrzj2OjJLRrZ//9k="/>
          <p:cNvSpPr txBox="1"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</a:endParaRPr>
          </a:p>
        </p:txBody>
      </p:sp>
      <p:sp>
        <p:nvSpPr>
          <p:cNvPr id="324" name="Google Shape;324;p15" descr="data:image/jpg;base64,/9j/4AAQSkZJRgABAQAAAQABAAD/2wCEAAkGBhQSERUUEhQWFRQWGBoYGBcYGRcYGBgYGBsYGBkaGBgXGyYeHRokGhwXHy8gIycpLSwsFh4xNTAqNSYrLCkBCQoKDgwOGg8PGiwkHyUsLCwsLCwsLCwsLCksLCwsLCwsLCwsLCwsLCwsLCwsLCwsLCwsLCwsLCwsLCwsLCwsLP/AABEIAPIA0AMBIgACEQEDEQH/xAAcAAACAwEBAQEAAAAAAAAAAAAEBQIDBgABBwj/xABCEAABAgQDBQUGBAQFAwUAAAABAhEAAyExBBJBBSJRYXEGEzKBkUKhscHR8AcjUuEUYnLxFTNTc7KCkpMWFyQ0ov/EABoBAAMBAQEBAAAAAAAAAAAAAAECAwAEBQb/xAAqEQACAgICAQQCAQQDAAAAAAAAAQIRAyESMUEEEyJRMmGBQrHR8AUUI//aAAwDAQACEQMRAD8A+bCUGTQeEaDgIsElP6R6CIiyeg+AixMeO2z00jzuU/pHoI4yU/pHoImI5ULbDRGVKT+kegifcp/Sn0ERlG/WLCYDbsFIgZKf0j0EUzZQ/SPQQQ8VTLQU2bRWuUOA9BE8PKT+kegjw2iWGvDNugKifcpcbqfQQXIw6X8KfQfSKFCsFyLiITbodI+nbDlyZ0hC+6lPZX5aPEmh01v5xdj9lSihTSpQLU/LR9IT9g59Jss6EK9d0/ARqZqKR4GRuE2rFpCWXg5S5L91Kdv9NFx5Qm2pgpRAWUISEpLkS0EOTRw0ONmqbvEcCYT4l3YB2cP6ho7fQt+9X+9CS6E0zZstVO7DCpNEAg2ZhmPRrPFyNkoUcipctNRZINLmoAasLsXtGcnwySsO1GHUXv0s0Hzps1KFKWMuZO5UEsxBJAqDyc9Y+ifRHVlZ2KwU5CqMAJaKOXJCqk3avyizD7Mc5VS5ZTR1EJcEUZkpHG9bQuwO1VB0rBpdn01pUBjeHOFMuY28oN7LmrwE2M0gXtDKlp7lkIASpRohI3QUs9OAjaI2fJIH5Uqo/wBNH0jGdp8IEZClw4U9TXws7xtsAfy0f0j4CIznaQsoqkyKNmyiCO6luP5EfSPBs6V/pS//ABo+kFrSzEaR4sMeRrElJsFA/wDhsr/Slf8AjR9IH2hs+UJM38qWPy1+wj9J5QeIH2l/kzf9uZ/wMVi2Kz437Keg+ETEV+ynoPhFiYRnYiQjiY6OMKEjKuYsMVy7mJmM+wHhMRVHpjwxjEBaJSDvRBNo9Qaw7AFqEbf8PeyAxayuZ/lSyHFRmJ0BHCMUsgR+g+xmz0ScHJCARmSFl7uoAmDgxqTtiZZ0qRmV9lP4PE95LLyVgpIN0E7wrqHArzg7M4ht2qKRIWpTjKynSCWILh20e/KEeFmuH0Ijyf8AlMEcc1JeUbFPktia2JWP1fMQHipZKlJBYPmdhfSun3xgvaoy4hB4j4GBcbj0y5hCgKtoLUepsKPEvQv/ANU/0DK+MRZMExNEZQzsVhx1LVPqKPAmOmZnN90uQaOcr0bVnbnGk/xxKpagkJIIYFQ8nZtK+nSM9i0oYlA3QwpWrtUmrNpePclI43K5Rr7LNkzWzUBddXswCeGv31lidkhagqWQhZIDDwkk3I9bcI82a2VRJHis4/l0d/7QfsYd5PTWiHLM3Ee6gpCTycYtmnKXu0vsWY2QtBCMUgt7KtD/AEq+R9If4LapASAApIoSPEA36fS0PcdISqWUqAINwQ4PkYyk7suvP/8AFVU2lqP/ABUbefrHHi9dCesuv2djja0aSXiAQCC6Tr8jE5idPMdNYxcnaqkLKJoVLmChehP9QNFDn74fYLbgIZellCo/6hce+Oz23+Udom+6GrwNtI/kzf8AbX/wVEpOKSpykuxYxRtKb+TN/wBtf/FUUgq7EZ8hHgT0HyixMVJ8A6D4RNJhGdaJvHRF454UxyLmLHikXicZmPVRGPTHkYBARFam6x7MWzmPMDs5U1Scy0S0XUtRZKQ7ElqngAASeEdOHHydvolknx6LcJjlS1ZkpSVcVDMz8jQnyj7H+G6cRIw83E42asSikFImE0SlzmrYVYBqxR2B7C4Kk+XOOKUgg5gkplBXBiN4jgTTVoxvbrtxPxUxclQEuXLWRkSSXILbytelo7qOSzbYP8UZGLnKw60ZETNxCyaKdwyrM9G6tCrBzZ+BxAw2KrKXSVN05JJ93WPl5B+kb7YnbD+OwqsBiiBNKfyJyiN5afClb2VoFPXkb8/qfTwzwcZfx+hoScXY/wC0ArLPM/KMh29xhlzEEe1LrzrUfCH/APHGbh0Zw0xCsqxqFB0q94jL/iQlxh1fyqH/ABj5r0MHDPGEv2jpzfKD/gR4Ta5SUmtL6vd/cw8o1S5yFyc4Yk5bHUkXHIU091fnwMOdj48uZZO6a9CNY+gyY1Vo4sS+aNRg0qbdGYlX6XYAlzW1hXlzjSdn8HlWpf8AKEjQ1OZRItdoB7PykplBa39pmLs6iXYa0DE8Ie4LHSVqPdKCgNQb84871b44mdSj87DcXMATUsIymze1C+/SoABIctxDGI9s9ohSkISpwASoA6khn9PfCXZ11Hgk/IR5cMS4OUvJa9m0wKpGPWUTpb0JBsQf5VCoMKNs9jp2G35CjNljS0xPkKK8q8or7PziheYezG8xWICkobUP6wkM+TBkqD19Dd9nzbA7crQlKtefJQ/tDiftdKpMzMGPdrDiqScp9POGG3OzkqeMxGWZotND/wBWih19Yxe08FiMMheYZ5eVQzptUHxC486c49zB6zFm09MnKH0ZFCt0dB8ImhUBS1lhpb4RYiaY6XAZMKeOeB++e0dm5wvAJfnrEwuBH5RxfQe8/MweBghU7hETOF4pdr0ia031g8EYqxkzd8xFEtZUalwAwfQconik7vJxHuClpKakguGpetXL0AFY68SqJy5fyNr/AO5WIkSkycMrupSAAGSnNzLtqa26xlVT1TFFSjVRJJOpNSTzihSXNIJw5AIJTmS9nYesWJEAWDXgWaCkvGuwmOlzgJcjABU13dKpi+FMlmvc6wo23g8pyqw65CnJZRXXkArhGMPuzO21T0qSs5lJZ1nxKFhm4kAM9yAHtE/xCR+RIPBRHqP2hD2Tnd3PYkMpJ9RUQ97aTM2GRymD0KVR4GWHH1sX9/4o6VvGzDvXlB2zkfmcKH3wvaD9iIJmDzj2ciqLIYl80PNlbZKCUMVAF1XYjiWtHs/ErTMMwKbMSQUn3ffCEMyaROXlcEOKG7ceWkHYTHEJsCkixjlyY1RV7YdJU8M8CN1Z5Aephfh0hnTrpDDDf5SuqR8Y8rOmtFYDHZxZJPOHeyNsg/lrLEUS/DhCTDp3B1hZPmb3nHAoKbY7PouKXQDj8oB2gfyJv+3M/wCJjGYjbUw5N6qHY9Wv6Rb/AOpViXMSuoUlfk4ML/1p2mjWfP5YoOg+EeAVj1FAOLCPFp5R9T5B4JpTTT0j0Swbx0ug+USB1/Z+kAJxLUv99Iio6+g/aLFA0LdY87wM5gGOMsK5UrxiaUMBoDrx+6xGQh62+L1pFykGgdx6Rm/BkvIRszs+vFKmISoBSJS5qQaZsjbrmgcG54QsTJyJALO5cP6CkE4leQMCxN+f7fSA0qH2I6cfRzT7CsKUlXysI3PYz8M5uMabN/Kw939pY1CRpwKj5PHz1SY0GF/EHFjDqwxnrMpSctaqSnglR3gGoz2ipI321vxGwuBUcPgZKDLS6VFFHLMSFCqj/M8Z+X29xWJlGR3KZ6lDKkqTnUkMQS3FjeMbh5AUQLZiAPM8dI/R/ZDs7JwmHQiWElTOpYZ1HUvwhJSoZRs/OU7YswTO7UkpmfpZvSH21OwmMkSSqYoFCcpy5ib8AbkPYR9z2lsiUtYWZaSsEHMwenNngiTgkkupINPdEXlt9Ffb1Z+Z8bs5Uts6Chw4cM+sS2ED3vkY+8dvOy8vE4WY6QFS0qXLPAgP72aPguCxoQp7uIefyi6FxpRmmynGLdSqVCixZjfjqI9kTvLlFE3EgkkanyiOeNwbRJ22aHAyyU5k0PD7sYZ4bFgpy2OZ/kzRmsHtlaDWo5/WHqQiagKTRQJrrowPEXjzc2Nx1Pcfv6OmD0aBAaWOkJMUqsXScatH5UwNSj8P5TqIFxJrHnxwvG77T8lWylaormncV/SfgY9WI8mpZCv6VfAxZCmc9lOtBy4RaljwiuUlgHLuBc/COC2PyaPVaCnXZbl05afOJpTYjTSISiFBgXNPsesWZiPC7atCjWjxQJca/ekSEtn/AL+6LJZew8vurR7lB5PqXNflAsx5nPL76R6mZSxPu+UEYaUm+9w5P9/CLu7JFwaBzSj0GlKwjYxPC7E/iJM5VlSEBY5jMEkE9S8OOxn4fInyFT8StcqX3gloyBLqOpUSCwchIpd4UKnGXImpdu8CU6VZSVl+VBH17sZtbCzcNKkyJiV93KZUtVFlRBzug3BUS5Dit4GXLKONcSEl8j572g7DBP8A9dlSzY5swIGpUNX0jBT8CUTChQYgsfvpWP0TjOziCRkUZeVSaJqFHdSoBOg3R7/1R8s/FCdKGMCEAZpSEpWoe0o7zH+lLD1GkH0uduXDsnKKqzKJlELBFgAej2j9Gdi9py5uDlqQvNlSEqcNlKQxS1o/PsvEhS1K9lUEytrzZWUoWoJCgvKFKCSoWcA3akdzTaoXzZ+jFqfj8otkmj1hT2X7Ry8dITNlnkoEEMoXHOLO0/aNOCw6pyg7UCf1E2Ec6i7oq5KhZ+JGI7vATld73RIyp/mJ9kaua2tH5vepjX9s+1q8fMzr3QBlSh6J4+fOMzKw2YKYx1L4rZHt6IYPCFagAHeNFiexc44fvZaFKynfADlv1AC4GrRruxewkJwcqfLlCZNWVJXmUE5WUQAmjNQPqX6RqsOjEgJCZcuWo0qXGZg4o7Mcw8xHBl9U+Xxa0UjDWz4OhCrOaaaxotkoShJKixoGjXfiJsvPNlzkhIUuWyiE3UlRsKVqA5OgjEzZKZdE5uYvpr96wzyrNCvs34sb7U2lLnAIY3odX5Hp7oVpmmWQmZVOiuP0MWTMKlaQUFmDN83+7Rdh8MCnKa1rzcu8c6jHDGlteUPUm9nkxFOIiE/wK/pV8DFE2SqSaVQ/Uh+PKL5ygUK45TTyicsa1KG1/YN/Zm5aXSC2gixSQakR0olg3AcOAi1YBufvh+8d3kfwVANZnvBOHkAkDi9T6v0b4RUMMRx++keypRZncHW7cQrkfSM9g6JrygnTgR9IJwxAFXJL0v5FxwiGFw7qYcDcsX/lenrDGXKJYmqhyc8C6rkdeHOJyroZFGGCCSKhxUP0+/OGmysA6i1lUvXizjV293nKXs1JYjMSQ5GjO1NKMzw22bhUhiG6mrEPQvasQlL6HSEe19mKTIWXcAcRo3mePCoMZbBYjIQoFiDfg0fSZmFzSly6upQypsCC4JIvzdvkI+XzJJQtSVAhSSQQeILF46/TSuLTOfMtpn0PZv4m4ySrLNCJoABAWliklLjeSxsQ4Puj5/tXHLmzVrWXUtRUTzJJPvg1KrE3NTAuKlC8dMMUIu0tnO22TRhyqUhr1byjlTCxSpwREZU/8prKSpweSgx98QE0OOfxh/JvA87JdtJ2AUsymIWGIU7PoW4xHbfbPE40JTOXmSkkgM1T0vwhDOSxpHSJgBd6waV2CyWJntQXg/AbgAI8Sf7wpzZl9S0NsRKCVJA4RPI/A+NbN/2G7Vy8PhFypwWSVlSMoBooAEVUGsfWG2N/EtD7mHVQhW8oDQA0Sk8NDHzKdJmAnKxB4aQ22HhlGqvSPOn6aDbkx4z3Q92xto4oIdCEpRmKQHJBVepPLSM/NkozkzAoBiaN4tL2FhBs2WZW8KodiOH7RelGZLpr6QYpRVItONq0LZuDSEBSTlqQEkVLMSaUFD5x5h5YUoKQGDuoO/QjlBa5Cj+nnUAA2q9ngWXh1IUoggFN60PR2PuhpbVAT+w0yxCjaWBKUqUizFxqKGo5coduFDMCH1GoinFB0K/pV8DHDHnhna6Ga1TMdLk0B5DoDFgks9QSNDSvnFuCltl3hUB6HhV3i5Ic0F9DpzL1+xHpt7AcglIcpzGzWL8mo4d3/ePVYTLd0vY6+79onIlXHGzcQ7U1rSrQdhMIolABvoDVz8rHzibdDUU4TBqSASQAbON4h7sbAMa8qPDSTLzOEM/Gz0486W+cMU7OSHM1QmFwKKNjRvIPy4RNSXBKc3eEMGKchFgAAXBLerRGUrYyBVKmEuklgMgFyEh3AFmf6w3w+MKhLEwAKFLOW/mox9n3QFJC1qUlYTlQwDnK5YFiQWLFhwpZ7M5cigIFABYh0tY2I4CugfnE2MGYJYFGNA75ah+Z51sYy/4hdlQrGSlyASMQh1f7iRvF+dCfONKmQQM/eBiHLByz60+NYf7LxiE4VZURmlAzEks7GrhtCXFIv6aVSojlWrPgywzDyiKqmOVisynNiX9bx4oMQdI9Q5DxcqnUQJJ8QB4wzUsMaaQFNk1ChQGo+B94hRi2ZKgfuWcmDZ5pasD4qgEPYlAIWyn4GkNJ80KmJqzi/nCnLUCCzfyESkhoumafDLAubRL+JVmIlP5QoweJzM9SLc4Z4PGgrOVwA5H7xzNDtoJwkiYo7+tw7+oi4BWHUCTuHj7J4F/dDOWoBAKiwu7EwCjaiFZ0zADVmNXFa9fSJDxkoaYSyCynfnR/fT0hVtGQrM6Uk20sOZs8QweJMmYwqg2d/QniIa4ueAMwFDrw/eM0gyqSvwLZCSggkilCWvyg6eypa1osEqcc8pp1gXMlbk6a68LfdooE8y0TDoUqHV0liwtCcbexIvx4FGFwpZJu6ReG6cCUpBDDyJvxal+esV7HkjcdLJITmYErFLppwrqOIh9i9hqkLqh8rgEZspLaCgGpapteHnLZddC3CycwcqArVteL046Q5kHKgZEAHoA4dnITVidBwvAcjDkKzodLUZshcGrAtXSj6QfJmJSrwlVHernQghT8gAOFhEJMdFS5wlIG66yoqUxBW6moSTugEOB1rWC8JMqAVMhVzlLhg9Kt5VtSBEImF2mJRmLBk5lNUsHZz6xemTkbPvlNrlSqFyQriTRuEZmClzag7pcBgaJGagL0d/j5ReuerIEkAsH4pYsxCTwsReFUiViJgDhRzKbLupVbS7JfKG0YmHUzMlirKmnhJdLBwdPWlYVqgguFxN0UahAZKW0OpFwKF/OsV9oJUydJmplgPlJUxU7P7ZVQ9BaDJuESpYzJAUnVIZ7VBLVZju8bQbJ2YV4TEFAZpK956kly1L+Fj0MVwr5oTI/iz4jh13F9YmlJJaNH2H7ETMcuZkUEhEvM/wDMaJHmX9DCXaWzZkqcqURvJUUnqDzj1TjJ4PBLmrCU1+giWNwzLTLPsAv1cvH1f8OewfdSu9nMZi7Vdk8IU/iF+Hyk5sRISVMTnSA5yljmAF2Lg8m4Qvk1nzxctJKcpcdPjFOLlJdnYAXhng8VLzhKitKTQZUgqQSbEEh0+bwBtE/mKAJKQTUjKVeRJbpDGFyJO8Xq0eS0/CLjLIdwd7r7+cVqBc0rQfG8I3bFPJa8pBe0Ms2bfTfX6wnJVqIMweIylx5iJyQsX/SzWbLxipqe7UaagtXWh8o9xez2dSWcaFNOh/tCzDzCGUixs2h4emv7w3llWUrKSEuHLbtWNTYFo5ZWnootaaKpU9gpKkhjUhrdDd/pFSyKoJobK+Bb5RXjwCApLtW1ixDXe4aBkylFRL0anM8Pj6RuwrLxfF9BOElZFsdBzObp6voKQRilPLXcHKql9DV4ow6nISpwQzRbiUnu5gcvlLv0Jow5Rh+PHrrwajZwXJRh+6Cg8tClpBUzkAALY1oc70AzCoZoJ7RMUEkHOZjgKOgSA5d9Sr3wt7P4tWRC5hCQEJcgHKQ1CdMzBns5tE9v7RlrCUyQEy2Ic5lPMZjUgAs70vE+LsveiGFQl3mKJypcgG7iyn+JZuEVzccmYoJljOQcz2IBIfkQPWggfD44hRzFRBoEuoAhvaSkB1EuWzMH5QyKM5olnFCkAChoHsDap4GtoVqhkyW0ZIUA9aUdRJQ1S5SOFQOcdgpamIaiScqQQ75iHDi9i+j6mJSpyUDKTV2DkMo81ChY8D8YtkyvEtCgWehKXHmCS2vnbWNRmyeGmskBRIJDA0ADl2Y1JuQeQ4wXs+QM6FZqNuliAa1KnFLK3QDcGwiiYgqUDm7sBlAkuWauW5o7RdMlK3VJJZR3SlgQ/H9JpxekLYaJ4bA5ge8mgtbxFWYNYBIHiZ689Y1fZBaJuFVlzZVKUC/MAFn0Y66kxmcNOUolSzmSk1zJzB3SSQ4zXar9Rw22w0JlySKAZlGlKE0PmGPnFsP5EsnQi/DbY6cNKnS8pExM5SFk3UE+AjllUD5wDtjYsuXtHvVywUzillEeFQAB6EsOr8oa9ott/wALPQsVlqpNAuAGAV5EgdIf4jDJmoZQBFD6VBEd6dnM0Dy5oSlwwHygPE7QC0lgW46fvAnaHDskDMQLHXzaEMqZNUrukqdLNTQf2p6wrl8qCo6sD2jgpS5oX3ac6fbsrlUVjN7awMhK3KQFGpU5ck6OXjcY3ZapSMygwSPqfWPmu0MVKmOtSjmU5SCKBmqC1vpGm6VGjsGmpQsskHjWzf31vFmRIJAYABju8X1f4+sCSsQkBSSCefE0Ir7vSOm4la6pqBSu7xZn1raIU7KlOP2UlSikbqqcWfg1fUemsA/4UUsykvwzacWh3MSpSUsa23jw4MdK84B7leepBeviaml2ufjDqTJ8IsjhcyaKDJOoLseI4VhkjHKk0O8+hLAjSgv74rThlGg1oXL0q26zvpBQwwWAlfiFrhx1IicmvJThyWu0VzcYlQG6RXjqbmqX84hIUvOyQCRRqa9D1qOEGSdlBwoaey4trRtDAs7D5SQM2YE71Q7WcGwr5wqIrG7tkSsqplyEFgBvEHXMRFpxLoWFUUEqF9WPrFcjCZklmUQa6M3Xztxg/aWykCUtRXv5DlIYh8p3TW3NqcI1pMvFPp9DPCkqkpe+RAAFvANSX1jMYmbvZSS6RaqnZybWH0jTbPwQIQlSyCUJIbMAAUggFQB5X+ELNoSxKnEpSpm3iwIJrV8wJFjCxauh30SwiUJIU5BKWZ2Pn/LV9dPJojavdpDkAXZgSRUnNU8rwjwu0FKWCmWkU3U0LqZhlTelDoABrSDzhwAZkx1EDNMD+FJOR8oZxe9KijWVpXsKeghO0UzEZlM2YAF9FFRoQkmhcUOnoLL2yCVJSBlzVCgS9SdKmgsb+ZjyfgkGSGC6kEt4UhGZgDqaka+HnF2zNkSWSvKSSrduC93U5okM3G7WMGo9msNlT5R/OUU5yqreIneNlAp0UHvQuzQ0O0UkhQAZsxupkp0RlFSQOTVoXhPiezigSRkEtiQkHNTwMMoDAEMOj6xXgpRlkVAIBr+lIeuVqMHNL10hJUFGkm4905XKUuXo1RoDrUfI6RQjGZs4dSXZQqdGS5Yk3Ds1aRXKmhKypYTvAnMDmJABFycydGBH1iMnbktYCcpUEgAmxfkXe9acTCrXQSM5JU6SJhCjcgp0Zq+dK36RuOwWLWvCJTMcqlKXKc3IQWT/APlh1BjGJxjrWUDvAMwUkvlSWtl1rrxueGz7FYgKlzGDNNPqUIJ95MdOCWyWVaC+0GGKpamuAW5wl7HSQSpWvONZjJQUCDqIxuDUMLilIUd1Vj1t9I6n9nOvoZ9tZ2XCzGuxbqxaPhmIdYLhtKBxw1+3ePqHb3aboy6GnU+Qj59i8ZKS4WkpPEKpy9lw/Bok2VSFSJySwFAC130qSDr56co9woSFlG9TWty7a0+jxJMhwSgJUf1BWZVOL1byENtn4bOigJADlJSRmAqclC7ai/KA9BWxScUrKQGJAagZn0GtwaHiILwjzE5sod9Hp6+XR4MmSUEEgFI0BqacdL6cxBacGlKQbOAWCUgk+77ESc0PwYuxOAOYVFKsLkUAP3R3iYkKsXejXIfia+p5wTIQVMfZLsCxNW16s7fN4Nl4YBQKXVxADgkkuBq+sBsy0ztkYsZsqiEmz6+R484bqwsqYXUolruAU62rUu9YQ4iS++gVFSz1HqRTQhtXhnsjFE6uBUitdXYFjVvWJFWvILP2WEk5BQUA3Uk0dyGqdH6QsxeGWlEw5SpISplVsQdBZvnGmxqTMT4XDOS7EgiuUBPpWFWNDy5iUkqAlqua+HQBoMXsSS0M9nYdIRJzKzKyJpUAFSQNBxarPTVnKvtMiSnLvKCi5oyaPS4IIpxegg/Z+Bmfw8vcCkrCFBTgZXCdT4aOSTQkDjCztJgsi5Cyo/5TDKCWV3qhmAZ2BOvCDH8mB9FMtcgNnTMKhQgZXTWrEJ6ftBv+LZVOEqMsMGmZSqtCHSkFiKNWhq4LQt2eoOoihCGB8NSSznxE0t+0eLWQMzE0Bc0Cqsw6gEPd34QWtjLoYpKVpAlJIQKlgaO9UlQqwDZyzU84qn92CA+VSaGgqNFlVc1XZ636Q2RiaFSSUpAzKFKEuxDC5bKwoWfVgQjEqmJYWNTmzMA1yFkjyDcq2H6Ae4bFTFHMkpLUcEhQHslRcOPWr3cReieRlUVZlXNXCSzCqenhrrUGAMTiXSbpWSBlDlKSlxSmbKzXflSGWHw2YZciwKmYSggKHFyWLXFdWaEaGRRMw+4XAU+gzBiSfC5YtWnui/ALTLSQQlJY1NGpQgCmp4AeQjmCQpc2YlOVIAzMzl3B/mbgNIq/hjMZaCFpJZwaAipKn+6B2gBLsDNlLWlDqSKBwAQWuXe7dY+idmQlMlLNvb2mhKdABoNI+bqwCEgLJIUDUBlAE5husC9HoXFDUxrey+0d5KLUWAD4i5Sp25nN74tjdPROatGxnLeMH2qTmnAi7fONZicblFQa2b7p1jHzp3fKz6E7vQUH1847IfI5paM12nnZglBqqjE8dGb5DWMyvDlSaJC6gliFWBs1QC5+EaLtLMyzmUDlITya4cH7PrGfw2HXMJygkg+JJBIBf3UN/WIvTZVbRVI2ehxl3a0L1yi1quzRpcHLAlbyiAFZs6XzBXEhL35jS/GnD4XulJzhFQQaquWvldzxYtSJ4gzlky5CmKXUWZICQwJA8RPW0QlJydFYpIksSyRMdJNsrDUlywAFR0HrQyUlEwpSAEqA3WseDm1A5L/uVM1ISQ8wFizgFRrW5YP+0Xz1EJLKNyAAA4YPcaB/fCMcZ4bAVKQzi5oQoCteb68oMXLEkFQGYpNShyC5FtLlrC3nGawmLUkulQLjIqtDXNoft4c4ZVTMVvIBBoAGUCybu29S2kZtgoIRJQoUUSpLVBAWHZ+Bf1tCbHSDLVnFiat7KiKg9b048xDaVMJJKMrKqwAAL0Icj9eavARHaUkrltRjoQKuctwKEHWMjXRRgpwmAKUlBCRlIrfTodacOcUY3DDuZhWjeyqIagG6a15MaE3EJ1rXJUUu9HDGint9IqxO253drQASFILsCKEHkH198Oob0CTo3Wxwj+HlKJyzMiakFSFkAbpFd5iK6ZuTwh7UYjvcqlHLmDEZgvV2DEWYGtRq7Qy2Pg86UElAT3KHKlAeyHPE6We0LO0UhOUFKQK7pLjMogOwUq4eqiLlm1hY6kB9CDZeE7xeVBFBTOpKAHrdSgHpztGiXgFS0lSwhRY2JUxIIZwKOBel71MKNkIQiY24p1UCkkFBrVLjK486AUtDlwlRK5pBWCVIvNADEOkGm8xJUYfI9gjYswuzcgS5VLCt4pJA3TwBZh7+UMsKkLKc85NH3XmGosDmGWvA8BWE6wAoJSlQLMHY0NikB908ecWyAsFk3AJJAINGcizqqAw1hasYNE1hm3iE7pB3bNvBqFPT94jOmggKAGZXiUfZAqlI00BPSBkTkFgpBKiSHSTm5vmJJB51fo0ETsGUEqQ1LOeGuVyHejHqbRmZHFYmMFkqykBJ0J4FR0YkQRsPAKw2RYKVJD+1elApNTRIN+Pr2HxSQN8IsDVOWqiTukA1DX1eIzXllSU5wVJStg9UqDuVNVw3GxgW6oNbsZJxaiQmWVSnNQk0CWZRLklmq/u0jxWPJmhSLpUli/AhVuDBqmjGkLpGLKQpGZQBozgWqCGaj+rRcmUVkKTMysCWJdmPsgmvCn7wF2aj6tj5WaWSNUn4UjLTZCZeVOtm4JFB6xr0oPdgcm90Y7agJXwanRqR6UUcLMr+JMr83DlADhKgXaoLcb9Iz+xcMoKClClSyU5VhtQLEgWPMUh9+IkgleHdWVK0kOxO8MpBpWz2jzAJShOTvQpDigExJFy4JFGOgOti8c2V1o6Ma1Z0jESysOvETEJDpdctRoC4OdPW1GpwjlTUmYMrBRI38uRZD3BSWBoQ/I1vAk9wo5MxBc1SAeQNcr2qOcESpxGiSAkAOHAN3Atcn7vCmWANpSyZjAEp8RKaBnA0sSz04x4qagoILAOWy3LsGZqWhkcQC5WxpWia8NLRSyRVgR/SKPeyWvy9Ybi2YplCWu4omqjV1WLUNBy4+4mQyt4BQvxsB4X8N2+MSM45SEgAVtQl7sRxH3aKJcgpqBe5NTZrnlB9tgsvOKTKc0CgQbElhQUIbzDVMX98paq5qliCfcEkcK153tApwZNeN+fr5RIYPiYPtGFuK2aC5d1AuAGatfW970hioI7pQVYS1kDgrIprVEccOAKmKcXMR3a/6Ff8TDKH7C3qg+RImJRKCsyEqQnKHStSyUJo9A3AHUi7PGe29IWFgk5GoxJUQeYBJDtq0aDC7SQiShINMiKpSwO6Axequp5MIX7SaalmUFD2hRxYE82YUicbT6FabQk2bilJIN1CgB5g3uXbgeEG7Ok5phJDB94ksA5ap4mg6O5iUvZpAFLOUnVJJ0bRmDctIMl4ZdWo9SzXZvhDtNmSZPC45CCEJkoWopDrKt0AVIFqAuBUAM9STHTMuQ1BKlM4ByvdWVIezCpe9jHsrZ6gw0FuPr6xaNmQvtthQIiZlznKFKJubDhuf3i6Tj1KTnUCpaaFJoCKDdFmZIdtatWL5ezQNYuRh0g3EN7f2YBSCVODly+ADNlapY7xN2rXXrF4QVKCpjlnYuzOXFBSjn15QTMXLTryaKpm0paY3BBKpSMpGYBR0JA5sCdeOnuDTl5mFHCSCzcPrX1iCtqJ0FNIHO3KsB6w3CIuzXTO2uKUKBCQeCfqTCbGYycsuqYXPCnwaFf8fOXSUgq6JUdeQivHLxEpIM1K0PbMgh7UDjnFP2LrrQVNlqWRnUS1nLt0eJd0BcwsxiZqUhS33vCHqQ7Ow05mKAFMCaXNeAdz7ifIwjlEZWOlTEfq+EUqxMvg7Quw8hSyX3VORlNyQH+/KJ/4cpwKkl8uWzVYkkX4iF5LwH+QpWPQLD0ERXtdI+6QJM2XMK2SlRCiWYE6HLY9DByOzipiR3aSgpoXUkkkUcpBJFOIpGeSgaB5u3A1I7+OmEOQog2LFvKO/wDSanCa8DUeofn9dYcYLYQ/UlTCgCgbMTRNjV2PC0K8gUl9CgzZpAABrQDWn94KwOz5kx86wimrl+FB8Y0X+FJlPLbOzEuHd2LD3UpaBcbiQahJBFKMLWfnc0+UTeSxwCV2eBUypxNAXCSLkjV/vqHPxnZSQmVNJ7xTIXXMKEJJcgCxLCDNmr7xZVRIDHK27YgHNU6gnq45G46WJcibkBI7qYHUDV0G+avE2ANIykxGZPBzJQly/wChGmuUQRNxUsafCBMFsAGTLKjMW6UvlyJAZINCczs4FhUxTi8BKlJzAqmO5ylWW9nI9oF+Nov7i6NoK/xVALUfrEFdoE8B8IRpKVTKIVWySpz7hfz0hpLXlYAJS4YgEdC5LlrcvhAlJoya+jp23lae79hEZOOmTAcqFKIoQHJHlfzgrcUCM/HKoBRUD+lyAlSbMSH4EPEZWZExVSVVyggPkobk+YY+cTc2G/0ATpswAqZgOhva2seIMxixSaiynBcsSNacC0GT5qipZmioDMoMcpIqDrb3DSIDKQSRLygAFyUkElgCxAPC1Y1m5MERIW4zOlStMpNBclRp6PFSGLZipnGYit2q1Lh6O9IZTgsbtWLFLsGsxBKmYkVI41OpoTPlqQQQUrqLhuYykEgu4uRWArNZ4rDyypkk5cpO9Zhqou7dONOEE4HFyk4hKpiQJYVQAWZnzcQzEM9+cBICF5USVTFFQyhJSBkAGYm9dOjCC8dhkCUlKS5CyVzKa+FKQKKSMqjehtcuVp7FZ9O2n2uRKkJXKKVErQlnoylAH3Exne2u15U9cqWlZBcrCk1Iyh9OTxmsLiECW0ycgAOEABRzEOC5CeLcWPrAaJmWYhZUhpegzO5Nbp/T8YtLJaJKCTG+0UpUvu1FJU7EpewNAQDlI4FnFYWLlJUo7zITRXRmOVSXFqAawIATupfKHqKkuzVBFA1H16xA4xaCULBJIchRBcMwcjQacK8mgkyra6HEuSHCkLRYbu4FUsAoUIpYqBpaBEyymaQTlKSFAKoos/ytW/WBpOOyqCtLMwYAs4LCuhq+nkaZMwIAUMyVMMpqMxZih6prwYEmCtADezykEvPSFOwJJIKWLEpIum9DSsO14nCIpmQSlThSEsybEEAsSklyxD9YymGkYgmWpLMskZRRSilktxq4ECq7OLA/zSVFViAK+0GzU/ZmEDju2w2anaeJlOolQyEgFaXNCAxNaUKbgX1gU9qJMgbqzlUzhgXNwXGr1ej1hNhOzgKnUpVKsc2bKA5AyvQCLzsSWboch7MAUgE2F7fEtSNxV7YbdFM/t0AXCM5JfeBJI4mxAsYlM7XLmJOWSAGuWe9atTgzGLdmYMIQrdAdTBwCSDRw9yOA49WYScKQ2ZIoagulwC2hBqWPlSM1FaoybYrmY/FfoygaWoRYdb6wwxGKxC5UxlCWnulAt/QSUuB8DrWHScODLSqqWLBRAI1soMSHpbS8A7VnJ7mYkO6Za2BZg4Lmj1fTnfjk09IDMFg9pTcqfzF2A8SrMOcV4/aM0prMWaqupXHrHR0dlKznvQJLxa3G+q3E8IsOMWw31eIe0f1dY6OgtKwWWqx8x/8AMXb9R5849m7Qmfl/mLsR4lW4XtU+pjo6BSCmynF7QmmWp5i9D4lXfrAaMWvu/Gqp4ngI6OhopUC3YbisdMCCkLWEkOQFEB2uz3hZMxayQ61GqtTqzx0dGikFvQZiMbMASAtQBUl2UQ9r1rEp+PmFCwZi2zoPiVdl1veOjoFI1nszFLypGdTNZy1uEDSsWtpe+qhpvGjqq0eR0ZJUay1WOmBS2WsMw8RswpeOm4xeRO+r/uPCOjo1IFjXYmKWZS3WosaVNOkHTdrTiKzphqfbVrnfXWOjoDSAmQw20ZrD8xdj7SuB5xVtLa04rWTNmE7tStRPhGrx0dApDJhMva04FBE6Y+YF86nfi73heraM3vD+Yu6vaVx6x0dBSQbK17Rm/wCov/uV9YMwe0ZuX/MXp7SvrHkdApGthf8Ai87Kr86Z/wB6uXOFWJ2lN7tY72Y1aZlNrzj2OjJLRrZ//9k="/>
          <p:cNvSpPr txBox="1"/>
          <p:nvPr/>
        </p:nvSpPr>
        <p:spPr>
          <a:xfrm>
            <a:off x="1259681" y="-108347"/>
            <a:ext cx="2286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1350">
              <a:solidFill>
                <a:schemeClr val="dk1"/>
              </a:solidFill>
            </a:endParaRPr>
          </a:p>
        </p:txBody>
      </p:sp>
      <p:pic>
        <p:nvPicPr>
          <p:cNvPr id="325" name="Google Shape;325;p15" descr="http://www.egevet.com.tr/images/agustine-buzagi-20032007-1.jpg"/>
          <p:cNvPicPr preferRelativeResize="0"/>
          <p:nvPr/>
        </p:nvPicPr>
        <p:blipFill rotWithShape="1">
          <a:blip r:embed="rId8">
            <a:alphaModFix/>
          </a:blip>
          <a:srcRect l="20447" r="15664"/>
          <a:stretch/>
        </p:blipFill>
        <p:spPr>
          <a:xfrm>
            <a:off x="6084094" y="2409825"/>
            <a:ext cx="1163240" cy="1026319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15"/>
          <p:cNvSpPr txBox="1"/>
          <p:nvPr/>
        </p:nvSpPr>
        <p:spPr>
          <a:xfrm>
            <a:off x="2195513" y="3436144"/>
            <a:ext cx="6478224" cy="20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indent="-152400"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Vücut şekli, 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Kuyruk yapısı, 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Boynuz ve yapağı özellikleri, 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Noto Sans Symbols"/>
              <a:buChar char="✔"/>
            </a:pPr>
            <a:r>
              <a:rPr lang="tr-TR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Yemden yararlanma yetenekleri…..</a:t>
            </a:r>
            <a:r>
              <a:rPr lang="tr-TR" sz="27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050" dirty="0"/>
          </a:p>
          <a:p>
            <a:endParaRPr sz="27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p15"/>
          <p:cNvSpPr txBox="1"/>
          <p:nvPr/>
        </p:nvSpPr>
        <p:spPr>
          <a:xfrm>
            <a:off x="3059907" y="897731"/>
            <a:ext cx="467915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6600"/>
            </a:pPr>
            <a:r>
              <a:rPr lang="tr-TR" sz="4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050"/>
          </a:p>
        </p:txBody>
      </p:sp>
      <p:sp>
        <p:nvSpPr>
          <p:cNvPr id="328" name="Google Shape;328;p15"/>
          <p:cNvSpPr txBox="1"/>
          <p:nvPr/>
        </p:nvSpPr>
        <p:spPr>
          <a:xfrm>
            <a:off x="3006328" y="2356247"/>
            <a:ext cx="467915" cy="830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6600"/>
            </a:pPr>
            <a:r>
              <a:rPr lang="tr-TR" sz="49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X</a:t>
            </a:r>
            <a:endParaRPr sz="1050"/>
          </a:p>
        </p:txBody>
      </p:sp>
      <p:cxnSp>
        <p:nvCxnSpPr>
          <p:cNvPr id="329" name="Google Shape;329;p15"/>
          <p:cNvCxnSpPr/>
          <p:nvPr/>
        </p:nvCxnSpPr>
        <p:spPr>
          <a:xfrm>
            <a:off x="5057776" y="1275160"/>
            <a:ext cx="648890" cy="1190"/>
          </a:xfrm>
          <a:prstGeom prst="straightConnector1">
            <a:avLst/>
          </a:prstGeom>
          <a:noFill/>
          <a:ln w="57150" cap="rnd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cxnSp>
        <p:nvCxnSpPr>
          <p:cNvPr id="330" name="Google Shape;330;p15"/>
          <p:cNvCxnSpPr/>
          <p:nvPr/>
        </p:nvCxnSpPr>
        <p:spPr>
          <a:xfrm>
            <a:off x="5219701" y="2787253"/>
            <a:ext cx="648890" cy="1190"/>
          </a:xfrm>
          <a:prstGeom prst="straightConnector1">
            <a:avLst/>
          </a:prstGeom>
          <a:noFill/>
          <a:ln w="57150" cap="rnd" cmpd="sng">
            <a:solidFill>
              <a:schemeClr val="dk1"/>
            </a:solidFill>
            <a:prstDash val="solid"/>
            <a:miter lim="800000"/>
            <a:headEnd type="none" w="med" len="med"/>
            <a:tailEnd type="stealth" w="med" len="med"/>
          </a:ln>
        </p:spPr>
      </p:cxnSp>
      <p:sp>
        <p:nvSpPr>
          <p:cNvPr id="331" name="Google Shape;331;p15"/>
          <p:cNvSpPr txBox="1"/>
          <p:nvPr/>
        </p:nvSpPr>
        <p:spPr>
          <a:xfrm>
            <a:off x="1331119" y="357188"/>
            <a:ext cx="1862138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tr-TR" sz="2625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Merinos koç </a:t>
            </a:r>
            <a:endParaRPr sz="1050"/>
          </a:p>
        </p:txBody>
      </p:sp>
      <p:sp>
        <p:nvSpPr>
          <p:cNvPr id="332" name="Google Shape;332;p15"/>
          <p:cNvSpPr txBox="1"/>
          <p:nvPr/>
        </p:nvSpPr>
        <p:spPr>
          <a:xfrm>
            <a:off x="3383757" y="370284"/>
            <a:ext cx="2216944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tr-TR" sz="2625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Merinos koyun </a:t>
            </a:r>
            <a:endParaRPr sz="1050"/>
          </a:p>
        </p:txBody>
      </p:sp>
      <p:sp>
        <p:nvSpPr>
          <p:cNvPr id="333" name="Google Shape;333;p15"/>
          <p:cNvSpPr txBox="1"/>
          <p:nvPr/>
        </p:nvSpPr>
        <p:spPr>
          <a:xfrm>
            <a:off x="5598319" y="357188"/>
            <a:ext cx="2030015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tr-TR" sz="2625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Merinos kuzu </a:t>
            </a:r>
            <a:endParaRPr sz="1050"/>
          </a:p>
        </p:txBody>
      </p:sp>
      <p:sp>
        <p:nvSpPr>
          <p:cNvPr id="334" name="Google Shape;334;p15"/>
          <p:cNvSpPr txBox="1"/>
          <p:nvPr/>
        </p:nvSpPr>
        <p:spPr>
          <a:xfrm>
            <a:off x="1143001" y="1977628"/>
            <a:ext cx="2231231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tr-TR" sz="2625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Holştayn boğa </a:t>
            </a:r>
            <a:endParaRPr sz="1050"/>
          </a:p>
        </p:txBody>
      </p:sp>
      <p:sp>
        <p:nvSpPr>
          <p:cNvPr id="335" name="Google Shape;335;p15"/>
          <p:cNvSpPr txBox="1"/>
          <p:nvPr/>
        </p:nvSpPr>
        <p:spPr>
          <a:xfrm>
            <a:off x="3492103" y="1924050"/>
            <a:ext cx="2045494" cy="473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3500"/>
            </a:pPr>
            <a:r>
              <a:rPr lang="tr-TR" sz="2625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Holştayn inek </a:t>
            </a:r>
            <a:endParaRPr sz="1050"/>
          </a:p>
        </p:txBody>
      </p:sp>
      <p:sp>
        <p:nvSpPr>
          <p:cNvPr id="336" name="Google Shape;336;p15"/>
          <p:cNvSpPr txBox="1"/>
          <p:nvPr/>
        </p:nvSpPr>
        <p:spPr>
          <a:xfrm>
            <a:off x="5760244" y="1977628"/>
            <a:ext cx="2240756" cy="450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tr-TR" sz="2475" i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Holştayn buzağı</a:t>
            </a:r>
            <a:endParaRPr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822"/>
                                        <p:tgtEl>
                                          <p:spTgt spid="3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822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3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42" name="Google Shape;342;p16"/>
          <p:cNvSpPr txBox="1">
            <a:spLocks noGrp="1"/>
          </p:cNvSpPr>
          <p:nvPr>
            <p:ph idx="1"/>
          </p:nvPr>
        </p:nvSpPr>
        <p:spPr>
          <a:xfrm>
            <a:off x="1422048" y="257175"/>
            <a:ext cx="7356192" cy="2911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257175" indent="-257175">
              <a:buClr>
                <a:schemeClr val="accent1"/>
              </a:buClr>
              <a:buSzPts val="1440"/>
              <a:buFont typeface="Noto Sans Symbols"/>
              <a:buChar char="•"/>
            </a:pP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Kromozom üzerinde bulunan genlerin </a:t>
            </a:r>
            <a:r>
              <a:rPr lang="tr-TR" sz="2000" b="1" i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Parental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</a:t>
            </a:r>
            <a:r>
              <a:rPr lang="tr-TR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ebeveyn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(</a:t>
            </a:r>
            <a:r>
              <a:rPr lang="tr-TR" sz="2000" b="1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soydan </a:t>
            </a:r>
            <a:r>
              <a:rPr lang="tr-TR" sz="2000" b="1" i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Filial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 (</a:t>
            </a:r>
            <a:r>
              <a:rPr lang="tr-TR" sz="20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yavru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(</a:t>
            </a:r>
            <a:r>
              <a:rPr lang="tr-TR" sz="2000" b="1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soya geçmesi </a:t>
            </a:r>
            <a:r>
              <a:rPr lang="tr-TR" sz="2000" b="1" u="sng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kalıtım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olayıdır.</a:t>
            </a:r>
            <a:endParaRPr sz="2000" dirty="0"/>
          </a:p>
          <a:p>
            <a:pPr marL="257175" indent="-257175">
              <a:buClr>
                <a:schemeClr val="accent1"/>
              </a:buClr>
              <a:buSzPts val="1440"/>
              <a:buFont typeface="Noto Sans Symbols"/>
              <a:buChar char="•"/>
            </a:pP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Bu </a:t>
            </a:r>
            <a:r>
              <a:rPr lang="tr-TR" sz="20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geciş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tr-TR" sz="2000" b="1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gametler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</a:t>
            </a:r>
            <a:r>
              <a:rPr lang="tr-TR" sz="2000" b="1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sperm ve </a:t>
            </a:r>
            <a:r>
              <a:rPr lang="tr-TR" sz="2000" b="1" i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ovum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) aracılığı ile olur. Sperm ve </a:t>
            </a:r>
            <a:r>
              <a:rPr lang="tr-TR" sz="20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ovum</a:t>
            </a:r>
            <a:r>
              <a:rPr lang="tr-TR" sz="20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birleşir, zigotu oluşturur.</a:t>
            </a:r>
            <a:endParaRPr sz="2000" dirty="0"/>
          </a:p>
          <a:p>
            <a:pPr marL="257175" indent="-188594">
              <a:spcBef>
                <a:spcPts val="750"/>
              </a:spcBef>
              <a:buClr>
                <a:schemeClr val="accent1"/>
              </a:buClr>
              <a:buSzPts val="1440"/>
              <a:buNone/>
            </a:pPr>
            <a:endParaRPr sz="20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43" name="Google Shape;34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2160" y="2309952"/>
            <a:ext cx="2368834" cy="236546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481" y="1639658"/>
            <a:ext cx="3833098" cy="3437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03;p3">
            <a:extLst>
              <a:ext uri="{FF2B5EF4-FFF2-40B4-BE49-F238E27FC236}">
                <a16:creationId xmlns:a16="http://schemas.microsoft.com/office/drawing/2014/main" id="{6268D616-621C-7BD1-8A9C-AB87A2B83A96}"/>
              </a:ext>
            </a:extLst>
          </p:cNvPr>
          <p:cNvSpPr txBox="1"/>
          <p:nvPr/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</a:pPr>
            <a:fld id="{00000000-1234-1234-1234-123412341234}" type="slidenum">
              <a:rPr lang="tr-TR" sz="105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100"/>
          </a:p>
        </p:txBody>
      </p:sp>
      <p:pic>
        <p:nvPicPr>
          <p:cNvPr id="4" name="Google Shape;204;p3" descr="http://www.rafrafkitap.com/u/rafrafkitap/img/c/k/a/kalitim-ve-evrim20110530145629.jpg">
            <a:extLst>
              <a:ext uri="{FF2B5EF4-FFF2-40B4-BE49-F238E27FC236}">
                <a16:creationId xmlns:a16="http://schemas.microsoft.com/office/drawing/2014/main" id="{CC24C763-9643-506B-B3A3-7BF3B122ECB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035" y="3581788"/>
            <a:ext cx="1160162" cy="1561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5;p3" descr="http://www.limonkitap.com/u/limonkitap/img/c/g/e/genetik-kavramlar20100617001522.jpg">
            <a:extLst>
              <a:ext uri="{FF2B5EF4-FFF2-40B4-BE49-F238E27FC236}">
                <a16:creationId xmlns:a16="http://schemas.microsoft.com/office/drawing/2014/main" id="{34A21CAD-D002-F609-C881-BBC23214FCC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01" y="167349"/>
            <a:ext cx="972050" cy="1456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06;p3" descr="KLUG,W.S; CUMMİNGS M,R ile ilgili görsel sonucu">
            <a:extLst>
              <a:ext uri="{FF2B5EF4-FFF2-40B4-BE49-F238E27FC236}">
                <a16:creationId xmlns:a16="http://schemas.microsoft.com/office/drawing/2014/main" id="{86754AFF-B298-0CDD-18DC-A351286D48BC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11601" y="62158"/>
            <a:ext cx="1254600" cy="1605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7;p3">
            <a:extLst>
              <a:ext uri="{FF2B5EF4-FFF2-40B4-BE49-F238E27FC236}">
                <a16:creationId xmlns:a16="http://schemas.microsoft.com/office/drawing/2014/main" id="{E04C584D-8714-576F-E813-2C7B5286483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11601" y="1755001"/>
            <a:ext cx="1254600" cy="17928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8;p3">
            <a:extLst>
              <a:ext uri="{FF2B5EF4-FFF2-40B4-BE49-F238E27FC236}">
                <a16:creationId xmlns:a16="http://schemas.microsoft.com/office/drawing/2014/main" id="{E11DC17F-8575-316D-A1A1-7DD7E3168B2B}"/>
              </a:ext>
            </a:extLst>
          </p:cNvPr>
          <p:cNvSpPr txBox="1"/>
          <p:nvPr/>
        </p:nvSpPr>
        <p:spPr>
          <a:xfrm>
            <a:off x="1039815" y="632279"/>
            <a:ext cx="648970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Klug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W. S., &amp;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Cummings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M. R.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Concepts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of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genetics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Pearson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Education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dirty="0"/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200" b="0" i="0" u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Genetik Kavramlar, (Türkçe Çeviri) Öner C.,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Palme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Yayınevi</a:t>
            </a:r>
            <a:endParaRPr sz="1000" dirty="0"/>
          </a:p>
        </p:txBody>
      </p:sp>
      <p:sp>
        <p:nvSpPr>
          <p:cNvPr id="9" name="Google Shape;209;p3">
            <a:extLst>
              <a:ext uri="{FF2B5EF4-FFF2-40B4-BE49-F238E27FC236}">
                <a16:creationId xmlns:a16="http://schemas.microsoft.com/office/drawing/2014/main" id="{16C60C63-B5C7-6656-C8D6-CBB98C486314}"/>
              </a:ext>
            </a:extLst>
          </p:cNvPr>
          <p:cNvSpPr txBox="1"/>
          <p:nvPr/>
        </p:nvSpPr>
        <p:spPr>
          <a:xfrm>
            <a:off x="4572000" y="2258006"/>
            <a:ext cx="3447534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Nicholas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F.W.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Introduction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Veterinary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Genetics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Oxford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University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Press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Inc</a:t>
            </a:r>
            <a:endParaRPr sz="1000" dirty="0"/>
          </a:p>
        </p:txBody>
      </p:sp>
      <p:sp>
        <p:nvSpPr>
          <p:cNvPr id="10" name="Google Shape;210;p3">
            <a:extLst>
              <a:ext uri="{FF2B5EF4-FFF2-40B4-BE49-F238E27FC236}">
                <a16:creationId xmlns:a16="http://schemas.microsoft.com/office/drawing/2014/main" id="{BEDCA79D-0D09-5CFC-0D94-5C048EAC56DE}"/>
              </a:ext>
            </a:extLst>
          </p:cNvPr>
          <p:cNvSpPr txBox="1"/>
          <p:nvPr/>
        </p:nvSpPr>
        <p:spPr>
          <a:xfrm>
            <a:off x="2698765" y="1312225"/>
            <a:ext cx="4971793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Robinson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T. R. 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Genetics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for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tr-TR" sz="1200" b="0" i="1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dummies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John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Wiley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&amp;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Sons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" dirty="0"/>
          </a:p>
        </p:txBody>
      </p:sp>
      <p:sp>
        <p:nvSpPr>
          <p:cNvPr id="11" name="Google Shape;211;p3">
            <a:extLst>
              <a:ext uri="{FF2B5EF4-FFF2-40B4-BE49-F238E27FC236}">
                <a16:creationId xmlns:a16="http://schemas.microsoft.com/office/drawing/2014/main" id="{39E8FFCE-0817-DEA4-AD40-2AF490C12B1E}"/>
              </a:ext>
            </a:extLst>
          </p:cNvPr>
          <p:cNvSpPr txBox="1"/>
          <p:nvPr/>
        </p:nvSpPr>
        <p:spPr>
          <a:xfrm>
            <a:off x="5367138" y="4665907"/>
            <a:ext cx="248589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Demirsoy A. </a:t>
            </a:r>
            <a:r>
              <a:rPr lang="tr-TR" sz="1200" b="0" i="1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Kalıtım ve Evrim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r>
              <a:rPr lang="tr-TR" sz="1200" b="0" i="0" u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Palme</a:t>
            </a:r>
            <a:r>
              <a:rPr lang="tr-TR" sz="1200" b="0" i="0" u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Yayınevi</a:t>
            </a:r>
            <a:endParaRPr sz="1000" dirty="0"/>
          </a:p>
        </p:txBody>
      </p:sp>
      <p:sp>
        <p:nvSpPr>
          <p:cNvPr id="12" name="Google Shape;212;p3">
            <a:extLst>
              <a:ext uri="{FF2B5EF4-FFF2-40B4-BE49-F238E27FC236}">
                <a16:creationId xmlns:a16="http://schemas.microsoft.com/office/drawing/2014/main" id="{8CE1B620-FADE-5084-1F9C-5F8000180F46}"/>
              </a:ext>
            </a:extLst>
          </p:cNvPr>
          <p:cNvSpPr txBox="1"/>
          <p:nvPr/>
        </p:nvSpPr>
        <p:spPr>
          <a:xfrm>
            <a:off x="2609222" y="3581788"/>
            <a:ext cx="64039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800" b="1" dirty="0">
                <a:solidFill>
                  <a:srgbClr val="C00000"/>
                </a:solidFill>
              </a:rPr>
              <a:t>Akyüz, Çınar Kul, Akan, Ağaoğlu Korkmaz</a:t>
            </a:r>
            <a:endParaRPr sz="1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tr-TR" sz="1800" b="1" dirty="0">
                <a:solidFill>
                  <a:srgbClr val="C00000"/>
                </a:solidFill>
              </a:rPr>
              <a:t>Veteriner Genetik, Nobel Yayınevi</a:t>
            </a:r>
            <a:endParaRPr sz="12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1" dirty="0">
              <a:solidFill>
                <a:srgbClr val="C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1800" b="1" dirty="0">
              <a:solidFill>
                <a:srgbClr val="C00000"/>
              </a:solidFill>
            </a:endParaRPr>
          </a:p>
        </p:txBody>
      </p:sp>
      <p:pic>
        <p:nvPicPr>
          <p:cNvPr id="13" name="Google Shape;213;p3">
            <a:extLst>
              <a:ext uri="{FF2B5EF4-FFF2-40B4-BE49-F238E27FC236}">
                <a16:creationId xmlns:a16="http://schemas.microsoft.com/office/drawing/2014/main" id="{90B7FF2F-A9C2-0B55-69C1-41A99E2943A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62287" y="1624024"/>
            <a:ext cx="1156820" cy="149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214;p3">
            <a:extLst>
              <a:ext uri="{FF2B5EF4-FFF2-40B4-BE49-F238E27FC236}">
                <a16:creationId xmlns:a16="http://schemas.microsoft.com/office/drawing/2014/main" id="{F5AC178C-6CFA-524A-56DF-F42927142183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803" y="1755001"/>
            <a:ext cx="2485897" cy="3221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19;p4">
            <a:extLst>
              <a:ext uri="{FF2B5EF4-FFF2-40B4-BE49-F238E27FC236}">
                <a16:creationId xmlns:a16="http://schemas.microsoft.com/office/drawing/2014/main" id="{D09DDB1B-C1DE-9F6D-1370-01D4BC851A0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98565" y="68440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algn="l">
              <a:buClr>
                <a:schemeClr val="accent1"/>
              </a:buClr>
              <a:buSzPts val="3600"/>
            </a:pPr>
            <a:r>
              <a:rPr lang="tr-TR" sz="2700" b="0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Kaynaklar…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84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7"/>
          <p:cNvSpPr txBox="1">
            <a:spLocks noGrp="1"/>
          </p:cNvSpPr>
          <p:nvPr>
            <p:ph type="title"/>
          </p:nvPr>
        </p:nvSpPr>
        <p:spPr>
          <a:xfrm>
            <a:off x="2412206" y="2139553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fontScale="90000"/>
          </a:bodyPr>
          <a:lstStyle/>
          <a:p>
            <a:pPr>
              <a:buClr>
                <a:srgbClr val="7030A0"/>
              </a:buClr>
              <a:buSzPts val="5900"/>
            </a:pPr>
            <a:r>
              <a:rPr lang="tr-TR" sz="4425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Fenotip??</a:t>
            </a:r>
            <a:br>
              <a:rPr lang="tr-TR" sz="4425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r>
              <a:rPr lang="tr-TR" sz="4425">
                <a:solidFill>
                  <a:srgbClr val="7030A0"/>
                </a:solidFill>
                <a:latin typeface="Trebuchet MS"/>
                <a:ea typeface="Trebuchet MS"/>
                <a:cs typeface="Trebuchet MS"/>
                <a:sym typeface="Trebuchet MS"/>
              </a:rPr>
              <a:t>Genotip??</a:t>
            </a:r>
            <a:endParaRPr/>
          </a:p>
        </p:txBody>
      </p:sp>
      <p:pic>
        <p:nvPicPr>
          <p:cNvPr id="350" name="Google Shape;350;p1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5328047" y="195263"/>
            <a:ext cx="2257425" cy="2971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56" name="Google Shape;356;p18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57" name="Google Shape;35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1935" y="357188"/>
            <a:ext cx="4698206" cy="458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21632" y="292894"/>
            <a:ext cx="5650706" cy="4693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8034" y="-26193"/>
            <a:ext cx="5044678" cy="540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6863" y="411957"/>
            <a:ext cx="4856559" cy="4550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1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8084" y="403622"/>
            <a:ext cx="5301853" cy="458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21632" y="457200"/>
            <a:ext cx="6568678" cy="4529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56172" y="691753"/>
            <a:ext cx="6111478" cy="431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69194" y="750094"/>
            <a:ext cx="6747272" cy="4431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9"/>
          <p:cNvSpPr txBox="1">
            <a:spLocks noGrp="1"/>
          </p:cNvSpPr>
          <p:nvPr>
            <p:ph idx="1"/>
          </p:nvPr>
        </p:nvSpPr>
        <p:spPr>
          <a:xfrm>
            <a:off x="1169194" y="519112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lnSpc>
                <a:spcPct val="80000"/>
              </a:lnSpc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tr-TR" sz="2100" b="1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Gen</a:t>
            </a:r>
            <a:r>
              <a:rPr lang="tr-TR" sz="21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– En küçük kalıtım birimidir. </a:t>
            </a:r>
            <a:endParaRPr dirty="0"/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tr-TR" sz="21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Genler kalıtsal karakterleri ifade ederler. </a:t>
            </a:r>
            <a:endParaRPr dirty="0"/>
          </a:p>
          <a:p>
            <a:pPr marL="257175" indent="-15049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SzPts val="2240"/>
              <a:buNone/>
            </a:pPr>
            <a:endParaRPr sz="21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tr-TR" sz="21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Protein veya RNA molekülü gibi özel, işlevsel moleküllerin yapımı ve organizasyonundan sorumludurlar. </a:t>
            </a:r>
            <a:endParaRPr dirty="0"/>
          </a:p>
          <a:p>
            <a:pPr marL="257175" indent="-257175">
              <a:lnSpc>
                <a:spcPct val="80000"/>
              </a:lnSpc>
              <a:spcBef>
                <a:spcPts val="750"/>
              </a:spcBef>
              <a:buClr>
                <a:schemeClr val="accent1"/>
              </a:buClr>
              <a:buSzPts val="2240"/>
              <a:buFont typeface="Noto Sans Symbols"/>
              <a:buChar char="►"/>
            </a:pPr>
            <a:r>
              <a:rPr lang="tr-TR" sz="21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Kromozomların belli bir noktasındaki nükleotid dizilerinden oluşurlar.</a:t>
            </a:r>
            <a:endParaRPr dirty="0"/>
          </a:p>
          <a:p>
            <a:pPr marL="257175" indent="-150495">
              <a:spcBef>
                <a:spcPts val="750"/>
              </a:spcBef>
              <a:buClr>
                <a:schemeClr val="accent1"/>
              </a:buClr>
              <a:buSzPts val="2240"/>
              <a:buNone/>
            </a:pPr>
            <a:endParaRPr sz="210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0" name="Google Shape;370;p19" descr="DNA Sequenc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87653" y="2842021"/>
            <a:ext cx="1781175" cy="24050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0070C0"/>
              </a:buClr>
              <a:buSzPts val="7200"/>
            </a:pPr>
            <a:r>
              <a:rPr lang="tr-TR" sz="540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Genler???</a:t>
            </a:r>
            <a:endParaRPr/>
          </a:p>
        </p:txBody>
      </p:sp>
      <p:sp>
        <p:nvSpPr>
          <p:cNvPr id="376" name="Google Shape;376;p20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377" name="Google Shape;37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87165" y="1200150"/>
            <a:ext cx="5210175" cy="3719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0010" y="184547"/>
            <a:ext cx="5507831" cy="4723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13284" y="357188"/>
            <a:ext cx="6191250" cy="457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20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3000" y="205978"/>
            <a:ext cx="6858000" cy="52506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2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53753" y="164307"/>
            <a:ext cx="6316265" cy="4755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2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13284" y="276226"/>
            <a:ext cx="6172200" cy="46315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13284" y="275034"/>
            <a:ext cx="6171009" cy="46327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389" name="Google Shape;389;p21"/>
          <p:cNvSpPr/>
          <p:nvPr/>
        </p:nvSpPr>
        <p:spPr>
          <a:xfrm>
            <a:off x="1537999" y="2404940"/>
            <a:ext cx="6068008" cy="10848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Clr>
                <a:srgbClr val="CCDCE0"/>
              </a:buClr>
              <a:buSzPts val="8800"/>
            </a:pPr>
            <a:r>
              <a:rPr lang="tr-TR" sz="6600" b="1">
                <a:solidFill>
                  <a:srgbClr val="CCDCE0"/>
                </a:solidFill>
              </a:rPr>
              <a:t>Genetik nedir?</a:t>
            </a:r>
            <a:endParaRPr sz="1050"/>
          </a:p>
        </p:txBody>
      </p:sp>
      <p:pic>
        <p:nvPicPr>
          <p:cNvPr id="390" name="Google Shape;390;p21" descr="http://www.netanimations.net/Animated-swirling-question-mark-picture-moving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85209" y="3429000"/>
            <a:ext cx="2514600" cy="1714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2"/>
          <p:cNvSpPr txBox="1"/>
          <p:nvPr/>
        </p:nvSpPr>
        <p:spPr>
          <a:xfrm>
            <a:off x="1299753" y="136483"/>
            <a:ext cx="7530737" cy="4870534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808080">
                <a:alpha val="39607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just">
              <a:buClr>
                <a:schemeClr val="dk1"/>
              </a:buClr>
              <a:buSzPts val="3200"/>
            </a:pPr>
            <a:endParaRPr sz="2400" b="1" i="1" u="sng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algn="just">
              <a:buClr>
                <a:srgbClr val="C00000"/>
              </a:buClr>
              <a:buSzPts val="3200"/>
            </a:pPr>
            <a:r>
              <a:rPr lang="tr-TR" sz="2400" b="1" dirty="0">
                <a:solidFill>
                  <a:srgbClr val="C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Genetik</a:t>
            </a:r>
            <a:r>
              <a:rPr lang="tr-TR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organizmaların kalıtım ve çeşitliğini inceleyen  bilimdir. </a:t>
            </a:r>
            <a:endParaRPr sz="1050" dirty="0"/>
          </a:p>
          <a:p>
            <a:pPr algn="just">
              <a:buClr>
                <a:schemeClr val="dk1"/>
              </a:buClr>
              <a:buSzPts val="3200"/>
            </a:pPr>
            <a:r>
              <a:rPr lang="tr-TR" sz="2400" dirty="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Genlerin; yapı ve işlevlerini, bir soydan  diğer soya kalıtımlarının nasıl olduğunu inceler…</a:t>
            </a:r>
            <a:endParaRPr sz="1050" dirty="0"/>
          </a:p>
          <a:p>
            <a:pPr algn="just">
              <a:buClr>
                <a:schemeClr val="dk1"/>
              </a:buClr>
              <a:buSzPts val="3200"/>
            </a:pPr>
            <a:endParaRPr sz="2400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>
              <a:buClr>
                <a:schemeClr val="dk1"/>
              </a:buClr>
              <a:buSzPts val="3200"/>
            </a:pPr>
            <a:r>
              <a:rPr lang="tr-TR" sz="2400" b="1" dirty="0">
                <a:solidFill>
                  <a:schemeClr val="dk1"/>
                </a:solidFill>
              </a:rPr>
              <a:t>WILLIAM BATESON (1901) </a:t>
            </a:r>
            <a:r>
              <a:rPr lang="tr-TR" sz="2400" b="1" dirty="0" err="1">
                <a:solidFill>
                  <a:schemeClr val="dk1"/>
                </a:solidFill>
              </a:rPr>
              <a:t>homozigot,heterozigot</a:t>
            </a:r>
            <a:r>
              <a:rPr lang="tr-TR" sz="2400" b="1" dirty="0">
                <a:solidFill>
                  <a:schemeClr val="dk1"/>
                </a:solidFill>
              </a:rPr>
              <a:t>, </a:t>
            </a:r>
            <a:r>
              <a:rPr lang="tr-TR" sz="2400" b="1" dirty="0" err="1">
                <a:solidFill>
                  <a:schemeClr val="dk1"/>
                </a:solidFill>
              </a:rPr>
              <a:t>allelomorf</a:t>
            </a:r>
            <a:r>
              <a:rPr lang="tr-TR" sz="2400" b="1" dirty="0">
                <a:solidFill>
                  <a:schemeClr val="dk1"/>
                </a:solidFill>
              </a:rPr>
              <a:t>  </a:t>
            </a:r>
            <a:endParaRPr sz="1050" dirty="0"/>
          </a:p>
          <a:p>
            <a:pPr>
              <a:buClr>
                <a:schemeClr val="dk1"/>
              </a:buClr>
              <a:buSzPts val="3200"/>
            </a:pPr>
            <a:r>
              <a:rPr lang="tr-TR" sz="2400" b="1" i="1" dirty="0">
                <a:solidFill>
                  <a:schemeClr val="dk1"/>
                </a:solidFill>
              </a:rPr>
              <a:t>»Genetik, bireylerde atalarıyla ilişkili olarak benzerlik ve farklılıkları düzenleyen kanunları araştıran, kalıtım ve varyasyonla ilişkili bir bilim dalıdır.»</a:t>
            </a:r>
            <a:endParaRPr sz="1050" dirty="0"/>
          </a:p>
          <a:p>
            <a:endParaRPr sz="2400" b="1" i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1" name="Google Shape;401;p23"/>
          <p:cNvSpPr txBox="1">
            <a:spLocks noGrp="1"/>
          </p:cNvSpPr>
          <p:nvPr>
            <p:ph idx="1"/>
          </p:nvPr>
        </p:nvSpPr>
        <p:spPr>
          <a:xfrm>
            <a:off x="609599" y="1350883"/>
            <a:ext cx="7078095" cy="3111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 algn="just">
              <a:buClr>
                <a:schemeClr val="accent1"/>
              </a:buClr>
              <a:buSzPts val="2560"/>
              <a:buFont typeface="Noto Sans Symbols"/>
              <a:buChar char="►"/>
            </a:pP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Türkçeye </a:t>
            </a:r>
            <a:r>
              <a:rPr lang="tr-TR" sz="24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Almanca’dan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geçen </a:t>
            </a:r>
            <a:r>
              <a:rPr lang="tr-TR" sz="2400" i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genetik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sözcüğü 1831 yılında </a:t>
            </a:r>
            <a:r>
              <a:rPr lang="tr-TR" sz="2400" u="sng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Yunanca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tr-TR" sz="24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γενετικός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tr-TR" sz="24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genetikos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("genitif") sözcüğünden türetilmiştir. </a:t>
            </a:r>
            <a:endParaRPr dirty="0"/>
          </a:p>
          <a:p>
            <a:pPr marL="257175" indent="-257175" algn="just">
              <a:buClr>
                <a:schemeClr val="accent1"/>
              </a:buClr>
              <a:buSzPts val="2560"/>
              <a:buFont typeface="Noto Sans Symbols"/>
              <a:buChar char="►"/>
            </a:pP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Bu sözcüğün kökeni ise </a:t>
            </a:r>
            <a:r>
              <a:rPr lang="tr-TR" sz="24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γένεσις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- </a:t>
            </a:r>
            <a:r>
              <a:rPr lang="tr-TR" sz="24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genesis</a:t>
            </a:r>
            <a:r>
              <a:rPr lang="tr-TR" sz="24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("köken") sözcüğüne dayanmaktadır.</a:t>
            </a:r>
            <a:r>
              <a:rPr lang="tr-TR" sz="2400" u="sng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dirty="0"/>
          </a:p>
          <a:p>
            <a:pPr marL="257175" indent="-150495" algn="just">
              <a:buClr>
                <a:schemeClr val="accent1"/>
              </a:buClr>
              <a:buSzPts val="2240"/>
              <a:buNone/>
            </a:pPr>
            <a:endParaRPr sz="2100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188594">
              <a:spcBef>
                <a:spcPts val="750"/>
              </a:spcBef>
              <a:buClr>
                <a:schemeClr val="accent1"/>
              </a:buClr>
              <a:buSzPts val="1440"/>
              <a:buNone/>
            </a:pPr>
            <a:endParaRPr sz="135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/>
          <p:nvPr/>
        </p:nvSpPr>
        <p:spPr>
          <a:xfrm>
            <a:off x="1277541" y="501253"/>
            <a:ext cx="6588919" cy="4406304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808080">
                <a:alpha val="39607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lt1"/>
              </a:buClr>
              <a:buSzPts val="1200"/>
            </a:pPr>
            <a:r>
              <a:rPr lang="tr-TR" sz="90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/>
          </a:p>
          <a:p>
            <a:pPr>
              <a:buClr>
                <a:schemeClr val="dk1"/>
              </a:buClr>
              <a:buSzPts val="4000"/>
            </a:pPr>
            <a:r>
              <a:rPr lang="tr-TR" sz="300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Genetik, organizmaların genetik oluşumları ile ilgilenir:</a:t>
            </a:r>
            <a:endParaRPr sz="1050"/>
          </a:p>
          <a:p>
            <a:pPr indent="-152400">
              <a:spcBef>
                <a:spcPts val="480"/>
              </a:spcBef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tr-T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Karakterler nesiller boyu nasıl aktarılır?</a:t>
            </a:r>
            <a:endParaRPr sz="1050"/>
          </a:p>
          <a:p>
            <a:pPr indent="-152400">
              <a:spcBef>
                <a:spcPts val="480"/>
              </a:spcBef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tr-T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Karakterler arasındaki benzerlikler ile farklılıklar nelerdir? </a:t>
            </a:r>
            <a:endParaRPr sz="1050"/>
          </a:p>
          <a:p>
            <a:pPr indent="-152400">
              <a:spcBef>
                <a:spcPts val="480"/>
              </a:spcBef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tr-T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benzerlik ve farklılıkların moleküler nedenleri nedir?</a:t>
            </a:r>
            <a:endParaRPr sz="1050"/>
          </a:p>
          <a:p>
            <a:pPr indent="-152400">
              <a:spcBef>
                <a:spcPts val="480"/>
              </a:spcBef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tr-T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Kalıtımı etkileyen mekanizmalar nelerdir?</a:t>
            </a:r>
            <a:endParaRPr sz="1050"/>
          </a:p>
          <a:p>
            <a:pPr indent="-152400">
              <a:spcBef>
                <a:spcPts val="480"/>
              </a:spcBef>
              <a:buClr>
                <a:schemeClr val="dk1"/>
              </a:buClr>
              <a:buSzPts val="3200"/>
              <a:buFont typeface="Comic Sans MS"/>
              <a:buChar char="•"/>
            </a:pPr>
            <a:r>
              <a:rPr lang="tr-TR" sz="24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Bu mekanizmalardaki aksaklıklar neden olur?</a:t>
            </a:r>
            <a:endParaRPr sz="1050"/>
          </a:p>
          <a:p>
            <a:endParaRPr sz="24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07" name="Google Shape;407;p24" descr="C:\Users\exper\AppData\Local\Microsoft\Windows\Temporary Internet Files\Content.IE5\2P7BBO07\MC900281232[1].wm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13971" y="75009"/>
            <a:ext cx="852488" cy="1416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5"/>
          <p:cNvSpPr txBox="1">
            <a:spLocks noGrp="1"/>
          </p:cNvSpPr>
          <p:nvPr>
            <p:ph type="title"/>
          </p:nvPr>
        </p:nvSpPr>
        <p:spPr>
          <a:xfrm>
            <a:off x="1277634" y="249492"/>
            <a:ext cx="7657360" cy="11272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  <a:reflection stA="52000" endA="300" endPos="35000" sy="-100000" algn="bl" rotWithShape="0"/>
          </a:effectLst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>
              <a:buClr>
                <a:schemeClr val="accent1"/>
              </a:buClr>
              <a:buSzPts val="3600"/>
            </a:pPr>
            <a:r>
              <a:rPr lang="tr-TR" sz="3200" b="0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Organizmalar arasındaki farklılıklar…..</a:t>
            </a:r>
            <a:endParaRPr sz="3200" b="0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13" name="Google Shape;413;p25"/>
          <p:cNvSpPr txBox="1">
            <a:spLocks noGrp="1"/>
          </p:cNvSpPr>
          <p:nvPr>
            <p:ph idx="1"/>
          </p:nvPr>
        </p:nvSpPr>
        <p:spPr>
          <a:xfrm>
            <a:off x="404103" y="1268718"/>
            <a:ext cx="7462263" cy="3394472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257175" indent="-257175" algn="just">
              <a:buClr>
                <a:schemeClr val="accent1"/>
              </a:buClr>
              <a:buSzPts val="1920"/>
              <a:buFont typeface="Noto Sans Symbols"/>
              <a:buChar char="⮚"/>
            </a:pPr>
            <a:r>
              <a:rPr lang="tr-TR" sz="2800" b="1" u="sng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Mutasyonlar</a:t>
            </a:r>
            <a:r>
              <a:rPr lang="tr-TR" sz="2800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tr-TR" sz="2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(genetik materyaldeki kalıtımsal değişimler)</a:t>
            </a:r>
            <a:endParaRPr sz="1800" dirty="0"/>
          </a:p>
          <a:p>
            <a:pPr marL="257175" indent="-257175" algn="just">
              <a:spcBef>
                <a:spcPts val="750"/>
              </a:spcBef>
              <a:buClr>
                <a:schemeClr val="accent1"/>
              </a:buClr>
              <a:buSzPts val="1920"/>
              <a:buFont typeface="Noto Sans Symbols"/>
              <a:buChar char="⮚"/>
            </a:pPr>
            <a:r>
              <a:rPr lang="tr-TR" sz="2800" b="1" u="sng" dirty="0" err="1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Rekombinasyonlar</a:t>
            </a:r>
            <a:r>
              <a:rPr lang="tr-TR" sz="2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(Kromozomlar arasındaki genetik materyal değişimi)</a:t>
            </a:r>
            <a:endParaRPr sz="1800" dirty="0"/>
          </a:p>
          <a:p>
            <a:pPr marL="257175" indent="-257175" algn="just">
              <a:spcBef>
                <a:spcPts val="750"/>
              </a:spcBef>
              <a:buClr>
                <a:schemeClr val="accent1"/>
              </a:buClr>
              <a:buSzPts val="1920"/>
              <a:buFont typeface="Noto Sans Symbols"/>
              <a:buChar char="⮚"/>
            </a:pPr>
            <a:r>
              <a:rPr lang="tr-TR" sz="2800" b="1" u="sng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Seleksiyonlar</a:t>
            </a:r>
            <a:r>
              <a:rPr lang="tr-TR" sz="2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(Belli bir </a:t>
            </a:r>
            <a:r>
              <a:rPr lang="tr-TR" sz="280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populasyonda</a:t>
            </a:r>
            <a:r>
              <a:rPr lang="tr-TR" sz="280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uygun genlerin kombinasyonlarının oluşturulması yada oluşması)</a:t>
            </a:r>
            <a:endParaRPr sz="18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19" name="Google Shape;419;p2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1753613" y="1524001"/>
            <a:ext cx="4555611" cy="2930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"/>
          <p:cNvSpPr txBox="1">
            <a:spLocks noGrp="1"/>
          </p:cNvSpPr>
          <p:nvPr>
            <p:ph type="title"/>
          </p:nvPr>
        </p:nvSpPr>
        <p:spPr>
          <a:xfrm>
            <a:off x="1485900" y="45830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  <a:buSzPts val="3600"/>
            </a:pPr>
            <a:r>
              <a:rPr lang="tr-TR" sz="2700" b="0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Ödevler yapabilirsiniz…</a:t>
            </a:r>
            <a:endParaRPr dirty="0"/>
          </a:p>
        </p:txBody>
      </p:sp>
      <p:sp>
        <p:nvSpPr>
          <p:cNvPr id="220" name="Google Shape;220;p4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21" name="Google Shape;221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916" y="1120460"/>
            <a:ext cx="5551884" cy="35647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"/>
          <p:cNvSpPr txBox="1"/>
          <p:nvPr/>
        </p:nvSpPr>
        <p:spPr>
          <a:xfrm>
            <a:off x="1303667" y="490027"/>
            <a:ext cx="7326528" cy="4362702"/>
          </a:xfrm>
          <a:prstGeom prst="rect">
            <a:avLst/>
          </a:prstGeom>
          <a:noFill/>
          <a:ln>
            <a:noFill/>
          </a:ln>
          <a:effectLst>
            <a:outerShdw blurRad="63500" dist="38100" dir="2700000">
              <a:srgbClr val="808080">
                <a:alpha val="39607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lt1"/>
              </a:buClr>
              <a:buSzPts val="1200"/>
            </a:pPr>
            <a:r>
              <a:rPr lang="tr-TR" sz="900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endParaRPr sz="1050" dirty="0"/>
          </a:p>
          <a:p>
            <a:pPr>
              <a:buClr>
                <a:schemeClr val="dk1"/>
              </a:buClr>
              <a:buSzPts val="4000"/>
            </a:pPr>
            <a:r>
              <a:rPr lang="tr-TR" sz="30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		</a:t>
            </a:r>
            <a:r>
              <a:rPr lang="tr-TR" sz="3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DEĞİŞİM (</a:t>
            </a:r>
            <a:r>
              <a:rPr lang="tr-TR" sz="30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VARYASYON</a:t>
            </a:r>
            <a:r>
              <a:rPr lang="tr-TR" sz="30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)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Trebuchet MS"/>
              <a:buChar char="•"/>
            </a:pP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Ortak atadan olma canlıların </a:t>
            </a:r>
            <a:r>
              <a:rPr lang="tr-TR" sz="2400" b="1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karakterlerindeki farklılıklara </a:t>
            </a: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denir.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Trebuchet MS"/>
              <a:buChar char="•"/>
            </a:pP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Başka bir deyişle </a:t>
            </a:r>
            <a:r>
              <a:rPr lang="tr-TR" sz="24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Parental</a:t>
            </a: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(Ebeveyn) soya göre </a:t>
            </a:r>
            <a:r>
              <a:rPr lang="tr-TR" sz="24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Filial</a:t>
            </a: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 (yavru) soyda </a:t>
            </a:r>
            <a:r>
              <a:rPr lang="tr-TR" sz="2400" i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fenotip</a:t>
            </a:r>
            <a:r>
              <a:rPr lang="tr-TR" sz="2400" i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bakımından farklılaşmaların olmasıdır. </a:t>
            </a:r>
            <a:endParaRPr sz="1050" dirty="0"/>
          </a:p>
          <a:p>
            <a:pPr>
              <a:buClr>
                <a:schemeClr val="dk1"/>
              </a:buClr>
              <a:buSzPts val="3200"/>
            </a:pP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tr-TR" sz="24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Kalıtım ve değişim iki etmen tarafından oluşturulur. 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r-TR" sz="240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tr-TR" sz="2400" b="1" dirty="0" err="1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Genotiple</a:t>
            </a:r>
            <a:r>
              <a:rPr lang="tr-TR" sz="24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ilgili etmenler.</a:t>
            </a:r>
            <a:endParaRPr sz="1050" dirty="0"/>
          </a:p>
          <a:p>
            <a:pPr indent="-152400">
              <a:buClr>
                <a:schemeClr val="dk1"/>
              </a:buClr>
              <a:buSzPts val="3200"/>
              <a:buFont typeface="Noto Sans Symbols"/>
              <a:buChar char="⮚"/>
            </a:pPr>
            <a:r>
              <a:rPr lang="tr-TR" sz="240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	Çevre ile ilgili etmenler.</a:t>
            </a:r>
            <a:endParaRPr sz="1050" dirty="0"/>
          </a:p>
          <a:p>
            <a:endParaRPr sz="240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Google Shape;429;p28" descr="http://www.genesdiffusion.com/actu/images/2008-12-18-realiste-gd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4322" y="2895601"/>
            <a:ext cx="1996678" cy="123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28" descr="kilis-web-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3982" y="1600201"/>
            <a:ext cx="1872853" cy="1334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28" descr="Anatolian-Black-Cattle-web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3001" y="782240"/>
            <a:ext cx="1897856" cy="16275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28" descr="boran-web-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5303" y="141684"/>
            <a:ext cx="1765697" cy="1465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28" descr="brahman-web-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02894" y="157163"/>
            <a:ext cx="2034778" cy="1369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8" descr="eastanatolianred-web-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4188" y="1653778"/>
            <a:ext cx="1818084" cy="136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8" descr="greeksteppe-web-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43000" y="2895600"/>
            <a:ext cx="1656159" cy="1419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8" descr="hungariangrey-web-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709738" y="3888582"/>
            <a:ext cx="1819275" cy="1254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8" descr="jersey-web-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412207" y="170259"/>
            <a:ext cx="1674019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8" descr="turkishgerysteppe-web-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75409" y="3003946"/>
            <a:ext cx="1835944" cy="1241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8" descr="http://media-3.web.britannica.com/eb-media/20/63520-004-7507D3F3.jpg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5112544" y="3964782"/>
            <a:ext cx="1835944" cy="11787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45" name="Google Shape;445;p2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57288" y="1329928"/>
            <a:ext cx="7003256" cy="2546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1" name="Google Shape;451;p30" descr="http://www.diceeng.com/img/hire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8040" y="411957"/>
            <a:ext cx="6190059" cy="4079081"/>
          </a:xfrm>
          <a:prstGeom prst="rect">
            <a:avLst/>
          </a:prstGeom>
          <a:noFill/>
          <a:ln>
            <a:noFill/>
          </a:ln>
        </p:spPr>
      </p:pic>
      <p:sp>
        <p:nvSpPr>
          <p:cNvPr id="452" name="Google Shape;452;p30"/>
          <p:cNvSpPr/>
          <p:nvPr/>
        </p:nvSpPr>
        <p:spPr>
          <a:xfrm>
            <a:off x="2411760" y="2193709"/>
            <a:ext cx="4482498" cy="2297264"/>
          </a:xfrm>
          <a:prstGeom prst="rect">
            <a:avLst/>
          </a:prstGeom>
          <a:solidFill>
            <a:srgbClr val="F0D576"/>
          </a:solidFill>
          <a:ln w="19050" cap="rnd" cmpd="sng">
            <a:solidFill>
              <a:srgbClr val="698D1B"/>
            </a:solidFill>
            <a:prstDash val="solid"/>
            <a:round/>
            <a:headEnd type="none" w="sm" len="sm"/>
            <a:tailEnd type="none" w="sm" len="sm"/>
          </a:ln>
          <a:effectLst>
            <a:reflection stA="50000" endA="300" endPos="90000" dist="50800" dir="5400000" sy="-100000" algn="bl" rotWithShape="0"/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CC0066"/>
              </a:buClr>
              <a:buSzPts val="6000"/>
            </a:pPr>
            <a:r>
              <a:rPr lang="tr-TR" sz="4500" b="1">
                <a:solidFill>
                  <a:srgbClr val="CC0066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VARYASYON</a:t>
            </a:r>
            <a:endParaRPr sz="1050"/>
          </a:p>
          <a:p>
            <a:pPr algn="ctr">
              <a:buClr>
                <a:schemeClr val="lt1"/>
              </a:buClr>
              <a:buSzPts val="1800"/>
            </a:pPr>
            <a:endParaRPr sz="135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9DF1F8F-0C1E-C7B7-8BAB-4D4B46A69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1F4EBD6-ED0B-CBD4-392A-562322A6E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298122"/>
            <a:ext cx="7837714" cy="3004667"/>
          </a:xfrm>
        </p:spPr>
        <p:txBody>
          <a:bodyPr/>
          <a:lstStyle/>
          <a:p>
            <a:r>
              <a:rPr lang="tr-TR" sz="1800" dirty="0"/>
              <a:t>Islah çalışmalarında başarı, ıslah edilmesi istenen popülasyondaki varyasyonla doğru orantılıdır. </a:t>
            </a:r>
            <a:r>
              <a:rPr lang="tr-TR" sz="1800" b="1" dirty="0"/>
              <a:t>Biyolojik açıdan, ortak ataya sahip canlıların belirli karakterler yönünden gösterdikleri farklılıklara </a:t>
            </a:r>
            <a:r>
              <a:rPr lang="tr-TR" sz="1800" b="1" i="1" dirty="0"/>
              <a:t>varyasyon </a:t>
            </a:r>
            <a:r>
              <a:rPr lang="tr-TR" sz="1800" b="1" dirty="0"/>
              <a:t>denir</a:t>
            </a:r>
            <a:r>
              <a:rPr lang="tr-TR" sz="1800" dirty="0"/>
              <a:t>. Dolayısıyla sığır ve koyun arasındaki farklılık varyasyon teriminin karşılığı değildir. </a:t>
            </a:r>
          </a:p>
          <a:p>
            <a:endParaRPr lang="tr-TR" sz="1800" dirty="0"/>
          </a:p>
          <a:p>
            <a:r>
              <a:rPr lang="tr-TR" sz="1800" dirty="0"/>
              <a:t>Canlılarda görülen varyasyon (</a:t>
            </a:r>
            <a:r>
              <a:rPr lang="tr-TR" sz="1800" dirty="0" err="1"/>
              <a:t>fenotipik</a:t>
            </a:r>
            <a:r>
              <a:rPr lang="tr-TR" sz="1800" dirty="0"/>
              <a:t> varyasyon), canlının genomunda bulunan varyasyon (genetik varyasyon) ve çevre varyasyonunun toplamından oluşur. Aynı kökenden gelen bireylerde bir takım </a:t>
            </a:r>
            <a:r>
              <a:rPr lang="tr-TR" sz="1800" dirty="0" err="1"/>
              <a:t>mutajenlerin</a:t>
            </a:r>
            <a:r>
              <a:rPr lang="tr-TR" sz="1800" dirty="0"/>
              <a:t> etkisi ile tesadüfi olarak mutasyonlar meydana gelebilir. 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762086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84F3DE1-FA72-EA3D-605E-656FA82A2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7688BBA-776D-9714-553A-185CFDAA1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77" y="1269050"/>
            <a:ext cx="7593199" cy="3503251"/>
          </a:xfrm>
        </p:spPr>
        <p:txBody>
          <a:bodyPr>
            <a:normAutofit lnSpcReduction="10000"/>
          </a:bodyPr>
          <a:lstStyle/>
          <a:p>
            <a:r>
              <a:rPr lang="tr-TR" sz="1600" dirty="0"/>
              <a:t>Bir diğer varyasyon ise çevre etkisi ile oluşur ve “</a:t>
            </a:r>
            <a:r>
              <a:rPr lang="tr-TR" sz="1600" b="1" dirty="0"/>
              <a:t>modifikasyon-</a:t>
            </a:r>
            <a:r>
              <a:rPr lang="tr-TR" sz="1600" b="1" dirty="0" err="1"/>
              <a:t>paravaryasyon</a:t>
            </a:r>
            <a:r>
              <a:rPr lang="tr-TR" sz="1600" dirty="0"/>
              <a:t>” olarak adlandırılır. </a:t>
            </a:r>
          </a:p>
          <a:p>
            <a:endParaRPr lang="tr-TR" sz="1600" dirty="0"/>
          </a:p>
          <a:p>
            <a:r>
              <a:rPr lang="tr-TR" sz="1600" dirty="0"/>
              <a:t>Bu tür varyasyonlar çevre etkisi ile ortaya çıktığı için kalıtsal değildir, dolayısıyla yavrulara geçmez. </a:t>
            </a:r>
            <a:r>
              <a:rPr lang="tr-TR" sz="1600" dirty="0" err="1"/>
              <a:t>Holştayn</a:t>
            </a:r>
            <a:r>
              <a:rPr lang="tr-TR" sz="1600" dirty="0"/>
              <a:t> sığır ırkı boynuzlu bir ırktır. Sürü idaresi kolaylığı açısından buzağılarda </a:t>
            </a:r>
            <a:r>
              <a:rPr lang="tr-TR" sz="1600" b="1" dirty="0"/>
              <a:t>boynuz düğmeleri köreltilir, buna rağmen doğan her buzağı boynuz düğmesi ile doğar.</a:t>
            </a:r>
            <a:r>
              <a:rPr lang="tr-TR" sz="1600" dirty="0"/>
              <a:t> </a:t>
            </a:r>
          </a:p>
          <a:p>
            <a:endParaRPr lang="tr-TR" sz="1600" dirty="0"/>
          </a:p>
          <a:p>
            <a:r>
              <a:rPr lang="tr-TR" sz="1600" dirty="0"/>
              <a:t>Hem </a:t>
            </a:r>
            <a:r>
              <a:rPr lang="tr-TR" sz="1600" dirty="0" err="1"/>
              <a:t>genotipin</a:t>
            </a:r>
            <a:r>
              <a:rPr lang="tr-TR" sz="1600" dirty="0"/>
              <a:t> hem de çevrenin etkisi ile ortaya çıkan “</a:t>
            </a:r>
            <a:r>
              <a:rPr lang="tr-TR" sz="1600" b="1" dirty="0" err="1"/>
              <a:t>miksovaryasyon</a:t>
            </a:r>
            <a:r>
              <a:rPr lang="tr-TR" sz="1600" dirty="0"/>
              <a:t>” ise </a:t>
            </a:r>
            <a:r>
              <a:rPr lang="tr-TR" sz="1600" dirty="0" err="1"/>
              <a:t>fenotipik</a:t>
            </a:r>
            <a:r>
              <a:rPr lang="tr-TR" sz="1600" dirty="0"/>
              <a:t> varyasyonun üçüncü sebebidir. Yani bireyde o özelliği ortaya çıkaracak genetik potansiyel var. Ancak </a:t>
            </a:r>
            <a:r>
              <a:rPr lang="tr-TR" sz="1600" b="1" dirty="0"/>
              <a:t>çevre etkisi ile bireyin genetik potansiyelini ortaya çıkarabilmesi veya çıkaramaması </a:t>
            </a:r>
            <a:r>
              <a:rPr lang="tr-TR" sz="1600" dirty="0"/>
              <a:t>durumudur. Örnek olarak, genel süt verim ortalaması 700-900 kg arasında olan Yerli Kara sığır ırkında, bakım ve besleme şartları iyileştirilirse süt verimi 1200 kg’a çıkabilir. </a:t>
            </a:r>
          </a:p>
          <a:p>
            <a:endParaRPr lang="tr-TR" sz="1600" dirty="0"/>
          </a:p>
        </p:txBody>
      </p:sp>
    </p:spTree>
    <p:extLst>
      <p:ext uri="{BB962C8B-B14F-4D97-AF65-F5344CB8AC3E}">
        <p14:creationId xmlns:p14="http://schemas.microsoft.com/office/powerpoint/2010/main" val="99927675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58" name="Google Shape;458;p3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59" name="Google Shape;459;p31"/>
          <p:cNvPicPr preferRelativeResize="0"/>
          <p:nvPr/>
        </p:nvPicPr>
        <p:blipFill rotWithShape="1">
          <a:blip r:embed="rId3">
            <a:alphaModFix/>
          </a:blip>
          <a:srcRect l="10867" t="22680" r="44717" b="35319"/>
          <a:stretch/>
        </p:blipFill>
        <p:spPr>
          <a:xfrm>
            <a:off x="288234" y="1167241"/>
            <a:ext cx="5076825" cy="2700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1" descr="melanistic mask kangal ile ilgili görsel sonucu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7375" y="956072"/>
            <a:ext cx="2156222" cy="1615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31" descr="melanistic mask akbaş ile ilgili görsel sonucu"/>
          <p:cNvPicPr preferRelativeResize="0"/>
          <p:nvPr/>
        </p:nvPicPr>
        <p:blipFill rotWithShape="1">
          <a:blip r:embed="rId5">
            <a:alphaModFix/>
          </a:blip>
          <a:srcRect l="9932" t="2836" r="41285" b="46285"/>
          <a:stretch/>
        </p:blipFill>
        <p:spPr>
          <a:xfrm>
            <a:off x="5537375" y="2694744"/>
            <a:ext cx="2156222" cy="16156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03A91EAB-3073-4C66-9B73-A668E43E697C}"/>
              </a:ext>
            </a:extLst>
          </p:cNvPr>
          <p:cNvSpPr txBox="1"/>
          <p:nvPr/>
        </p:nvSpPr>
        <p:spPr>
          <a:xfrm>
            <a:off x="1407351" y="75390"/>
            <a:ext cx="31646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Varyasyonun temelinde mutasyon var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67" name="Google Shape;467;p3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68" name="Google Shape;468;p32"/>
          <p:cNvPicPr preferRelativeResize="0"/>
          <p:nvPr/>
        </p:nvPicPr>
        <p:blipFill rotWithShape="1">
          <a:blip r:embed="rId3">
            <a:alphaModFix/>
          </a:blip>
          <a:srcRect l="12284" t="4200" r="13060" b="10121"/>
          <a:stretch/>
        </p:blipFill>
        <p:spPr>
          <a:xfrm>
            <a:off x="1331119" y="457200"/>
            <a:ext cx="6311503" cy="4074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36056" y="97632"/>
            <a:ext cx="3103959" cy="3738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3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75" name="Google Shape;475;p3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476" name="Google Shape;476;p33"/>
          <p:cNvPicPr preferRelativeResize="0"/>
          <p:nvPr/>
        </p:nvPicPr>
        <p:blipFill rotWithShape="1">
          <a:blip r:embed="rId3">
            <a:alphaModFix/>
          </a:blip>
          <a:srcRect l="7002" t="2959" r="19760" b="23121"/>
          <a:stretch/>
        </p:blipFill>
        <p:spPr>
          <a:xfrm>
            <a:off x="113211" y="162372"/>
            <a:ext cx="7673478" cy="4513046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33"/>
          <p:cNvSpPr txBox="1"/>
          <p:nvPr/>
        </p:nvSpPr>
        <p:spPr>
          <a:xfrm>
            <a:off x="2897981" y="4704159"/>
            <a:ext cx="247530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>
                <a:solidFill>
                  <a:schemeClr val="dk1"/>
                </a:solidFill>
              </a:rPr>
              <a:t>http://omia.angis.org.au/home/</a:t>
            </a:r>
            <a:endParaRPr sz="105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D4154C4-30C3-CEF8-8E2D-D0844A1DE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4437" y="81015"/>
            <a:ext cx="4496463" cy="340200"/>
          </a:xfrm>
          <a:ln>
            <a:solidFill>
              <a:schemeClr val="tx2"/>
            </a:solidFill>
          </a:ln>
        </p:spPr>
        <p:txBody>
          <a:bodyPr/>
          <a:lstStyle/>
          <a:p>
            <a:r>
              <a:rPr lang="tr-TR" sz="140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Faculty</a:t>
            </a:r>
            <a:r>
              <a:rPr lang="tr-TR" sz="140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of </a:t>
            </a:r>
            <a:r>
              <a:rPr lang="tr-TR" sz="140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Veterinary</a:t>
            </a:r>
            <a:r>
              <a:rPr lang="tr-TR" sz="140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</a:t>
            </a:r>
            <a:r>
              <a:rPr lang="tr-TR" sz="140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Science</a:t>
            </a:r>
            <a:r>
              <a:rPr lang="tr-TR" sz="140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, </a:t>
            </a:r>
            <a:r>
              <a:rPr lang="tr-TR" sz="1400" i="0" dirty="0" err="1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University</a:t>
            </a:r>
            <a:r>
              <a:rPr lang="tr-TR" sz="1400" i="0" dirty="0">
                <a:solidFill>
                  <a:srgbClr val="333333"/>
                </a:solidFill>
                <a:effectLst/>
                <a:latin typeface="Fira Sans" panose="020B0503050000020004" pitchFamily="34" charset="0"/>
              </a:rPr>
              <a:t> of Sydney</a:t>
            </a:r>
            <a:endParaRPr lang="tr-TR" sz="1400" dirty="0">
              <a:latin typeface="Fira Sans" panose="020B0503050000020004" pitchFamily="34" charset="0"/>
            </a:endParaRPr>
          </a:p>
        </p:txBody>
      </p:sp>
      <p:pic>
        <p:nvPicPr>
          <p:cNvPr id="4" name="Resim 3" descr="metin, ekran görüntüsü, sayı, numara, yazı tipi içeren bir resim&#10;&#10;Açıklama otomatik olarak oluşturuldu">
            <a:extLst>
              <a:ext uri="{FF2B5EF4-FFF2-40B4-BE49-F238E27FC236}">
                <a16:creationId xmlns:a16="http://schemas.microsoft.com/office/drawing/2014/main" id="{FAEE2FBD-9B3D-21C7-A60D-11BD574B6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4" y="476874"/>
            <a:ext cx="7637228" cy="451290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5" name="Yuvarlatılmış Dikdörtgen 4">
            <a:extLst>
              <a:ext uri="{FF2B5EF4-FFF2-40B4-BE49-F238E27FC236}">
                <a16:creationId xmlns:a16="http://schemas.microsoft.com/office/drawing/2014/main" id="{D9B0EC05-4473-CC28-8359-BC36AEFFB06A}"/>
              </a:ext>
            </a:extLst>
          </p:cNvPr>
          <p:cNvSpPr/>
          <p:nvPr/>
        </p:nvSpPr>
        <p:spPr>
          <a:xfrm>
            <a:off x="970059" y="3498574"/>
            <a:ext cx="7291346" cy="302149"/>
          </a:xfrm>
          <a:prstGeom prst="roundRect">
            <a:avLst/>
          </a:prstGeom>
          <a:solidFill>
            <a:schemeClr val="accent3">
              <a:lumMod val="20000"/>
              <a:lumOff val="80000"/>
              <a:alpha val="29020"/>
            </a:schemeClr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81120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"/>
          <p:cNvSpPr txBox="1"/>
          <p:nvPr/>
        </p:nvSpPr>
        <p:spPr>
          <a:xfrm>
            <a:off x="1633946" y="1394051"/>
            <a:ext cx="6372225" cy="4639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r>
              <a:rPr lang="tr-TR"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-TÜBİTAK    	🡪   2209 Öğrenci Projesi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r>
              <a:rPr lang="tr-TR"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-BAP 		🡪   Ankara Üniversitesi Bilimsel Araştırma Projeleri 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r>
              <a:rPr lang="tr-TR"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Tamamlanan;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r>
              <a:rPr lang="tr-TR" sz="135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2209 - ÜNİVERSİTE ÖĞRENCİLERİ YURT İÇİ / YURT DIŞI ARAŞTIRMA PROJELERİ DESTEKLEME PROGRAMI 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r>
              <a:rPr lang="tr-TR" sz="135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PROJE ADI: </a:t>
            </a:r>
            <a:r>
              <a:rPr lang="tr-TR" sz="1350" b="1" i="1" u="sng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YERLİ KARA SIĞIR IRKINDA BoLA-DRB3 GENİ POLİMORFİZMİNİN PCR-RFLP YÖNTEMİYLE BELİRLENMESİ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r>
              <a:rPr lang="tr-TR" sz="1350" dirty="0">
                <a:solidFill>
                  <a:schemeClr val="dk1"/>
                </a:solidFill>
              </a:rPr>
              <a:t>Tamamlanan</a:t>
            </a:r>
            <a:r>
              <a:rPr lang="tr-TR"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;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r>
              <a:rPr lang="tr-TR" sz="135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ANKARA ÜNİVERSİTESİ</a:t>
            </a:r>
            <a:r>
              <a:rPr lang="tr-TR"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tr-TR" sz="135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BİLİMSEL ARAŞTIRMA PROJELERİ</a:t>
            </a:r>
            <a:r>
              <a:rPr lang="tr-TR" sz="1350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  <a:r>
              <a:rPr lang="tr-TR" sz="1350" b="1" dirty="0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rPr>
              <a:t>ÖĞRENCİ ODAKLI ARAŞTIRMA PROJESİ DESTEKLEME PROGRAMI</a:t>
            </a:r>
            <a:endParaRPr sz="1050" dirty="0"/>
          </a:p>
          <a:p>
            <a:pPr>
              <a:buClr>
                <a:srgbClr val="C00000"/>
              </a:buClr>
              <a:buSzPts val="1800"/>
            </a:pPr>
            <a:r>
              <a:rPr lang="tr-TR" sz="1350" i="1" u="sng" dirty="0">
                <a:solidFill>
                  <a:srgbClr val="C00000"/>
                </a:solidFill>
                <a:latin typeface="Trebuchet MS"/>
                <a:ea typeface="Trebuchet MS"/>
                <a:cs typeface="Trebuchet MS"/>
                <a:sym typeface="Trebuchet MS"/>
              </a:rPr>
              <a:t>PROJE ADI: KARABAS (KANGAL) KÖPEK IRKINDA MELANOKORTİN 1 RESEPTÖR (MC1R) GENI DİZİ ANALİZİ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endParaRPr sz="1350" b="1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Clr>
                <a:schemeClr val="dk1"/>
              </a:buClr>
              <a:buSzPts val="1800"/>
            </a:pPr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sz="1350" dirty="0">
              <a:solidFill>
                <a:schemeClr val="dk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28" name="Google Shape;228;p5"/>
          <p:cNvSpPr txBox="1">
            <a:spLocks noGrp="1"/>
          </p:cNvSpPr>
          <p:nvPr>
            <p:ph type="title"/>
          </p:nvPr>
        </p:nvSpPr>
        <p:spPr>
          <a:xfrm>
            <a:off x="1485900" y="373243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  <a:buSzPts val="3600"/>
            </a:pPr>
            <a:r>
              <a:rPr lang="tr-TR" sz="2700" b="0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Projeler yapabilirsiniz …</a:t>
            </a:r>
            <a:endParaRPr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"/>
          <p:cNvSpPr txBox="1">
            <a:spLocks noGrp="1"/>
          </p:cNvSpPr>
          <p:nvPr>
            <p:ph type="title"/>
          </p:nvPr>
        </p:nvSpPr>
        <p:spPr>
          <a:xfrm>
            <a:off x="1600200" y="457200"/>
            <a:ext cx="5024438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</a:pPr>
            <a:r>
              <a:rPr lang="tr-TR" sz="2100" b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FGF4 mutasyonu kaynaklı varyasyon (kondrodisplazi örneği)</a:t>
            </a:r>
            <a:endParaRPr/>
          </a:p>
        </p:txBody>
      </p:sp>
      <p:pic>
        <p:nvPicPr>
          <p:cNvPr id="492" name="Google Shape;492;p3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4491038" y="2526506"/>
            <a:ext cx="1162050" cy="981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63316" y="2026444"/>
            <a:ext cx="1782365" cy="153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63316" y="3706416"/>
            <a:ext cx="1444228" cy="1187053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35"/>
          <p:cNvSpPr txBox="1"/>
          <p:nvPr/>
        </p:nvSpPr>
        <p:spPr>
          <a:xfrm>
            <a:off x="3600450" y="2572940"/>
            <a:ext cx="51315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>
                <a:solidFill>
                  <a:schemeClr val="dk1"/>
                </a:solidFill>
              </a:rPr>
              <a:t>corgi</a:t>
            </a:r>
            <a:endParaRPr sz="1050"/>
          </a:p>
        </p:txBody>
      </p:sp>
      <p:sp>
        <p:nvSpPr>
          <p:cNvPr id="496" name="Google Shape;496;p35"/>
          <p:cNvSpPr txBox="1"/>
          <p:nvPr/>
        </p:nvSpPr>
        <p:spPr>
          <a:xfrm>
            <a:off x="2976562" y="4427934"/>
            <a:ext cx="98464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>
                <a:solidFill>
                  <a:schemeClr val="dk1"/>
                </a:solidFill>
              </a:rPr>
              <a:t>dachshund</a:t>
            </a:r>
            <a:endParaRPr sz="1050"/>
          </a:p>
        </p:txBody>
      </p:sp>
      <p:sp>
        <p:nvSpPr>
          <p:cNvPr id="497" name="Google Shape;497;p35"/>
          <p:cNvSpPr txBox="1"/>
          <p:nvPr/>
        </p:nvSpPr>
        <p:spPr>
          <a:xfrm>
            <a:off x="4895850" y="4300537"/>
            <a:ext cx="1196578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>
                <a:solidFill>
                  <a:schemeClr val="dk1"/>
                </a:solidFill>
              </a:rPr>
              <a:t>Basset hound</a:t>
            </a:r>
            <a:endParaRPr sz="1050"/>
          </a:p>
        </p:txBody>
      </p:sp>
      <p:sp>
        <p:nvSpPr>
          <p:cNvPr id="498" name="Google Shape;498;p35"/>
          <p:cNvSpPr txBox="1"/>
          <p:nvPr/>
        </p:nvSpPr>
        <p:spPr>
          <a:xfrm>
            <a:off x="1494233" y="1422796"/>
            <a:ext cx="6961789" cy="315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600" dirty="0">
                <a:solidFill>
                  <a:schemeClr val="dk1"/>
                </a:solidFill>
              </a:rPr>
              <a:t>Normalde </a:t>
            </a:r>
            <a:r>
              <a:rPr lang="tr-TR" sz="1600" dirty="0" err="1">
                <a:solidFill>
                  <a:schemeClr val="dk1"/>
                </a:solidFill>
              </a:rPr>
              <a:t>kondrodisplazi</a:t>
            </a:r>
            <a:r>
              <a:rPr lang="tr-TR" sz="1600" dirty="0">
                <a:solidFill>
                  <a:schemeClr val="dk1"/>
                </a:solidFill>
              </a:rPr>
              <a:t> bir </a:t>
            </a:r>
            <a:r>
              <a:rPr lang="tr-TR" sz="1600" dirty="0" err="1">
                <a:solidFill>
                  <a:schemeClr val="dk1"/>
                </a:solidFill>
              </a:rPr>
              <a:t>defekttir</a:t>
            </a:r>
            <a:r>
              <a:rPr lang="tr-TR" sz="1600" dirty="0">
                <a:solidFill>
                  <a:schemeClr val="dk1"/>
                </a:solidFill>
              </a:rPr>
              <a:t>, ancak bazı ırklarda ırk karakteristiği</a:t>
            </a:r>
            <a:endParaRPr sz="12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36"/>
          <p:cNvSpPr txBox="1">
            <a:spLocks noGrp="1"/>
          </p:cNvSpPr>
          <p:nvPr>
            <p:ph type="title"/>
          </p:nvPr>
        </p:nvSpPr>
        <p:spPr>
          <a:xfrm>
            <a:off x="1503759" y="490538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buClr>
                <a:schemeClr val="accent1"/>
              </a:buClr>
              <a:buSzPts val="3600"/>
            </a:pPr>
            <a:r>
              <a:rPr lang="tr-TR" sz="2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Klasik genetik (Aktarım genetiği) </a:t>
            </a:r>
            <a:endParaRPr/>
          </a:p>
        </p:txBody>
      </p:sp>
      <p:sp>
        <p:nvSpPr>
          <p:cNvPr id="504" name="Google Shape;504;p36"/>
          <p:cNvSpPr txBox="1"/>
          <p:nvPr/>
        </p:nvSpPr>
        <p:spPr>
          <a:xfrm>
            <a:off x="1143000" y="155972"/>
            <a:ext cx="6480572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660033"/>
              </a:buClr>
              <a:buSzPts val="5400"/>
            </a:pPr>
            <a:r>
              <a:rPr lang="tr-TR" sz="4050" b="1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  <a:t>Genetiğin Alt Dalları</a:t>
            </a:r>
            <a:endParaRPr sz="1050"/>
          </a:p>
        </p:txBody>
      </p:sp>
      <p:sp>
        <p:nvSpPr>
          <p:cNvPr id="505" name="Google Shape;505;p36"/>
          <p:cNvSpPr txBox="1"/>
          <p:nvPr/>
        </p:nvSpPr>
        <p:spPr>
          <a:xfrm>
            <a:off x="1756172" y="1113234"/>
            <a:ext cx="6163865" cy="2603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42875">
              <a:buClr>
                <a:schemeClr val="dk1"/>
              </a:buClr>
              <a:buSzPts val="2400"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142875">
              <a:spcBef>
                <a:spcPts val="360"/>
              </a:spcBef>
              <a:buClr>
                <a:schemeClr val="dk1"/>
              </a:buClr>
              <a:buSzPts val="2400"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142875">
              <a:spcBef>
                <a:spcPts val="360"/>
              </a:spcBef>
              <a:buClr>
                <a:schemeClr val="dk1"/>
              </a:buClr>
              <a:buSzPts val="2400"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142875">
              <a:spcBef>
                <a:spcPts val="360"/>
              </a:spcBef>
              <a:buClr>
                <a:schemeClr val="dk1"/>
              </a:buClr>
              <a:buSzPts val="2400"/>
            </a:pP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57175" indent="-104775">
              <a:spcBef>
                <a:spcPts val="480"/>
              </a:spcBef>
              <a:buClr>
                <a:schemeClr val="dk1"/>
              </a:buClr>
              <a:buSzPts val="3200"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6" name="Google Shape;506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04937" y="1610916"/>
            <a:ext cx="3213497" cy="1793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04209" y="1640682"/>
            <a:ext cx="2025253" cy="176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36" descr="http://www.harunyahya.com/image/kuran_bilime_yol_gosterir/mendel_pea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74469" y="3542109"/>
            <a:ext cx="2401490" cy="14930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37"/>
          <p:cNvSpPr txBox="1">
            <a:spLocks noGrp="1"/>
          </p:cNvSpPr>
          <p:nvPr>
            <p:ph type="title"/>
          </p:nvPr>
        </p:nvSpPr>
        <p:spPr>
          <a:xfrm>
            <a:off x="3046809" y="165497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  <a:buSzPts val="3600"/>
            </a:pPr>
            <a:r>
              <a:rPr lang="tr-TR" sz="2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Moleküler genetik</a:t>
            </a:r>
            <a:endParaRPr/>
          </a:p>
        </p:txBody>
      </p:sp>
      <p:sp>
        <p:nvSpPr>
          <p:cNvPr id="514" name="Google Shape;514;p3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188594">
              <a:spcBef>
                <a:spcPts val="750"/>
              </a:spcBef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15" name="Google Shape;515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54428" y="2837259"/>
            <a:ext cx="1162050" cy="137040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37" descr="http://www.google.com.tr/url?source=imglanding&amp;ct=img&amp;q=http://mattfarr.files.wordpress.com/2009/10/dna_500.jpg?w=300&amp;h=195&amp;sa=X&amp;ei=HD9CTtmcC5CXOuXi1KoJ&amp;ved=0CAQQ8wc&amp;usg=AFQjCNEOXjRAtJf7ApaWZf1VqybUR0t3Nw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3481" y="-9525"/>
            <a:ext cx="1518047" cy="987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37" descr="https://encrypted-tbn0.gstatic.com/images?q=tbn:ANd9GcSAjG10seiIfKx9SefQNkBzlTYZ_MZzosvqZfYxbJNqkotxLy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03734" y="3665934"/>
            <a:ext cx="1628775" cy="108346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37" descr="http://www.tpwd.state.tx.us/fishboat/fish/management/hatcheries/images/subgel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2910" y="30956"/>
            <a:ext cx="1868090" cy="1414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37" descr="https://encrypted-tbn2.gstatic.com/images?q=tbn:ANd9GcSRgsLLlYQwIA9yx_-jcT0E-_5jyoesm21FOHnFYXl_1OR5KO1Lb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415903" y="1841897"/>
            <a:ext cx="3438525" cy="3244453"/>
          </a:xfrm>
          <a:prstGeom prst="rect">
            <a:avLst/>
          </a:prstGeom>
          <a:noFill/>
          <a:ln>
            <a:noFill/>
          </a:ln>
        </p:spPr>
      </p:pic>
      <p:sp>
        <p:nvSpPr>
          <p:cNvPr id="520" name="Google Shape;520;p37"/>
          <p:cNvSpPr txBox="1"/>
          <p:nvPr/>
        </p:nvSpPr>
        <p:spPr>
          <a:xfrm>
            <a:off x="1406128" y="1181100"/>
            <a:ext cx="5149453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404040"/>
              </a:buClr>
              <a:buSzPts val="2400"/>
            </a:pPr>
            <a:r>
              <a:rPr lang="tr-TR" sz="1800" b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Canlıların kalıtım materyali olan genlerin yapılarını ve işlevlerini moleküler düzeyde inceler.</a:t>
            </a:r>
            <a:endParaRPr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38"/>
          <p:cNvSpPr txBox="1">
            <a:spLocks noGrp="1"/>
          </p:cNvSpPr>
          <p:nvPr>
            <p:ph type="title"/>
          </p:nvPr>
        </p:nvSpPr>
        <p:spPr>
          <a:xfrm>
            <a:off x="1459706" y="419100"/>
            <a:ext cx="6172200" cy="796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buClr>
                <a:schemeClr val="accent1"/>
              </a:buClr>
              <a:buSzPts val="3600"/>
            </a:pPr>
            <a:r>
              <a:rPr lang="tr-TR" sz="270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Populasyon genetiği</a:t>
            </a:r>
            <a:endParaRPr/>
          </a:p>
        </p:txBody>
      </p:sp>
      <p:sp>
        <p:nvSpPr>
          <p:cNvPr id="526" name="Google Shape;526;p38"/>
          <p:cNvSpPr txBox="1">
            <a:spLocks noGrp="1"/>
          </p:cNvSpPr>
          <p:nvPr>
            <p:ph idx="1"/>
          </p:nvPr>
        </p:nvSpPr>
        <p:spPr>
          <a:xfrm>
            <a:off x="1154906" y="1059657"/>
            <a:ext cx="7196614" cy="3207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73355">
              <a:lnSpc>
                <a:spcPct val="90000"/>
              </a:lnSpc>
              <a:buClr>
                <a:schemeClr val="accent1"/>
              </a:buClr>
              <a:buSzPts val="1760"/>
              <a:buNone/>
            </a:pPr>
            <a:endParaRPr sz="165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>
              <a:lnSpc>
                <a:spcPct val="90000"/>
              </a:lnSpc>
              <a:buClr>
                <a:schemeClr val="accent1"/>
              </a:buClr>
              <a:buSzPts val="1760"/>
              <a:buFont typeface="Noto Sans Symbols"/>
              <a:buChar char="►"/>
            </a:pPr>
            <a:r>
              <a:rPr lang="tr-TR" sz="165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Mendel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genetiği hayvancılığın gelişmesinde doğrudan küçük bir katkı yapmasına karşın; </a:t>
            </a:r>
            <a:r>
              <a:rPr lang="tr-TR" sz="1650" b="1" u="sng" dirty="0" err="1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Populasyon</a:t>
            </a:r>
            <a:r>
              <a:rPr lang="tr-TR" sz="1650" b="1" u="sng" dirty="0">
                <a:solidFill>
                  <a:srgbClr val="FF0000"/>
                </a:solidFill>
                <a:latin typeface="Trebuchet MS"/>
                <a:ea typeface="Trebuchet MS"/>
                <a:cs typeface="Trebuchet MS"/>
                <a:sym typeface="Trebuchet MS"/>
              </a:rPr>
              <a:t> genetiği ve kantitatif genetik hayvan ıslahında temel 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oluşturmaktadır. </a:t>
            </a:r>
            <a:endParaRPr dirty="0"/>
          </a:p>
          <a:p>
            <a:pPr marL="257175" indent="-173355">
              <a:lnSpc>
                <a:spcPct val="90000"/>
              </a:lnSpc>
              <a:buClr>
                <a:schemeClr val="accent1"/>
              </a:buClr>
              <a:buSzPts val="1760"/>
              <a:buNone/>
            </a:pPr>
            <a:endParaRPr sz="165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>
              <a:lnSpc>
                <a:spcPct val="90000"/>
              </a:lnSpc>
              <a:buClr>
                <a:schemeClr val="accent1"/>
              </a:buClr>
              <a:buSzPts val="1760"/>
              <a:buNone/>
            </a:pPr>
            <a:endParaRPr sz="165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 algn="just">
              <a:lnSpc>
                <a:spcPct val="90000"/>
              </a:lnSpc>
              <a:buClr>
                <a:schemeClr val="accent1"/>
              </a:buClr>
              <a:buSzPts val="1760"/>
              <a:buFont typeface="Noto Sans Symbols"/>
              <a:buChar char="►"/>
            </a:pPr>
            <a:r>
              <a:rPr lang="tr-TR" sz="1650" b="1" dirty="0">
                <a:solidFill>
                  <a:srgbClr val="0070C0"/>
                </a:solidFill>
                <a:latin typeface="Trebuchet MS"/>
                <a:ea typeface="Trebuchet MS"/>
                <a:cs typeface="Trebuchet MS"/>
                <a:sym typeface="Trebuchet MS"/>
              </a:rPr>
              <a:t>POPULASYON GENETİĞİ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: Popülasyonlardaki fertlerin benzerlik ve farklılıklarının kaynaklarını, bunun yanında popülasyonlardaki </a:t>
            </a:r>
            <a:r>
              <a:rPr lang="tr-TR" sz="165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allel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frekansının dağılımlarını ve değişimlerini araştırır. </a:t>
            </a:r>
            <a:endParaRPr dirty="0"/>
          </a:p>
          <a:p>
            <a:pPr marL="257175" indent="-257175" algn="just">
              <a:lnSpc>
                <a:spcPct val="90000"/>
              </a:lnSpc>
              <a:buClr>
                <a:schemeClr val="accent1"/>
              </a:buClr>
              <a:buSzPts val="1760"/>
              <a:buFont typeface="Noto Sans Symbols"/>
              <a:buChar char="►"/>
            </a:pP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tr-TR" sz="165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Hardy-Weinberg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kanunu ( </a:t>
            </a:r>
            <a:r>
              <a:rPr lang="tr-TR" sz="165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populasyonun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genetik dengesi)</a:t>
            </a:r>
            <a:endParaRPr dirty="0"/>
          </a:p>
          <a:p>
            <a:pPr marL="0" indent="0" algn="just">
              <a:lnSpc>
                <a:spcPct val="90000"/>
              </a:lnSpc>
              <a:buClr>
                <a:schemeClr val="accent1"/>
              </a:buClr>
              <a:buSzPts val="1760"/>
              <a:buNone/>
            </a:pPr>
            <a:endParaRPr dirty="0"/>
          </a:p>
          <a:p>
            <a:pPr marL="257175" indent="-257175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SzPts val="1760"/>
              <a:buFont typeface="Noto Sans Symbols"/>
              <a:buChar char="►"/>
            </a:pPr>
            <a:r>
              <a:rPr lang="tr-TR" sz="165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Populasyon</a:t>
            </a:r>
            <a:r>
              <a:rPr lang="tr-TR" sz="165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Genetiği ve Evrim Biyolojisi dersi…</a:t>
            </a:r>
            <a:endParaRPr dirty="0"/>
          </a:p>
        </p:txBody>
      </p:sp>
      <p:pic>
        <p:nvPicPr>
          <p:cNvPr id="527" name="Google Shape;52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2713" y="3583781"/>
            <a:ext cx="1531144" cy="1603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00450" y="4489847"/>
            <a:ext cx="2949178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9" name="Google Shape;529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38813" y="4664869"/>
            <a:ext cx="810815" cy="1250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39"/>
          <p:cNvSpPr txBox="1">
            <a:spLocks noGrp="1"/>
          </p:cNvSpPr>
          <p:nvPr>
            <p:ph type="title"/>
          </p:nvPr>
        </p:nvSpPr>
        <p:spPr>
          <a:xfrm>
            <a:off x="1622822" y="161925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chemeClr val="accent1"/>
              </a:buClr>
              <a:buSzPts val="3600"/>
            </a:pPr>
            <a:r>
              <a:rPr lang="tr-TR" sz="2700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Kantitatif genetik</a:t>
            </a:r>
            <a:endParaRPr dirty="0"/>
          </a:p>
        </p:txBody>
      </p:sp>
      <p:sp>
        <p:nvSpPr>
          <p:cNvPr id="535" name="Google Shape;535;p39"/>
          <p:cNvSpPr txBox="1">
            <a:spLocks noGrp="1"/>
          </p:cNvSpPr>
          <p:nvPr>
            <p:ph idx="1"/>
          </p:nvPr>
        </p:nvSpPr>
        <p:spPr>
          <a:xfrm>
            <a:off x="1607344" y="1285875"/>
            <a:ext cx="5923359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65735">
              <a:buClr>
                <a:schemeClr val="accent1"/>
              </a:buClr>
              <a:buSzPts val="1920"/>
              <a:buNone/>
            </a:pPr>
            <a:endParaRPr sz="18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Kantitatif karakterlerin kalıtımını inceler.</a:t>
            </a:r>
            <a:endParaRPr dirty="0"/>
          </a:p>
          <a:p>
            <a:pPr marL="257175" indent="-165735">
              <a:buClr>
                <a:schemeClr val="accent1"/>
              </a:buClr>
              <a:buSzPts val="1920"/>
              <a:buNone/>
            </a:pPr>
            <a:endParaRPr sz="18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257175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Kantitatif karakterlerde, genler 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fenotipe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tam olarak yansıyamaz;</a:t>
            </a:r>
            <a:endParaRPr dirty="0"/>
          </a:p>
          <a:p>
            <a:pPr marL="257175" indent="-257175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Additive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gen (toplamalı-pek çok sayıda gen) etkili süt verimi, büyüme hızı 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vs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;</a:t>
            </a:r>
            <a:endParaRPr dirty="0"/>
          </a:p>
          <a:p>
            <a:pPr marL="257175" indent="-257175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Çevrenin etkisi fazladır…</a:t>
            </a:r>
            <a:endParaRPr dirty="0"/>
          </a:p>
          <a:p>
            <a:pPr marL="0" indent="0">
              <a:buClr>
                <a:schemeClr val="accent1"/>
              </a:buClr>
              <a:buSzPts val="1920"/>
              <a:buNone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endParaRPr dirty="0"/>
          </a:p>
          <a:p>
            <a:pPr marL="257175" indent="-165735">
              <a:spcBef>
                <a:spcPts val="750"/>
              </a:spcBef>
              <a:buClr>
                <a:schemeClr val="accent1"/>
              </a:buClr>
              <a:buSzPts val="1920"/>
              <a:buNone/>
            </a:pPr>
            <a:endParaRPr sz="18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257175" indent="-165735">
              <a:spcBef>
                <a:spcPts val="750"/>
              </a:spcBef>
              <a:buClr>
                <a:schemeClr val="accent1"/>
              </a:buClr>
              <a:buSzPts val="1920"/>
              <a:buNone/>
            </a:pPr>
            <a:endParaRPr sz="1800" b="1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536" name="Google Shape;536;p39" descr="http://www.google.com.tr/url?source=imglanding&amp;ct=img&amp;q=http://www.builtreport.com/bovine/019.jpg&amp;sa=X&amp;ei=-yRBTqGNL8fA8QO8vNG6CQ&amp;ved=0CAUQ8wc&amp;usg=AFQjCNGjf7CVhCKjYcoIG_T_7cSC7huxKQ"/>
          <p:cNvPicPr preferRelativeResize="0"/>
          <p:nvPr/>
        </p:nvPicPr>
        <p:blipFill rotWithShape="1">
          <a:blip r:embed="rId3">
            <a:alphaModFix/>
          </a:blip>
          <a:srcRect t="14315"/>
          <a:stretch/>
        </p:blipFill>
        <p:spPr>
          <a:xfrm>
            <a:off x="6455569" y="3960019"/>
            <a:ext cx="1566863" cy="118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9"/>
          <p:cNvPicPr preferRelativeResize="0"/>
          <p:nvPr/>
        </p:nvPicPr>
        <p:blipFill rotWithShape="1">
          <a:blip r:embed="rId4">
            <a:alphaModFix/>
          </a:blip>
          <a:srcRect b="7928"/>
          <a:stretch/>
        </p:blipFill>
        <p:spPr>
          <a:xfrm>
            <a:off x="6246019" y="103584"/>
            <a:ext cx="1890713" cy="1062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695451" y="3989784"/>
            <a:ext cx="1535906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p39" descr="milk ile ilgili görsel sonucu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625578" y="3675459"/>
            <a:ext cx="1096565" cy="138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580522C-CC2B-FAA8-34EE-2207C1CD1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D717FADC-5D73-B298-42E0-0C074503B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492" y="1155141"/>
            <a:ext cx="7597777" cy="2833217"/>
          </a:xfrm>
        </p:spPr>
        <p:txBody>
          <a:bodyPr/>
          <a:lstStyle/>
          <a:p>
            <a:r>
              <a:rPr lang="tr-TR" sz="1800" dirty="0"/>
              <a:t>kalıtsal hastalıklara sebep olan </a:t>
            </a:r>
            <a:r>
              <a:rPr lang="tr-TR" sz="1800" b="1" dirty="0"/>
              <a:t>gen ve kromozom düzeydeki bozuklukların, moleküler ve </a:t>
            </a:r>
            <a:r>
              <a:rPr lang="tr-TR" sz="1800" b="1" dirty="0" err="1"/>
              <a:t>sitogenetik</a:t>
            </a:r>
            <a:r>
              <a:rPr lang="tr-TR" sz="1800" b="1" dirty="0"/>
              <a:t> </a:t>
            </a:r>
            <a:r>
              <a:rPr lang="tr-TR" sz="1800" b="1" dirty="0" err="1"/>
              <a:t>yöntemlerle</a:t>
            </a:r>
            <a:r>
              <a:rPr lang="tr-TR" sz="1800" b="1" dirty="0"/>
              <a:t> belirlenmesi konularını çalışan </a:t>
            </a:r>
            <a:r>
              <a:rPr lang="tr-TR" sz="1800" dirty="0"/>
              <a:t>genetiğin alt dalıdır. </a:t>
            </a:r>
          </a:p>
          <a:p>
            <a:endParaRPr lang="tr-TR" sz="1800" dirty="0"/>
          </a:p>
          <a:p>
            <a:r>
              <a:rPr lang="tr-TR" sz="1800" dirty="0"/>
              <a:t>Elde ettiği bilgilerle, Veteriner Hekimliğinde </a:t>
            </a:r>
            <a:r>
              <a:rPr lang="tr-TR" sz="1800" b="1" dirty="0"/>
              <a:t>kalıtsal hastalığa sebep olan </a:t>
            </a:r>
            <a:r>
              <a:rPr lang="tr-TR" sz="1800" b="1" dirty="0" err="1"/>
              <a:t>allel</a:t>
            </a:r>
            <a:r>
              <a:rPr lang="tr-TR" sz="1800" b="1" dirty="0"/>
              <a:t> ve mutasyonları </a:t>
            </a:r>
            <a:r>
              <a:rPr lang="tr-TR" sz="1800" b="1" dirty="0" err="1"/>
              <a:t>taşıyan</a:t>
            </a:r>
            <a:r>
              <a:rPr lang="tr-TR" sz="1800" b="1" dirty="0"/>
              <a:t> bireylerin damızlıktan </a:t>
            </a:r>
            <a:r>
              <a:rPr lang="tr-TR" sz="1800" b="1" dirty="0" err="1"/>
              <a:t>çıkarılması</a:t>
            </a:r>
            <a:r>
              <a:rPr lang="tr-TR" sz="1800" b="1" dirty="0"/>
              <a:t> veya damızlıkta nasıl </a:t>
            </a:r>
            <a:r>
              <a:rPr lang="tr-TR" sz="1800" b="1" dirty="0" err="1"/>
              <a:t>kullanılacağı</a:t>
            </a:r>
            <a:r>
              <a:rPr lang="tr-TR" sz="1800" b="1" dirty="0"/>
              <a:t> </a:t>
            </a:r>
            <a:r>
              <a:rPr lang="tr-TR" sz="1800" b="1" dirty="0" err="1"/>
              <a:t>yönünde</a:t>
            </a:r>
            <a:r>
              <a:rPr lang="tr-TR" sz="1800" b="1" dirty="0"/>
              <a:t> hekimlere genetik </a:t>
            </a:r>
            <a:r>
              <a:rPr lang="tr-TR" sz="1800" b="1" dirty="0" err="1"/>
              <a:t>danışmanlık</a:t>
            </a:r>
            <a:r>
              <a:rPr lang="tr-TR" sz="1800" dirty="0"/>
              <a:t> hizmeti de </a:t>
            </a:r>
            <a:r>
              <a:rPr lang="tr-TR" sz="1800" dirty="0" err="1"/>
              <a:t>sağlar</a:t>
            </a:r>
            <a:r>
              <a:rPr lang="tr-TR" sz="1800" dirty="0"/>
              <a:t>. </a:t>
            </a:r>
          </a:p>
          <a:p>
            <a:endParaRPr lang="tr-TR" sz="1800" dirty="0"/>
          </a:p>
          <a:p>
            <a:r>
              <a:rPr lang="tr-TR" sz="1800" dirty="0"/>
              <a:t>Evcil hayvanların dahil </a:t>
            </a:r>
            <a:r>
              <a:rPr lang="tr-TR" sz="1800" dirty="0" err="1"/>
              <a:t>olduğu</a:t>
            </a:r>
            <a:r>
              <a:rPr lang="tr-TR" sz="1800" dirty="0"/>
              <a:t> adli vakaların aydınlatılması konularıyla ilgilenen </a:t>
            </a:r>
            <a:r>
              <a:rPr lang="tr-TR" sz="1800" b="1" dirty="0"/>
              <a:t>Adli Veteriner </a:t>
            </a:r>
            <a:r>
              <a:rPr lang="tr-TR" sz="1800" b="1" dirty="0" err="1"/>
              <a:t>Genetik’te</a:t>
            </a:r>
            <a:r>
              <a:rPr lang="tr-TR" sz="1800" b="1" dirty="0"/>
              <a:t> klinik </a:t>
            </a:r>
            <a:r>
              <a:rPr lang="tr-TR" sz="1800" b="1" dirty="0" err="1"/>
              <a:t>genetiğin</a:t>
            </a:r>
            <a:r>
              <a:rPr lang="tr-TR" sz="1800" b="1" dirty="0"/>
              <a:t> </a:t>
            </a:r>
            <a:r>
              <a:rPr lang="tr-TR" sz="1800" b="1" dirty="0" err="1"/>
              <a:t>çalışma</a:t>
            </a:r>
            <a:r>
              <a:rPr lang="tr-TR" sz="1800" b="1" dirty="0"/>
              <a:t> alanlarından birisidir</a:t>
            </a:r>
            <a:r>
              <a:rPr lang="tr-TR" sz="1800" dirty="0"/>
              <a:t>. </a:t>
            </a:r>
          </a:p>
          <a:p>
            <a:endParaRPr lang="tr-TR" sz="1800" dirty="0"/>
          </a:p>
        </p:txBody>
      </p:sp>
      <p:sp>
        <p:nvSpPr>
          <p:cNvPr id="4" name="Google Shape;534;p39">
            <a:extLst>
              <a:ext uri="{FF2B5EF4-FFF2-40B4-BE49-F238E27FC236}">
                <a16:creationId xmlns:a16="http://schemas.microsoft.com/office/drawing/2014/main" id="{EE9DA91C-8B61-0D04-30BF-96E05F2A4636}"/>
              </a:ext>
            </a:extLst>
          </p:cNvPr>
          <p:cNvSpPr txBox="1">
            <a:spLocks/>
          </p:cNvSpPr>
          <p:nvPr/>
        </p:nvSpPr>
        <p:spPr>
          <a:xfrm>
            <a:off x="1622822" y="161925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spcBef>
                <a:spcPts val="0"/>
              </a:spcBef>
              <a:buClr>
                <a:schemeClr val="accent1"/>
              </a:buClr>
              <a:buSzPts val="3600"/>
            </a:pPr>
            <a:r>
              <a:rPr lang="tr-TR" sz="2700" b="1" dirty="0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rPr>
              <a:t>Klinik genetik</a:t>
            </a:r>
            <a:endParaRPr lang="tr-TR" sz="2700" dirty="0"/>
          </a:p>
        </p:txBody>
      </p:sp>
    </p:spTree>
    <p:extLst>
      <p:ext uri="{BB962C8B-B14F-4D97-AF65-F5344CB8AC3E}">
        <p14:creationId xmlns:p14="http://schemas.microsoft.com/office/powerpoint/2010/main" val="1466808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41"/>
          <p:cNvSpPr txBox="1"/>
          <p:nvPr/>
        </p:nvSpPr>
        <p:spPr>
          <a:xfrm>
            <a:off x="1439652" y="846322"/>
            <a:ext cx="6684169" cy="362403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660033"/>
              </a:buClr>
              <a:buSzPts val="2800"/>
            </a:pPr>
            <a:r>
              <a:rPr lang="tr-TR" sz="2100" b="1">
                <a:solidFill>
                  <a:srgbClr val="660033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tr-TR" sz="21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Hayvan Genetiği… </a:t>
            </a:r>
            <a:endParaRPr sz="1050"/>
          </a:p>
          <a:p>
            <a:pPr>
              <a:buClr>
                <a:srgbClr val="0D0D0D"/>
              </a:buClr>
              <a:buSzPts val="2800"/>
            </a:pPr>
            <a:r>
              <a:rPr lang="tr-TR" sz="21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hayvanlarda kalıtım kurallarıyla ilgili yapılan çalışmalar…</a:t>
            </a:r>
            <a:endParaRPr sz="1050"/>
          </a:p>
          <a:p>
            <a:pPr>
              <a:buClr>
                <a:srgbClr val="0D0D0D"/>
              </a:buClr>
              <a:buSzPts val="2800"/>
            </a:pPr>
            <a:r>
              <a:rPr lang="tr-TR" sz="21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 Hayvan Yetiştiriciliği… </a:t>
            </a:r>
            <a:endParaRPr sz="1050"/>
          </a:p>
          <a:p>
            <a:pPr>
              <a:buClr>
                <a:srgbClr val="0D0D0D"/>
              </a:buClr>
              <a:buSzPts val="2800"/>
            </a:pPr>
            <a:r>
              <a:rPr lang="tr-TR" sz="21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hayvanları ıslah etmek amacıyla hayvan genetiği kurallarının uygulanması… </a:t>
            </a:r>
            <a:endParaRPr sz="1050"/>
          </a:p>
          <a:p>
            <a:pPr>
              <a:buClr>
                <a:schemeClr val="dk1"/>
              </a:buClr>
              <a:buSzPts val="2800"/>
            </a:pPr>
            <a:endParaRPr sz="2100">
              <a:solidFill>
                <a:srgbClr val="0D0D0D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Clr>
                <a:srgbClr val="0D0D0D"/>
              </a:buClr>
              <a:buSzPts val="2800"/>
            </a:pPr>
            <a:r>
              <a:rPr lang="tr-TR" sz="2100">
                <a:solidFill>
                  <a:srgbClr val="0D0D0D"/>
                </a:solidFill>
                <a:latin typeface="Calibri"/>
                <a:ea typeface="Calibri"/>
                <a:cs typeface="Calibri"/>
                <a:sym typeface="Calibri"/>
              </a:rPr>
              <a:t>Bu iki terim iç içe girmiştir ve tüm uygulama alanlarında birbirleriyle yakın ilişkileri vardır. Yani Hayvan Genetiği ve Hayvan Yetiştiriciliği  birbirlerinin ayrılmaz bir parçasıdır. </a:t>
            </a:r>
            <a:endParaRPr sz="1050"/>
          </a:p>
          <a:p>
            <a:pPr>
              <a:buClr>
                <a:srgbClr val="0D0D0D"/>
              </a:buClr>
              <a:buSzPts val="2800"/>
            </a:pPr>
            <a:r>
              <a:rPr lang="tr-TR" sz="2100">
                <a:solidFill>
                  <a:srgbClr val="0D0D0D"/>
                </a:solidFill>
                <a:latin typeface="Comic Sans MS"/>
                <a:ea typeface="Comic Sans MS"/>
                <a:cs typeface="Comic Sans MS"/>
                <a:sym typeface="Comic Sans MS"/>
              </a:rPr>
              <a:t>	</a:t>
            </a:r>
            <a:endParaRPr sz="1050"/>
          </a:p>
          <a:p>
            <a:pPr>
              <a:buClr>
                <a:srgbClr val="660033"/>
              </a:buClr>
              <a:buSzPts val="2800"/>
            </a:pPr>
            <a:r>
              <a:rPr lang="tr-TR" sz="2100" b="1">
                <a:solidFill>
                  <a:srgbClr val="660033"/>
                </a:solidFill>
                <a:latin typeface="Comic Sans MS"/>
                <a:ea typeface="Comic Sans MS"/>
                <a:cs typeface="Comic Sans MS"/>
                <a:sym typeface="Comic Sans MS"/>
              </a:rPr>
              <a:t>		</a:t>
            </a:r>
            <a:endParaRPr sz="1050"/>
          </a:p>
        </p:txBody>
      </p:sp>
      <p:sp>
        <p:nvSpPr>
          <p:cNvPr id="551" name="Google Shape;551;p41"/>
          <p:cNvSpPr txBox="1"/>
          <p:nvPr/>
        </p:nvSpPr>
        <p:spPr>
          <a:xfrm>
            <a:off x="1422796" y="141685"/>
            <a:ext cx="651033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rgbClr val="660033"/>
              </a:buClr>
              <a:buSzPts val="3600"/>
            </a:pPr>
            <a:r>
              <a:rPr lang="tr-TR" sz="2700" b="1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  <a:t>HAYVAN YETİŞTİRİCİLİĞİNDE GENETİK BİLİMİ</a:t>
            </a:r>
            <a:endParaRPr sz="105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2"/>
          <p:cNvSpPr txBox="1">
            <a:spLocks noGrp="1"/>
          </p:cNvSpPr>
          <p:nvPr>
            <p:ph idx="1"/>
          </p:nvPr>
        </p:nvSpPr>
        <p:spPr>
          <a:xfrm>
            <a:off x="1264444" y="560785"/>
            <a:ext cx="7249636" cy="3020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257175"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Genetik araştırmalar, hayvancılığın birçok alanına önemli katkılarda bulunmuşlardır. Hayvanlarla ilgili genetik çalışmalar araştırma, 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biyoteknoloji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ve ilaç geliştirme gibi birçok alanda sürdürülmektedir.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Genetik ve 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Biyoteknolojide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dönüm noktaları: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Arial"/>
              <a:buChar char="•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DNA’nın kalıtım birimi olduğunun ortaya konması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Arial"/>
              <a:buChar char="•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DNA’nın yapısı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Arial"/>
              <a:buChar char="•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Restriksiyon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enzimleri ve 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rDNA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Arial"/>
              <a:buChar char="•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</a:t>
            </a:r>
            <a:r>
              <a:rPr lang="tr-TR" sz="1800" b="1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Dolly’nin</a:t>
            </a: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 doğması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Arial"/>
              <a:buChar char="•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PCR</a:t>
            </a:r>
            <a:endParaRPr dirty="0"/>
          </a:p>
          <a:p>
            <a:pPr marL="257175" indent="-257175">
              <a:spcBef>
                <a:spcPts val="750"/>
              </a:spcBef>
              <a:buClr>
                <a:schemeClr val="accent1"/>
              </a:buClr>
              <a:buSzPts val="1920"/>
              <a:buFont typeface="Arial"/>
              <a:buChar char="•"/>
            </a:pPr>
            <a:r>
              <a:rPr lang="tr-TR" sz="1800" b="1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	Genom projesi</a:t>
            </a:r>
            <a:endParaRPr dirty="0"/>
          </a:p>
        </p:txBody>
      </p:sp>
      <p:sp>
        <p:nvSpPr>
          <p:cNvPr id="557" name="Google Shape;557;p42"/>
          <p:cNvSpPr txBox="1"/>
          <p:nvPr/>
        </p:nvSpPr>
        <p:spPr>
          <a:xfrm>
            <a:off x="1277540" y="951309"/>
            <a:ext cx="6480572" cy="323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Clr>
                <a:srgbClr val="660033"/>
              </a:buClr>
              <a:buSzPts val="4400"/>
            </a:pPr>
            <a:br>
              <a:rPr lang="tr-TR" sz="3300" b="1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</a:br>
            <a:br>
              <a:rPr lang="tr-TR" sz="3300" b="1">
                <a:solidFill>
                  <a:srgbClr val="660033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50"/>
          </a:p>
        </p:txBody>
      </p:sp>
      <p:pic>
        <p:nvPicPr>
          <p:cNvPr id="558" name="Google Shape;558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8552" y="1639610"/>
            <a:ext cx="512008" cy="506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2" descr="http://www.google.com.tr/url?source=imglanding&amp;ct=img&amp;q=http://sjat.files.wordpress.com/2010/01/dolly.jpg&amp;sa=X&amp;ei=XDlCTuH6OsSr-QaWyOTZCQ&amp;ved=0CAUQ8wc&amp;usg=AFQjCNEg9DgjbklGKladzD46CutSu_dmr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18422" y="3802856"/>
            <a:ext cx="1107281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2" descr="http://serenasaliba.edublogs.org/files/2012/03/cam-pan-fcw-22p5mal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12632" y="3245644"/>
            <a:ext cx="2093119" cy="1688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3"/>
          <p:cNvSpPr txBox="1">
            <a:spLocks noGrp="1"/>
          </p:cNvSpPr>
          <p:nvPr>
            <p:ph type="title"/>
          </p:nvPr>
        </p:nvSpPr>
        <p:spPr>
          <a:xfrm>
            <a:off x="1601390" y="303609"/>
            <a:ext cx="4761309" cy="9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>
              <a:buClr>
                <a:srgbClr val="660033"/>
              </a:buClr>
              <a:buSzPts val="3200"/>
            </a:pPr>
            <a:r>
              <a:rPr lang="tr-TR" sz="2400">
                <a:solidFill>
                  <a:srgbClr val="660033"/>
                </a:solidFill>
                <a:latin typeface="Trebuchet MS"/>
                <a:ea typeface="Trebuchet MS"/>
                <a:cs typeface="Trebuchet MS"/>
                <a:sym typeface="Trebuchet MS"/>
              </a:rPr>
              <a:t>Veteriner Hekimlikte Genetiğin Kullanım alanlarından bazıları</a:t>
            </a:r>
            <a:endParaRPr/>
          </a:p>
        </p:txBody>
      </p:sp>
      <p:sp>
        <p:nvSpPr>
          <p:cNvPr id="566" name="Google Shape;566;p43"/>
          <p:cNvSpPr txBox="1"/>
          <p:nvPr/>
        </p:nvSpPr>
        <p:spPr>
          <a:xfrm>
            <a:off x="721439" y="1513443"/>
            <a:ext cx="7701121" cy="29777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Kalıtsal hastalıklarla ilgili genlerin belirlenmesi 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Kalıtsal hastalıkların </a:t>
            </a:r>
            <a:r>
              <a:rPr lang="tr-TR" sz="2100" b="1" dirty="0" err="1">
                <a:solidFill>
                  <a:schemeClr val="dk1"/>
                </a:solidFill>
              </a:rPr>
              <a:t>populasyonlarda</a:t>
            </a:r>
            <a:r>
              <a:rPr lang="tr-TR" sz="2100" b="1" dirty="0">
                <a:solidFill>
                  <a:schemeClr val="dk1"/>
                </a:solidFill>
              </a:rPr>
              <a:t> taranması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Hastalık etkenlerinin tanısı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Tedavi etkinliğinin ölçülmesi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Gen aktarımıyla tedavi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Tür içi evrimsel tarihin aydınlatılması 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Hayvan türleri ve ırkları ile ilgili koruma programları oluşturulması</a:t>
            </a:r>
            <a:endParaRPr sz="1050" dirty="0"/>
          </a:p>
          <a:p>
            <a:pPr indent="-133350">
              <a:buClr>
                <a:schemeClr val="dk1"/>
              </a:buClr>
              <a:buSzPts val="2800"/>
              <a:buFont typeface="Arial"/>
              <a:buChar char="•"/>
            </a:pPr>
            <a:r>
              <a:rPr lang="tr-TR" sz="2100" b="1" dirty="0">
                <a:solidFill>
                  <a:schemeClr val="dk1"/>
                </a:solidFill>
              </a:rPr>
              <a:t>Adli olaylar </a:t>
            </a:r>
            <a:endParaRPr sz="1050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4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72" name="Google Shape;572;p44"/>
          <p:cNvSpPr txBox="1">
            <a:spLocks noGrp="1"/>
          </p:cNvSpPr>
          <p:nvPr>
            <p:ph idx="1"/>
          </p:nvPr>
        </p:nvSpPr>
        <p:spPr>
          <a:xfrm>
            <a:off x="1621631" y="1653778"/>
            <a:ext cx="6172200" cy="2008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57175" indent="-257175">
              <a:buClr>
                <a:schemeClr val="accent1"/>
              </a:buClr>
              <a:buSzPts val="2240"/>
              <a:buFont typeface="Noto Sans Symbols"/>
              <a:buChar char="•"/>
            </a:pPr>
            <a:r>
              <a:rPr lang="tr-TR" sz="2100" b="1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Transgenik</a:t>
            </a:r>
            <a:r>
              <a:rPr lang="tr-TR" sz="21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organizma </a:t>
            </a:r>
            <a:r>
              <a:rPr lang="tr-TR" sz="2100" b="1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eldesi</a:t>
            </a:r>
            <a:endParaRPr dirty="0"/>
          </a:p>
          <a:p>
            <a:pPr marL="257175" indent="-257175">
              <a:buClr>
                <a:schemeClr val="accent1"/>
              </a:buClr>
              <a:buSzPts val="2240"/>
              <a:buFont typeface="Noto Sans Symbols"/>
              <a:buChar char="•"/>
            </a:pPr>
            <a:r>
              <a:rPr lang="tr-TR" sz="2100" b="1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biyoreaktif</a:t>
            </a:r>
            <a:r>
              <a:rPr lang="tr-TR" sz="21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hayvan </a:t>
            </a:r>
            <a:r>
              <a:rPr lang="tr-TR" sz="2100" b="1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eldesi</a:t>
            </a:r>
            <a:endParaRPr dirty="0"/>
          </a:p>
          <a:p>
            <a:pPr marL="257175" indent="-257175">
              <a:buClr>
                <a:schemeClr val="accent1"/>
              </a:buClr>
              <a:buSzPts val="2240"/>
              <a:buFont typeface="Noto Sans Symbols"/>
              <a:buChar char="•"/>
            </a:pPr>
            <a:r>
              <a:rPr lang="tr-TR" sz="21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klonlanıp dondurulmuş embriyolar</a:t>
            </a:r>
            <a:endParaRPr dirty="0"/>
          </a:p>
          <a:p>
            <a:pPr marL="257175" indent="-257175">
              <a:buClr>
                <a:schemeClr val="accent1"/>
              </a:buClr>
              <a:buSzPts val="2240"/>
              <a:buFont typeface="Noto Sans Symbols"/>
              <a:buChar char="•"/>
            </a:pPr>
            <a:r>
              <a:rPr lang="tr-TR" sz="21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embriyoda cinsiyet kontrolü</a:t>
            </a:r>
            <a:endParaRPr dirty="0"/>
          </a:p>
          <a:p>
            <a:pPr marL="257175" indent="-257175">
              <a:buClr>
                <a:schemeClr val="accent1"/>
              </a:buClr>
              <a:buSzPts val="2240"/>
              <a:buFont typeface="Noto Sans Symbols"/>
              <a:buChar char="•"/>
            </a:pPr>
            <a:r>
              <a:rPr lang="tr-TR" sz="2100" b="1" dirty="0" err="1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genomik</a:t>
            </a:r>
            <a:r>
              <a:rPr lang="tr-TR" sz="21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 seleksiyon</a:t>
            </a:r>
            <a:endParaRPr dirty="0"/>
          </a:p>
          <a:p>
            <a:pPr marL="257175" indent="-257175">
              <a:buClr>
                <a:schemeClr val="accent1"/>
              </a:buClr>
              <a:buSzPts val="2240"/>
              <a:buFont typeface="Noto Sans Symbols"/>
              <a:buChar char="•"/>
            </a:pPr>
            <a:r>
              <a:rPr lang="tr-TR" sz="2100" b="1" dirty="0">
                <a:solidFill>
                  <a:srgbClr val="404040"/>
                </a:solidFill>
                <a:latin typeface="Arial"/>
                <a:ea typeface="Arial"/>
                <a:cs typeface="Arial"/>
                <a:sym typeface="Arial"/>
              </a:rPr>
              <a:t>………….</a:t>
            </a:r>
            <a:endParaRPr dirty="0"/>
          </a:p>
        </p:txBody>
      </p:sp>
      <p:pic>
        <p:nvPicPr>
          <p:cNvPr id="573" name="Google Shape;573;p44" descr="C:\Users\exper\AppData\Local\Microsoft\Windows\Temporary Internet Files\Content.IE5\3485KZKH\MM900236304[1]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13909" y="3208734"/>
            <a:ext cx="1168003" cy="16656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 dirty="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34" name="Google Shape;234;p6"/>
          <p:cNvSpPr txBox="1">
            <a:spLocks noGrp="1"/>
          </p:cNvSpPr>
          <p:nvPr>
            <p:ph idx="1"/>
          </p:nvPr>
        </p:nvSpPr>
        <p:spPr>
          <a:xfrm>
            <a:off x="4049891" y="1002033"/>
            <a:ext cx="6591985" cy="2833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r>
              <a:rPr lang="tr-TR" sz="1350" dirty="0" err="1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Homonculus</a:t>
            </a:r>
            <a:r>
              <a:rPr lang="tr-TR" sz="135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,</a:t>
            </a:r>
          </a:p>
          <a:p>
            <a:pPr marL="257175" indent="-188594">
              <a:buClr>
                <a:schemeClr val="accent1"/>
              </a:buClr>
              <a:buSzPts val="1440"/>
              <a:buNone/>
            </a:pPr>
            <a:r>
              <a:rPr lang="tr-TR" sz="1350" dirty="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rPr>
              <a:t>Minik insancıklar</a:t>
            </a:r>
            <a:endParaRPr sz="1350" dirty="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35" name="Google Shape;235;p6" descr="genetics_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209660"/>
            <a:ext cx="9138972" cy="349095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6"/>
          <p:cNvSpPr txBox="1"/>
          <p:nvPr/>
        </p:nvSpPr>
        <p:spPr>
          <a:xfrm>
            <a:off x="-65988" y="3411080"/>
            <a:ext cx="9204960" cy="2289532"/>
          </a:xfrm>
          <a:prstGeom prst="rect">
            <a:avLst/>
          </a:prstGeom>
          <a:solidFill>
            <a:srgbClr val="FFFFFF"/>
          </a:solidFill>
          <a:ln w="12700" cap="rnd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 dirty="0">
              <a:solidFill>
                <a:schemeClr val="dk1"/>
              </a:solidFill>
            </a:endParaRPr>
          </a:p>
        </p:txBody>
      </p:sp>
      <p:pic>
        <p:nvPicPr>
          <p:cNvPr id="237" name="Google Shape;237;p6" descr="Ekran Resmi 2018-09-27 10.36.11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28" y="0"/>
            <a:ext cx="1727978" cy="208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6" descr="Ekran Resmi 2018-09-27 10.37.35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14507" y="352361"/>
            <a:ext cx="1465013" cy="16213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244" name="Google Shape;244;p7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pPr marL="257175" indent="-188594">
              <a:buClr>
                <a:schemeClr val="accent1"/>
              </a:buClr>
              <a:buSzPts val="1440"/>
              <a:buNone/>
            </a:pPr>
            <a:endParaRPr sz="1350">
              <a:solidFill>
                <a:srgbClr val="404040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45" name="Google Shape;245;p7" descr="genetics_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96983"/>
            <a:ext cx="9144000" cy="424651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236;p6">
            <a:extLst>
              <a:ext uri="{FF2B5EF4-FFF2-40B4-BE49-F238E27FC236}">
                <a16:creationId xmlns:a16="http://schemas.microsoft.com/office/drawing/2014/main" id="{DD9A527F-565D-9559-6463-3A0C7891D747}"/>
              </a:ext>
            </a:extLst>
          </p:cNvPr>
          <p:cNvSpPr txBox="1"/>
          <p:nvPr/>
        </p:nvSpPr>
        <p:spPr>
          <a:xfrm>
            <a:off x="-189075" y="3288651"/>
            <a:ext cx="9522149" cy="2289532"/>
          </a:xfrm>
          <a:prstGeom prst="rect">
            <a:avLst/>
          </a:prstGeom>
          <a:solidFill>
            <a:srgbClr val="FFFFFF"/>
          </a:solidFill>
          <a:ln w="12700" cap="rnd" cmpd="sng">
            <a:noFill/>
            <a:prstDash val="solid"/>
            <a:miter lim="800000"/>
            <a:headEnd type="none" w="sm" len="sm"/>
            <a:tailEnd type="none" w="sm" len="sm"/>
          </a:ln>
          <a:effectLst>
            <a:outerShdw blurRad="63500" dist="25400" dir="5400000">
              <a:srgbClr val="808080">
                <a:alpha val="34901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endParaRPr sz="135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53" name="Google Shape;253;p8" descr="genetics_big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9065623" cy="389273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8"/>
          <p:cNvSpPr txBox="1"/>
          <p:nvPr/>
        </p:nvSpPr>
        <p:spPr>
          <a:xfrm>
            <a:off x="5053012" y="4854511"/>
            <a:ext cx="1100138" cy="230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400"/>
            </a:pPr>
            <a:r>
              <a:rPr lang="tr-TR" sz="1050" dirty="0" err="1">
                <a:solidFill>
                  <a:schemeClr val="dk1"/>
                </a:solidFill>
              </a:rPr>
              <a:t>Genetic</a:t>
            </a:r>
            <a:r>
              <a:rPr lang="tr-TR" sz="1050" dirty="0">
                <a:solidFill>
                  <a:schemeClr val="dk1"/>
                </a:solidFill>
              </a:rPr>
              <a:t> </a:t>
            </a:r>
            <a:r>
              <a:rPr lang="tr-TR" sz="1050" dirty="0" err="1">
                <a:solidFill>
                  <a:schemeClr val="dk1"/>
                </a:solidFill>
              </a:rPr>
              <a:t>surgery</a:t>
            </a:r>
            <a:endParaRPr sz="1050" dirty="0"/>
          </a:p>
        </p:txBody>
      </p:sp>
      <p:pic>
        <p:nvPicPr>
          <p:cNvPr id="252" name="Google Shape;252;p8"/>
          <p:cNvPicPr preferRelativeResize="0">
            <a:picLocks noGrp="1"/>
          </p:cNvPicPr>
          <p:nvPr>
            <p:ph idx="1"/>
          </p:nvPr>
        </p:nvPicPr>
        <p:blipFill rotWithShape="1">
          <a:blip r:embed="rId4">
            <a:alphaModFix/>
          </a:blip>
          <a:stretch/>
        </p:blipFill>
        <p:spPr>
          <a:xfrm>
            <a:off x="6566263" y="3873133"/>
            <a:ext cx="2577737" cy="1262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Autofit/>
          </a:bodyPr>
          <a:lstStyle/>
          <a:p>
            <a:endParaRPr sz="2700">
              <a:solidFill>
                <a:schemeClr val="accen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60" name="Google Shape;260;p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-130628" y="0"/>
            <a:ext cx="6139542" cy="297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39269" y="3196828"/>
            <a:ext cx="2538413" cy="1946672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9"/>
          <p:cNvSpPr txBox="1"/>
          <p:nvPr/>
        </p:nvSpPr>
        <p:spPr>
          <a:xfrm>
            <a:off x="3654028" y="4644628"/>
            <a:ext cx="1003697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>
                <a:solidFill>
                  <a:schemeClr val="dk1"/>
                </a:solidFill>
              </a:rPr>
              <a:t>Frozen zoo</a:t>
            </a:r>
            <a:endParaRPr sz="1050"/>
          </a:p>
        </p:txBody>
      </p:sp>
      <p:sp>
        <p:nvSpPr>
          <p:cNvPr id="263" name="Google Shape;263;p9"/>
          <p:cNvSpPr txBox="1"/>
          <p:nvPr/>
        </p:nvSpPr>
        <p:spPr>
          <a:xfrm>
            <a:off x="6506586" y="2134032"/>
            <a:ext cx="2295525" cy="900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 b="1" dirty="0">
                <a:solidFill>
                  <a:schemeClr val="dk1"/>
                </a:solidFill>
              </a:rPr>
              <a:t>Amaç</a:t>
            </a:r>
            <a:r>
              <a:rPr lang="tr-TR" sz="1350" dirty="0">
                <a:solidFill>
                  <a:schemeClr val="dk1"/>
                </a:solidFill>
              </a:rPr>
              <a:t>:</a:t>
            </a:r>
            <a:endParaRPr sz="1050" dirty="0"/>
          </a:p>
          <a:p>
            <a:pPr>
              <a:buClr>
                <a:schemeClr val="dk1"/>
              </a:buClr>
              <a:buSzPts val="1800"/>
            </a:pPr>
            <a:r>
              <a:rPr lang="tr-TR" sz="1350" dirty="0">
                <a:solidFill>
                  <a:schemeClr val="dk1"/>
                </a:solidFill>
              </a:rPr>
              <a:t>66.000 farklı tür içinden en az 10.000 türün tüm genomunu </a:t>
            </a:r>
            <a:r>
              <a:rPr lang="tr-TR" sz="1350" dirty="0" err="1">
                <a:solidFill>
                  <a:schemeClr val="dk1"/>
                </a:solidFill>
              </a:rPr>
              <a:t>sekanslamak</a:t>
            </a:r>
            <a:endParaRPr sz="1050" dirty="0"/>
          </a:p>
        </p:txBody>
      </p:sp>
      <p:sp>
        <p:nvSpPr>
          <p:cNvPr id="264" name="Google Shape;264;p9"/>
          <p:cNvSpPr txBox="1"/>
          <p:nvPr/>
        </p:nvSpPr>
        <p:spPr>
          <a:xfrm>
            <a:off x="2284809" y="164306"/>
            <a:ext cx="1369219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1800"/>
            </a:pPr>
            <a:r>
              <a:rPr lang="tr-TR" sz="1350">
                <a:solidFill>
                  <a:schemeClr val="dk1"/>
                </a:solidFill>
              </a:rPr>
              <a:t>Genom projeleri</a:t>
            </a:r>
            <a:endParaRPr sz="1050"/>
          </a:p>
        </p:txBody>
      </p:sp>
      <p:cxnSp>
        <p:nvCxnSpPr>
          <p:cNvPr id="265" name="Google Shape;265;p9"/>
          <p:cNvCxnSpPr>
            <a:cxnSpLocks/>
          </p:cNvCxnSpPr>
          <p:nvPr/>
        </p:nvCxnSpPr>
        <p:spPr>
          <a:xfrm>
            <a:off x="6008914" y="999842"/>
            <a:ext cx="995345" cy="975240"/>
          </a:xfrm>
          <a:prstGeom prst="straightConnector1">
            <a:avLst/>
          </a:prstGeom>
          <a:noFill/>
          <a:ln w="57150" cap="rnd" cmpd="sng">
            <a:solidFill>
              <a:srgbClr val="2A5010"/>
            </a:solidFill>
            <a:prstDash val="solid"/>
            <a:miter lim="800000"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83" name="Google Shape;14883;p22"/>
          <p:cNvSpPr/>
          <p:nvPr/>
        </p:nvSpPr>
        <p:spPr>
          <a:xfrm>
            <a:off x="4543837" y="4139596"/>
            <a:ext cx="10331" cy="397451"/>
          </a:xfrm>
          <a:custGeom>
            <a:avLst/>
            <a:gdLst/>
            <a:ahLst/>
            <a:cxnLst/>
            <a:rect l="l" t="t" r="r" b="b"/>
            <a:pathLst>
              <a:path w="486" h="18697" extrusionOk="0">
                <a:moveTo>
                  <a:pt x="243" y="1"/>
                </a:moveTo>
                <a:cubicBezTo>
                  <a:pt x="108" y="1"/>
                  <a:pt x="1" y="109"/>
                  <a:pt x="1" y="243"/>
                </a:cubicBezTo>
                <a:lnTo>
                  <a:pt x="1" y="18455"/>
                </a:lnTo>
                <a:cubicBezTo>
                  <a:pt x="1" y="18588"/>
                  <a:pt x="108" y="18697"/>
                  <a:pt x="243" y="18697"/>
                </a:cubicBezTo>
                <a:cubicBezTo>
                  <a:pt x="377" y="18697"/>
                  <a:pt x="485" y="18588"/>
                  <a:pt x="485" y="18455"/>
                </a:cubicBezTo>
                <a:lnTo>
                  <a:pt x="485" y="243"/>
                </a:lnTo>
                <a:cubicBezTo>
                  <a:pt x="485" y="109"/>
                  <a:pt x="377" y="1"/>
                  <a:pt x="243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4" name="Google Shape;14884;p22"/>
          <p:cNvSpPr/>
          <p:nvPr/>
        </p:nvSpPr>
        <p:spPr>
          <a:xfrm>
            <a:off x="6597229" y="4139575"/>
            <a:ext cx="1149287" cy="397473"/>
          </a:xfrm>
          <a:custGeom>
            <a:avLst/>
            <a:gdLst/>
            <a:ahLst/>
            <a:cxnLst/>
            <a:rect l="l" t="t" r="r" b="b"/>
            <a:pathLst>
              <a:path w="54065" h="18698" extrusionOk="0">
                <a:moveTo>
                  <a:pt x="242" y="0"/>
                </a:moveTo>
                <a:cubicBezTo>
                  <a:pt x="109" y="0"/>
                  <a:pt x="0" y="109"/>
                  <a:pt x="0" y="242"/>
                </a:cubicBezTo>
                <a:lnTo>
                  <a:pt x="0" y="5286"/>
                </a:lnTo>
                <a:cubicBezTo>
                  <a:pt x="0" y="8843"/>
                  <a:pt x="2895" y="11736"/>
                  <a:pt x="6451" y="11736"/>
                </a:cubicBezTo>
                <a:lnTo>
                  <a:pt x="46862" y="11736"/>
                </a:lnTo>
                <a:cubicBezTo>
                  <a:pt x="50567" y="11736"/>
                  <a:pt x="53580" y="14751"/>
                  <a:pt x="53580" y="18456"/>
                </a:cubicBezTo>
                <a:cubicBezTo>
                  <a:pt x="53580" y="18589"/>
                  <a:pt x="53689" y="18698"/>
                  <a:pt x="53822" y="18698"/>
                </a:cubicBezTo>
                <a:cubicBezTo>
                  <a:pt x="53957" y="18698"/>
                  <a:pt x="54064" y="18589"/>
                  <a:pt x="54063" y="18456"/>
                </a:cubicBezTo>
                <a:cubicBezTo>
                  <a:pt x="54063" y="14484"/>
                  <a:pt x="50831" y="11250"/>
                  <a:pt x="46858" y="11250"/>
                </a:cubicBezTo>
                <a:lnTo>
                  <a:pt x="6449" y="11250"/>
                </a:lnTo>
                <a:cubicBezTo>
                  <a:pt x="3160" y="11250"/>
                  <a:pt x="484" y="8576"/>
                  <a:pt x="484" y="5286"/>
                </a:cubicBezTo>
                <a:lnTo>
                  <a:pt x="484" y="242"/>
                </a:lnTo>
                <a:cubicBezTo>
                  <a:pt x="484" y="109"/>
                  <a:pt x="376" y="0"/>
                  <a:pt x="242" y="0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5" name="Google Shape;14885;p22"/>
          <p:cNvSpPr/>
          <p:nvPr/>
        </p:nvSpPr>
        <p:spPr>
          <a:xfrm>
            <a:off x="1370750" y="4139575"/>
            <a:ext cx="1149265" cy="397473"/>
          </a:xfrm>
          <a:custGeom>
            <a:avLst/>
            <a:gdLst/>
            <a:ahLst/>
            <a:cxnLst/>
            <a:rect l="l" t="t" r="r" b="b"/>
            <a:pathLst>
              <a:path w="54064" h="18698" extrusionOk="0">
                <a:moveTo>
                  <a:pt x="53821" y="0"/>
                </a:moveTo>
                <a:cubicBezTo>
                  <a:pt x="53686" y="0"/>
                  <a:pt x="53579" y="109"/>
                  <a:pt x="53579" y="242"/>
                </a:cubicBezTo>
                <a:lnTo>
                  <a:pt x="53579" y="5286"/>
                </a:lnTo>
                <a:cubicBezTo>
                  <a:pt x="53579" y="8576"/>
                  <a:pt x="50903" y="11250"/>
                  <a:pt x="47614" y="11250"/>
                </a:cubicBezTo>
                <a:lnTo>
                  <a:pt x="7205" y="11250"/>
                </a:lnTo>
                <a:cubicBezTo>
                  <a:pt x="3232" y="11250"/>
                  <a:pt x="0" y="14484"/>
                  <a:pt x="0" y="18456"/>
                </a:cubicBezTo>
                <a:cubicBezTo>
                  <a:pt x="0" y="18589"/>
                  <a:pt x="109" y="18698"/>
                  <a:pt x="242" y="18698"/>
                </a:cubicBezTo>
                <a:cubicBezTo>
                  <a:pt x="376" y="18698"/>
                  <a:pt x="485" y="18589"/>
                  <a:pt x="485" y="18456"/>
                </a:cubicBezTo>
                <a:cubicBezTo>
                  <a:pt x="485" y="14751"/>
                  <a:pt x="3499" y="11736"/>
                  <a:pt x="7202" y="11736"/>
                </a:cubicBezTo>
                <a:lnTo>
                  <a:pt x="47612" y="11736"/>
                </a:lnTo>
                <a:cubicBezTo>
                  <a:pt x="51169" y="11736"/>
                  <a:pt x="54063" y="8843"/>
                  <a:pt x="54063" y="5286"/>
                </a:cubicBezTo>
                <a:lnTo>
                  <a:pt x="54063" y="242"/>
                </a:lnTo>
                <a:cubicBezTo>
                  <a:pt x="54063" y="109"/>
                  <a:pt x="53955" y="0"/>
                  <a:pt x="53821" y="0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7" name="Google Shape;14887;p22"/>
          <p:cNvSpPr/>
          <p:nvPr/>
        </p:nvSpPr>
        <p:spPr>
          <a:xfrm>
            <a:off x="5575430" y="2710054"/>
            <a:ext cx="1149244" cy="397473"/>
          </a:xfrm>
          <a:custGeom>
            <a:avLst/>
            <a:gdLst/>
            <a:ahLst/>
            <a:cxnLst/>
            <a:rect l="l" t="t" r="r" b="b"/>
            <a:pathLst>
              <a:path w="54063" h="18698" extrusionOk="0">
                <a:moveTo>
                  <a:pt x="53821" y="1"/>
                </a:moveTo>
                <a:cubicBezTo>
                  <a:pt x="53687" y="1"/>
                  <a:pt x="53579" y="108"/>
                  <a:pt x="53579" y="243"/>
                </a:cubicBezTo>
                <a:cubicBezTo>
                  <a:pt x="53579" y="3946"/>
                  <a:pt x="50564" y="6961"/>
                  <a:pt x="46861" y="6961"/>
                </a:cubicBezTo>
                <a:lnTo>
                  <a:pt x="6451" y="6961"/>
                </a:lnTo>
                <a:cubicBezTo>
                  <a:pt x="2895" y="6961"/>
                  <a:pt x="0" y="9857"/>
                  <a:pt x="0" y="13412"/>
                </a:cubicBezTo>
                <a:lnTo>
                  <a:pt x="0" y="18455"/>
                </a:lnTo>
                <a:cubicBezTo>
                  <a:pt x="0" y="18590"/>
                  <a:pt x="109" y="18697"/>
                  <a:pt x="242" y="18697"/>
                </a:cubicBezTo>
                <a:cubicBezTo>
                  <a:pt x="379" y="18697"/>
                  <a:pt x="487" y="18590"/>
                  <a:pt x="486" y="18455"/>
                </a:cubicBezTo>
                <a:lnTo>
                  <a:pt x="486" y="13412"/>
                </a:lnTo>
                <a:cubicBezTo>
                  <a:pt x="486" y="10122"/>
                  <a:pt x="3162" y="7447"/>
                  <a:pt x="6451" y="7447"/>
                </a:cubicBezTo>
                <a:lnTo>
                  <a:pt x="46858" y="7447"/>
                </a:lnTo>
                <a:cubicBezTo>
                  <a:pt x="50831" y="7447"/>
                  <a:pt x="54063" y="4215"/>
                  <a:pt x="54063" y="243"/>
                </a:cubicBezTo>
                <a:cubicBezTo>
                  <a:pt x="54063" y="108"/>
                  <a:pt x="53954" y="1"/>
                  <a:pt x="53821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8" name="Google Shape;14888;p22"/>
          <p:cNvSpPr/>
          <p:nvPr/>
        </p:nvSpPr>
        <p:spPr>
          <a:xfrm>
            <a:off x="2455670" y="2694263"/>
            <a:ext cx="1149308" cy="397473"/>
          </a:xfrm>
          <a:custGeom>
            <a:avLst/>
            <a:gdLst/>
            <a:ahLst/>
            <a:cxnLst/>
            <a:rect l="l" t="t" r="r" b="b"/>
            <a:pathLst>
              <a:path w="54066" h="18698" extrusionOk="0">
                <a:moveTo>
                  <a:pt x="243" y="1"/>
                </a:moveTo>
                <a:cubicBezTo>
                  <a:pt x="108" y="1"/>
                  <a:pt x="1" y="108"/>
                  <a:pt x="1" y="243"/>
                </a:cubicBezTo>
                <a:cubicBezTo>
                  <a:pt x="1" y="4216"/>
                  <a:pt x="3233" y="7447"/>
                  <a:pt x="7204" y="7447"/>
                </a:cubicBezTo>
                <a:lnTo>
                  <a:pt x="47616" y="7447"/>
                </a:lnTo>
                <a:cubicBezTo>
                  <a:pt x="50905" y="7447"/>
                  <a:pt x="53581" y="10122"/>
                  <a:pt x="53581" y="13412"/>
                </a:cubicBezTo>
                <a:lnTo>
                  <a:pt x="53581" y="18455"/>
                </a:lnTo>
                <a:cubicBezTo>
                  <a:pt x="53581" y="18590"/>
                  <a:pt x="53688" y="18697"/>
                  <a:pt x="53823" y="18697"/>
                </a:cubicBezTo>
                <a:cubicBezTo>
                  <a:pt x="53957" y="18697"/>
                  <a:pt x="54065" y="18590"/>
                  <a:pt x="54062" y="18455"/>
                </a:cubicBezTo>
                <a:lnTo>
                  <a:pt x="54062" y="13412"/>
                </a:lnTo>
                <a:cubicBezTo>
                  <a:pt x="54062" y="9854"/>
                  <a:pt x="51169" y="6961"/>
                  <a:pt x="47611" y="6961"/>
                </a:cubicBezTo>
                <a:lnTo>
                  <a:pt x="7203" y="6961"/>
                </a:lnTo>
                <a:cubicBezTo>
                  <a:pt x="3498" y="6961"/>
                  <a:pt x="485" y="3946"/>
                  <a:pt x="485" y="243"/>
                </a:cubicBezTo>
                <a:cubicBezTo>
                  <a:pt x="485" y="108"/>
                  <a:pt x="377" y="1"/>
                  <a:pt x="243" y="1"/>
                </a:cubicBezTo>
                <a:close/>
              </a:path>
            </a:pathLst>
          </a:custGeom>
          <a:solidFill>
            <a:schemeClr val="accent6"/>
          </a:solidFill>
          <a:ln w="952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08" name="Google Shape;14908;p22"/>
          <p:cNvGrpSpPr/>
          <p:nvPr/>
        </p:nvGrpSpPr>
        <p:grpSpPr>
          <a:xfrm>
            <a:off x="1428475" y="3290277"/>
            <a:ext cx="6241058" cy="667204"/>
            <a:chOff x="1451470" y="2531519"/>
            <a:chExt cx="6241058" cy="667204"/>
          </a:xfrm>
        </p:grpSpPr>
        <p:sp>
          <p:nvSpPr>
            <p:cNvPr id="14909" name="Google Shape;14909;p22"/>
            <p:cNvSpPr/>
            <p:nvPr/>
          </p:nvSpPr>
          <p:spPr>
            <a:xfrm rot="5400000">
              <a:off x="1323725" y="2868584"/>
              <a:ext cx="392542" cy="16511"/>
            </a:xfrm>
            <a:custGeom>
              <a:avLst/>
              <a:gdLst/>
              <a:ahLst/>
              <a:cxnLst/>
              <a:rect l="l" t="t" r="r" b="b"/>
              <a:pathLst>
                <a:path w="3400" h="143" extrusionOk="0">
                  <a:moveTo>
                    <a:pt x="90" y="0"/>
                  </a:moveTo>
                  <a:cubicBezTo>
                    <a:pt x="0" y="8"/>
                    <a:pt x="0" y="143"/>
                    <a:pt x="90" y="143"/>
                  </a:cubicBezTo>
                  <a:lnTo>
                    <a:pt x="3309" y="143"/>
                  </a:lnTo>
                  <a:cubicBezTo>
                    <a:pt x="3399" y="143"/>
                    <a:pt x="3399" y="8"/>
                    <a:pt x="3309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0" name="Google Shape;14910;p22"/>
            <p:cNvSpPr/>
            <p:nvPr/>
          </p:nvSpPr>
          <p:spPr>
            <a:xfrm rot="5400000">
              <a:off x="1439987" y="2543002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8" y="1"/>
                  </a:moveTo>
                  <a:cubicBezTo>
                    <a:pt x="263" y="1"/>
                    <a:pt x="0" y="638"/>
                    <a:pt x="376" y="1006"/>
                  </a:cubicBezTo>
                  <a:cubicBezTo>
                    <a:pt x="495" y="1128"/>
                    <a:pt x="643" y="1183"/>
                    <a:pt x="789" y="1183"/>
                  </a:cubicBezTo>
                  <a:cubicBezTo>
                    <a:pt x="1091" y="1183"/>
                    <a:pt x="1381" y="948"/>
                    <a:pt x="1381" y="593"/>
                  </a:cubicBezTo>
                  <a:cubicBezTo>
                    <a:pt x="1381" y="263"/>
                    <a:pt x="1119" y="1"/>
                    <a:pt x="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1" name="Google Shape;14911;p22"/>
            <p:cNvSpPr/>
            <p:nvPr/>
          </p:nvSpPr>
          <p:spPr>
            <a:xfrm rot="5400000">
              <a:off x="1440448" y="3051110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1"/>
                  </a:moveTo>
                  <a:cubicBezTo>
                    <a:pt x="263" y="1"/>
                    <a:pt x="0" y="638"/>
                    <a:pt x="368" y="1006"/>
                  </a:cubicBezTo>
                  <a:cubicBezTo>
                    <a:pt x="490" y="1128"/>
                    <a:pt x="639" y="1183"/>
                    <a:pt x="785" y="1183"/>
                  </a:cubicBezTo>
                  <a:cubicBezTo>
                    <a:pt x="1087" y="1183"/>
                    <a:pt x="1374" y="948"/>
                    <a:pt x="1374" y="593"/>
                  </a:cubicBezTo>
                  <a:cubicBezTo>
                    <a:pt x="1374" y="263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2" name="Google Shape;14912;p22"/>
            <p:cNvSpPr/>
            <p:nvPr/>
          </p:nvSpPr>
          <p:spPr>
            <a:xfrm rot="5400000">
              <a:off x="1555914" y="2873664"/>
              <a:ext cx="318075" cy="16626"/>
            </a:xfrm>
            <a:custGeom>
              <a:avLst/>
              <a:gdLst/>
              <a:ahLst/>
              <a:cxnLst/>
              <a:rect l="l" t="t" r="r" b="b"/>
              <a:pathLst>
                <a:path w="2755" h="144" extrusionOk="0">
                  <a:moveTo>
                    <a:pt x="98" y="1"/>
                  </a:moveTo>
                  <a:cubicBezTo>
                    <a:pt x="1" y="1"/>
                    <a:pt x="1" y="144"/>
                    <a:pt x="98" y="144"/>
                  </a:cubicBezTo>
                  <a:lnTo>
                    <a:pt x="2665" y="144"/>
                  </a:lnTo>
                  <a:cubicBezTo>
                    <a:pt x="2755" y="144"/>
                    <a:pt x="2755" y="1"/>
                    <a:pt x="266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3" name="Google Shape;14913;p22"/>
            <p:cNvSpPr/>
            <p:nvPr/>
          </p:nvSpPr>
          <p:spPr>
            <a:xfrm rot="5400000">
              <a:off x="1634884" y="2586297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9" y="0"/>
                  </a:moveTo>
                  <a:cubicBezTo>
                    <a:pt x="263" y="0"/>
                    <a:pt x="1" y="638"/>
                    <a:pt x="376" y="1006"/>
                  </a:cubicBezTo>
                  <a:cubicBezTo>
                    <a:pt x="495" y="1128"/>
                    <a:pt x="644" y="1182"/>
                    <a:pt x="789" y="1182"/>
                  </a:cubicBezTo>
                  <a:cubicBezTo>
                    <a:pt x="1091" y="1182"/>
                    <a:pt x="1381" y="947"/>
                    <a:pt x="1381" y="593"/>
                  </a:cubicBezTo>
                  <a:cubicBezTo>
                    <a:pt x="1381" y="263"/>
                    <a:pt x="1119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4" name="Google Shape;14914;p22"/>
            <p:cNvSpPr/>
            <p:nvPr/>
          </p:nvSpPr>
          <p:spPr>
            <a:xfrm rot="5400000">
              <a:off x="1646833" y="3030502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6" y="0"/>
                  </a:moveTo>
                  <a:cubicBezTo>
                    <a:pt x="263" y="0"/>
                    <a:pt x="1" y="263"/>
                    <a:pt x="1" y="593"/>
                  </a:cubicBezTo>
                  <a:cubicBezTo>
                    <a:pt x="1" y="916"/>
                    <a:pt x="263" y="1178"/>
                    <a:pt x="586" y="1178"/>
                  </a:cubicBezTo>
                  <a:cubicBezTo>
                    <a:pt x="916" y="1178"/>
                    <a:pt x="1179" y="916"/>
                    <a:pt x="1179" y="593"/>
                  </a:cubicBezTo>
                  <a:cubicBezTo>
                    <a:pt x="1179" y="263"/>
                    <a:pt x="916" y="0"/>
                    <a:pt x="5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5" name="Google Shape;14915;p22"/>
            <p:cNvSpPr/>
            <p:nvPr/>
          </p:nvSpPr>
          <p:spPr>
            <a:xfrm rot="5400000">
              <a:off x="1810615" y="2868468"/>
              <a:ext cx="177683" cy="16626"/>
            </a:xfrm>
            <a:custGeom>
              <a:avLst/>
              <a:gdLst/>
              <a:ahLst/>
              <a:cxnLst/>
              <a:rect l="l" t="t" r="r" b="b"/>
              <a:pathLst>
                <a:path w="1539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1"/>
                    <a:pt x="144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6" name="Google Shape;14916;p22"/>
            <p:cNvSpPr/>
            <p:nvPr/>
          </p:nvSpPr>
          <p:spPr>
            <a:xfrm rot="5400000">
              <a:off x="1831454" y="2663246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1"/>
                  </a:moveTo>
                  <a:cubicBezTo>
                    <a:pt x="263" y="1"/>
                    <a:pt x="0" y="263"/>
                    <a:pt x="0" y="594"/>
                  </a:cubicBezTo>
                  <a:cubicBezTo>
                    <a:pt x="0" y="916"/>
                    <a:pt x="263" y="1179"/>
                    <a:pt x="585" y="1179"/>
                  </a:cubicBezTo>
                  <a:cubicBezTo>
                    <a:pt x="916" y="1179"/>
                    <a:pt x="1178" y="916"/>
                    <a:pt x="1178" y="594"/>
                  </a:cubicBezTo>
                  <a:cubicBezTo>
                    <a:pt x="1178" y="263"/>
                    <a:pt x="916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7" name="Google Shape;14917;p22"/>
            <p:cNvSpPr/>
            <p:nvPr/>
          </p:nvSpPr>
          <p:spPr>
            <a:xfrm rot="5400000">
              <a:off x="1819966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1"/>
                  </a:moveTo>
                  <a:cubicBezTo>
                    <a:pt x="263" y="1"/>
                    <a:pt x="0" y="639"/>
                    <a:pt x="368" y="1006"/>
                  </a:cubicBezTo>
                  <a:cubicBezTo>
                    <a:pt x="490" y="1128"/>
                    <a:pt x="639" y="1183"/>
                    <a:pt x="785" y="1183"/>
                  </a:cubicBezTo>
                  <a:cubicBezTo>
                    <a:pt x="1087" y="1183"/>
                    <a:pt x="1374" y="948"/>
                    <a:pt x="1374" y="594"/>
                  </a:cubicBezTo>
                  <a:cubicBezTo>
                    <a:pt x="1374" y="263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8" name="Google Shape;14918;p22"/>
            <p:cNvSpPr/>
            <p:nvPr/>
          </p:nvSpPr>
          <p:spPr>
            <a:xfrm rot="5400000">
              <a:off x="2338736" y="2868930"/>
              <a:ext cx="394274" cy="15703"/>
            </a:xfrm>
            <a:custGeom>
              <a:avLst/>
              <a:gdLst/>
              <a:ahLst/>
              <a:cxnLst/>
              <a:rect l="l" t="t" r="r" b="b"/>
              <a:pathLst>
                <a:path w="3415" h="136" extrusionOk="0">
                  <a:moveTo>
                    <a:pt x="98" y="1"/>
                  </a:moveTo>
                  <a:cubicBezTo>
                    <a:pt x="1" y="1"/>
                    <a:pt x="1" y="136"/>
                    <a:pt x="98" y="136"/>
                  </a:cubicBezTo>
                  <a:lnTo>
                    <a:pt x="3317" y="136"/>
                  </a:lnTo>
                  <a:cubicBezTo>
                    <a:pt x="3415" y="136"/>
                    <a:pt x="3415" y="1"/>
                    <a:pt x="331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19" name="Google Shape;14919;p22"/>
            <p:cNvSpPr/>
            <p:nvPr/>
          </p:nvSpPr>
          <p:spPr>
            <a:xfrm rot="5400000">
              <a:off x="2456730" y="3051110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0"/>
                  </a:moveTo>
                  <a:cubicBezTo>
                    <a:pt x="263" y="0"/>
                    <a:pt x="0" y="638"/>
                    <a:pt x="368" y="1006"/>
                  </a:cubicBezTo>
                  <a:cubicBezTo>
                    <a:pt x="490" y="1128"/>
                    <a:pt x="639" y="1182"/>
                    <a:pt x="785" y="1182"/>
                  </a:cubicBezTo>
                  <a:cubicBezTo>
                    <a:pt x="1087" y="1182"/>
                    <a:pt x="1374" y="948"/>
                    <a:pt x="1374" y="593"/>
                  </a:cubicBezTo>
                  <a:cubicBezTo>
                    <a:pt x="1374" y="270"/>
                    <a:pt x="1111" y="0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0" name="Google Shape;14920;p22"/>
            <p:cNvSpPr/>
            <p:nvPr/>
          </p:nvSpPr>
          <p:spPr>
            <a:xfrm rot="5400000">
              <a:off x="2456268" y="2543002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8" y="0"/>
                  </a:moveTo>
                  <a:cubicBezTo>
                    <a:pt x="263" y="0"/>
                    <a:pt x="0" y="638"/>
                    <a:pt x="376" y="1006"/>
                  </a:cubicBezTo>
                  <a:cubicBezTo>
                    <a:pt x="495" y="1128"/>
                    <a:pt x="643" y="1182"/>
                    <a:pt x="789" y="1182"/>
                  </a:cubicBezTo>
                  <a:cubicBezTo>
                    <a:pt x="1091" y="1182"/>
                    <a:pt x="1381" y="948"/>
                    <a:pt x="1381" y="593"/>
                  </a:cubicBezTo>
                  <a:cubicBezTo>
                    <a:pt x="1381" y="270"/>
                    <a:pt x="1119" y="0"/>
                    <a:pt x="7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1" name="Google Shape;14921;p22"/>
            <p:cNvSpPr/>
            <p:nvPr/>
          </p:nvSpPr>
          <p:spPr>
            <a:xfrm rot="5400000">
              <a:off x="2572657" y="2874126"/>
              <a:ext cx="317151" cy="16626"/>
            </a:xfrm>
            <a:custGeom>
              <a:avLst/>
              <a:gdLst/>
              <a:ahLst/>
              <a:cxnLst/>
              <a:rect l="l" t="t" r="r" b="b"/>
              <a:pathLst>
                <a:path w="2747" h="144" extrusionOk="0">
                  <a:moveTo>
                    <a:pt x="90" y="1"/>
                  </a:moveTo>
                  <a:cubicBezTo>
                    <a:pt x="0" y="8"/>
                    <a:pt x="0" y="143"/>
                    <a:pt x="90" y="143"/>
                  </a:cubicBezTo>
                  <a:lnTo>
                    <a:pt x="2657" y="143"/>
                  </a:lnTo>
                  <a:cubicBezTo>
                    <a:pt x="2747" y="143"/>
                    <a:pt x="2747" y="8"/>
                    <a:pt x="265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2" name="Google Shape;14922;p22"/>
            <p:cNvSpPr/>
            <p:nvPr/>
          </p:nvSpPr>
          <p:spPr>
            <a:xfrm rot="5400000">
              <a:off x="2663172" y="3030444"/>
              <a:ext cx="136120" cy="136244"/>
            </a:xfrm>
            <a:custGeom>
              <a:avLst/>
              <a:gdLst/>
              <a:ahLst/>
              <a:cxnLst/>
              <a:rect l="l" t="t" r="r" b="b"/>
              <a:pathLst>
                <a:path w="1179" h="1180" extrusionOk="0">
                  <a:moveTo>
                    <a:pt x="586" y="1"/>
                  </a:moveTo>
                  <a:cubicBezTo>
                    <a:pt x="263" y="1"/>
                    <a:pt x="1" y="264"/>
                    <a:pt x="1" y="594"/>
                  </a:cubicBezTo>
                  <a:cubicBezTo>
                    <a:pt x="1" y="916"/>
                    <a:pt x="263" y="1179"/>
                    <a:pt x="586" y="1179"/>
                  </a:cubicBezTo>
                  <a:cubicBezTo>
                    <a:pt x="916" y="1179"/>
                    <a:pt x="1179" y="916"/>
                    <a:pt x="1179" y="594"/>
                  </a:cubicBezTo>
                  <a:cubicBezTo>
                    <a:pt x="1179" y="264"/>
                    <a:pt x="916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3" name="Google Shape;14923;p22"/>
            <p:cNvSpPr/>
            <p:nvPr/>
          </p:nvSpPr>
          <p:spPr>
            <a:xfrm rot="5400000">
              <a:off x="2651222" y="2586239"/>
              <a:ext cx="159557" cy="136706"/>
            </a:xfrm>
            <a:custGeom>
              <a:avLst/>
              <a:gdLst/>
              <a:ahLst/>
              <a:cxnLst/>
              <a:rect l="l" t="t" r="r" b="b"/>
              <a:pathLst>
                <a:path w="1382" h="1184" extrusionOk="0">
                  <a:moveTo>
                    <a:pt x="789" y="1"/>
                  </a:moveTo>
                  <a:cubicBezTo>
                    <a:pt x="263" y="1"/>
                    <a:pt x="1" y="639"/>
                    <a:pt x="376" y="1006"/>
                  </a:cubicBezTo>
                  <a:cubicBezTo>
                    <a:pt x="495" y="1128"/>
                    <a:pt x="644" y="1183"/>
                    <a:pt x="789" y="1183"/>
                  </a:cubicBezTo>
                  <a:cubicBezTo>
                    <a:pt x="1091" y="1183"/>
                    <a:pt x="1381" y="948"/>
                    <a:pt x="1381" y="594"/>
                  </a:cubicBezTo>
                  <a:cubicBezTo>
                    <a:pt x="1381" y="264"/>
                    <a:pt x="1119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4" name="Google Shape;14924;p22"/>
            <p:cNvSpPr/>
            <p:nvPr/>
          </p:nvSpPr>
          <p:spPr>
            <a:xfrm rot="5400000">
              <a:off x="2826954" y="2868526"/>
              <a:ext cx="177683" cy="16511"/>
            </a:xfrm>
            <a:custGeom>
              <a:avLst/>
              <a:gdLst/>
              <a:ahLst/>
              <a:cxnLst/>
              <a:rect l="l" t="t" r="r" b="b"/>
              <a:pathLst>
                <a:path w="1539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0"/>
                    <a:pt x="14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5" name="Google Shape;14925;p22"/>
            <p:cNvSpPr/>
            <p:nvPr/>
          </p:nvSpPr>
          <p:spPr>
            <a:xfrm rot="5400000">
              <a:off x="2836247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1"/>
                  </a:moveTo>
                  <a:cubicBezTo>
                    <a:pt x="263" y="1"/>
                    <a:pt x="0" y="638"/>
                    <a:pt x="368" y="1006"/>
                  </a:cubicBezTo>
                  <a:cubicBezTo>
                    <a:pt x="490" y="1128"/>
                    <a:pt x="639" y="1183"/>
                    <a:pt x="785" y="1183"/>
                  </a:cubicBezTo>
                  <a:cubicBezTo>
                    <a:pt x="1087" y="1183"/>
                    <a:pt x="1374" y="948"/>
                    <a:pt x="1374" y="593"/>
                  </a:cubicBezTo>
                  <a:cubicBezTo>
                    <a:pt x="1374" y="271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6" name="Google Shape;14926;p22"/>
            <p:cNvSpPr/>
            <p:nvPr/>
          </p:nvSpPr>
          <p:spPr>
            <a:xfrm rot="5400000">
              <a:off x="2847735" y="2663246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1"/>
                  </a:moveTo>
                  <a:cubicBezTo>
                    <a:pt x="263" y="1"/>
                    <a:pt x="0" y="271"/>
                    <a:pt x="0" y="593"/>
                  </a:cubicBezTo>
                  <a:cubicBezTo>
                    <a:pt x="0" y="916"/>
                    <a:pt x="263" y="1179"/>
                    <a:pt x="585" y="1179"/>
                  </a:cubicBezTo>
                  <a:cubicBezTo>
                    <a:pt x="916" y="1179"/>
                    <a:pt x="1178" y="916"/>
                    <a:pt x="1178" y="593"/>
                  </a:cubicBezTo>
                  <a:cubicBezTo>
                    <a:pt x="1178" y="271"/>
                    <a:pt x="916" y="1"/>
                    <a:pt x="5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7" name="Google Shape;14927;p22"/>
            <p:cNvSpPr/>
            <p:nvPr/>
          </p:nvSpPr>
          <p:spPr>
            <a:xfrm rot="5400000">
              <a:off x="2181420" y="2873722"/>
              <a:ext cx="318075" cy="16511"/>
            </a:xfrm>
            <a:custGeom>
              <a:avLst/>
              <a:gdLst/>
              <a:ahLst/>
              <a:cxnLst/>
              <a:rect l="l" t="t" r="r" b="b"/>
              <a:pathLst>
                <a:path w="2755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0"/>
                    <a:pt x="26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8" name="Google Shape;14928;p22"/>
            <p:cNvSpPr/>
            <p:nvPr/>
          </p:nvSpPr>
          <p:spPr>
            <a:xfrm rot="5400000">
              <a:off x="2260967" y="3018610"/>
              <a:ext cx="159441" cy="136590"/>
            </a:xfrm>
            <a:custGeom>
              <a:avLst/>
              <a:gdLst/>
              <a:ahLst/>
              <a:cxnLst/>
              <a:rect l="l" t="t" r="r" b="b"/>
              <a:pathLst>
                <a:path w="1381" h="1183" extrusionOk="0">
                  <a:moveTo>
                    <a:pt x="789" y="0"/>
                  </a:moveTo>
                  <a:cubicBezTo>
                    <a:pt x="643" y="0"/>
                    <a:pt x="495" y="55"/>
                    <a:pt x="375" y="177"/>
                  </a:cubicBezTo>
                  <a:cubicBezTo>
                    <a:pt x="0" y="545"/>
                    <a:pt x="263" y="1182"/>
                    <a:pt x="788" y="1182"/>
                  </a:cubicBezTo>
                  <a:cubicBezTo>
                    <a:pt x="1111" y="1182"/>
                    <a:pt x="1381" y="920"/>
                    <a:pt x="1381" y="590"/>
                  </a:cubicBezTo>
                  <a:cubicBezTo>
                    <a:pt x="1381" y="235"/>
                    <a:pt x="1091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29" name="Google Shape;14929;p22"/>
            <p:cNvSpPr/>
            <p:nvPr/>
          </p:nvSpPr>
          <p:spPr>
            <a:xfrm rot="5400000">
              <a:off x="2260909" y="2586297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9" y="0"/>
                  </a:moveTo>
                  <a:cubicBezTo>
                    <a:pt x="644" y="0"/>
                    <a:pt x="495" y="55"/>
                    <a:pt x="376" y="177"/>
                  </a:cubicBezTo>
                  <a:cubicBezTo>
                    <a:pt x="1" y="545"/>
                    <a:pt x="263" y="1182"/>
                    <a:pt x="789" y="1182"/>
                  </a:cubicBezTo>
                  <a:cubicBezTo>
                    <a:pt x="1119" y="1182"/>
                    <a:pt x="1381" y="920"/>
                    <a:pt x="1381" y="590"/>
                  </a:cubicBezTo>
                  <a:cubicBezTo>
                    <a:pt x="1381" y="235"/>
                    <a:pt x="1091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0" name="Google Shape;14930;p22"/>
            <p:cNvSpPr/>
            <p:nvPr/>
          </p:nvSpPr>
          <p:spPr>
            <a:xfrm rot="5400000">
              <a:off x="2067110" y="2868526"/>
              <a:ext cx="177683" cy="16511"/>
            </a:xfrm>
            <a:custGeom>
              <a:avLst/>
              <a:gdLst/>
              <a:ahLst/>
              <a:cxnLst/>
              <a:rect l="l" t="t" r="r" b="b"/>
              <a:pathLst>
                <a:path w="1539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0"/>
                    <a:pt x="14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1" name="Google Shape;14931;p22"/>
            <p:cNvSpPr/>
            <p:nvPr/>
          </p:nvSpPr>
          <p:spPr>
            <a:xfrm rot="5400000">
              <a:off x="2076865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5" y="1"/>
                  </a:moveTo>
                  <a:cubicBezTo>
                    <a:pt x="639" y="1"/>
                    <a:pt x="490" y="55"/>
                    <a:pt x="368" y="177"/>
                  </a:cubicBezTo>
                  <a:cubicBezTo>
                    <a:pt x="0" y="545"/>
                    <a:pt x="263" y="1183"/>
                    <a:pt x="788" y="1183"/>
                  </a:cubicBezTo>
                  <a:cubicBezTo>
                    <a:pt x="1111" y="1183"/>
                    <a:pt x="1374" y="920"/>
                    <a:pt x="1374" y="590"/>
                  </a:cubicBezTo>
                  <a:cubicBezTo>
                    <a:pt x="1374" y="235"/>
                    <a:pt x="1087" y="1"/>
                    <a:pt x="7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2" name="Google Shape;14932;p22"/>
            <p:cNvSpPr/>
            <p:nvPr/>
          </p:nvSpPr>
          <p:spPr>
            <a:xfrm rot="5400000">
              <a:off x="2076808" y="2651701"/>
              <a:ext cx="158749" cy="136590"/>
            </a:xfrm>
            <a:custGeom>
              <a:avLst/>
              <a:gdLst/>
              <a:ahLst/>
              <a:cxnLst/>
              <a:rect l="l" t="t" r="r" b="b"/>
              <a:pathLst>
                <a:path w="1375" h="1183" extrusionOk="0">
                  <a:moveTo>
                    <a:pt x="782" y="1"/>
                  </a:moveTo>
                  <a:cubicBezTo>
                    <a:pt x="636" y="1"/>
                    <a:pt x="488" y="55"/>
                    <a:pt x="369" y="177"/>
                  </a:cubicBezTo>
                  <a:cubicBezTo>
                    <a:pt x="1" y="545"/>
                    <a:pt x="264" y="1183"/>
                    <a:pt x="781" y="1183"/>
                  </a:cubicBezTo>
                  <a:cubicBezTo>
                    <a:pt x="1112" y="1183"/>
                    <a:pt x="1374" y="920"/>
                    <a:pt x="1374" y="590"/>
                  </a:cubicBezTo>
                  <a:cubicBezTo>
                    <a:pt x="1374" y="235"/>
                    <a:pt x="1084" y="1"/>
                    <a:pt x="78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3" name="Google Shape;14933;p22"/>
            <p:cNvSpPr/>
            <p:nvPr/>
          </p:nvSpPr>
          <p:spPr>
            <a:xfrm rot="5400000">
              <a:off x="1948416" y="2797518"/>
              <a:ext cx="158633" cy="136013"/>
            </a:xfrm>
            <a:custGeom>
              <a:avLst/>
              <a:gdLst/>
              <a:ahLst/>
              <a:cxnLst/>
              <a:rect l="l" t="t" r="r" b="b"/>
              <a:pathLst>
                <a:path w="1374" h="1178" extrusionOk="0">
                  <a:moveTo>
                    <a:pt x="789" y="0"/>
                  </a:moveTo>
                  <a:cubicBezTo>
                    <a:pt x="263" y="0"/>
                    <a:pt x="1" y="638"/>
                    <a:pt x="368" y="1006"/>
                  </a:cubicBezTo>
                  <a:cubicBezTo>
                    <a:pt x="487" y="1124"/>
                    <a:pt x="633" y="1177"/>
                    <a:pt x="777" y="1177"/>
                  </a:cubicBezTo>
                  <a:cubicBezTo>
                    <a:pt x="1081" y="1177"/>
                    <a:pt x="1374" y="942"/>
                    <a:pt x="1374" y="586"/>
                  </a:cubicBezTo>
                  <a:cubicBezTo>
                    <a:pt x="1374" y="263"/>
                    <a:pt x="1111" y="0"/>
                    <a:pt x="7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4" name="Google Shape;14934;p22"/>
            <p:cNvSpPr/>
            <p:nvPr/>
          </p:nvSpPr>
          <p:spPr>
            <a:xfrm rot="5400000">
              <a:off x="4373088" y="2868873"/>
              <a:ext cx="394274" cy="15818"/>
            </a:xfrm>
            <a:custGeom>
              <a:avLst/>
              <a:gdLst/>
              <a:ahLst/>
              <a:cxnLst/>
              <a:rect l="l" t="t" r="r" b="b"/>
              <a:pathLst>
                <a:path w="3415" h="137" extrusionOk="0">
                  <a:moveTo>
                    <a:pt x="98" y="1"/>
                  </a:moveTo>
                  <a:cubicBezTo>
                    <a:pt x="1" y="1"/>
                    <a:pt x="1" y="136"/>
                    <a:pt x="98" y="136"/>
                  </a:cubicBezTo>
                  <a:lnTo>
                    <a:pt x="3317" y="136"/>
                  </a:lnTo>
                  <a:cubicBezTo>
                    <a:pt x="3415" y="136"/>
                    <a:pt x="3415" y="1"/>
                    <a:pt x="331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5" name="Google Shape;14935;p22"/>
            <p:cNvSpPr/>
            <p:nvPr/>
          </p:nvSpPr>
          <p:spPr>
            <a:xfrm rot="5400000">
              <a:off x="4501703" y="3062598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93" y="0"/>
                  </a:moveTo>
                  <a:cubicBezTo>
                    <a:pt x="263" y="0"/>
                    <a:pt x="0" y="263"/>
                    <a:pt x="0" y="585"/>
                  </a:cubicBezTo>
                  <a:cubicBezTo>
                    <a:pt x="0" y="908"/>
                    <a:pt x="263" y="1178"/>
                    <a:pt x="593" y="1178"/>
                  </a:cubicBezTo>
                  <a:cubicBezTo>
                    <a:pt x="916" y="1178"/>
                    <a:pt x="1179" y="908"/>
                    <a:pt x="1179" y="585"/>
                  </a:cubicBezTo>
                  <a:cubicBezTo>
                    <a:pt x="1179" y="263"/>
                    <a:pt x="916" y="0"/>
                    <a:pt x="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6" name="Google Shape;14936;p22"/>
            <p:cNvSpPr/>
            <p:nvPr/>
          </p:nvSpPr>
          <p:spPr>
            <a:xfrm rot="5400000">
              <a:off x="4501703" y="2554952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0"/>
                  </a:moveTo>
                  <a:cubicBezTo>
                    <a:pt x="263" y="0"/>
                    <a:pt x="0" y="263"/>
                    <a:pt x="0" y="585"/>
                  </a:cubicBezTo>
                  <a:cubicBezTo>
                    <a:pt x="0" y="908"/>
                    <a:pt x="263" y="1178"/>
                    <a:pt x="585" y="1178"/>
                  </a:cubicBezTo>
                  <a:cubicBezTo>
                    <a:pt x="916" y="1178"/>
                    <a:pt x="1178" y="908"/>
                    <a:pt x="1178" y="585"/>
                  </a:cubicBezTo>
                  <a:cubicBezTo>
                    <a:pt x="1178" y="263"/>
                    <a:pt x="916" y="0"/>
                    <a:pt x="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7" name="Google Shape;14937;p22"/>
            <p:cNvSpPr/>
            <p:nvPr/>
          </p:nvSpPr>
          <p:spPr>
            <a:xfrm rot="5400000">
              <a:off x="4215829" y="2873722"/>
              <a:ext cx="318075" cy="16511"/>
            </a:xfrm>
            <a:custGeom>
              <a:avLst/>
              <a:gdLst/>
              <a:ahLst/>
              <a:cxnLst/>
              <a:rect l="l" t="t" r="r" b="b"/>
              <a:pathLst>
                <a:path w="2755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0"/>
                    <a:pt x="26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8" name="Google Shape;14938;p22"/>
            <p:cNvSpPr/>
            <p:nvPr/>
          </p:nvSpPr>
          <p:spPr>
            <a:xfrm rot="5400000">
              <a:off x="4306806" y="3030502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6" y="1"/>
                  </a:moveTo>
                  <a:cubicBezTo>
                    <a:pt x="263" y="1"/>
                    <a:pt x="1" y="263"/>
                    <a:pt x="1" y="586"/>
                  </a:cubicBezTo>
                  <a:cubicBezTo>
                    <a:pt x="1" y="916"/>
                    <a:pt x="263" y="1179"/>
                    <a:pt x="586" y="1179"/>
                  </a:cubicBezTo>
                  <a:cubicBezTo>
                    <a:pt x="916" y="1179"/>
                    <a:pt x="1179" y="916"/>
                    <a:pt x="1179" y="586"/>
                  </a:cubicBezTo>
                  <a:cubicBezTo>
                    <a:pt x="1179" y="263"/>
                    <a:pt x="916" y="1"/>
                    <a:pt x="5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39" name="Google Shape;14939;p22"/>
            <p:cNvSpPr/>
            <p:nvPr/>
          </p:nvSpPr>
          <p:spPr>
            <a:xfrm rot="5400000">
              <a:off x="4295318" y="2586297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9" y="1"/>
                  </a:moveTo>
                  <a:cubicBezTo>
                    <a:pt x="644" y="1"/>
                    <a:pt x="495" y="55"/>
                    <a:pt x="376" y="177"/>
                  </a:cubicBezTo>
                  <a:cubicBezTo>
                    <a:pt x="1" y="545"/>
                    <a:pt x="263" y="1183"/>
                    <a:pt x="789" y="1183"/>
                  </a:cubicBezTo>
                  <a:cubicBezTo>
                    <a:pt x="1119" y="1183"/>
                    <a:pt x="1381" y="920"/>
                    <a:pt x="1381" y="590"/>
                  </a:cubicBezTo>
                  <a:cubicBezTo>
                    <a:pt x="1381" y="235"/>
                    <a:pt x="1091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0" name="Google Shape;14940;p22"/>
            <p:cNvSpPr/>
            <p:nvPr/>
          </p:nvSpPr>
          <p:spPr>
            <a:xfrm rot="5400000">
              <a:off x="4101462" y="2868468"/>
              <a:ext cx="177683" cy="16626"/>
            </a:xfrm>
            <a:custGeom>
              <a:avLst/>
              <a:gdLst/>
              <a:ahLst/>
              <a:cxnLst/>
              <a:rect l="l" t="t" r="r" b="b"/>
              <a:pathLst>
                <a:path w="1539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1"/>
                    <a:pt x="144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1" name="Google Shape;14941;p22"/>
            <p:cNvSpPr/>
            <p:nvPr/>
          </p:nvSpPr>
          <p:spPr>
            <a:xfrm rot="5400000">
              <a:off x="4111217" y="2942758"/>
              <a:ext cx="158633" cy="136706"/>
            </a:xfrm>
            <a:custGeom>
              <a:avLst/>
              <a:gdLst/>
              <a:ahLst/>
              <a:cxnLst/>
              <a:rect l="l" t="t" r="r" b="b"/>
              <a:pathLst>
                <a:path w="1374" h="1184" extrusionOk="0">
                  <a:moveTo>
                    <a:pt x="785" y="1"/>
                  </a:moveTo>
                  <a:cubicBezTo>
                    <a:pt x="639" y="1"/>
                    <a:pt x="490" y="56"/>
                    <a:pt x="368" y="178"/>
                  </a:cubicBezTo>
                  <a:cubicBezTo>
                    <a:pt x="0" y="545"/>
                    <a:pt x="263" y="1183"/>
                    <a:pt x="788" y="1183"/>
                  </a:cubicBezTo>
                  <a:cubicBezTo>
                    <a:pt x="1111" y="1183"/>
                    <a:pt x="1374" y="920"/>
                    <a:pt x="1374" y="590"/>
                  </a:cubicBezTo>
                  <a:cubicBezTo>
                    <a:pt x="1374" y="236"/>
                    <a:pt x="1087" y="1"/>
                    <a:pt x="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2" name="Google Shape;14942;p22"/>
            <p:cNvSpPr/>
            <p:nvPr/>
          </p:nvSpPr>
          <p:spPr>
            <a:xfrm rot="5400000">
              <a:off x="4122243" y="2663189"/>
              <a:ext cx="136120" cy="136244"/>
            </a:xfrm>
            <a:custGeom>
              <a:avLst/>
              <a:gdLst/>
              <a:ahLst/>
              <a:cxnLst/>
              <a:rect l="l" t="t" r="r" b="b"/>
              <a:pathLst>
                <a:path w="1179" h="1180" extrusionOk="0">
                  <a:moveTo>
                    <a:pt x="585" y="1"/>
                  </a:moveTo>
                  <a:cubicBezTo>
                    <a:pt x="263" y="1"/>
                    <a:pt x="0" y="264"/>
                    <a:pt x="0" y="586"/>
                  </a:cubicBezTo>
                  <a:cubicBezTo>
                    <a:pt x="0" y="916"/>
                    <a:pt x="263" y="1179"/>
                    <a:pt x="585" y="1179"/>
                  </a:cubicBezTo>
                  <a:cubicBezTo>
                    <a:pt x="916" y="1179"/>
                    <a:pt x="1178" y="916"/>
                    <a:pt x="1178" y="586"/>
                  </a:cubicBezTo>
                  <a:cubicBezTo>
                    <a:pt x="1178" y="264"/>
                    <a:pt x="916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3" name="Google Shape;14943;p22"/>
            <p:cNvSpPr/>
            <p:nvPr/>
          </p:nvSpPr>
          <p:spPr>
            <a:xfrm rot="5400000">
              <a:off x="3357211" y="2868469"/>
              <a:ext cx="394274" cy="16626"/>
            </a:xfrm>
            <a:custGeom>
              <a:avLst/>
              <a:gdLst/>
              <a:ahLst/>
              <a:cxnLst/>
              <a:rect l="l" t="t" r="r" b="b"/>
              <a:pathLst>
                <a:path w="3415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3317" y="143"/>
                  </a:lnTo>
                  <a:cubicBezTo>
                    <a:pt x="3415" y="143"/>
                    <a:pt x="3415" y="1"/>
                    <a:pt x="331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4" name="Google Shape;14944;p22"/>
            <p:cNvSpPr/>
            <p:nvPr/>
          </p:nvSpPr>
          <p:spPr>
            <a:xfrm rot="5400000">
              <a:off x="3474454" y="2543291"/>
              <a:ext cx="159557" cy="136013"/>
            </a:xfrm>
            <a:custGeom>
              <a:avLst/>
              <a:gdLst/>
              <a:ahLst/>
              <a:cxnLst/>
              <a:rect l="l" t="t" r="r" b="b"/>
              <a:pathLst>
                <a:path w="1382" h="1178" extrusionOk="0">
                  <a:moveTo>
                    <a:pt x="784" y="0"/>
                  </a:moveTo>
                  <a:cubicBezTo>
                    <a:pt x="640" y="0"/>
                    <a:pt x="494" y="53"/>
                    <a:pt x="376" y="172"/>
                  </a:cubicBezTo>
                  <a:cubicBezTo>
                    <a:pt x="0" y="547"/>
                    <a:pt x="263" y="1177"/>
                    <a:pt x="788" y="1177"/>
                  </a:cubicBezTo>
                  <a:cubicBezTo>
                    <a:pt x="1119" y="1177"/>
                    <a:pt x="1381" y="914"/>
                    <a:pt x="1381" y="592"/>
                  </a:cubicBezTo>
                  <a:cubicBezTo>
                    <a:pt x="1381" y="236"/>
                    <a:pt x="1088" y="0"/>
                    <a:pt x="7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5" name="Google Shape;14945;p22"/>
            <p:cNvSpPr/>
            <p:nvPr/>
          </p:nvSpPr>
          <p:spPr>
            <a:xfrm rot="5400000">
              <a:off x="3474916" y="3051399"/>
              <a:ext cx="158633" cy="136013"/>
            </a:xfrm>
            <a:custGeom>
              <a:avLst/>
              <a:gdLst/>
              <a:ahLst/>
              <a:cxnLst/>
              <a:rect l="l" t="t" r="r" b="b"/>
              <a:pathLst>
                <a:path w="1374" h="1178" extrusionOk="0">
                  <a:moveTo>
                    <a:pt x="780" y="0"/>
                  </a:moveTo>
                  <a:cubicBezTo>
                    <a:pt x="636" y="0"/>
                    <a:pt x="489" y="53"/>
                    <a:pt x="368" y="172"/>
                  </a:cubicBezTo>
                  <a:cubicBezTo>
                    <a:pt x="0" y="547"/>
                    <a:pt x="263" y="1177"/>
                    <a:pt x="788" y="1177"/>
                  </a:cubicBezTo>
                  <a:cubicBezTo>
                    <a:pt x="1111" y="1177"/>
                    <a:pt x="1374" y="914"/>
                    <a:pt x="1374" y="592"/>
                  </a:cubicBezTo>
                  <a:cubicBezTo>
                    <a:pt x="1374" y="236"/>
                    <a:pt x="1084" y="0"/>
                    <a:pt x="7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6" name="Google Shape;14946;p22"/>
            <p:cNvSpPr/>
            <p:nvPr/>
          </p:nvSpPr>
          <p:spPr>
            <a:xfrm rot="5400000">
              <a:off x="3199490" y="2873664"/>
              <a:ext cx="318075" cy="16626"/>
            </a:xfrm>
            <a:custGeom>
              <a:avLst/>
              <a:gdLst/>
              <a:ahLst/>
              <a:cxnLst/>
              <a:rect l="l" t="t" r="r" b="b"/>
              <a:pathLst>
                <a:path w="2755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1"/>
                    <a:pt x="266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7" name="Google Shape;14947;p22"/>
            <p:cNvSpPr/>
            <p:nvPr/>
          </p:nvSpPr>
          <p:spPr>
            <a:xfrm rot="5400000">
              <a:off x="3278980" y="2586239"/>
              <a:ext cx="159557" cy="136706"/>
            </a:xfrm>
            <a:custGeom>
              <a:avLst/>
              <a:gdLst/>
              <a:ahLst/>
              <a:cxnLst/>
              <a:rect l="l" t="t" r="r" b="b"/>
              <a:pathLst>
                <a:path w="1382" h="1184" extrusionOk="0">
                  <a:moveTo>
                    <a:pt x="789" y="1"/>
                  </a:moveTo>
                  <a:cubicBezTo>
                    <a:pt x="644" y="1"/>
                    <a:pt x="495" y="55"/>
                    <a:pt x="376" y="178"/>
                  </a:cubicBezTo>
                  <a:cubicBezTo>
                    <a:pt x="1" y="545"/>
                    <a:pt x="263" y="1183"/>
                    <a:pt x="789" y="1183"/>
                  </a:cubicBezTo>
                  <a:cubicBezTo>
                    <a:pt x="1119" y="1183"/>
                    <a:pt x="1381" y="920"/>
                    <a:pt x="1381" y="590"/>
                  </a:cubicBezTo>
                  <a:cubicBezTo>
                    <a:pt x="1381" y="236"/>
                    <a:pt x="1091" y="1"/>
                    <a:pt x="78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8" name="Google Shape;14948;p22"/>
            <p:cNvSpPr/>
            <p:nvPr/>
          </p:nvSpPr>
          <p:spPr>
            <a:xfrm rot="5400000">
              <a:off x="3290467" y="3030444"/>
              <a:ext cx="136120" cy="136244"/>
            </a:xfrm>
            <a:custGeom>
              <a:avLst/>
              <a:gdLst/>
              <a:ahLst/>
              <a:cxnLst/>
              <a:rect l="l" t="t" r="r" b="b"/>
              <a:pathLst>
                <a:path w="1179" h="1180" extrusionOk="0">
                  <a:moveTo>
                    <a:pt x="586" y="1"/>
                  </a:moveTo>
                  <a:cubicBezTo>
                    <a:pt x="263" y="1"/>
                    <a:pt x="1" y="264"/>
                    <a:pt x="1" y="586"/>
                  </a:cubicBezTo>
                  <a:cubicBezTo>
                    <a:pt x="1" y="916"/>
                    <a:pt x="263" y="1179"/>
                    <a:pt x="586" y="1179"/>
                  </a:cubicBezTo>
                  <a:cubicBezTo>
                    <a:pt x="916" y="1179"/>
                    <a:pt x="1179" y="916"/>
                    <a:pt x="1179" y="586"/>
                  </a:cubicBezTo>
                  <a:cubicBezTo>
                    <a:pt x="1179" y="264"/>
                    <a:pt x="916" y="1"/>
                    <a:pt x="5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49" name="Google Shape;14949;p22"/>
            <p:cNvSpPr/>
            <p:nvPr/>
          </p:nvSpPr>
          <p:spPr>
            <a:xfrm rot="5400000">
              <a:off x="3085527" y="2868930"/>
              <a:ext cx="177683" cy="15703"/>
            </a:xfrm>
            <a:custGeom>
              <a:avLst/>
              <a:gdLst/>
              <a:ahLst/>
              <a:cxnLst/>
              <a:rect l="l" t="t" r="r" b="b"/>
              <a:pathLst>
                <a:path w="1539" h="136" extrusionOk="0">
                  <a:moveTo>
                    <a:pt x="98" y="0"/>
                  </a:moveTo>
                  <a:cubicBezTo>
                    <a:pt x="1" y="0"/>
                    <a:pt x="1" y="135"/>
                    <a:pt x="98" y="135"/>
                  </a:cubicBezTo>
                  <a:lnTo>
                    <a:pt x="1441" y="135"/>
                  </a:lnTo>
                  <a:cubicBezTo>
                    <a:pt x="1539" y="135"/>
                    <a:pt x="1539" y="0"/>
                    <a:pt x="14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0" name="Google Shape;14950;p22"/>
            <p:cNvSpPr/>
            <p:nvPr/>
          </p:nvSpPr>
          <p:spPr>
            <a:xfrm rot="5400000">
              <a:off x="3105904" y="2663246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0"/>
                  </a:moveTo>
                  <a:cubicBezTo>
                    <a:pt x="263" y="0"/>
                    <a:pt x="0" y="263"/>
                    <a:pt x="0" y="586"/>
                  </a:cubicBezTo>
                  <a:cubicBezTo>
                    <a:pt x="0" y="908"/>
                    <a:pt x="263" y="1178"/>
                    <a:pt x="585" y="1178"/>
                  </a:cubicBezTo>
                  <a:cubicBezTo>
                    <a:pt x="916" y="1178"/>
                    <a:pt x="1178" y="908"/>
                    <a:pt x="1178" y="586"/>
                  </a:cubicBezTo>
                  <a:cubicBezTo>
                    <a:pt x="1178" y="263"/>
                    <a:pt x="916" y="0"/>
                    <a:pt x="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1" name="Google Shape;14951;p22"/>
            <p:cNvSpPr/>
            <p:nvPr/>
          </p:nvSpPr>
          <p:spPr>
            <a:xfrm rot="5400000">
              <a:off x="3094878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5" y="0"/>
                  </a:moveTo>
                  <a:cubicBezTo>
                    <a:pt x="639" y="0"/>
                    <a:pt x="490" y="55"/>
                    <a:pt x="368" y="177"/>
                  </a:cubicBezTo>
                  <a:cubicBezTo>
                    <a:pt x="0" y="545"/>
                    <a:pt x="263" y="1182"/>
                    <a:pt x="788" y="1182"/>
                  </a:cubicBezTo>
                  <a:cubicBezTo>
                    <a:pt x="1111" y="1182"/>
                    <a:pt x="1374" y="912"/>
                    <a:pt x="1374" y="590"/>
                  </a:cubicBezTo>
                  <a:cubicBezTo>
                    <a:pt x="1374" y="235"/>
                    <a:pt x="1087" y="0"/>
                    <a:pt x="7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2" name="Google Shape;14952;p22"/>
            <p:cNvSpPr/>
            <p:nvPr/>
          </p:nvSpPr>
          <p:spPr>
            <a:xfrm rot="5400000">
              <a:off x="3590265" y="2873722"/>
              <a:ext cx="318075" cy="16511"/>
            </a:xfrm>
            <a:custGeom>
              <a:avLst/>
              <a:gdLst/>
              <a:ahLst/>
              <a:cxnLst/>
              <a:rect l="l" t="t" r="r" b="b"/>
              <a:pathLst>
                <a:path w="2755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0"/>
                    <a:pt x="26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3" name="Google Shape;14953;p22"/>
            <p:cNvSpPr/>
            <p:nvPr/>
          </p:nvSpPr>
          <p:spPr>
            <a:xfrm rot="5400000">
              <a:off x="3669582" y="2586586"/>
              <a:ext cx="159557" cy="136013"/>
            </a:xfrm>
            <a:custGeom>
              <a:avLst/>
              <a:gdLst/>
              <a:ahLst/>
              <a:cxnLst/>
              <a:rect l="l" t="t" r="r" b="b"/>
              <a:pathLst>
                <a:path w="1382" h="1178" extrusionOk="0">
                  <a:moveTo>
                    <a:pt x="789" y="1"/>
                  </a:moveTo>
                  <a:cubicBezTo>
                    <a:pt x="263" y="1"/>
                    <a:pt x="1" y="638"/>
                    <a:pt x="376" y="1006"/>
                  </a:cubicBezTo>
                  <a:cubicBezTo>
                    <a:pt x="494" y="1125"/>
                    <a:pt x="641" y="1178"/>
                    <a:pt x="786" y="1178"/>
                  </a:cubicBezTo>
                  <a:cubicBezTo>
                    <a:pt x="1089" y="1178"/>
                    <a:pt x="1381" y="944"/>
                    <a:pt x="1381" y="593"/>
                  </a:cubicBezTo>
                  <a:cubicBezTo>
                    <a:pt x="1381" y="263"/>
                    <a:pt x="1119" y="1"/>
                    <a:pt x="7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4" name="Google Shape;14954;p22"/>
            <p:cNvSpPr/>
            <p:nvPr/>
          </p:nvSpPr>
          <p:spPr>
            <a:xfrm rot="5400000">
              <a:off x="3669639" y="3018899"/>
              <a:ext cx="159441" cy="136013"/>
            </a:xfrm>
            <a:custGeom>
              <a:avLst/>
              <a:gdLst/>
              <a:ahLst/>
              <a:cxnLst/>
              <a:rect l="l" t="t" r="r" b="b"/>
              <a:pathLst>
                <a:path w="1381" h="1178" extrusionOk="0">
                  <a:moveTo>
                    <a:pt x="788" y="1"/>
                  </a:moveTo>
                  <a:cubicBezTo>
                    <a:pt x="263" y="1"/>
                    <a:pt x="0" y="638"/>
                    <a:pt x="375" y="1006"/>
                  </a:cubicBezTo>
                  <a:cubicBezTo>
                    <a:pt x="494" y="1125"/>
                    <a:pt x="641" y="1178"/>
                    <a:pt x="785" y="1178"/>
                  </a:cubicBezTo>
                  <a:cubicBezTo>
                    <a:pt x="1088" y="1178"/>
                    <a:pt x="1381" y="944"/>
                    <a:pt x="1381" y="593"/>
                  </a:cubicBezTo>
                  <a:cubicBezTo>
                    <a:pt x="1381" y="263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5" name="Google Shape;14955;p22"/>
            <p:cNvSpPr/>
            <p:nvPr/>
          </p:nvSpPr>
          <p:spPr>
            <a:xfrm rot="5400000">
              <a:off x="3845024" y="2868468"/>
              <a:ext cx="177683" cy="16626"/>
            </a:xfrm>
            <a:custGeom>
              <a:avLst/>
              <a:gdLst/>
              <a:ahLst/>
              <a:cxnLst/>
              <a:rect l="l" t="t" r="r" b="b"/>
              <a:pathLst>
                <a:path w="1539" h="144" extrusionOk="0">
                  <a:moveTo>
                    <a:pt x="98" y="1"/>
                  </a:moveTo>
                  <a:cubicBezTo>
                    <a:pt x="1" y="1"/>
                    <a:pt x="1" y="144"/>
                    <a:pt x="98" y="144"/>
                  </a:cubicBezTo>
                  <a:lnTo>
                    <a:pt x="1441" y="144"/>
                  </a:lnTo>
                  <a:cubicBezTo>
                    <a:pt x="1539" y="144"/>
                    <a:pt x="1539" y="1"/>
                    <a:pt x="144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6" name="Google Shape;14956;p22"/>
            <p:cNvSpPr/>
            <p:nvPr/>
          </p:nvSpPr>
          <p:spPr>
            <a:xfrm rot="5400000">
              <a:off x="3854203" y="2651701"/>
              <a:ext cx="158749" cy="136590"/>
            </a:xfrm>
            <a:custGeom>
              <a:avLst/>
              <a:gdLst/>
              <a:ahLst/>
              <a:cxnLst/>
              <a:rect l="l" t="t" r="r" b="b"/>
              <a:pathLst>
                <a:path w="1375" h="1183" extrusionOk="0">
                  <a:moveTo>
                    <a:pt x="781" y="0"/>
                  </a:moveTo>
                  <a:cubicBezTo>
                    <a:pt x="264" y="0"/>
                    <a:pt x="1" y="638"/>
                    <a:pt x="369" y="1006"/>
                  </a:cubicBezTo>
                  <a:cubicBezTo>
                    <a:pt x="488" y="1128"/>
                    <a:pt x="636" y="1182"/>
                    <a:pt x="782" y="1182"/>
                  </a:cubicBezTo>
                  <a:cubicBezTo>
                    <a:pt x="1084" y="1182"/>
                    <a:pt x="1374" y="947"/>
                    <a:pt x="1374" y="593"/>
                  </a:cubicBezTo>
                  <a:cubicBezTo>
                    <a:pt x="1374" y="263"/>
                    <a:pt x="1112" y="0"/>
                    <a:pt x="7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7" name="Google Shape;14957;p22"/>
            <p:cNvSpPr/>
            <p:nvPr/>
          </p:nvSpPr>
          <p:spPr>
            <a:xfrm rot="5400000">
              <a:off x="3854260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0"/>
                  </a:moveTo>
                  <a:cubicBezTo>
                    <a:pt x="263" y="0"/>
                    <a:pt x="0" y="638"/>
                    <a:pt x="368" y="1006"/>
                  </a:cubicBezTo>
                  <a:cubicBezTo>
                    <a:pt x="490" y="1128"/>
                    <a:pt x="639" y="1182"/>
                    <a:pt x="785" y="1182"/>
                  </a:cubicBezTo>
                  <a:cubicBezTo>
                    <a:pt x="1087" y="1182"/>
                    <a:pt x="1374" y="947"/>
                    <a:pt x="1374" y="593"/>
                  </a:cubicBezTo>
                  <a:cubicBezTo>
                    <a:pt x="1374" y="263"/>
                    <a:pt x="111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8" name="Google Shape;14958;p22"/>
            <p:cNvSpPr/>
            <p:nvPr/>
          </p:nvSpPr>
          <p:spPr>
            <a:xfrm rot="5400000">
              <a:off x="3982999" y="2797229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2" y="1"/>
                  </a:moveTo>
                  <a:cubicBezTo>
                    <a:pt x="636" y="1"/>
                    <a:pt x="488" y="55"/>
                    <a:pt x="368" y="177"/>
                  </a:cubicBezTo>
                  <a:cubicBezTo>
                    <a:pt x="1" y="545"/>
                    <a:pt x="263" y="1183"/>
                    <a:pt x="789" y="1183"/>
                  </a:cubicBezTo>
                  <a:cubicBezTo>
                    <a:pt x="1111" y="1183"/>
                    <a:pt x="1374" y="920"/>
                    <a:pt x="1374" y="590"/>
                  </a:cubicBezTo>
                  <a:cubicBezTo>
                    <a:pt x="1374" y="235"/>
                    <a:pt x="1083" y="1"/>
                    <a:pt x="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59" name="Google Shape;14959;p22"/>
            <p:cNvSpPr/>
            <p:nvPr/>
          </p:nvSpPr>
          <p:spPr>
            <a:xfrm rot="5400000">
              <a:off x="2964581" y="2797518"/>
              <a:ext cx="158633" cy="136013"/>
            </a:xfrm>
            <a:custGeom>
              <a:avLst/>
              <a:gdLst/>
              <a:ahLst/>
              <a:cxnLst/>
              <a:rect l="l" t="t" r="r" b="b"/>
              <a:pathLst>
                <a:path w="1374" h="1178" extrusionOk="0">
                  <a:moveTo>
                    <a:pt x="777" y="0"/>
                  </a:moveTo>
                  <a:cubicBezTo>
                    <a:pt x="633" y="0"/>
                    <a:pt x="487" y="53"/>
                    <a:pt x="368" y="172"/>
                  </a:cubicBezTo>
                  <a:cubicBezTo>
                    <a:pt x="1" y="547"/>
                    <a:pt x="263" y="1177"/>
                    <a:pt x="789" y="1177"/>
                  </a:cubicBezTo>
                  <a:cubicBezTo>
                    <a:pt x="1111" y="1177"/>
                    <a:pt x="1374" y="914"/>
                    <a:pt x="1374" y="592"/>
                  </a:cubicBezTo>
                  <a:cubicBezTo>
                    <a:pt x="1374" y="236"/>
                    <a:pt x="1081" y="0"/>
                    <a:pt x="77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0" name="Google Shape;14960;p22"/>
            <p:cNvSpPr/>
            <p:nvPr/>
          </p:nvSpPr>
          <p:spPr>
            <a:xfrm rot="5400000">
              <a:off x="4610614" y="2873664"/>
              <a:ext cx="318075" cy="16626"/>
            </a:xfrm>
            <a:custGeom>
              <a:avLst/>
              <a:gdLst/>
              <a:ahLst/>
              <a:cxnLst/>
              <a:rect l="l" t="t" r="r" b="b"/>
              <a:pathLst>
                <a:path w="2755" h="144" extrusionOk="0">
                  <a:moveTo>
                    <a:pt x="98" y="1"/>
                  </a:moveTo>
                  <a:cubicBezTo>
                    <a:pt x="1" y="1"/>
                    <a:pt x="1" y="144"/>
                    <a:pt x="98" y="144"/>
                  </a:cubicBezTo>
                  <a:lnTo>
                    <a:pt x="2665" y="144"/>
                  </a:lnTo>
                  <a:cubicBezTo>
                    <a:pt x="2755" y="144"/>
                    <a:pt x="2755" y="1"/>
                    <a:pt x="266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1" name="Google Shape;14961;p22"/>
            <p:cNvSpPr/>
            <p:nvPr/>
          </p:nvSpPr>
          <p:spPr>
            <a:xfrm rot="5400000">
              <a:off x="4689584" y="2586297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9" y="0"/>
                  </a:moveTo>
                  <a:cubicBezTo>
                    <a:pt x="263" y="0"/>
                    <a:pt x="1" y="638"/>
                    <a:pt x="376" y="1006"/>
                  </a:cubicBezTo>
                  <a:cubicBezTo>
                    <a:pt x="495" y="1128"/>
                    <a:pt x="644" y="1182"/>
                    <a:pt x="789" y="1182"/>
                  </a:cubicBezTo>
                  <a:cubicBezTo>
                    <a:pt x="1091" y="1182"/>
                    <a:pt x="1381" y="947"/>
                    <a:pt x="1381" y="593"/>
                  </a:cubicBezTo>
                  <a:cubicBezTo>
                    <a:pt x="1381" y="263"/>
                    <a:pt x="1119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2" name="Google Shape;14962;p22"/>
            <p:cNvSpPr/>
            <p:nvPr/>
          </p:nvSpPr>
          <p:spPr>
            <a:xfrm rot="5400000">
              <a:off x="4701533" y="3030502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6" y="0"/>
                  </a:moveTo>
                  <a:cubicBezTo>
                    <a:pt x="263" y="0"/>
                    <a:pt x="1" y="263"/>
                    <a:pt x="1" y="593"/>
                  </a:cubicBezTo>
                  <a:cubicBezTo>
                    <a:pt x="1" y="916"/>
                    <a:pt x="263" y="1178"/>
                    <a:pt x="586" y="1178"/>
                  </a:cubicBezTo>
                  <a:cubicBezTo>
                    <a:pt x="916" y="1178"/>
                    <a:pt x="1179" y="916"/>
                    <a:pt x="1179" y="593"/>
                  </a:cubicBezTo>
                  <a:cubicBezTo>
                    <a:pt x="1179" y="263"/>
                    <a:pt x="916" y="0"/>
                    <a:pt x="5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3" name="Google Shape;14963;p22"/>
            <p:cNvSpPr/>
            <p:nvPr/>
          </p:nvSpPr>
          <p:spPr>
            <a:xfrm rot="5400000">
              <a:off x="4865315" y="2868468"/>
              <a:ext cx="177683" cy="16626"/>
            </a:xfrm>
            <a:custGeom>
              <a:avLst/>
              <a:gdLst/>
              <a:ahLst/>
              <a:cxnLst/>
              <a:rect l="l" t="t" r="r" b="b"/>
              <a:pathLst>
                <a:path w="1539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1"/>
                    <a:pt x="144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4" name="Google Shape;14964;p22"/>
            <p:cNvSpPr/>
            <p:nvPr/>
          </p:nvSpPr>
          <p:spPr>
            <a:xfrm rot="5400000">
              <a:off x="4886154" y="2663246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1"/>
                  </a:moveTo>
                  <a:cubicBezTo>
                    <a:pt x="263" y="1"/>
                    <a:pt x="0" y="263"/>
                    <a:pt x="0" y="594"/>
                  </a:cubicBezTo>
                  <a:cubicBezTo>
                    <a:pt x="0" y="916"/>
                    <a:pt x="263" y="1179"/>
                    <a:pt x="585" y="1179"/>
                  </a:cubicBezTo>
                  <a:cubicBezTo>
                    <a:pt x="916" y="1179"/>
                    <a:pt x="1178" y="916"/>
                    <a:pt x="1178" y="594"/>
                  </a:cubicBezTo>
                  <a:cubicBezTo>
                    <a:pt x="1178" y="263"/>
                    <a:pt x="916" y="1"/>
                    <a:pt x="5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5" name="Google Shape;14965;p22"/>
            <p:cNvSpPr/>
            <p:nvPr/>
          </p:nvSpPr>
          <p:spPr>
            <a:xfrm rot="5400000">
              <a:off x="4874666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1"/>
                  </a:moveTo>
                  <a:cubicBezTo>
                    <a:pt x="263" y="1"/>
                    <a:pt x="0" y="639"/>
                    <a:pt x="368" y="1006"/>
                  </a:cubicBezTo>
                  <a:cubicBezTo>
                    <a:pt x="490" y="1128"/>
                    <a:pt x="639" y="1183"/>
                    <a:pt x="785" y="1183"/>
                  </a:cubicBezTo>
                  <a:cubicBezTo>
                    <a:pt x="1087" y="1183"/>
                    <a:pt x="1374" y="948"/>
                    <a:pt x="1374" y="594"/>
                  </a:cubicBezTo>
                  <a:cubicBezTo>
                    <a:pt x="1374" y="263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6" name="Google Shape;14966;p22"/>
            <p:cNvSpPr/>
            <p:nvPr/>
          </p:nvSpPr>
          <p:spPr>
            <a:xfrm rot="5400000">
              <a:off x="5393436" y="2868930"/>
              <a:ext cx="394274" cy="15703"/>
            </a:xfrm>
            <a:custGeom>
              <a:avLst/>
              <a:gdLst/>
              <a:ahLst/>
              <a:cxnLst/>
              <a:rect l="l" t="t" r="r" b="b"/>
              <a:pathLst>
                <a:path w="3415" h="136" extrusionOk="0">
                  <a:moveTo>
                    <a:pt x="98" y="1"/>
                  </a:moveTo>
                  <a:cubicBezTo>
                    <a:pt x="1" y="1"/>
                    <a:pt x="1" y="136"/>
                    <a:pt x="98" y="136"/>
                  </a:cubicBezTo>
                  <a:lnTo>
                    <a:pt x="3317" y="136"/>
                  </a:lnTo>
                  <a:cubicBezTo>
                    <a:pt x="3415" y="136"/>
                    <a:pt x="3415" y="1"/>
                    <a:pt x="331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7" name="Google Shape;14967;p22"/>
            <p:cNvSpPr/>
            <p:nvPr/>
          </p:nvSpPr>
          <p:spPr>
            <a:xfrm rot="5400000">
              <a:off x="5511430" y="3051110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0"/>
                  </a:moveTo>
                  <a:cubicBezTo>
                    <a:pt x="263" y="0"/>
                    <a:pt x="0" y="638"/>
                    <a:pt x="368" y="1006"/>
                  </a:cubicBezTo>
                  <a:cubicBezTo>
                    <a:pt x="490" y="1128"/>
                    <a:pt x="639" y="1182"/>
                    <a:pt x="785" y="1182"/>
                  </a:cubicBezTo>
                  <a:cubicBezTo>
                    <a:pt x="1087" y="1182"/>
                    <a:pt x="1374" y="948"/>
                    <a:pt x="1374" y="593"/>
                  </a:cubicBezTo>
                  <a:cubicBezTo>
                    <a:pt x="1374" y="270"/>
                    <a:pt x="1111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8" name="Google Shape;14968;p22"/>
            <p:cNvSpPr/>
            <p:nvPr/>
          </p:nvSpPr>
          <p:spPr>
            <a:xfrm rot="5400000">
              <a:off x="5510968" y="2543002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8" y="0"/>
                  </a:moveTo>
                  <a:cubicBezTo>
                    <a:pt x="263" y="0"/>
                    <a:pt x="0" y="638"/>
                    <a:pt x="376" y="1006"/>
                  </a:cubicBezTo>
                  <a:cubicBezTo>
                    <a:pt x="495" y="1128"/>
                    <a:pt x="643" y="1182"/>
                    <a:pt x="789" y="1182"/>
                  </a:cubicBezTo>
                  <a:cubicBezTo>
                    <a:pt x="1091" y="1182"/>
                    <a:pt x="1381" y="948"/>
                    <a:pt x="1381" y="593"/>
                  </a:cubicBezTo>
                  <a:cubicBezTo>
                    <a:pt x="1381" y="270"/>
                    <a:pt x="1119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69" name="Google Shape;14969;p22"/>
            <p:cNvSpPr/>
            <p:nvPr/>
          </p:nvSpPr>
          <p:spPr>
            <a:xfrm rot="5400000">
              <a:off x="5627357" y="2874126"/>
              <a:ext cx="317151" cy="16626"/>
            </a:xfrm>
            <a:custGeom>
              <a:avLst/>
              <a:gdLst/>
              <a:ahLst/>
              <a:cxnLst/>
              <a:rect l="l" t="t" r="r" b="b"/>
              <a:pathLst>
                <a:path w="2747" h="144" extrusionOk="0">
                  <a:moveTo>
                    <a:pt x="90" y="1"/>
                  </a:moveTo>
                  <a:cubicBezTo>
                    <a:pt x="0" y="8"/>
                    <a:pt x="0" y="143"/>
                    <a:pt x="90" y="143"/>
                  </a:cubicBezTo>
                  <a:lnTo>
                    <a:pt x="2657" y="143"/>
                  </a:lnTo>
                  <a:cubicBezTo>
                    <a:pt x="2747" y="143"/>
                    <a:pt x="2747" y="8"/>
                    <a:pt x="265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0" name="Google Shape;14970;p22"/>
            <p:cNvSpPr/>
            <p:nvPr/>
          </p:nvSpPr>
          <p:spPr>
            <a:xfrm rot="5400000">
              <a:off x="5717872" y="3030444"/>
              <a:ext cx="136120" cy="136244"/>
            </a:xfrm>
            <a:custGeom>
              <a:avLst/>
              <a:gdLst/>
              <a:ahLst/>
              <a:cxnLst/>
              <a:rect l="l" t="t" r="r" b="b"/>
              <a:pathLst>
                <a:path w="1179" h="1180" extrusionOk="0">
                  <a:moveTo>
                    <a:pt x="586" y="1"/>
                  </a:moveTo>
                  <a:cubicBezTo>
                    <a:pt x="263" y="1"/>
                    <a:pt x="1" y="264"/>
                    <a:pt x="1" y="594"/>
                  </a:cubicBezTo>
                  <a:cubicBezTo>
                    <a:pt x="1" y="916"/>
                    <a:pt x="263" y="1179"/>
                    <a:pt x="586" y="1179"/>
                  </a:cubicBezTo>
                  <a:cubicBezTo>
                    <a:pt x="916" y="1179"/>
                    <a:pt x="1179" y="916"/>
                    <a:pt x="1179" y="594"/>
                  </a:cubicBezTo>
                  <a:cubicBezTo>
                    <a:pt x="1179" y="264"/>
                    <a:pt x="916" y="1"/>
                    <a:pt x="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1" name="Google Shape;14971;p22"/>
            <p:cNvSpPr/>
            <p:nvPr/>
          </p:nvSpPr>
          <p:spPr>
            <a:xfrm rot="5400000">
              <a:off x="5705922" y="2586239"/>
              <a:ext cx="159557" cy="136706"/>
            </a:xfrm>
            <a:custGeom>
              <a:avLst/>
              <a:gdLst/>
              <a:ahLst/>
              <a:cxnLst/>
              <a:rect l="l" t="t" r="r" b="b"/>
              <a:pathLst>
                <a:path w="1382" h="1184" extrusionOk="0">
                  <a:moveTo>
                    <a:pt x="789" y="1"/>
                  </a:moveTo>
                  <a:cubicBezTo>
                    <a:pt x="263" y="1"/>
                    <a:pt x="1" y="639"/>
                    <a:pt x="376" y="1006"/>
                  </a:cubicBezTo>
                  <a:cubicBezTo>
                    <a:pt x="495" y="1128"/>
                    <a:pt x="644" y="1183"/>
                    <a:pt x="789" y="1183"/>
                  </a:cubicBezTo>
                  <a:cubicBezTo>
                    <a:pt x="1091" y="1183"/>
                    <a:pt x="1381" y="948"/>
                    <a:pt x="1381" y="594"/>
                  </a:cubicBezTo>
                  <a:cubicBezTo>
                    <a:pt x="1381" y="264"/>
                    <a:pt x="1119" y="1"/>
                    <a:pt x="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2" name="Google Shape;14972;p22"/>
            <p:cNvSpPr/>
            <p:nvPr/>
          </p:nvSpPr>
          <p:spPr>
            <a:xfrm rot="5400000">
              <a:off x="5881654" y="2868526"/>
              <a:ext cx="177683" cy="16511"/>
            </a:xfrm>
            <a:custGeom>
              <a:avLst/>
              <a:gdLst/>
              <a:ahLst/>
              <a:cxnLst/>
              <a:rect l="l" t="t" r="r" b="b"/>
              <a:pathLst>
                <a:path w="1539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0"/>
                    <a:pt x="14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3" name="Google Shape;14973;p22"/>
            <p:cNvSpPr/>
            <p:nvPr/>
          </p:nvSpPr>
          <p:spPr>
            <a:xfrm rot="5400000">
              <a:off x="5890947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1"/>
                  </a:moveTo>
                  <a:cubicBezTo>
                    <a:pt x="263" y="1"/>
                    <a:pt x="0" y="638"/>
                    <a:pt x="368" y="1006"/>
                  </a:cubicBezTo>
                  <a:cubicBezTo>
                    <a:pt x="490" y="1128"/>
                    <a:pt x="639" y="1183"/>
                    <a:pt x="785" y="1183"/>
                  </a:cubicBezTo>
                  <a:cubicBezTo>
                    <a:pt x="1087" y="1183"/>
                    <a:pt x="1374" y="948"/>
                    <a:pt x="1374" y="593"/>
                  </a:cubicBezTo>
                  <a:cubicBezTo>
                    <a:pt x="1374" y="271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4" name="Google Shape;14974;p22"/>
            <p:cNvSpPr/>
            <p:nvPr/>
          </p:nvSpPr>
          <p:spPr>
            <a:xfrm rot="5400000">
              <a:off x="5902435" y="2663246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1"/>
                  </a:moveTo>
                  <a:cubicBezTo>
                    <a:pt x="263" y="1"/>
                    <a:pt x="0" y="271"/>
                    <a:pt x="0" y="593"/>
                  </a:cubicBezTo>
                  <a:cubicBezTo>
                    <a:pt x="0" y="916"/>
                    <a:pt x="263" y="1179"/>
                    <a:pt x="585" y="1179"/>
                  </a:cubicBezTo>
                  <a:cubicBezTo>
                    <a:pt x="916" y="1179"/>
                    <a:pt x="1178" y="916"/>
                    <a:pt x="1178" y="593"/>
                  </a:cubicBezTo>
                  <a:cubicBezTo>
                    <a:pt x="1178" y="271"/>
                    <a:pt x="916" y="1"/>
                    <a:pt x="5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5" name="Google Shape;14975;p22"/>
            <p:cNvSpPr/>
            <p:nvPr/>
          </p:nvSpPr>
          <p:spPr>
            <a:xfrm rot="5400000">
              <a:off x="5236120" y="2873722"/>
              <a:ext cx="318075" cy="16511"/>
            </a:xfrm>
            <a:custGeom>
              <a:avLst/>
              <a:gdLst/>
              <a:ahLst/>
              <a:cxnLst/>
              <a:rect l="l" t="t" r="r" b="b"/>
              <a:pathLst>
                <a:path w="2755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0"/>
                    <a:pt x="26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6" name="Google Shape;14976;p22"/>
            <p:cNvSpPr/>
            <p:nvPr/>
          </p:nvSpPr>
          <p:spPr>
            <a:xfrm rot="5400000">
              <a:off x="5315667" y="3018610"/>
              <a:ext cx="159441" cy="136590"/>
            </a:xfrm>
            <a:custGeom>
              <a:avLst/>
              <a:gdLst/>
              <a:ahLst/>
              <a:cxnLst/>
              <a:rect l="l" t="t" r="r" b="b"/>
              <a:pathLst>
                <a:path w="1381" h="1183" extrusionOk="0">
                  <a:moveTo>
                    <a:pt x="789" y="0"/>
                  </a:moveTo>
                  <a:cubicBezTo>
                    <a:pt x="643" y="0"/>
                    <a:pt x="495" y="55"/>
                    <a:pt x="375" y="177"/>
                  </a:cubicBezTo>
                  <a:cubicBezTo>
                    <a:pt x="0" y="545"/>
                    <a:pt x="263" y="1182"/>
                    <a:pt x="788" y="1182"/>
                  </a:cubicBezTo>
                  <a:cubicBezTo>
                    <a:pt x="1111" y="1182"/>
                    <a:pt x="1381" y="920"/>
                    <a:pt x="1381" y="590"/>
                  </a:cubicBezTo>
                  <a:cubicBezTo>
                    <a:pt x="1381" y="235"/>
                    <a:pt x="1091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7" name="Google Shape;14977;p22"/>
            <p:cNvSpPr/>
            <p:nvPr/>
          </p:nvSpPr>
          <p:spPr>
            <a:xfrm rot="5400000">
              <a:off x="5315609" y="2586297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9" y="0"/>
                  </a:moveTo>
                  <a:cubicBezTo>
                    <a:pt x="644" y="0"/>
                    <a:pt x="495" y="55"/>
                    <a:pt x="376" y="177"/>
                  </a:cubicBezTo>
                  <a:cubicBezTo>
                    <a:pt x="1" y="545"/>
                    <a:pt x="263" y="1182"/>
                    <a:pt x="789" y="1182"/>
                  </a:cubicBezTo>
                  <a:cubicBezTo>
                    <a:pt x="1119" y="1182"/>
                    <a:pt x="1381" y="920"/>
                    <a:pt x="1381" y="590"/>
                  </a:cubicBezTo>
                  <a:cubicBezTo>
                    <a:pt x="1381" y="235"/>
                    <a:pt x="1091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8" name="Google Shape;14978;p22"/>
            <p:cNvSpPr/>
            <p:nvPr/>
          </p:nvSpPr>
          <p:spPr>
            <a:xfrm rot="5400000">
              <a:off x="5121810" y="2868526"/>
              <a:ext cx="177683" cy="16511"/>
            </a:xfrm>
            <a:custGeom>
              <a:avLst/>
              <a:gdLst/>
              <a:ahLst/>
              <a:cxnLst/>
              <a:rect l="l" t="t" r="r" b="b"/>
              <a:pathLst>
                <a:path w="1539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0"/>
                    <a:pt x="14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79" name="Google Shape;14979;p22"/>
            <p:cNvSpPr/>
            <p:nvPr/>
          </p:nvSpPr>
          <p:spPr>
            <a:xfrm rot="5400000">
              <a:off x="5131565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5" y="1"/>
                  </a:moveTo>
                  <a:cubicBezTo>
                    <a:pt x="639" y="1"/>
                    <a:pt x="490" y="55"/>
                    <a:pt x="368" y="177"/>
                  </a:cubicBezTo>
                  <a:cubicBezTo>
                    <a:pt x="0" y="545"/>
                    <a:pt x="263" y="1183"/>
                    <a:pt x="788" y="1183"/>
                  </a:cubicBezTo>
                  <a:cubicBezTo>
                    <a:pt x="1111" y="1183"/>
                    <a:pt x="1374" y="920"/>
                    <a:pt x="1374" y="590"/>
                  </a:cubicBezTo>
                  <a:cubicBezTo>
                    <a:pt x="1374" y="235"/>
                    <a:pt x="1087" y="1"/>
                    <a:pt x="7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0" name="Google Shape;14980;p22"/>
            <p:cNvSpPr/>
            <p:nvPr/>
          </p:nvSpPr>
          <p:spPr>
            <a:xfrm rot="5400000">
              <a:off x="5131508" y="2651701"/>
              <a:ext cx="158749" cy="136590"/>
            </a:xfrm>
            <a:custGeom>
              <a:avLst/>
              <a:gdLst/>
              <a:ahLst/>
              <a:cxnLst/>
              <a:rect l="l" t="t" r="r" b="b"/>
              <a:pathLst>
                <a:path w="1375" h="1183" extrusionOk="0">
                  <a:moveTo>
                    <a:pt x="782" y="1"/>
                  </a:moveTo>
                  <a:cubicBezTo>
                    <a:pt x="636" y="1"/>
                    <a:pt x="488" y="55"/>
                    <a:pt x="369" y="177"/>
                  </a:cubicBezTo>
                  <a:cubicBezTo>
                    <a:pt x="1" y="545"/>
                    <a:pt x="264" y="1183"/>
                    <a:pt x="781" y="1183"/>
                  </a:cubicBezTo>
                  <a:cubicBezTo>
                    <a:pt x="1112" y="1183"/>
                    <a:pt x="1374" y="920"/>
                    <a:pt x="1374" y="590"/>
                  </a:cubicBezTo>
                  <a:cubicBezTo>
                    <a:pt x="1374" y="235"/>
                    <a:pt x="1084" y="1"/>
                    <a:pt x="78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1" name="Google Shape;14981;p22"/>
            <p:cNvSpPr/>
            <p:nvPr/>
          </p:nvSpPr>
          <p:spPr>
            <a:xfrm rot="5400000">
              <a:off x="5003116" y="2797518"/>
              <a:ext cx="158633" cy="136013"/>
            </a:xfrm>
            <a:custGeom>
              <a:avLst/>
              <a:gdLst/>
              <a:ahLst/>
              <a:cxnLst/>
              <a:rect l="l" t="t" r="r" b="b"/>
              <a:pathLst>
                <a:path w="1374" h="1178" extrusionOk="0">
                  <a:moveTo>
                    <a:pt x="789" y="0"/>
                  </a:moveTo>
                  <a:cubicBezTo>
                    <a:pt x="263" y="0"/>
                    <a:pt x="1" y="638"/>
                    <a:pt x="368" y="1006"/>
                  </a:cubicBezTo>
                  <a:cubicBezTo>
                    <a:pt x="487" y="1124"/>
                    <a:pt x="633" y="1177"/>
                    <a:pt x="777" y="1177"/>
                  </a:cubicBezTo>
                  <a:cubicBezTo>
                    <a:pt x="1081" y="1177"/>
                    <a:pt x="1374" y="942"/>
                    <a:pt x="1374" y="586"/>
                  </a:cubicBezTo>
                  <a:cubicBezTo>
                    <a:pt x="1374" y="263"/>
                    <a:pt x="1111" y="0"/>
                    <a:pt x="78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2" name="Google Shape;14982;p22"/>
            <p:cNvSpPr/>
            <p:nvPr/>
          </p:nvSpPr>
          <p:spPr>
            <a:xfrm rot="5400000">
              <a:off x="7427788" y="2868873"/>
              <a:ext cx="394274" cy="15818"/>
            </a:xfrm>
            <a:custGeom>
              <a:avLst/>
              <a:gdLst/>
              <a:ahLst/>
              <a:cxnLst/>
              <a:rect l="l" t="t" r="r" b="b"/>
              <a:pathLst>
                <a:path w="3415" h="137" extrusionOk="0">
                  <a:moveTo>
                    <a:pt x="98" y="1"/>
                  </a:moveTo>
                  <a:cubicBezTo>
                    <a:pt x="1" y="1"/>
                    <a:pt x="1" y="136"/>
                    <a:pt x="98" y="136"/>
                  </a:cubicBezTo>
                  <a:lnTo>
                    <a:pt x="3317" y="136"/>
                  </a:lnTo>
                  <a:cubicBezTo>
                    <a:pt x="3415" y="136"/>
                    <a:pt x="3415" y="1"/>
                    <a:pt x="331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3" name="Google Shape;14983;p22"/>
            <p:cNvSpPr/>
            <p:nvPr/>
          </p:nvSpPr>
          <p:spPr>
            <a:xfrm rot="5400000">
              <a:off x="7556403" y="3062598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93" y="0"/>
                  </a:moveTo>
                  <a:cubicBezTo>
                    <a:pt x="263" y="0"/>
                    <a:pt x="0" y="263"/>
                    <a:pt x="0" y="585"/>
                  </a:cubicBezTo>
                  <a:cubicBezTo>
                    <a:pt x="0" y="908"/>
                    <a:pt x="263" y="1178"/>
                    <a:pt x="593" y="1178"/>
                  </a:cubicBezTo>
                  <a:cubicBezTo>
                    <a:pt x="916" y="1178"/>
                    <a:pt x="1179" y="908"/>
                    <a:pt x="1179" y="585"/>
                  </a:cubicBezTo>
                  <a:cubicBezTo>
                    <a:pt x="1179" y="263"/>
                    <a:pt x="916" y="0"/>
                    <a:pt x="5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4" name="Google Shape;14984;p22"/>
            <p:cNvSpPr/>
            <p:nvPr/>
          </p:nvSpPr>
          <p:spPr>
            <a:xfrm rot="5400000">
              <a:off x="7556403" y="2554952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0"/>
                  </a:moveTo>
                  <a:cubicBezTo>
                    <a:pt x="263" y="0"/>
                    <a:pt x="0" y="263"/>
                    <a:pt x="0" y="585"/>
                  </a:cubicBezTo>
                  <a:cubicBezTo>
                    <a:pt x="0" y="908"/>
                    <a:pt x="263" y="1178"/>
                    <a:pt x="585" y="1178"/>
                  </a:cubicBezTo>
                  <a:cubicBezTo>
                    <a:pt x="916" y="1178"/>
                    <a:pt x="1178" y="908"/>
                    <a:pt x="1178" y="585"/>
                  </a:cubicBezTo>
                  <a:cubicBezTo>
                    <a:pt x="1178" y="263"/>
                    <a:pt x="916" y="0"/>
                    <a:pt x="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5" name="Google Shape;14985;p22"/>
            <p:cNvSpPr/>
            <p:nvPr/>
          </p:nvSpPr>
          <p:spPr>
            <a:xfrm rot="5400000">
              <a:off x="7270529" y="2873722"/>
              <a:ext cx="318075" cy="16511"/>
            </a:xfrm>
            <a:custGeom>
              <a:avLst/>
              <a:gdLst/>
              <a:ahLst/>
              <a:cxnLst/>
              <a:rect l="l" t="t" r="r" b="b"/>
              <a:pathLst>
                <a:path w="2755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0"/>
                    <a:pt x="26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6" name="Google Shape;14986;p22"/>
            <p:cNvSpPr/>
            <p:nvPr/>
          </p:nvSpPr>
          <p:spPr>
            <a:xfrm rot="5400000">
              <a:off x="7361506" y="3030502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6" y="1"/>
                  </a:moveTo>
                  <a:cubicBezTo>
                    <a:pt x="263" y="1"/>
                    <a:pt x="1" y="263"/>
                    <a:pt x="1" y="586"/>
                  </a:cubicBezTo>
                  <a:cubicBezTo>
                    <a:pt x="1" y="916"/>
                    <a:pt x="263" y="1179"/>
                    <a:pt x="586" y="1179"/>
                  </a:cubicBezTo>
                  <a:cubicBezTo>
                    <a:pt x="916" y="1179"/>
                    <a:pt x="1179" y="916"/>
                    <a:pt x="1179" y="586"/>
                  </a:cubicBezTo>
                  <a:cubicBezTo>
                    <a:pt x="1179" y="263"/>
                    <a:pt x="916" y="1"/>
                    <a:pt x="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7" name="Google Shape;14987;p22"/>
            <p:cNvSpPr/>
            <p:nvPr/>
          </p:nvSpPr>
          <p:spPr>
            <a:xfrm rot="5400000">
              <a:off x="7350018" y="2586297"/>
              <a:ext cx="159557" cy="136590"/>
            </a:xfrm>
            <a:custGeom>
              <a:avLst/>
              <a:gdLst/>
              <a:ahLst/>
              <a:cxnLst/>
              <a:rect l="l" t="t" r="r" b="b"/>
              <a:pathLst>
                <a:path w="1382" h="1183" extrusionOk="0">
                  <a:moveTo>
                    <a:pt x="789" y="1"/>
                  </a:moveTo>
                  <a:cubicBezTo>
                    <a:pt x="644" y="1"/>
                    <a:pt x="495" y="55"/>
                    <a:pt x="376" y="177"/>
                  </a:cubicBezTo>
                  <a:cubicBezTo>
                    <a:pt x="1" y="545"/>
                    <a:pt x="263" y="1183"/>
                    <a:pt x="789" y="1183"/>
                  </a:cubicBezTo>
                  <a:cubicBezTo>
                    <a:pt x="1119" y="1183"/>
                    <a:pt x="1381" y="920"/>
                    <a:pt x="1381" y="590"/>
                  </a:cubicBezTo>
                  <a:cubicBezTo>
                    <a:pt x="1381" y="235"/>
                    <a:pt x="1091" y="1"/>
                    <a:pt x="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8" name="Google Shape;14988;p22"/>
            <p:cNvSpPr/>
            <p:nvPr/>
          </p:nvSpPr>
          <p:spPr>
            <a:xfrm rot="5400000">
              <a:off x="7156162" y="2868468"/>
              <a:ext cx="177683" cy="16626"/>
            </a:xfrm>
            <a:custGeom>
              <a:avLst/>
              <a:gdLst/>
              <a:ahLst/>
              <a:cxnLst/>
              <a:rect l="l" t="t" r="r" b="b"/>
              <a:pathLst>
                <a:path w="1539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1441" y="143"/>
                  </a:lnTo>
                  <a:cubicBezTo>
                    <a:pt x="1539" y="143"/>
                    <a:pt x="1539" y="1"/>
                    <a:pt x="144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89" name="Google Shape;14989;p22"/>
            <p:cNvSpPr/>
            <p:nvPr/>
          </p:nvSpPr>
          <p:spPr>
            <a:xfrm rot="5400000">
              <a:off x="7165917" y="2942758"/>
              <a:ext cx="158633" cy="136706"/>
            </a:xfrm>
            <a:custGeom>
              <a:avLst/>
              <a:gdLst/>
              <a:ahLst/>
              <a:cxnLst/>
              <a:rect l="l" t="t" r="r" b="b"/>
              <a:pathLst>
                <a:path w="1374" h="1184" extrusionOk="0">
                  <a:moveTo>
                    <a:pt x="785" y="1"/>
                  </a:moveTo>
                  <a:cubicBezTo>
                    <a:pt x="639" y="1"/>
                    <a:pt x="490" y="56"/>
                    <a:pt x="368" y="178"/>
                  </a:cubicBezTo>
                  <a:cubicBezTo>
                    <a:pt x="0" y="545"/>
                    <a:pt x="263" y="1183"/>
                    <a:pt x="788" y="1183"/>
                  </a:cubicBezTo>
                  <a:cubicBezTo>
                    <a:pt x="1111" y="1183"/>
                    <a:pt x="1374" y="920"/>
                    <a:pt x="1374" y="590"/>
                  </a:cubicBezTo>
                  <a:cubicBezTo>
                    <a:pt x="1374" y="236"/>
                    <a:pt x="1087" y="1"/>
                    <a:pt x="7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0" name="Google Shape;14990;p22"/>
            <p:cNvSpPr/>
            <p:nvPr/>
          </p:nvSpPr>
          <p:spPr>
            <a:xfrm rot="5400000">
              <a:off x="7176943" y="2663189"/>
              <a:ext cx="136120" cy="136244"/>
            </a:xfrm>
            <a:custGeom>
              <a:avLst/>
              <a:gdLst/>
              <a:ahLst/>
              <a:cxnLst/>
              <a:rect l="l" t="t" r="r" b="b"/>
              <a:pathLst>
                <a:path w="1179" h="1180" extrusionOk="0">
                  <a:moveTo>
                    <a:pt x="585" y="1"/>
                  </a:moveTo>
                  <a:cubicBezTo>
                    <a:pt x="263" y="1"/>
                    <a:pt x="0" y="264"/>
                    <a:pt x="0" y="586"/>
                  </a:cubicBezTo>
                  <a:cubicBezTo>
                    <a:pt x="0" y="916"/>
                    <a:pt x="263" y="1179"/>
                    <a:pt x="585" y="1179"/>
                  </a:cubicBezTo>
                  <a:cubicBezTo>
                    <a:pt x="916" y="1179"/>
                    <a:pt x="1178" y="916"/>
                    <a:pt x="1178" y="586"/>
                  </a:cubicBezTo>
                  <a:cubicBezTo>
                    <a:pt x="1178" y="264"/>
                    <a:pt x="916" y="1"/>
                    <a:pt x="5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1" name="Google Shape;14991;p22"/>
            <p:cNvSpPr/>
            <p:nvPr/>
          </p:nvSpPr>
          <p:spPr>
            <a:xfrm rot="5400000">
              <a:off x="6411911" y="2868469"/>
              <a:ext cx="394274" cy="16626"/>
            </a:xfrm>
            <a:custGeom>
              <a:avLst/>
              <a:gdLst/>
              <a:ahLst/>
              <a:cxnLst/>
              <a:rect l="l" t="t" r="r" b="b"/>
              <a:pathLst>
                <a:path w="3415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3317" y="143"/>
                  </a:lnTo>
                  <a:cubicBezTo>
                    <a:pt x="3415" y="143"/>
                    <a:pt x="3415" y="1"/>
                    <a:pt x="3317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2" name="Google Shape;14992;p22"/>
            <p:cNvSpPr/>
            <p:nvPr/>
          </p:nvSpPr>
          <p:spPr>
            <a:xfrm rot="5400000">
              <a:off x="6529154" y="2543291"/>
              <a:ext cx="159557" cy="136013"/>
            </a:xfrm>
            <a:custGeom>
              <a:avLst/>
              <a:gdLst/>
              <a:ahLst/>
              <a:cxnLst/>
              <a:rect l="l" t="t" r="r" b="b"/>
              <a:pathLst>
                <a:path w="1382" h="1178" extrusionOk="0">
                  <a:moveTo>
                    <a:pt x="784" y="0"/>
                  </a:moveTo>
                  <a:cubicBezTo>
                    <a:pt x="640" y="0"/>
                    <a:pt x="494" y="53"/>
                    <a:pt x="376" y="172"/>
                  </a:cubicBezTo>
                  <a:cubicBezTo>
                    <a:pt x="0" y="547"/>
                    <a:pt x="263" y="1177"/>
                    <a:pt x="788" y="1177"/>
                  </a:cubicBezTo>
                  <a:cubicBezTo>
                    <a:pt x="1119" y="1177"/>
                    <a:pt x="1381" y="914"/>
                    <a:pt x="1381" y="592"/>
                  </a:cubicBezTo>
                  <a:cubicBezTo>
                    <a:pt x="1381" y="236"/>
                    <a:pt x="1088" y="0"/>
                    <a:pt x="7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3" name="Google Shape;14993;p22"/>
            <p:cNvSpPr/>
            <p:nvPr/>
          </p:nvSpPr>
          <p:spPr>
            <a:xfrm rot="5400000">
              <a:off x="6529616" y="3051399"/>
              <a:ext cx="158633" cy="136013"/>
            </a:xfrm>
            <a:custGeom>
              <a:avLst/>
              <a:gdLst/>
              <a:ahLst/>
              <a:cxnLst/>
              <a:rect l="l" t="t" r="r" b="b"/>
              <a:pathLst>
                <a:path w="1374" h="1178" extrusionOk="0">
                  <a:moveTo>
                    <a:pt x="780" y="0"/>
                  </a:moveTo>
                  <a:cubicBezTo>
                    <a:pt x="636" y="0"/>
                    <a:pt x="489" y="53"/>
                    <a:pt x="368" y="172"/>
                  </a:cubicBezTo>
                  <a:cubicBezTo>
                    <a:pt x="0" y="547"/>
                    <a:pt x="263" y="1177"/>
                    <a:pt x="788" y="1177"/>
                  </a:cubicBezTo>
                  <a:cubicBezTo>
                    <a:pt x="1111" y="1177"/>
                    <a:pt x="1374" y="914"/>
                    <a:pt x="1374" y="592"/>
                  </a:cubicBezTo>
                  <a:cubicBezTo>
                    <a:pt x="1374" y="236"/>
                    <a:pt x="1084" y="0"/>
                    <a:pt x="7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4" name="Google Shape;14994;p22"/>
            <p:cNvSpPr/>
            <p:nvPr/>
          </p:nvSpPr>
          <p:spPr>
            <a:xfrm rot="5400000">
              <a:off x="6254190" y="2873664"/>
              <a:ext cx="318075" cy="16626"/>
            </a:xfrm>
            <a:custGeom>
              <a:avLst/>
              <a:gdLst/>
              <a:ahLst/>
              <a:cxnLst/>
              <a:rect l="l" t="t" r="r" b="b"/>
              <a:pathLst>
                <a:path w="2755" h="144" extrusionOk="0">
                  <a:moveTo>
                    <a:pt x="98" y="1"/>
                  </a:moveTo>
                  <a:cubicBezTo>
                    <a:pt x="1" y="1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1"/>
                    <a:pt x="2665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5" name="Google Shape;14995;p22"/>
            <p:cNvSpPr/>
            <p:nvPr/>
          </p:nvSpPr>
          <p:spPr>
            <a:xfrm rot="5400000">
              <a:off x="6333680" y="2586239"/>
              <a:ext cx="159557" cy="136706"/>
            </a:xfrm>
            <a:custGeom>
              <a:avLst/>
              <a:gdLst/>
              <a:ahLst/>
              <a:cxnLst/>
              <a:rect l="l" t="t" r="r" b="b"/>
              <a:pathLst>
                <a:path w="1382" h="1184" extrusionOk="0">
                  <a:moveTo>
                    <a:pt x="789" y="1"/>
                  </a:moveTo>
                  <a:cubicBezTo>
                    <a:pt x="644" y="1"/>
                    <a:pt x="495" y="55"/>
                    <a:pt x="376" y="178"/>
                  </a:cubicBezTo>
                  <a:cubicBezTo>
                    <a:pt x="1" y="545"/>
                    <a:pt x="263" y="1183"/>
                    <a:pt x="789" y="1183"/>
                  </a:cubicBezTo>
                  <a:cubicBezTo>
                    <a:pt x="1119" y="1183"/>
                    <a:pt x="1381" y="920"/>
                    <a:pt x="1381" y="590"/>
                  </a:cubicBezTo>
                  <a:cubicBezTo>
                    <a:pt x="1381" y="236"/>
                    <a:pt x="1091" y="1"/>
                    <a:pt x="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6" name="Google Shape;14996;p22"/>
            <p:cNvSpPr/>
            <p:nvPr/>
          </p:nvSpPr>
          <p:spPr>
            <a:xfrm rot="5400000">
              <a:off x="6345167" y="3030444"/>
              <a:ext cx="136120" cy="136244"/>
            </a:xfrm>
            <a:custGeom>
              <a:avLst/>
              <a:gdLst/>
              <a:ahLst/>
              <a:cxnLst/>
              <a:rect l="l" t="t" r="r" b="b"/>
              <a:pathLst>
                <a:path w="1179" h="1180" extrusionOk="0">
                  <a:moveTo>
                    <a:pt x="586" y="1"/>
                  </a:moveTo>
                  <a:cubicBezTo>
                    <a:pt x="263" y="1"/>
                    <a:pt x="1" y="264"/>
                    <a:pt x="1" y="586"/>
                  </a:cubicBezTo>
                  <a:cubicBezTo>
                    <a:pt x="1" y="916"/>
                    <a:pt x="263" y="1179"/>
                    <a:pt x="586" y="1179"/>
                  </a:cubicBezTo>
                  <a:cubicBezTo>
                    <a:pt x="916" y="1179"/>
                    <a:pt x="1179" y="916"/>
                    <a:pt x="1179" y="586"/>
                  </a:cubicBezTo>
                  <a:cubicBezTo>
                    <a:pt x="1179" y="264"/>
                    <a:pt x="916" y="1"/>
                    <a:pt x="5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7" name="Google Shape;14997;p22"/>
            <p:cNvSpPr/>
            <p:nvPr/>
          </p:nvSpPr>
          <p:spPr>
            <a:xfrm rot="5400000">
              <a:off x="6140227" y="2868930"/>
              <a:ext cx="177683" cy="15703"/>
            </a:xfrm>
            <a:custGeom>
              <a:avLst/>
              <a:gdLst/>
              <a:ahLst/>
              <a:cxnLst/>
              <a:rect l="l" t="t" r="r" b="b"/>
              <a:pathLst>
                <a:path w="1539" h="136" extrusionOk="0">
                  <a:moveTo>
                    <a:pt x="98" y="0"/>
                  </a:moveTo>
                  <a:cubicBezTo>
                    <a:pt x="1" y="0"/>
                    <a:pt x="1" y="135"/>
                    <a:pt x="98" y="135"/>
                  </a:cubicBezTo>
                  <a:lnTo>
                    <a:pt x="1441" y="135"/>
                  </a:lnTo>
                  <a:cubicBezTo>
                    <a:pt x="1539" y="135"/>
                    <a:pt x="1539" y="0"/>
                    <a:pt x="144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8" name="Google Shape;14998;p22"/>
            <p:cNvSpPr/>
            <p:nvPr/>
          </p:nvSpPr>
          <p:spPr>
            <a:xfrm rot="5400000">
              <a:off x="6160604" y="2663246"/>
              <a:ext cx="136120" cy="136128"/>
            </a:xfrm>
            <a:custGeom>
              <a:avLst/>
              <a:gdLst/>
              <a:ahLst/>
              <a:cxnLst/>
              <a:rect l="l" t="t" r="r" b="b"/>
              <a:pathLst>
                <a:path w="1179" h="1179" extrusionOk="0">
                  <a:moveTo>
                    <a:pt x="585" y="0"/>
                  </a:moveTo>
                  <a:cubicBezTo>
                    <a:pt x="263" y="0"/>
                    <a:pt x="0" y="263"/>
                    <a:pt x="0" y="586"/>
                  </a:cubicBezTo>
                  <a:cubicBezTo>
                    <a:pt x="0" y="908"/>
                    <a:pt x="263" y="1178"/>
                    <a:pt x="585" y="1178"/>
                  </a:cubicBezTo>
                  <a:cubicBezTo>
                    <a:pt x="916" y="1178"/>
                    <a:pt x="1178" y="908"/>
                    <a:pt x="1178" y="586"/>
                  </a:cubicBezTo>
                  <a:cubicBezTo>
                    <a:pt x="1178" y="263"/>
                    <a:pt x="916" y="0"/>
                    <a:pt x="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99" name="Google Shape;14999;p22"/>
            <p:cNvSpPr/>
            <p:nvPr/>
          </p:nvSpPr>
          <p:spPr>
            <a:xfrm rot="5400000">
              <a:off x="6149578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5" y="0"/>
                  </a:moveTo>
                  <a:cubicBezTo>
                    <a:pt x="639" y="0"/>
                    <a:pt x="490" y="55"/>
                    <a:pt x="368" y="177"/>
                  </a:cubicBezTo>
                  <a:cubicBezTo>
                    <a:pt x="0" y="545"/>
                    <a:pt x="263" y="1182"/>
                    <a:pt x="788" y="1182"/>
                  </a:cubicBezTo>
                  <a:cubicBezTo>
                    <a:pt x="1111" y="1182"/>
                    <a:pt x="1374" y="912"/>
                    <a:pt x="1374" y="590"/>
                  </a:cubicBezTo>
                  <a:cubicBezTo>
                    <a:pt x="1374" y="235"/>
                    <a:pt x="1087" y="0"/>
                    <a:pt x="7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0" name="Google Shape;15000;p22"/>
            <p:cNvSpPr/>
            <p:nvPr/>
          </p:nvSpPr>
          <p:spPr>
            <a:xfrm rot="5400000">
              <a:off x="6644965" y="2873722"/>
              <a:ext cx="318075" cy="16511"/>
            </a:xfrm>
            <a:custGeom>
              <a:avLst/>
              <a:gdLst/>
              <a:ahLst/>
              <a:cxnLst/>
              <a:rect l="l" t="t" r="r" b="b"/>
              <a:pathLst>
                <a:path w="2755" h="143" extrusionOk="0">
                  <a:moveTo>
                    <a:pt x="98" y="0"/>
                  </a:moveTo>
                  <a:cubicBezTo>
                    <a:pt x="1" y="0"/>
                    <a:pt x="1" y="143"/>
                    <a:pt x="98" y="143"/>
                  </a:cubicBezTo>
                  <a:lnTo>
                    <a:pt x="2665" y="143"/>
                  </a:lnTo>
                  <a:cubicBezTo>
                    <a:pt x="2755" y="143"/>
                    <a:pt x="2755" y="0"/>
                    <a:pt x="2665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1" name="Google Shape;15001;p22"/>
            <p:cNvSpPr/>
            <p:nvPr/>
          </p:nvSpPr>
          <p:spPr>
            <a:xfrm rot="5400000">
              <a:off x="6724282" y="2586586"/>
              <a:ext cx="159557" cy="136013"/>
            </a:xfrm>
            <a:custGeom>
              <a:avLst/>
              <a:gdLst/>
              <a:ahLst/>
              <a:cxnLst/>
              <a:rect l="l" t="t" r="r" b="b"/>
              <a:pathLst>
                <a:path w="1382" h="1178" extrusionOk="0">
                  <a:moveTo>
                    <a:pt x="789" y="1"/>
                  </a:moveTo>
                  <a:cubicBezTo>
                    <a:pt x="263" y="1"/>
                    <a:pt x="1" y="638"/>
                    <a:pt x="376" y="1006"/>
                  </a:cubicBezTo>
                  <a:cubicBezTo>
                    <a:pt x="494" y="1125"/>
                    <a:pt x="641" y="1178"/>
                    <a:pt x="786" y="1178"/>
                  </a:cubicBezTo>
                  <a:cubicBezTo>
                    <a:pt x="1089" y="1178"/>
                    <a:pt x="1381" y="944"/>
                    <a:pt x="1381" y="593"/>
                  </a:cubicBezTo>
                  <a:cubicBezTo>
                    <a:pt x="1381" y="263"/>
                    <a:pt x="1119" y="1"/>
                    <a:pt x="7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2" name="Google Shape;15002;p22"/>
            <p:cNvSpPr/>
            <p:nvPr/>
          </p:nvSpPr>
          <p:spPr>
            <a:xfrm rot="5400000">
              <a:off x="6724339" y="3018899"/>
              <a:ext cx="159441" cy="136013"/>
            </a:xfrm>
            <a:custGeom>
              <a:avLst/>
              <a:gdLst/>
              <a:ahLst/>
              <a:cxnLst/>
              <a:rect l="l" t="t" r="r" b="b"/>
              <a:pathLst>
                <a:path w="1381" h="1178" extrusionOk="0">
                  <a:moveTo>
                    <a:pt x="788" y="1"/>
                  </a:moveTo>
                  <a:cubicBezTo>
                    <a:pt x="263" y="1"/>
                    <a:pt x="0" y="638"/>
                    <a:pt x="375" y="1006"/>
                  </a:cubicBezTo>
                  <a:cubicBezTo>
                    <a:pt x="494" y="1125"/>
                    <a:pt x="641" y="1178"/>
                    <a:pt x="785" y="1178"/>
                  </a:cubicBezTo>
                  <a:cubicBezTo>
                    <a:pt x="1088" y="1178"/>
                    <a:pt x="1381" y="944"/>
                    <a:pt x="1381" y="593"/>
                  </a:cubicBezTo>
                  <a:cubicBezTo>
                    <a:pt x="1381" y="263"/>
                    <a:pt x="1111" y="1"/>
                    <a:pt x="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3" name="Google Shape;15003;p22"/>
            <p:cNvSpPr/>
            <p:nvPr/>
          </p:nvSpPr>
          <p:spPr>
            <a:xfrm rot="5400000">
              <a:off x="6899724" y="2868468"/>
              <a:ext cx="177683" cy="16626"/>
            </a:xfrm>
            <a:custGeom>
              <a:avLst/>
              <a:gdLst/>
              <a:ahLst/>
              <a:cxnLst/>
              <a:rect l="l" t="t" r="r" b="b"/>
              <a:pathLst>
                <a:path w="1539" h="144" extrusionOk="0">
                  <a:moveTo>
                    <a:pt x="98" y="1"/>
                  </a:moveTo>
                  <a:cubicBezTo>
                    <a:pt x="1" y="1"/>
                    <a:pt x="1" y="144"/>
                    <a:pt x="98" y="144"/>
                  </a:cubicBezTo>
                  <a:lnTo>
                    <a:pt x="1441" y="144"/>
                  </a:lnTo>
                  <a:cubicBezTo>
                    <a:pt x="1539" y="144"/>
                    <a:pt x="1539" y="1"/>
                    <a:pt x="1441" y="1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4" name="Google Shape;15004;p22"/>
            <p:cNvSpPr/>
            <p:nvPr/>
          </p:nvSpPr>
          <p:spPr>
            <a:xfrm rot="5400000">
              <a:off x="6908903" y="2651701"/>
              <a:ext cx="158749" cy="136590"/>
            </a:xfrm>
            <a:custGeom>
              <a:avLst/>
              <a:gdLst/>
              <a:ahLst/>
              <a:cxnLst/>
              <a:rect l="l" t="t" r="r" b="b"/>
              <a:pathLst>
                <a:path w="1375" h="1183" extrusionOk="0">
                  <a:moveTo>
                    <a:pt x="781" y="0"/>
                  </a:moveTo>
                  <a:cubicBezTo>
                    <a:pt x="264" y="0"/>
                    <a:pt x="1" y="638"/>
                    <a:pt x="369" y="1006"/>
                  </a:cubicBezTo>
                  <a:cubicBezTo>
                    <a:pt x="488" y="1128"/>
                    <a:pt x="636" y="1182"/>
                    <a:pt x="782" y="1182"/>
                  </a:cubicBezTo>
                  <a:cubicBezTo>
                    <a:pt x="1084" y="1182"/>
                    <a:pt x="1374" y="947"/>
                    <a:pt x="1374" y="593"/>
                  </a:cubicBezTo>
                  <a:cubicBezTo>
                    <a:pt x="1374" y="263"/>
                    <a:pt x="1112" y="0"/>
                    <a:pt x="7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5" name="Google Shape;15005;p22"/>
            <p:cNvSpPr/>
            <p:nvPr/>
          </p:nvSpPr>
          <p:spPr>
            <a:xfrm rot="5400000">
              <a:off x="6908960" y="2942815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8" y="0"/>
                  </a:moveTo>
                  <a:cubicBezTo>
                    <a:pt x="263" y="0"/>
                    <a:pt x="0" y="638"/>
                    <a:pt x="368" y="1006"/>
                  </a:cubicBezTo>
                  <a:cubicBezTo>
                    <a:pt x="490" y="1128"/>
                    <a:pt x="639" y="1182"/>
                    <a:pt x="785" y="1182"/>
                  </a:cubicBezTo>
                  <a:cubicBezTo>
                    <a:pt x="1087" y="1182"/>
                    <a:pt x="1374" y="947"/>
                    <a:pt x="1374" y="593"/>
                  </a:cubicBezTo>
                  <a:cubicBezTo>
                    <a:pt x="1374" y="263"/>
                    <a:pt x="1111" y="0"/>
                    <a:pt x="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6" name="Google Shape;15006;p22"/>
            <p:cNvSpPr/>
            <p:nvPr/>
          </p:nvSpPr>
          <p:spPr>
            <a:xfrm rot="5400000">
              <a:off x="7037699" y="2797229"/>
              <a:ext cx="158633" cy="136590"/>
            </a:xfrm>
            <a:custGeom>
              <a:avLst/>
              <a:gdLst/>
              <a:ahLst/>
              <a:cxnLst/>
              <a:rect l="l" t="t" r="r" b="b"/>
              <a:pathLst>
                <a:path w="1374" h="1183" extrusionOk="0">
                  <a:moveTo>
                    <a:pt x="782" y="1"/>
                  </a:moveTo>
                  <a:cubicBezTo>
                    <a:pt x="636" y="1"/>
                    <a:pt x="488" y="55"/>
                    <a:pt x="368" y="177"/>
                  </a:cubicBezTo>
                  <a:cubicBezTo>
                    <a:pt x="1" y="545"/>
                    <a:pt x="263" y="1183"/>
                    <a:pt x="789" y="1183"/>
                  </a:cubicBezTo>
                  <a:cubicBezTo>
                    <a:pt x="1111" y="1183"/>
                    <a:pt x="1374" y="920"/>
                    <a:pt x="1374" y="590"/>
                  </a:cubicBezTo>
                  <a:cubicBezTo>
                    <a:pt x="1374" y="235"/>
                    <a:pt x="1083" y="1"/>
                    <a:pt x="7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07" name="Google Shape;15007;p22"/>
            <p:cNvSpPr/>
            <p:nvPr/>
          </p:nvSpPr>
          <p:spPr>
            <a:xfrm rot="5400000">
              <a:off x="6019281" y="2797518"/>
              <a:ext cx="158633" cy="136013"/>
            </a:xfrm>
            <a:custGeom>
              <a:avLst/>
              <a:gdLst/>
              <a:ahLst/>
              <a:cxnLst/>
              <a:rect l="l" t="t" r="r" b="b"/>
              <a:pathLst>
                <a:path w="1374" h="1178" extrusionOk="0">
                  <a:moveTo>
                    <a:pt x="777" y="0"/>
                  </a:moveTo>
                  <a:cubicBezTo>
                    <a:pt x="633" y="0"/>
                    <a:pt x="487" y="53"/>
                    <a:pt x="368" y="172"/>
                  </a:cubicBezTo>
                  <a:cubicBezTo>
                    <a:pt x="1" y="547"/>
                    <a:pt x="263" y="1177"/>
                    <a:pt x="789" y="1177"/>
                  </a:cubicBezTo>
                  <a:cubicBezTo>
                    <a:pt x="1111" y="1177"/>
                    <a:pt x="1374" y="914"/>
                    <a:pt x="1374" y="592"/>
                  </a:cubicBezTo>
                  <a:cubicBezTo>
                    <a:pt x="1374" y="236"/>
                    <a:pt x="1081" y="0"/>
                    <a:pt x="7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" name="Başlık 3">
            <a:extLst>
              <a:ext uri="{FF2B5EF4-FFF2-40B4-BE49-F238E27FC236}">
                <a16:creationId xmlns:a16="http://schemas.microsoft.com/office/drawing/2014/main" id="{4FD933F3-F9CE-14C3-3F27-8F1E15A61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29" name="Google Shape;271;p10">
            <a:extLst>
              <a:ext uri="{FF2B5EF4-FFF2-40B4-BE49-F238E27FC236}">
                <a16:creationId xmlns:a16="http://schemas.microsoft.com/office/drawing/2014/main" id="{6FE39D9D-1131-7C4D-4202-69FC5EB44C97}"/>
              </a:ext>
            </a:extLst>
          </p:cNvPr>
          <p:cNvSpPr/>
          <p:nvPr/>
        </p:nvSpPr>
        <p:spPr>
          <a:xfrm>
            <a:off x="508830" y="982726"/>
            <a:ext cx="8090676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CE0"/>
              </a:buClr>
              <a:buSzPts val="8800"/>
              <a:buFont typeface="Arial"/>
              <a:buNone/>
            </a:pPr>
            <a:r>
              <a:rPr lang="tr-TR" sz="5400" b="1" i="0" u="none" strike="noStrike" cap="none" dirty="0">
                <a:solidFill>
                  <a:srgbClr val="B62A8F"/>
                </a:solidFill>
                <a:latin typeface="Arial"/>
                <a:ea typeface="Arial"/>
                <a:cs typeface="Arial"/>
                <a:sym typeface="Arial"/>
              </a:rPr>
              <a:t>Genetik nedir?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DCE0"/>
              </a:buClr>
              <a:buSzPts val="8800"/>
              <a:buFont typeface="Arial"/>
              <a:buNone/>
            </a:pPr>
            <a:r>
              <a:rPr lang="tr-TR" sz="5400" b="1" dirty="0">
                <a:solidFill>
                  <a:srgbClr val="B62A8F"/>
                </a:solidFill>
              </a:rPr>
              <a:t>Genetikçi neler yapar?</a:t>
            </a:r>
            <a:endParaRPr sz="900" dirty="0">
              <a:solidFill>
                <a:srgbClr val="B62A8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876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9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NA Infographics by Slidesgo">
  <a:themeElements>
    <a:clrScheme name="Simple Light">
      <a:dk1>
        <a:srgbClr val="000000"/>
      </a:dk1>
      <a:lt1>
        <a:srgbClr val="D6D4CC"/>
      </a:lt1>
      <a:dk2>
        <a:srgbClr val="2B3B5C"/>
      </a:dk2>
      <a:lt2>
        <a:srgbClr val="075681"/>
      </a:lt2>
      <a:accent1>
        <a:srgbClr val="287CBC"/>
      </a:accent1>
      <a:accent2>
        <a:srgbClr val="FE7702"/>
      </a:accent2>
      <a:accent3>
        <a:srgbClr val="E94B86"/>
      </a:accent3>
      <a:accent4>
        <a:srgbClr val="25AC9B"/>
      </a:accent4>
      <a:accent5>
        <a:srgbClr val="ECB004"/>
      </a:accent5>
      <a:accent6>
        <a:srgbClr val="B52A8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1567</Words>
  <Application>Microsoft Macintosh PowerPoint</Application>
  <PresentationFormat>Ekran Gösterisi (16:9)</PresentationFormat>
  <Paragraphs>245</Paragraphs>
  <Slides>49</Slides>
  <Notes>42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7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7" baseType="lpstr">
      <vt:lpstr>Trebuchet MS</vt:lpstr>
      <vt:lpstr>Comic Sans MS</vt:lpstr>
      <vt:lpstr>Fira Sans</vt:lpstr>
      <vt:lpstr>Calibri</vt:lpstr>
      <vt:lpstr>Arial</vt:lpstr>
      <vt:lpstr>Noto Sans Symbols</vt:lpstr>
      <vt:lpstr>Roboto</vt:lpstr>
      <vt:lpstr>DNA Infographics by Slidesgo</vt:lpstr>
      <vt:lpstr>PowerPoint Sunusu</vt:lpstr>
      <vt:lpstr>Kaynaklar…</vt:lpstr>
      <vt:lpstr>Ödevler yapabilirsiniz…</vt:lpstr>
      <vt:lpstr>Projeler yapabilirsiniz …</vt:lpstr>
      <vt:lpstr>PowerPoint Sunusu</vt:lpstr>
      <vt:lpstr>PowerPoint Sunusu</vt:lpstr>
      <vt:lpstr>PowerPoint Sunusu</vt:lpstr>
      <vt:lpstr>PowerPoint Sunusu</vt:lpstr>
      <vt:lpstr>PowerPoint Sunusu</vt:lpstr>
      <vt:lpstr>DNA nedir?</vt:lpstr>
      <vt:lpstr>Veteriner helkimlikte DNA analizleri ile  neler yapılabilir? </vt:lpstr>
      <vt:lpstr>DNA hangi bilgiyi taşır?</vt:lpstr>
      <vt:lpstr>PowerPoint Sunusu</vt:lpstr>
      <vt:lpstr>PowerPoint Sunusu</vt:lpstr>
      <vt:lpstr>PowerPoint Sunusu</vt:lpstr>
      <vt:lpstr>PowerPoint Sunusu</vt:lpstr>
      <vt:lpstr>Kantitatif karakterler;</vt:lpstr>
      <vt:lpstr>PowerPoint Sunusu</vt:lpstr>
      <vt:lpstr>PowerPoint Sunusu</vt:lpstr>
      <vt:lpstr>Fenotip?? Genotip??</vt:lpstr>
      <vt:lpstr>PowerPoint Sunusu</vt:lpstr>
      <vt:lpstr>PowerPoint Sunusu</vt:lpstr>
      <vt:lpstr>Genler???</vt:lpstr>
      <vt:lpstr>PowerPoint Sunusu</vt:lpstr>
      <vt:lpstr>PowerPoint Sunusu</vt:lpstr>
      <vt:lpstr>PowerPoint Sunusu</vt:lpstr>
      <vt:lpstr>PowerPoint Sunusu</vt:lpstr>
      <vt:lpstr>Organizmalar arasındaki farklılıklar…..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Faculty of Veterinary Science, University of Sydney</vt:lpstr>
      <vt:lpstr>FGF4 mutasyonu kaynaklı varyasyon (kondrodisplazi örneği)</vt:lpstr>
      <vt:lpstr>Klasik genetik (Aktarım genetiği) </vt:lpstr>
      <vt:lpstr>Moleküler genetik</vt:lpstr>
      <vt:lpstr>Populasyon genetiği</vt:lpstr>
      <vt:lpstr>Kantitatif genetik</vt:lpstr>
      <vt:lpstr>PowerPoint Sunusu</vt:lpstr>
      <vt:lpstr>PowerPoint Sunusu</vt:lpstr>
      <vt:lpstr>PowerPoint Sunusu</vt:lpstr>
      <vt:lpstr>Veteriner Hekimlikte Genetiğin Kullanım alanlarından bazıları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Köpeklerde Kalıtsal Hastalıklar  ve  Genetik Tanının Klinikte Kullanımı</dc:title>
  <cp:lastModifiedBy>Bengi.Kul</cp:lastModifiedBy>
  <cp:revision>8</cp:revision>
  <dcterms:modified xsi:type="dcterms:W3CDTF">2023-10-19T09:50:53Z</dcterms:modified>
</cp:coreProperties>
</file>