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FE2656-8131-B946-879B-7F9FF91770A5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BB03ADD-D553-E849-A259-432D813929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ktob.org.tr/pdf/PAKETTUR2013.pdf" TargetMode="Externa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.wikipedia.org/wiki/1950" TargetMode="External"/><Relationship Id="rId3" Type="http://schemas.openxmlformats.org/officeDocument/2006/relationships/hyperlink" Target="https://tr.wikipedia.org/wiki/196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1977" TargetMode="External"/><Relationship Id="rId4" Type="http://schemas.openxmlformats.org/officeDocument/2006/relationships/hyperlink" Target="https://tr.wikipedia.org/w/index.php?title=Karstadt_AG&amp;action=edit&amp;redlink=1" TargetMode="External"/><Relationship Id="rId5" Type="http://schemas.openxmlformats.org/officeDocument/2006/relationships/hyperlink" Target="https://tr.wikipedia.org/wiki/2007" TargetMode="External"/><Relationship Id="rId6" Type="http://schemas.openxmlformats.org/officeDocument/2006/relationships/hyperlink" Target="https://tr.wikipedia.org/wiki/Arcando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.wikipedia.org/wiki/197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u.wikipedia.org/wiki/%D0%91%D0%B5%D0%BB%D0%BE%D1%80%D1%83%D1%81%D1%81%D0%B8%D1%8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Diana Tours-3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4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7207" y="211265"/>
            <a:ext cx="6683765" cy="128089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AİRTOURS !!!</a:t>
            </a:r>
            <a:endParaRPr lang="tr-TR" sz="5400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http://staygoldcreative.co.uk/wp-content/uploads/2012/05/airtours-homeV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06" y="1232848"/>
            <a:ext cx="4247979" cy="54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JET TOURS !!!</a:t>
            </a:r>
            <a:endParaRPr lang="tr-TR" sz="5400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http://i-cms.journaldunet.com/image_cms/original/1288591-19eme-jet-tou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94" y="1687109"/>
            <a:ext cx="4421987" cy="474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8912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0771" y="660169"/>
            <a:ext cx="6683765" cy="1280890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KAYNAKÇA !!!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0771" y="1824318"/>
            <a:ext cx="6686550" cy="3777622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tr-TR" b="1" dirty="0" smtClean="0">
                <a:solidFill>
                  <a:srgbClr val="002060"/>
                </a:solidFill>
                <a:hlinkClick r:id="rId2"/>
              </a:rPr>
              <a:t>www.aktob.org.tr/pdf/PAKETTUR2013.pdf</a:t>
            </a:r>
            <a:endParaRPr lang="tr-TR" b="1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3" t="17263" r="71100" b="55169"/>
          <a:stretch/>
        </p:blipFill>
        <p:spPr>
          <a:xfrm>
            <a:off x="2720811" y="2447764"/>
            <a:ext cx="2503372" cy="40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9836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7120" y="1150961"/>
            <a:ext cx="7328510" cy="4458269"/>
          </a:xfrm>
        </p:spPr>
        <p:txBody>
          <a:bodyPr>
            <a:normAutofit fontScale="92500" lnSpcReduction="10000"/>
          </a:bodyPr>
          <a:lstStyle/>
          <a:p>
            <a:r>
              <a:rPr lang="tr-TR" sz="2400" b="1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tr-TR" sz="2800" b="1" dirty="0">
                <a:solidFill>
                  <a:srgbClr val="0B0080"/>
                </a:solidFill>
                <a:latin typeface="Arial" panose="020B0604020202020204" pitchFamily="34" charset="0"/>
                <a:hlinkClick r:id="rId2" tooltip="1950"/>
              </a:rPr>
              <a:t>1950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 ve </a:t>
            </a:r>
            <a:r>
              <a:rPr lang="tr-TR" sz="2800" b="1" dirty="0">
                <a:solidFill>
                  <a:srgbClr val="0B0080"/>
                </a:solidFill>
                <a:latin typeface="Arial" panose="020B0604020202020204" pitchFamily="34" charset="0"/>
                <a:hlinkClick r:id="rId3" tooltip="1960"/>
              </a:rPr>
              <a:t>1960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'lı yıllarda dev bir şirketler topluluğuna dönüşmüştür. Buldukları </a:t>
            </a:r>
            <a:r>
              <a:rPr lang="tr-TR" sz="2800" b="1" i="1" dirty="0">
                <a:solidFill>
                  <a:srgbClr val="252525"/>
                </a:solidFill>
                <a:latin typeface="Arial" panose="020B0604020202020204" pitchFamily="34" charset="0"/>
              </a:rPr>
              <a:t>"</a:t>
            </a:r>
            <a:r>
              <a:rPr lang="tr-TR" sz="2800" b="1" i="1" dirty="0" err="1">
                <a:solidFill>
                  <a:srgbClr val="252525"/>
                </a:solidFill>
                <a:latin typeface="Arial" panose="020B0604020202020204" pitchFamily="34" charset="0"/>
              </a:rPr>
              <a:t>Neckermann</a:t>
            </a:r>
            <a:r>
              <a:rPr lang="tr-TR" sz="2800" b="1" i="1" dirty="0">
                <a:solidFill>
                  <a:srgbClr val="252525"/>
                </a:solidFill>
                <a:latin typeface="Arial" panose="020B0604020202020204" pitchFamily="34" charset="0"/>
              </a:rPr>
              <a:t> onu mümkün kılar"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 sloganıyla topladığı müşteri sayısı Almanya'da ekonomi mucizesi olarak algılanmıştır</a:t>
            </a:r>
            <a:r>
              <a:rPr lang="tr-TR" sz="28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tr-TR" sz="2800" b="1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Perakendecilik yaptığı esas işinin yanı sıra internet ve kataloglar üzerinden sipariş gönderme işi ile piyasalarda çıkış yakalayan </a:t>
            </a:r>
            <a:r>
              <a:rPr lang="tr-TR" sz="2800" b="1" dirty="0" err="1">
                <a:solidFill>
                  <a:srgbClr val="252525"/>
                </a:solidFill>
                <a:latin typeface="Arial" panose="020B0604020202020204" pitchFamily="34" charset="0"/>
              </a:rPr>
              <a:t>Neckermann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 gurubu, ayrıca Turizm sektöründe de çalışmalar yaptı.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646429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6317" y="1173708"/>
            <a:ext cx="7072614" cy="4873992"/>
          </a:xfrm>
        </p:spPr>
        <p:txBody>
          <a:bodyPr>
            <a:normAutofit lnSpcReduction="10000"/>
          </a:bodyPr>
          <a:lstStyle/>
          <a:p>
            <a:r>
              <a:rPr lang="tr-TR" sz="28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Ayrıca 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sigortacılık, emlakçılık, borsacılık işleriyle </a:t>
            </a:r>
            <a:r>
              <a:rPr lang="tr-TR" sz="2800" b="1">
                <a:solidFill>
                  <a:srgbClr val="252525"/>
                </a:solidFill>
                <a:latin typeface="Arial" panose="020B0604020202020204" pitchFamily="34" charset="0"/>
              </a:rPr>
              <a:t>de </a:t>
            </a:r>
            <a:r>
              <a:rPr lang="tr-TR" sz="2800" b="1" smtClean="0">
                <a:solidFill>
                  <a:srgbClr val="252525"/>
                </a:solidFill>
                <a:latin typeface="Arial" panose="020B0604020202020204" pitchFamily="34" charset="0"/>
              </a:rPr>
              <a:t>uğraşan 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grup, </a:t>
            </a:r>
            <a:r>
              <a:rPr lang="tr-TR" sz="2800" b="1" dirty="0">
                <a:solidFill>
                  <a:srgbClr val="0B0080"/>
                </a:solidFill>
                <a:latin typeface="Arial" panose="020B0604020202020204" pitchFamily="34" charset="0"/>
                <a:hlinkClick r:id="rId2" tooltip="1970"/>
              </a:rPr>
              <a:t>1970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 yılında yaşadığı ekonomik kriz karşısında satılığa çıktı. </a:t>
            </a:r>
            <a:r>
              <a:rPr lang="tr-TR" sz="2800" b="1" dirty="0">
                <a:solidFill>
                  <a:srgbClr val="0B0080"/>
                </a:solidFill>
                <a:latin typeface="Arial" panose="020B0604020202020204" pitchFamily="34" charset="0"/>
                <a:hlinkClick r:id="rId3" tooltip="1977"/>
              </a:rPr>
              <a:t>1977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 yılında </a:t>
            </a:r>
            <a:r>
              <a:rPr lang="tr-TR" sz="2800" b="1" dirty="0" err="1">
                <a:solidFill>
                  <a:srgbClr val="A55858"/>
                </a:solidFill>
                <a:latin typeface="Arial" panose="020B0604020202020204" pitchFamily="34" charset="0"/>
                <a:hlinkClick r:id="rId4" tooltip="Karstadt AG (sayfa mevcut değil)"/>
              </a:rPr>
              <a:t>Karstadt</a:t>
            </a:r>
            <a:r>
              <a:rPr lang="tr-TR" sz="2800" b="1" dirty="0">
                <a:solidFill>
                  <a:srgbClr val="A55858"/>
                </a:solidFill>
                <a:latin typeface="Arial" panose="020B0604020202020204" pitchFamily="34" charset="0"/>
                <a:hlinkClick r:id="rId4" tooltip="Karstadt AG (sayfa mevcut değil)"/>
              </a:rPr>
              <a:t> </a:t>
            </a:r>
            <a:r>
              <a:rPr lang="tr-TR" sz="2800" b="1" dirty="0" err="1">
                <a:solidFill>
                  <a:srgbClr val="A55858"/>
                </a:solidFill>
                <a:latin typeface="Arial" panose="020B0604020202020204" pitchFamily="34" charset="0"/>
                <a:hlinkClick r:id="rId4" tooltip="Karstadt AG (sayfa mevcut değil)"/>
              </a:rPr>
              <a:t>AG</a:t>
            </a:r>
            <a:r>
              <a:rPr lang="tr-TR" sz="2800" b="1" dirty="0" err="1">
                <a:solidFill>
                  <a:srgbClr val="252525"/>
                </a:solidFill>
                <a:latin typeface="Arial" panose="020B0604020202020204" pitchFamily="34" charset="0"/>
              </a:rPr>
              <a:t>tarafından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 satın alındı. </a:t>
            </a:r>
            <a:r>
              <a:rPr lang="tr-TR" sz="2800" b="1" dirty="0">
                <a:solidFill>
                  <a:srgbClr val="0B0080"/>
                </a:solidFill>
                <a:latin typeface="Arial" panose="020B0604020202020204" pitchFamily="34" charset="0"/>
                <a:hlinkClick r:id="rId5" tooltip="2007"/>
              </a:rPr>
              <a:t>2007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 yılına kadar Alman </a:t>
            </a:r>
            <a:r>
              <a:rPr lang="tr-TR" sz="2800" b="1" dirty="0" err="1">
                <a:solidFill>
                  <a:srgbClr val="0B0080"/>
                </a:solidFill>
                <a:latin typeface="Arial" panose="020B0604020202020204" pitchFamily="34" charset="0"/>
                <a:hlinkClick r:id="rId6" tooltip="Arcandor"/>
              </a:rPr>
              <a:t>Arcandor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 grubu tarafından yönetildi.</a:t>
            </a:r>
            <a:r>
              <a:rPr lang="tr-TR" sz="2800" b="1" dirty="0">
                <a:solidFill>
                  <a:srgbClr val="0B0080"/>
                </a:solidFill>
                <a:latin typeface="Arial" panose="020B0604020202020204" pitchFamily="34" charset="0"/>
                <a:hlinkClick r:id="rId5" tooltip="2007"/>
              </a:rPr>
              <a:t>2007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 yılının Kasım ayında % 51 hissesinin Amerikan şirketler grubu Sun </a:t>
            </a:r>
            <a:r>
              <a:rPr lang="tr-TR" sz="2800" b="1" dirty="0" err="1">
                <a:solidFill>
                  <a:srgbClr val="252525"/>
                </a:solidFill>
                <a:latin typeface="Arial" panose="020B0604020202020204" pitchFamily="34" charset="0"/>
              </a:rPr>
              <a:t>Capital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252525"/>
                </a:solidFill>
                <a:latin typeface="Arial" panose="020B0604020202020204" pitchFamily="34" charset="0"/>
              </a:rPr>
              <a:t>Partners</a:t>
            </a:r>
            <a:r>
              <a:rPr lang="tr-TR" sz="2800" b="1" dirty="0">
                <a:solidFill>
                  <a:srgbClr val="252525"/>
                </a:solidFill>
                <a:latin typeface="Arial" panose="020B0604020202020204" pitchFamily="34" charset="0"/>
              </a:rPr>
              <a:t> tarafından satın alındığı duyuruldu.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657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11629" y="255620"/>
            <a:ext cx="6683765" cy="1280890"/>
          </a:xfrm>
        </p:spPr>
        <p:txBody>
          <a:bodyPr>
            <a:normAutofit fontScale="90000"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BUCHER LAST MİNUTE !!!</a:t>
            </a:r>
            <a:endParaRPr lang="tr-TR" sz="54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://blog.100partnerprogramme.de/files/2014/07/lastminute-affilia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93" y="1686636"/>
            <a:ext cx="5097552" cy="49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dirty="0"/>
              <a:t> </a:t>
            </a:r>
            <a:r>
              <a:rPr lang="tr-TR" sz="4800" b="1" dirty="0" err="1"/>
              <a:t>Meerbusch</a:t>
            </a:r>
            <a:r>
              <a:rPr lang="tr-TR" sz="4800" b="1" dirty="0"/>
              <a:t> merkezli </a:t>
            </a:r>
            <a:r>
              <a:rPr lang="tr-TR" sz="4800" b="1" dirty="0" err="1"/>
              <a:t>Bucher</a:t>
            </a:r>
            <a:r>
              <a:rPr lang="tr-TR" sz="4800" b="1" dirty="0"/>
              <a:t> </a:t>
            </a:r>
            <a:r>
              <a:rPr lang="tr-TR" sz="4800" b="1" dirty="0" err="1"/>
              <a:t>Reisen</a:t>
            </a:r>
            <a:r>
              <a:rPr lang="tr-TR" sz="4800" b="1" dirty="0"/>
              <a:t> Thomas </a:t>
            </a:r>
            <a:r>
              <a:rPr lang="tr-TR" sz="4800" b="1" dirty="0" err="1"/>
              <a:t>Cook</a:t>
            </a:r>
            <a:r>
              <a:rPr lang="tr-TR" sz="4800" b="1" dirty="0"/>
              <a:t> Grubu'nun bir parçasıdır. </a:t>
            </a:r>
          </a:p>
        </p:txBody>
      </p:sp>
    </p:spTree>
    <p:extLst>
      <p:ext uri="{BB962C8B-B14F-4D97-AF65-F5344CB8AC3E}">
        <p14:creationId xmlns:p14="http://schemas.microsoft.com/office/powerpoint/2010/main" val="9645311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4" y="337507"/>
            <a:ext cx="6683765" cy="128089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PEGASE !!!</a:t>
            </a:r>
            <a:endParaRPr lang="tr-TR" sz="5400" b="1" dirty="0">
              <a:solidFill>
                <a:srgbClr val="00B0F0"/>
              </a:solidFill>
            </a:endParaRP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rcRect t="1218" b="121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191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9691" y="1555377"/>
            <a:ext cx="6686550" cy="3777622"/>
          </a:xfrm>
        </p:spPr>
        <p:txBody>
          <a:bodyPr>
            <a:normAutofit fontScale="92500" lnSpcReduction="10000"/>
          </a:bodyPr>
          <a:lstStyle/>
          <a:p>
            <a:r>
              <a:rPr lang="tr-TR" sz="3600" dirty="0">
                <a:solidFill>
                  <a:srgbClr val="252525"/>
                </a:solidFill>
                <a:latin typeface="Arial" panose="020B0604020202020204" pitchFamily="34" charset="0"/>
              </a:rPr>
              <a:t>Rusya'nın </a:t>
            </a:r>
            <a:r>
              <a:rPr lang="tr-TR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bölgelerinde ilk olarak  50 ofis olarak başlıyor. </a:t>
            </a:r>
            <a:r>
              <a:rPr lang="tr-TR" sz="3600" dirty="0">
                <a:solidFill>
                  <a:srgbClr val="252525"/>
                </a:solidFill>
                <a:latin typeface="Arial" panose="020B0604020202020204" pitchFamily="34" charset="0"/>
              </a:rPr>
              <a:t> Rusya ek olarak, "</a:t>
            </a:r>
            <a:r>
              <a:rPr lang="tr-TR" sz="3600" dirty="0" err="1">
                <a:solidFill>
                  <a:srgbClr val="252525"/>
                </a:solidFill>
                <a:latin typeface="Arial" panose="020B0604020202020204" pitchFamily="34" charset="0"/>
              </a:rPr>
              <a:t>Pegas</a:t>
            </a:r>
            <a:r>
              <a:rPr lang="tr-TR" sz="36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rgbClr val="252525"/>
                </a:solidFill>
                <a:latin typeface="Arial" panose="020B0604020202020204" pitchFamily="34" charset="0"/>
              </a:rPr>
              <a:t>Touristik</a:t>
            </a:r>
            <a:r>
              <a:rPr lang="tr-TR" sz="3600" dirty="0">
                <a:solidFill>
                  <a:srgbClr val="252525"/>
                </a:solidFill>
                <a:latin typeface="Arial" panose="020B0604020202020204" pitchFamily="34" charset="0"/>
              </a:rPr>
              <a:t>" </a:t>
            </a:r>
            <a:r>
              <a:rPr lang="tr-TR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Ukrayna pazarına sunulmuştur. </a:t>
            </a:r>
            <a:r>
              <a:rPr lang="tr-TR" sz="3600" dirty="0" err="1">
                <a:solidFill>
                  <a:srgbClr val="252525"/>
                </a:solidFill>
                <a:latin typeface="Arial" panose="020B0604020202020204" pitchFamily="34" charset="0"/>
              </a:rPr>
              <a:t>U</a:t>
            </a:r>
            <a:r>
              <a:rPr lang="tr-TR" sz="3600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kranyanın</a:t>
            </a:r>
            <a:r>
              <a:rPr lang="tr-TR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 ardından</a:t>
            </a:r>
            <a:r>
              <a:rPr lang="tr-TR" sz="36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tr-TR" sz="3600" dirty="0" err="1">
                <a:solidFill>
                  <a:srgbClr val="0B0080"/>
                </a:solidFill>
                <a:latin typeface="Arial" panose="020B0604020202020204" pitchFamily="34" charset="0"/>
                <a:hlinkClick r:id="rId2" tooltip="Beyaz Rusya"/>
              </a:rPr>
              <a:t>Belarus</a:t>
            </a:r>
            <a:r>
              <a:rPr lang="tr-TR" sz="3600" dirty="0">
                <a:solidFill>
                  <a:srgbClr val="0B0080"/>
                </a:solidFill>
                <a:latin typeface="Arial" panose="020B0604020202020204" pitchFamily="34" charset="0"/>
                <a:hlinkClick r:id="rId2" tooltip="Beyaz Rusya"/>
              </a:rPr>
              <a:t>, Gürcistan </a:t>
            </a:r>
            <a:r>
              <a:rPr lang="tr-TR" sz="3600" dirty="0" smtClean="0">
                <a:solidFill>
                  <a:srgbClr val="0B0080"/>
                </a:solidFill>
                <a:latin typeface="Arial" panose="020B0604020202020204" pitchFamily="34" charset="0"/>
                <a:hlinkClick r:id="rId2" tooltip="Beyaz Rusya"/>
              </a:rPr>
              <a:t>ve</a:t>
            </a:r>
            <a:r>
              <a:rPr lang="tr-TR" sz="3600" dirty="0" smtClean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tr-TR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Kazakistan da  </a:t>
            </a:r>
            <a:r>
              <a:rPr lang="tr-TR" sz="3600" dirty="0">
                <a:solidFill>
                  <a:srgbClr val="252525"/>
                </a:solidFill>
                <a:latin typeface="Arial" panose="020B0604020202020204" pitchFamily="34" charset="0"/>
              </a:rPr>
              <a:t>Şirket ev sahibi ülkelerde kendi ofisleri </a:t>
            </a:r>
            <a:r>
              <a:rPr lang="tr-TR" sz="3600" dirty="0" smtClean="0">
                <a:solidFill>
                  <a:srgbClr val="252525"/>
                </a:solidFill>
                <a:latin typeface="Arial" panose="020B0604020202020204" pitchFamily="34" charset="0"/>
              </a:rPr>
              <a:t>bulunmaktadır.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0867285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HOTELS4U !!!</a:t>
            </a:r>
            <a:endParaRPr lang="tr-TR" sz="5400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http://www.designerpark.net/wp-content/uploads/2010/05/01_Homep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95" y="1724167"/>
            <a:ext cx="4647174" cy="46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DİRECT HOLİDAYS !!!</a:t>
            </a:r>
            <a:endParaRPr lang="tr-TR" sz="5400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http://www.glossrecruitment.com/candidates/Direct_Holidays_si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b="37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</TotalTime>
  <Words>67</Words>
  <Application>Microsoft Macintosh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Advantage</vt:lpstr>
      <vt:lpstr>Diana Tours-3</vt:lpstr>
      <vt:lpstr>PowerPoint Presentation</vt:lpstr>
      <vt:lpstr>PowerPoint Presentation</vt:lpstr>
      <vt:lpstr>BUCHER LAST MİNUTE !!!</vt:lpstr>
      <vt:lpstr>PowerPoint Presentation</vt:lpstr>
      <vt:lpstr>PEGASE !!!</vt:lpstr>
      <vt:lpstr>PowerPoint Presentation</vt:lpstr>
      <vt:lpstr>HOTELS4U !!!</vt:lpstr>
      <vt:lpstr>DİRECT HOLİDAYS !!!</vt:lpstr>
      <vt:lpstr>AİRTOURS !!!</vt:lpstr>
      <vt:lpstr>JET TOURS !!!</vt:lpstr>
      <vt:lpstr>KAYNAKÇA 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Diana tours-3</dc:title>
  <dc:creator>azade</dc:creator>
  <cp:lastModifiedBy>azade</cp:lastModifiedBy>
  <cp:revision>4</cp:revision>
  <dcterms:created xsi:type="dcterms:W3CDTF">2017-11-06T20:09:24Z</dcterms:created>
  <dcterms:modified xsi:type="dcterms:W3CDTF">2017-11-06T21:04:20Z</dcterms:modified>
</cp:coreProperties>
</file>