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6" r:id="rId2"/>
    <p:sldId id="277" r:id="rId3"/>
    <p:sldId id="279" r:id="rId4"/>
    <p:sldId id="278" r:id="rId5"/>
    <p:sldId id="281" r:id="rId6"/>
    <p:sldId id="280" r:id="rId7"/>
    <p:sldId id="272" r:id="rId8"/>
    <p:sldId id="273" r:id="rId9"/>
    <p:sldId id="282" r:id="rId10"/>
    <p:sldId id="283" r:id="rId11"/>
    <p:sldId id="284" r:id="rId12"/>
    <p:sldId id="285" r:id="rId13"/>
    <p:sldId id="286" r:id="rId14"/>
    <p:sldId id="258" r:id="rId15"/>
    <p:sldId id="289" r:id="rId16"/>
    <p:sldId id="259" r:id="rId17"/>
    <p:sldId id="290" r:id="rId18"/>
    <p:sldId id="315" r:id="rId19"/>
    <p:sldId id="260" r:id="rId20"/>
    <p:sldId id="296" r:id="rId21"/>
    <p:sldId id="294" r:id="rId22"/>
    <p:sldId id="298" r:id="rId23"/>
    <p:sldId id="301" r:id="rId24"/>
    <p:sldId id="302" r:id="rId25"/>
    <p:sldId id="300" r:id="rId26"/>
    <p:sldId id="261" r:id="rId27"/>
    <p:sldId id="262" r:id="rId28"/>
    <p:sldId id="263" r:id="rId29"/>
    <p:sldId id="293" r:id="rId30"/>
    <p:sldId id="306" r:id="rId31"/>
    <p:sldId id="303" r:id="rId32"/>
    <p:sldId id="304" r:id="rId33"/>
    <p:sldId id="317" r:id="rId34"/>
    <p:sldId id="305" r:id="rId35"/>
    <p:sldId id="307" r:id="rId36"/>
    <p:sldId id="264" r:id="rId37"/>
    <p:sldId id="265" r:id="rId38"/>
    <p:sldId id="308" r:id="rId39"/>
    <p:sldId id="309" r:id="rId40"/>
    <p:sldId id="267" r:id="rId41"/>
    <p:sldId id="268" r:id="rId42"/>
    <p:sldId id="269" r:id="rId43"/>
    <p:sldId id="310" r:id="rId44"/>
    <p:sldId id="271" r:id="rId45"/>
    <p:sldId id="270" r:id="rId46"/>
    <p:sldId id="311" r:id="rId47"/>
    <p:sldId id="312" r:id="rId48"/>
    <p:sldId id="316" r:id="rId49"/>
    <p:sldId id="314" r:id="rId50"/>
    <p:sldId id="313" r:id="rId51"/>
    <p:sldId id="275" r:id="rId5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824" autoAdjust="0"/>
    <p:restoredTop sz="81183" autoAdjust="0"/>
  </p:normalViewPr>
  <p:slideViewPr>
    <p:cSldViewPr>
      <p:cViewPr varScale="1">
        <p:scale>
          <a:sx n="59" d="100"/>
          <a:sy n="59" d="100"/>
        </p:scale>
        <p:origin x="-19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6B36393-C10B-49B8-A8D3-23044DA7BDA3}" type="datetimeFigureOut">
              <a:rPr lang="tr-TR" smtClean="0"/>
              <a:pPr/>
              <a:t>14.04.2017</a:t>
            </a:fld>
            <a:endParaRPr lang="en-GB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9557A31-8EA3-49FF-A510-530586D996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B36393-C10B-49B8-A8D3-23044DA7BDA3}" type="datetimeFigureOut">
              <a:rPr lang="tr-TR" smtClean="0"/>
              <a:pPr/>
              <a:t>14.04.2017</a:t>
            </a:fld>
            <a:endParaRPr lang="en-GB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557A31-8EA3-49FF-A510-530586D996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B36393-C10B-49B8-A8D3-23044DA7BDA3}" type="datetimeFigureOut">
              <a:rPr lang="tr-TR" smtClean="0"/>
              <a:pPr/>
              <a:t>14.04.2017</a:t>
            </a:fld>
            <a:endParaRPr lang="en-GB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557A31-8EA3-49FF-A510-530586D996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B36393-C10B-49B8-A8D3-23044DA7BDA3}" type="datetimeFigureOut">
              <a:rPr lang="tr-TR" smtClean="0"/>
              <a:pPr/>
              <a:t>14.04.2017</a:t>
            </a:fld>
            <a:endParaRPr lang="en-GB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557A31-8EA3-49FF-A510-530586D996E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B36393-C10B-49B8-A8D3-23044DA7BDA3}" type="datetimeFigureOut">
              <a:rPr lang="tr-TR" smtClean="0"/>
              <a:pPr/>
              <a:t>14.04.2017</a:t>
            </a:fld>
            <a:endParaRPr lang="en-GB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557A31-8EA3-49FF-A510-530586D996E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6 Köşeli Çift Ayraç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B36393-C10B-49B8-A8D3-23044DA7BDA3}" type="datetimeFigureOut">
              <a:rPr lang="tr-TR" smtClean="0"/>
              <a:pPr/>
              <a:t>14.04.2017</a:t>
            </a:fld>
            <a:endParaRPr lang="en-GB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557A31-8EA3-49FF-A510-530586D996E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B36393-C10B-49B8-A8D3-23044DA7BDA3}" type="datetimeFigureOut">
              <a:rPr lang="tr-TR" smtClean="0"/>
              <a:pPr/>
              <a:t>14.04.2017</a:t>
            </a:fld>
            <a:endParaRPr lang="en-GB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557A31-8EA3-49FF-A510-530586D996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B36393-C10B-49B8-A8D3-23044DA7BDA3}" type="datetimeFigureOut">
              <a:rPr lang="tr-TR" smtClean="0"/>
              <a:pPr/>
              <a:t>14.04.2017</a:t>
            </a:fld>
            <a:endParaRPr lang="en-GB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557A31-8EA3-49FF-A510-530586D996E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B36393-C10B-49B8-A8D3-23044DA7BDA3}" type="datetimeFigureOut">
              <a:rPr lang="tr-TR" smtClean="0"/>
              <a:pPr/>
              <a:t>14.04.2017</a:t>
            </a:fld>
            <a:endParaRPr lang="en-GB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557A31-8EA3-49FF-A510-530586D996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6B36393-C10B-49B8-A8D3-23044DA7BDA3}" type="datetimeFigureOut">
              <a:rPr lang="tr-TR" smtClean="0"/>
              <a:pPr/>
              <a:t>14.04.2017</a:t>
            </a:fld>
            <a:endParaRPr lang="en-GB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557A31-8EA3-49FF-A510-530586D996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6B36393-C10B-49B8-A8D3-23044DA7BDA3}" type="datetimeFigureOut">
              <a:rPr lang="tr-TR" smtClean="0"/>
              <a:pPr/>
              <a:t>14.04.2017</a:t>
            </a:fld>
            <a:endParaRPr lang="en-GB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9557A31-8EA3-49FF-A510-530586D996E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6B36393-C10B-49B8-A8D3-23044DA7BDA3}" type="datetimeFigureOut">
              <a:rPr lang="tr-TR" smtClean="0"/>
              <a:pPr/>
              <a:t>14.04.2017</a:t>
            </a:fld>
            <a:endParaRPr lang="en-GB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9557A31-8EA3-49FF-A510-530586D996E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Canadian_House_of_Commons" TargetMode="External"/><Relationship Id="rId3" Type="http://schemas.openxmlformats.org/officeDocument/2006/relationships/hyperlink" Target="https://en.wikipedia.org/wiki/Constitution_of_Canada" TargetMode="External"/><Relationship Id="rId7" Type="http://schemas.openxmlformats.org/officeDocument/2006/relationships/hyperlink" Target="https://en.wikipedia.org/wiki/Canadian_federalism" TargetMode="External"/><Relationship Id="rId2" Type="http://schemas.openxmlformats.org/officeDocument/2006/relationships/hyperlink" Target="https://en.wikipedia.org/wiki/Canad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Government_of_Canada" TargetMode="External"/><Relationship Id="rId5" Type="http://schemas.openxmlformats.org/officeDocument/2006/relationships/hyperlink" Target="https://en.wikipedia.org/wiki/Dominion" TargetMode="External"/><Relationship Id="rId4" Type="http://schemas.openxmlformats.org/officeDocument/2006/relationships/hyperlink" Target="https://en.wikipedia.org/wiki/Federation" TargetMode="External"/><Relationship Id="rId9" Type="http://schemas.openxmlformats.org/officeDocument/2006/relationships/hyperlink" Target="https://en.wikipedia.org/wiki/Canadian_Senate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literarydevices.net/narrative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n2pq3SiqHc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ANGLOPHONE LITERATURE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>
              <a:buNone/>
            </a:pPr>
            <a:endParaRPr lang="tr-TR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British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North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America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Act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July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1 1867),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colonies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Canada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, New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Brunswick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Nova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Scotia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joined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form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federal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dominion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Canada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 algn="just"/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tr-TR" sz="3200" b="1" i="1" dirty="0" err="1" smtClean="0">
                <a:latin typeface="Times New Roman" pitchFamily="18" charset="0"/>
                <a:cs typeface="Times New Roman" pitchFamily="18" charset="0"/>
              </a:rPr>
              <a:t>Constitution</a:t>
            </a:r>
            <a:r>
              <a:rPr lang="tr-TR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i="1" dirty="0" err="1" smtClean="0">
                <a:latin typeface="Times New Roman" pitchFamily="18" charset="0"/>
                <a:cs typeface="Times New Roman" pitchFamily="18" charset="0"/>
              </a:rPr>
              <a:t>Act</a:t>
            </a:r>
            <a:r>
              <a:rPr lang="tr-TR" sz="3200" b="1" i="1" dirty="0" smtClean="0">
                <a:latin typeface="Times New Roman" pitchFamily="18" charset="0"/>
                <a:cs typeface="Times New Roman" pitchFamily="18" charset="0"/>
              </a:rPr>
              <a:t>, 1867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originally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enacted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as </a:t>
            </a:r>
            <a:r>
              <a:rPr lang="tr-TR" sz="3200" b="1" i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i="1" dirty="0" err="1" smtClean="0">
                <a:latin typeface="Times New Roman" pitchFamily="18" charset="0"/>
                <a:cs typeface="Times New Roman" pitchFamily="18" charset="0"/>
              </a:rPr>
              <a:t>British</a:t>
            </a:r>
            <a:r>
              <a:rPr lang="tr-TR" sz="3200" b="1" i="1" dirty="0" smtClean="0">
                <a:latin typeface="Times New Roman" pitchFamily="18" charset="0"/>
                <a:cs typeface="Times New Roman" pitchFamily="18" charset="0"/>
              </a:rPr>
              <a:t> North </a:t>
            </a:r>
            <a:r>
              <a:rPr lang="tr-TR" sz="3200" b="1" i="1" dirty="0" err="1" smtClean="0">
                <a:latin typeface="Times New Roman" pitchFamily="18" charset="0"/>
                <a:cs typeface="Times New Roman" pitchFamily="18" charset="0"/>
              </a:rPr>
              <a:t>America</a:t>
            </a:r>
            <a:r>
              <a:rPr lang="tr-TR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i="1" dirty="0" err="1" smtClean="0">
                <a:latin typeface="Times New Roman" pitchFamily="18" charset="0"/>
                <a:cs typeface="Times New Roman" pitchFamily="18" charset="0"/>
              </a:rPr>
              <a:t>Act</a:t>
            </a:r>
            <a:r>
              <a:rPr lang="tr-TR" sz="3200" b="1" i="1" dirty="0" smtClean="0">
                <a:latin typeface="Times New Roman" pitchFamily="18" charset="0"/>
                <a:cs typeface="Times New Roman" pitchFamily="18" charset="0"/>
              </a:rPr>
              <a:t>, 1867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referred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as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BNA </a:t>
            </a:r>
            <a:r>
              <a:rPr lang="tr-TR" sz="3200" b="1" dirty="0" err="1" smtClean="0">
                <a:latin typeface="Times New Roman" pitchFamily="18" charset="0"/>
                <a:cs typeface="Times New Roman" pitchFamily="18" charset="0"/>
              </a:rPr>
              <a:t>Act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), is a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major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of 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  <a:hlinkClick r:id="rId2" tooltip="Canada"/>
              </a:rPr>
              <a:t>Canada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's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  <a:hlinkClick r:id="rId3" tooltip="Constitution of Canada"/>
              </a:rPr>
              <a:t>Constitution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Act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created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a 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  <a:hlinkClick r:id="rId4" tooltip="Federation"/>
              </a:rPr>
              <a:t>federal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  <a:hlinkClick r:id="rId5" tooltip="Dominion"/>
              </a:rPr>
              <a:t>dominion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defines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much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operation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  <a:hlinkClick r:id="rId6" tooltip="Government of Canada"/>
              </a:rPr>
              <a:t>Government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  <a:hlinkClick r:id="rId6" tooltip="Government of Canada"/>
              </a:rPr>
              <a:t> of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  <a:hlinkClick r:id="rId6" tooltip="Government of Canada"/>
              </a:rPr>
              <a:t>Canada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including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its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  <a:hlinkClick r:id="rId7" tooltip="Canadian federalism"/>
              </a:rPr>
              <a:t>federal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  <a:hlinkClick r:id="rId7" tooltip="Canadian federalism"/>
              </a:rPr>
              <a:t>structure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  <a:hlinkClick r:id="rId8" tooltip="Canadian House of Commons"/>
              </a:rPr>
              <a:t>House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  <a:hlinkClick r:id="rId8" tooltip="Canadian House of Commons"/>
              </a:rPr>
              <a:t> of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  <a:hlinkClick r:id="rId8" tooltip="Canadian House of Commons"/>
              </a:rPr>
              <a:t>Commons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  <a:hlinkClick r:id="rId9" tooltip="Canadian Senate"/>
              </a:rPr>
              <a:t>Senate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justice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taxation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1931,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Canada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achieved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near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total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independence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United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Kingdom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u="sng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tr-TR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Statute</a:t>
            </a:r>
            <a:r>
              <a:rPr lang="tr-T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Westminster</a:t>
            </a:r>
            <a:r>
              <a:rPr lang="tr-T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1931. </a:t>
            </a: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Passed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on 11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December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1931,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Statute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Westminster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British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dominions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including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Canada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were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formally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declared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be partner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nations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Britain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“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equal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status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in no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way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subordinate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each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,”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bound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together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allegiance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common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Crown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idx="1"/>
          </p:nvPr>
        </p:nvSpPr>
        <p:spPr>
          <a:xfrm>
            <a:off x="785813" y="785813"/>
            <a:ext cx="7929562" cy="5626100"/>
          </a:xfrm>
        </p:spPr>
        <p:txBody>
          <a:bodyPr>
            <a:normAutofit fontScale="97500"/>
          </a:bodyPr>
          <a:lstStyle/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Full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mtClean="0">
                <a:latin typeface="Times New Roman" pitchFamily="18" charset="0"/>
                <a:cs typeface="Times New Roman" pitchFamily="18" charset="0"/>
              </a:rPr>
              <a:t>sovereignty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attained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Canada</a:t>
            </a:r>
            <a:r>
              <a:rPr lang="tr-T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Act</a:t>
            </a:r>
            <a:r>
              <a:rPr lang="tr-T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1982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removed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last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remaining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ties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of legal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dependence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British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parliament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Canada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is a federal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parliamentary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democracy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constitutional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maonarchy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Queen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Elizabeth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being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head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state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country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officially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bilingual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French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English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41158" y="322764"/>
            <a:ext cx="8229600" cy="1143000"/>
          </a:xfrm>
        </p:spPr>
        <p:txBody>
          <a:bodyPr/>
          <a:lstStyle/>
          <a:p>
            <a:pPr algn="ctr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MARGARET ATWOOD 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Toshiba\Desktop\79705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714488"/>
            <a:ext cx="4000528" cy="3643338"/>
          </a:xfrm>
          <a:prstGeom prst="rect">
            <a:avLst/>
          </a:prstGeom>
          <a:noFill/>
        </p:spPr>
      </p:pic>
      <p:sp>
        <p:nvSpPr>
          <p:cNvPr id="9" name="8 Dikdörtgen"/>
          <p:cNvSpPr/>
          <p:nvPr/>
        </p:nvSpPr>
        <p:spPr>
          <a:xfrm>
            <a:off x="500034" y="1571612"/>
            <a:ext cx="392909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Known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as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Canada’s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finest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living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writers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Margaret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Atwood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is a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poet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novelist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story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writer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essayist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environmental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activist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tr-TR" sz="2800" dirty="0">
              <a:latin typeface="Times New Roman" pitchFamily="18" charset="0"/>
              <a:cs typeface="Times New Roman" pitchFamily="18" charset="0"/>
            </a:endParaRPr>
          </a:p>
          <a:p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000" dirty="0">
              <a:latin typeface="Times New Roman" pitchFamily="18" charset="0"/>
              <a:cs typeface="Times New Roman" pitchFamily="18" charset="0"/>
            </a:endParaRPr>
          </a:p>
          <a:p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Margaret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Eleanor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Atwood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born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on</a:t>
            </a:r>
          </a:p>
          <a:p>
            <a:pPr>
              <a:buNone/>
            </a:pP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November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18, in </a:t>
            </a:r>
          </a:p>
          <a:p>
            <a:pPr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Ottowa,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Canada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She studied at the</a:t>
            </a: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University of Toronto</a:t>
            </a: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Radcliffe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Colleg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e,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becoming a lecturer </a:t>
            </a: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English literature.</a:t>
            </a: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Toshiba\Desktop\margaret-atwood-jpeg-site-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642918"/>
            <a:ext cx="4643470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Her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books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received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critical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acclaim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United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States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Europe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her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native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Canada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has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received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numerous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literary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awards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including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Booker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Prize,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Arthur C.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Clarke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Award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Governor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General’s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Award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twice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Atwood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first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came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public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attention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as a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poet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1960s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her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collections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tr-TR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Double</a:t>
            </a:r>
            <a:r>
              <a:rPr lang="tr-TR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Persephone</a:t>
            </a:r>
            <a:r>
              <a:rPr lang="tr-T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(1961)</a:t>
            </a:r>
            <a:r>
              <a:rPr lang="tr-TR" sz="2800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winner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E.J.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Pratt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Medal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tr-TR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Circle</a:t>
            </a:r>
            <a:r>
              <a:rPr lang="tr-TR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Game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 (1964)</a:t>
            </a:r>
            <a:r>
              <a:rPr lang="tr-TR" sz="2800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winner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of a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Governor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General’s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award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Atwood’s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poems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concern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“modern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woman’s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anguish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at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finding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herself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isolated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exploited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imposition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of a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sex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role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power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structure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.” </a:t>
            </a:r>
          </a:p>
          <a:p>
            <a:pPr>
              <a:buNone/>
            </a:pP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Atwood’s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interest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women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female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experience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emerges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clearly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in her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novels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particularly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in </a:t>
            </a:r>
            <a:r>
              <a:rPr lang="tr-TR" sz="2800" i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i="1" dirty="0" err="1" smtClean="0">
                <a:latin typeface="Times New Roman" pitchFamily="18" charset="0"/>
                <a:cs typeface="Times New Roman" pitchFamily="18" charset="0"/>
              </a:rPr>
              <a:t>Edible</a:t>
            </a:r>
            <a:r>
              <a:rPr lang="tr-TR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i="1" dirty="0" err="1" smtClean="0">
                <a:latin typeface="Times New Roman" pitchFamily="18" charset="0"/>
                <a:cs typeface="Times New Roman" pitchFamily="18" charset="0"/>
              </a:rPr>
              <a:t>Woman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 (1969)</a:t>
            </a:r>
            <a:r>
              <a:rPr lang="tr-TR" sz="28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tr-TR" sz="2800" i="1" dirty="0" err="1" smtClean="0">
                <a:latin typeface="Times New Roman" pitchFamily="18" charset="0"/>
                <a:cs typeface="Times New Roman" pitchFamily="18" charset="0"/>
              </a:rPr>
              <a:t>Surfacing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 (1972)</a:t>
            </a:r>
            <a:r>
              <a:rPr lang="tr-TR" sz="2800" i="1" dirty="0" smtClean="0">
                <a:latin typeface="Times New Roman" pitchFamily="18" charset="0"/>
                <a:cs typeface="Times New Roman" pitchFamily="18" charset="0"/>
              </a:rPr>
              <a:t>,Life </a:t>
            </a:r>
            <a:r>
              <a:rPr lang="tr-TR" sz="2800" i="1" dirty="0" err="1" smtClean="0">
                <a:latin typeface="Times New Roman" pitchFamily="18" charset="0"/>
                <a:cs typeface="Times New Roman" pitchFamily="18" charset="0"/>
              </a:rPr>
              <a:t>before</a:t>
            </a:r>
            <a:r>
              <a:rPr lang="tr-TR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i="1" dirty="0" err="1" smtClean="0">
                <a:latin typeface="Times New Roman" pitchFamily="18" charset="0"/>
                <a:cs typeface="Times New Roman" pitchFamily="18" charset="0"/>
              </a:rPr>
              <a:t>Man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 (1979)</a:t>
            </a:r>
            <a:r>
              <a:rPr lang="tr-TR" sz="28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tr-TR" sz="2800" i="1" dirty="0" err="1" smtClean="0">
                <a:latin typeface="Times New Roman" pitchFamily="18" charset="0"/>
                <a:cs typeface="Times New Roman" pitchFamily="18" charset="0"/>
              </a:rPr>
              <a:t>Bodily</a:t>
            </a:r>
            <a:r>
              <a:rPr lang="tr-TR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i="1" dirty="0" err="1" smtClean="0">
                <a:latin typeface="Times New Roman" pitchFamily="18" charset="0"/>
                <a:cs typeface="Times New Roman" pitchFamily="18" charset="0"/>
              </a:rPr>
              <a:t>Harm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 (1981)</a:t>
            </a:r>
            <a:r>
              <a:rPr lang="tr-TR" sz="28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tr-TR" sz="2800" i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i="1" dirty="0" err="1" smtClean="0">
                <a:latin typeface="Times New Roman" pitchFamily="18" charset="0"/>
                <a:cs typeface="Times New Roman" pitchFamily="18" charset="0"/>
              </a:rPr>
              <a:t>Handmaid’s</a:t>
            </a:r>
            <a:r>
              <a:rPr lang="tr-TR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i="1" dirty="0" err="1" smtClean="0">
                <a:latin typeface="Times New Roman" pitchFamily="18" charset="0"/>
                <a:cs typeface="Times New Roman" pitchFamily="18" charset="0"/>
              </a:rPr>
              <a:t>Tale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 (1985)</a:t>
            </a:r>
            <a:r>
              <a:rPr lang="tr-TR" sz="28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Even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her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later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novels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Robber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Bride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(1993)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Alias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Grace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(1996)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deal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female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characters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defined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intelligence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complexity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721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Margaret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Atwood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is</a:t>
            </a:r>
          </a:p>
          <a:p>
            <a:pPr>
              <a:buNone/>
            </a:pP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considered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be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endParaRPr lang="tr-TR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best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known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feminist</a:t>
            </a:r>
          </a:p>
          <a:p>
            <a:pPr>
              <a:buNone/>
            </a:pP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writer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since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deals</a:t>
            </a:r>
            <a:endParaRPr lang="tr-TR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suffering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of</a:t>
            </a:r>
          </a:p>
          <a:p>
            <a:pPr>
              <a:buNone/>
            </a:pP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women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in her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poems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novels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short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stories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C:\Users\Toshiba\Desktop\the-sayings-of-strong-women-19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57166"/>
            <a:ext cx="4500594" cy="56721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Women’s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suffering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common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in her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short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stories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 “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Bluebeard’s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Egg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” (1983), “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Little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Hen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Tells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” (1994).  </a:t>
            </a:r>
          </a:p>
          <a:p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Little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Hen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Tells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” is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based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on a popular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tale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known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many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children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adults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English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speaking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world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Canada</a:t>
            </a: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Margaret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Atwood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Little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Hen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” (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Original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Story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Rewriting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of “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Little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Hen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”: “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Little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Hen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Tells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Differences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Stories</a:t>
            </a: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Critique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Capitalist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Ideology</a:t>
            </a: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Reflections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of Feminist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Discourse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tr-TR" dirty="0" smtClean="0"/>
          </a:p>
          <a:p>
            <a:endParaRPr lang="en-GB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Outline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Course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What’s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moral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message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story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What’s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allegory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Who’s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narrator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Why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protagonist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narrator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hen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think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attitude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hen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at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end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story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GB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QUESTIONS… QUESTONS…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268913"/>
          </a:xfrm>
        </p:spPr>
        <p:txBody>
          <a:bodyPr>
            <a:normAutofit fontScale="97500"/>
          </a:bodyPr>
          <a:lstStyle/>
          <a:p>
            <a:r>
              <a:rPr lang="tr-TR" sz="3300" dirty="0" err="1" smtClean="0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tr-TR" sz="3300" dirty="0" smtClean="0">
                <a:latin typeface="Times New Roman" pitchFamily="18" charset="0"/>
                <a:cs typeface="Times New Roman" pitchFamily="18" charset="0"/>
              </a:rPr>
              <a:t> popular </a:t>
            </a:r>
            <a:r>
              <a:rPr lang="tr-TR" sz="3300" dirty="0" err="1" smtClean="0">
                <a:latin typeface="Times New Roman" pitchFamily="18" charset="0"/>
                <a:cs typeface="Times New Roman" pitchFamily="18" charset="0"/>
              </a:rPr>
              <a:t>tale</a:t>
            </a:r>
            <a:r>
              <a:rPr lang="tr-TR" sz="330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tr-TR" sz="3300" dirty="0" err="1" smtClean="0">
                <a:latin typeface="Times New Roman" pitchFamily="18" charset="0"/>
                <a:cs typeface="Times New Roman" pitchFamily="18" charset="0"/>
              </a:rPr>
              <a:t>told</a:t>
            </a:r>
            <a:r>
              <a:rPr lang="tr-TR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3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300" dirty="0" err="1" smtClean="0">
                <a:latin typeface="Times New Roman" pitchFamily="18" charset="0"/>
                <a:cs typeface="Times New Roman" pitchFamily="18" charset="0"/>
              </a:rPr>
              <a:t>teach</a:t>
            </a:r>
            <a:r>
              <a:rPr lang="tr-TR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300" dirty="0" err="1" smtClean="0">
                <a:latin typeface="Times New Roman" pitchFamily="18" charset="0"/>
                <a:cs typeface="Times New Roman" pitchFamily="18" charset="0"/>
              </a:rPr>
              <a:t>lesson</a:t>
            </a:r>
            <a:r>
              <a:rPr lang="tr-TR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300" dirty="0" err="1" smtClean="0"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tr-TR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3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300" dirty="0" err="1" smtClean="0">
                <a:latin typeface="Times New Roman" pitchFamily="18" charset="0"/>
                <a:cs typeface="Times New Roman" pitchFamily="18" charset="0"/>
              </a:rPr>
              <a:t>benefits</a:t>
            </a:r>
            <a:r>
              <a:rPr lang="tr-TR" sz="3300" dirty="0" smtClean="0">
                <a:latin typeface="Times New Roman" pitchFamily="18" charset="0"/>
                <a:cs typeface="Times New Roman" pitchFamily="18" charset="0"/>
              </a:rPr>
              <a:t> of hard </a:t>
            </a:r>
            <a:r>
              <a:rPr lang="tr-TR" sz="3300" dirty="0" err="1" smtClean="0">
                <a:latin typeface="Times New Roman" pitchFamily="18" charset="0"/>
                <a:cs typeface="Times New Roman" pitchFamily="18" charset="0"/>
              </a:rPr>
              <a:t>work</a:t>
            </a:r>
            <a:r>
              <a:rPr lang="tr-TR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3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300" dirty="0" err="1" smtClean="0">
                <a:latin typeface="Times New Roman" pitchFamily="18" charset="0"/>
                <a:cs typeface="Times New Roman" pitchFamily="18" charset="0"/>
              </a:rPr>
              <a:t>individuality</a:t>
            </a:r>
            <a:r>
              <a:rPr lang="tr-TR" sz="3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33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300" dirty="0" err="1" smtClean="0">
                <a:latin typeface="Times New Roman" pitchFamily="18" charset="0"/>
                <a:cs typeface="Times New Roman" pitchFamily="18" charset="0"/>
              </a:rPr>
              <a:t>importance</a:t>
            </a:r>
            <a:r>
              <a:rPr lang="tr-TR" sz="33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3300" dirty="0" err="1" smtClean="0">
                <a:latin typeface="Times New Roman" pitchFamily="18" charset="0"/>
                <a:cs typeface="Times New Roman" pitchFamily="18" charset="0"/>
              </a:rPr>
              <a:t>taking</a:t>
            </a:r>
            <a:r>
              <a:rPr lang="tr-TR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300" dirty="0" err="1" smtClean="0">
                <a:latin typeface="Times New Roman" pitchFamily="18" charset="0"/>
                <a:cs typeface="Times New Roman" pitchFamily="18" charset="0"/>
              </a:rPr>
              <a:t>responsibility</a:t>
            </a:r>
            <a:r>
              <a:rPr lang="tr-TR" sz="33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sz="33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300" dirty="0" err="1" smtClean="0">
                <a:latin typeface="Times New Roman" pitchFamily="18" charset="0"/>
                <a:cs typeface="Times New Roman" pitchFamily="18" charset="0"/>
              </a:rPr>
              <a:t>society</a:t>
            </a:r>
            <a:r>
              <a:rPr lang="tr-TR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3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3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300" dirty="0" err="1" smtClean="0">
                <a:latin typeface="Times New Roman" pitchFamily="18" charset="0"/>
                <a:cs typeface="Times New Roman" pitchFamily="18" charset="0"/>
              </a:rPr>
              <a:t>consequences</a:t>
            </a:r>
            <a:r>
              <a:rPr lang="tr-TR" sz="33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3300" dirty="0" err="1" smtClean="0">
                <a:latin typeface="Times New Roman" pitchFamily="18" charset="0"/>
                <a:cs typeface="Times New Roman" pitchFamily="18" charset="0"/>
              </a:rPr>
              <a:t>laziness</a:t>
            </a:r>
            <a:r>
              <a:rPr lang="tr-TR" sz="33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tr-TR" sz="3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allegory 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is a complete </a:t>
            </a:r>
            <a:r>
              <a:rPr lang="en-US" sz="3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narrative</a:t>
            </a:r>
            <a:r>
              <a:rPr lang="tr-TR" sz="3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which involves characters, and events that stand for an abstract idea or an event</a:t>
            </a:r>
            <a:r>
              <a:rPr lang="tr-TR" sz="3300" dirty="0" smtClean="0">
                <a:latin typeface="Times New Roman" pitchFamily="18" charset="0"/>
                <a:cs typeface="Times New Roman" pitchFamily="18" charset="0"/>
              </a:rPr>
              <a:t>. (George </a:t>
            </a:r>
            <a:r>
              <a:rPr lang="tr-TR" sz="3300" dirty="0" err="1" smtClean="0">
                <a:latin typeface="Times New Roman" pitchFamily="18" charset="0"/>
                <a:cs typeface="Times New Roman" pitchFamily="18" charset="0"/>
              </a:rPr>
              <a:t>Orwell’s</a:t>
            </a:r>
            <a:r>
              <a:rPr lang="tr-TR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300" i="1" dirty="0" err="1" smtClean="0">
                <a:latin typeface="Times New Roman" pitchFamily="18" charset="0"/>
                <a:cs typeface="Times New Roman" pitchFamily="18" charset="0"/>
              </a:rPr>
              <a:t>Animal</a:t>
            </a:r>
            <a:r>
              <a:rPr lang="tr-TR" sz="3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300" i="1" dirty="0" err="1" smtClean="0">
                <a:latin typeface="Times New Roman" pitchFamily="18" charset="0"/>
                <a:cs typeface="Times New Roman" pitchFamily="18" charset="0"/>
              </a:rPr>
              <a:t>Farm</a:t>
            </a:r>
            <a:r>
              <a:rPr lang="tr-TR" sz="3300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en-GB" sz="3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is  “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rewriting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”?</a:t>
            </a:r>
          </a:p>
          <a:p>
            <a:endParaRPr lang="tr-TR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Why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think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Margaret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Atwood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rewrites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folktale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What’s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her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purpose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QUESTIONS… QUESTIONS…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endParaRPr lang="tr-TR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Margaret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Atwood’s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story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Little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Hen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Tells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” is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included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in a </a:t>
            </a:r>
          </a:p>
          <a:p>
            <a:pPr>
              <a:buNone/>
            </a:pP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book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entitled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i="1" dirty="0" err="1" smtClean="0"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tr-TR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tr-TR" sz="3200" i="1" dirty="0" err="1" smtClean="0">
                <a:latin typeface="Times New Roman" pitchFamily="18" charset="0"/>
                <a:cs typeface="Times New Roman" pitchFamily="18" charset="0"/>
              </a:rPr>
              <a:t>Bones</a:t>
            </a:r>
            <a:r>
              <a:rPr lang="tr-TR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i="1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i="1" dirty="0" err="1" smtClean="0">
                <a:latin typeface="Times New Roman" pitchFamily="18" charset="0"/>
                <a:cs typeface="Times New Roman" pitchFamily="18" charset="0"/>
              </a:rPr>
              <a:t>Simple</a:t>
            </a:r>
            <a:endParaRPr lang="tr-TR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3200" i="1" dirty="0" err="1" smtClean="0">
                <a:latin typeface="Times New Roman" pitchFamily="18" charset="0"/>
                <a:cs typeface="Times New Roman" pitchFamily="18" charset="0"/>
              </a:rPr>
              <a:t>Murders</a:t>
            </a:r>
            <a:r>
              <a:rPr lang="tr-TR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published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in </a:t>
            </a:r>
          </a:p>
          <a:p>
            <a:pPr>
              <a:buNone/>
            </a:pP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1994. 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Toshiba\Desktop\indir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714356"/>
            <a:ext cx="3714776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697538"/>
          </a:xfrm>
        </p:spPr>
        <p:txBody>
          <a:bodyPr>
            <a:normAutofit fontScale="97500"/>
          </a:bodyPr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sz="3300" dirty="0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though classified with Atwood’s short fiction, it is an eclectic collection, featuring parables, monologues, prose poems, condensed science fiction, reconfigured fairy tales, as well as Atwood’s own illustrations.</a:t>
            </a:r>
            <a:endParaRPr lang="en-GB" sz="3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basic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structure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of</a:t>
            </a:r>
          </a:p>
          <a:p>
            <a:pPr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folktale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gains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shape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Atwood’s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rewriting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Atwood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turned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tale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inside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out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upside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down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placing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it in </a:t>
            </a:r>
          </a:p>
          <a:p>
            <a:pPr algn="just">
              <a:buNone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concepts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>
              <a:buNone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undermining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textual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norms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conventional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patterns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thoughts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>
              <a:buNone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especially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gender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based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ideology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GB" dirty="0"/>
          </a:p>
        </p:txBody>
      </p:sp>
      <p:pic>
        <p:nvPicPr>
          <p:cNvPr id="6" name="Picture 1" descr="C:\Users\Toshiba\Desktop\images (1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714356"/>
            <a:ext cx="3429024" cy="5286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her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rewriting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Atwood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intends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mingle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contemporary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themes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motifs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classic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literature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in a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humorous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witty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way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is her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intellectual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strength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humorous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approach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still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appeal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modern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readers</a:t>
            </a:r>
            <a:r>
              <a:rPr lang="tr-TR" sz="3200" dirty="0" smtClean="0"/>
              <a:t>. </a:t>
            </a:r>
            <a:endParaRPr lang="en-GB" sz="3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err="1" smtClean="0"/>
              <a:t>It</a:t>
            </a:r>
            <a:r>
              <a:rPr lang="tr-TR" dirty="0" smtClean="0"/>
              <a:t> </a:t>
            </a:r>
            <a:r>
              <a:rPr lang="tr-TR" dirty="0" err="1" smtClean="0"/>
              <a:t>shows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agility</a:t>
            </a:r>
            <a:r>
              <a:rPr lang="tr-TR" dirty="0" smtClean="0"/>
              <a:t> of her </a:t>
            </a:r>
            <a:r>
              <a:rPr lang="tr-TR" dirty="0" err="1" smtClean="0"/>
              <a:t>mind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in </a:t>
            </a:r>
            <a:r>
              <a:rPr lang="tr-TR" dirty="0" err="1" smtClean="0"/>
              <a:t>only</a:t>
            </a:r>
            <a:r>
              <a:rPr lang="tr-TR" dirty="0" smtClean="0"/>
              <a:t> </a:t>
            </a:r>
            <a:r>
              <a:rPr lang="tr-TR" dirty="0" err="1" smtClean="0"/>
              <a:t>one</a:t>
            </a:r>
            <a:r>
              <a:rPr lang="tr-TR" dirty="0" smtClean="0"/>
              <a:t> </a:t>
            </a:r>
            <a:r>
              <a:rPr lang="tr-TR" dirty="0" err="1" smtClean="0"/>
              <a:t>page</a:t>
            </a:r>
            <a:r>
              <a:rPr lang="tr-TR" dirty="0" smtClean="0"/>
              <a:t> </a:t>
            </a:r>
            <a:r>
              <a:rPr lang="tr-TR" dirty="0" err="1" smtClean="0"/>
              <a:t>story</a:t>
            </a:r>
            <a:r>
              <a:rPr lang="tr-TR" dirty="0" smtClean="0"/>
              <a:t>, </a:t>
            </a:r>
            <a:r>
              <a:rPr lang="tr-TR" dirty="0" err="1" smtClean="0"/>
              <a:t>she</a:t>
            </a:r>
            <a:r>
              <a:rPr lang="tr-TR" dirty="0" smtClean="0"/>
              <a:t> </a:t>
            </a:r>
            <a:r>
              <a:rPr lang="tr-TR" dirty="0" err="1" smtClean="0"/>
              <a:t>employs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old</a:t>
            </a:r>
            <a:r>
              <a:rPr lang="tr-TR" dirty="0" smtClean="0"/>
              <a:t> </a:t>
            </a:r>
            <a:r>
              <a:rPr lang="tr-TR" dirty="0" err="1" smtClean="0"/>
              <a:t>version</a:t>
            </a:r>
            <a:r>
              <a:rPr lang="tr-TR" dirty="0" smtClean="0"/>
              <a:t> in </a:t>
            </a:r>
            <a:r>
              <a:rPr lang="tr-TR" dirty="0" err="1" smtClean="0"/>
              <a:t>order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create</a:t>
            </a:r>
            <a:r>
              <a:rPr lang="tr-TR" dirty="0" smtClean="0"/>
              <a:t> a </a:t>
            </a:r>
            <a:r>
              <a:rPr lang="tr-TR" dirty="0" err="1" smtClean="0"/>
              <a:t>new</a:t>
            </a:r>
            <a:r>
              <a:rPr lang="tr-TR" dirty="0" smtClean="0"/>
              <a:t> but </a:t>
            </a:r>
            <a:r>
              <a:rPr lang="tr-TR" dirty="0" err="1" smtClean="0"/>
              <a:t>complex</a:t>
            </a:r>
            <a:r>
              <a:rPr lang="tr-TR" dirty="0" smtClean="0"/>
              <a:t> </a:t>
            </a:r>
            <a:r>
              <a:rPr lang="tr-TR" dirty="0" err="1" smtClean="0"/>
              <a:t>one</a:t>
            </a:r>
            <a:r>
              <a:rPr lang="tr-TR" dirty="0" smtClean="0"/>
              <a:t> </a:t>
            </a:r>
            <a:r>
              <a:rPr lang="tr-TR" dirty="0" err="1" smtClean="0"/>
              <a:t>which</a:t>
            </a:r>
            <a:r>
              <a:rPr lang="tr-TR" dirty="0" smtClean="0"/>
              <a:t> </a:t>
            </a:r>
            <a:r>
              <a:rPr lang="tr-TR" dirty="0" err="1" smtClean="0"/>
              <a:t>offers</a:t>
            </a:r>
            <a:r>
              <a:rPr lang="tr-TR" dirty="0" smtClean="0"/>
              <a:t> </a:t>
            </a:r>
            <a:r>
              <a:rPr lang="tr-TR" dirty="0" err="1" smtClean="0"/>
              <a:t>new</a:t>
            </a:r>
            <a:r>
              <a:rPr lang="tr-TR" dirty="0" smtClean="0"/>
              <a:t> </a:t>
            </a:r>
            <a:r>
              <a:rPr lang="tr-TR" dirty="0" err="1" smtClean="0"/>
              <a:t>meanings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readers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make</a:t>
            </a:r>
            <a:r>
              <a:rPr lang="tr-TR" dirty="0" smtClean="0"/>
              <a:t> </a:t>
            </a:r>
            <a:r>
              <a:rPr lang="tr-TR" dirty="0" err="1" smtClean="0"/>
              <a:t>interpretations</a:t>
            </a:r>
            <a:r>
              <a:rPr lang="tr-TR" dirty="0" smtClean="0"/>
              <a:t>. </a:t>
            </a:r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short</a:t>
            </a:r>
            <a:r>
              <a:rPr lang="tr-TR" dirty="0" smtClean="0"/>
              <a:t> </a:t>
            </a:r>
            <a:r>
              <a:rPr lang="tr-TR" dirty="0" err="1" smtClean="0"/>
              <a:t>short</a:t>
            </a:r>
            <a:r>
              <a:rPr lang="tr-TR" dirty="0" smtClean="0"/>
              <a:t> </a:t>
            </a:r>
            <a:r>
              <a:rPr lang="tr-TR" dirty="0" err="1" smtClean="0"/>
              <a:t>story</a:t>
            </a:r>
            <a:r>
              <a:rPr lang="tr-TR" dirty="0" smtClean="0"/>
              <a:t>,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see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old</a:t>
            </a:r>
            <a:r>
              <a:rPr lang="tr-TR" dirty="0" smtClean="0"/>
              <a:t> </a:t>
            </a:r>
            <a:r>
              <a:rPr lang="tr-TR" dirty="0" err="1" smtClean="0"/>
              <a:t>version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new</a:t>
            </a:r>
            <a:r>
              <a:rPr lang="tr-TR" dirty="0" smtClean="0"/>
              <a:t> </a:t>
            </a:r>
            <a:r>
              <a:rPr lang="tr-TR" dirty="0" err="1" smtClean="0"/>
              <a:t>version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story</a:t>
            </a:r>
            <a:r>
              <a:rPr lang="tr-TR" dirty="0" smtClean="0"/>
              <a:t> (</a:t>
            </a:r>
            <a:r>
              <a:rPr lang="tr-TR" dirty="0" err="1" smtClean="0"/>
              <a:t>intertextuality</a:t>
            </a:r>
            <a:r>
              <a:rPr lang="tr-TR" dirty="0" smtClean="0"/>
              <a:t>). </a:t>
            </a:r>
            <a:r>
              <a:rPr lang="tr-TR" dirty="0" err="1" smtClean="0"/>
              <a:t>Though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old</a:t>
            </a:r>
            <a:r>
              <a:rPr lang="tr-TR" dirty="0" smtClean="0"/>
              <a:t> </a:t>
            </a:r>
            <a:r>
              <a:rPr lang="tr-TR" dirty="0" err="1" smtClean="0"/>
              <a:t>version</a:t>
            </a:r>
            <a:r>
              <a:rPr lang="tr-TR" dirty="0" smtClean="0"/>
              <a:t> is </a:t>
            </a:r>
            <a:r>
              <a:rPr lang="tr-TR" dirty="0" err="1" smtClean="0"/>
              <a:t>inextricably</a:t>
            </a:r>
            <a:r>
              <a:rPr lang="tr-TR" dirty="0" smtClean="0"/>
              <a:t> </a:t>
            </a:r>
            <a:r>
              <a:rPr lang="tr-TR" dirty="0" err="1" smtClean="0"/>
              <a:t>bound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new</a:t>
            </a:r>
            <a:r>
              <a:rPr lang="tr-TR" dirty="0" smtClean="0"/>
              <a:t> </a:t>
            </a:r>
            <a:r>
              <a:rPr lang="tr-TR" dirty="0" err="1" smtClean="0"/>
              <a:t>one</a:t>
            </a:r>
            <a:r>
              <a:rPr lang="tr-TR" dirty="0" smtClean="0"/>
              <a:t>,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differences</a:t>
            </a:r>
            <a:r>
              <a:rPr lang="tr-TR" dirty="0" smtClean="0"/>
              <a:t> </a:t>
            </a:r>
            <a:r>
              <a:rPr lang="tr-TR" dirty="0" err="1" smtClean="0"/>
              <a:t>between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old</a:t>
            </a:r>
            <a:r>
              <a:rPr lang="tr-TR" dirty="0" smtClean="0"/>
              <a:t> </a:t>
            </a:r>
            <a:r>
              <a:rPr lang="tr-TR" dirty="0" err="1" smtClean="0"/>
              <a:t>one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Atwoodian</a:t>
            </a:r>
            <a:r>
              <a:rPr lang="tr-TR" dirty="0" smtClean="0"/>
              <a:t> </a:t>
            </a:r>
            <a:r>
              <a:rPr lang="tr-TR" dirty="0" err="1" smtClean="0"/>
              <a:t>one</a:t>
            </a:r>
            <a:r>
              <a:rPr lang="tr-TR" dirty="0" smtClean="0"/>
              <a:t> is </a:t>
            </a:r>
            <a:r>
              <a:rPr lang="tr-TR" dirty="0" err="1" smtClean="0"/>
              <a:t>visibly</a:t>
            </a:r>
            <a:r>
              <a:rPr lang="tr-TR" dirty="0" smtClean="0"/>
              <a:t> </a:t>
            </a:r>
            <a:r>
              <a:rPr lang="tr-TR" dirty="0" err="1" smtClean="0"/>
              <a:t>explored</a:t>
            </a:r>
            <a:r>
              <a:rPr lang="tr-TR" dirty="0" smtClean="0"/>
              <a:t>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  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differences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folktale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Atwood’s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story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GB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Differrences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Folktale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Atwood’s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Story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Folktale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etin Yer Tutucusu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Atwood’s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Story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Title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small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community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greedy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selfish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hen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ending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story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hen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eats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bread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Title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large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community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unselfish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self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sacrificing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hen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ending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story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hen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gives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away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produced</a:t>
            </a:r>
            <a:r>
              <a:rPr lang="tr-TR" dirty="0" smtClean="0"/>
              <a:t>)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Canada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is a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country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northern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of North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America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Its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ten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provinces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territories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extend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Atlantic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Pacific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nortward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Arctic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Ocean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4" name="Picture 4" descr="canada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143248"/>
            <a:ext cx="7358114" cy="2376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does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” in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title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refer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Look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at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beginning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story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. EVERYONE WANTS IN on it.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Everyone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Why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does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Margaret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Atwood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start her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story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capitalized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sentence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Who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does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everyone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refer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?  </a:t>
            </a:r>
          </a:p>
          <a:p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does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“it”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refer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i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i="1" dirty="0" err="1" smtClean="0">
                <a:latin typeface="Times New Roman" pitchFamily="18" charset="0"/>
                <a:cs typeface="Times New Roman" pitchFamily="18" charset="0"/>
              </a:rPr>
              <a:t>Little</a:t>
            </a:r>
            <a:r>
              <a:rPr lang="tr-T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i="1" dirty="0" err="1" smtClean="0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i="1" dirty="0" err="1" smtClean="0">
                <a:latin typeface="Times New Roman" pitchFamily="18" charset="0"/>
                <a:cs typeface="Times New Roman" pitchFamily="18" charset="0"/>
              </a:rPr>
              <a:t>Hen</a:t>
            </a:r>
            <a:r>
              <a:rPr lang="tr-TR" i="1" dirty="0" smtClean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tr-TR" i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i="1" dirty="0" err="1" smtClean="0">
                <a:latin typeface="Times New Roman" pitchFamily="18" charset="0"/>
                <a:cs typeface="Times New Roman" pitchFamily="18" charset="0"/>
              </a:rPr>
              <a:t>Little</a:t>
            </a:r>
            <a:r>
              <a:rPr lang="tr-T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i="1" dirty="0" err="1" smtClean="0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i="1" dirty="0" err="1" smtClean="0">
                <a:latin typeface="Times New Roman" pitchFamily="18" charset="0"/>
                <a:cs typeface="Times New Roman" pitchFamily="18" charset="0"/>
              </a:rPr>
              <a:t>Hen</a:t>
            </a:r>
            <a:r>
              <a:rPr lang="tr-T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i="1" dirty="0" err="1" smtClean="0">
                <a:latin typeface="Times New Roman" pitchFamily="18" charset="0"/>
                <a:cs typeface="Times New Roman" pitchFamily="18" charset="0"/>
              </a:rPr>
              <a:t>Tells</a:t>
            </a:r>
            <a:r>
              <a:rPr lang="tr-T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i="1" dirty="0" err="1" smtClean="0"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tr-T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oshiba\Desktop\white_rhinoceros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3357586" cy="250033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1" name="Picture 3" descr="C:\Users\Toshiba\Desktop\indir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5728"/>
            <a:ext cx="3571900" cy="2714644"/>
          </a:xfrm>
          <a:prstGeom prst="rect">
            <a:avLst/>
          </a:prstGeom>
          <a:noFill/>
        </p:spPr>
      </p:pic>
      <p:pic>
        <p:nvPicPr>
          <p:cNvPr id="2052" name="Picture 4" descr="C:\Users\Toshiba\Desktop\indir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571876"/>
            <a:ext cx="3429024" cy="2714644"/>
          </a:xfrm>
          <a:prstGeom prst="rect">
            <a:avLst/>
          </a:prstGeom>
          <a:noFill/>
        </p:spPr>
      </p:pic>
      <p:pic>
        <p:nvPicPr>
          <p:cNvPr id="2053" name="Picture 5" descr="C:\Users\Toshiba\Desktop\1024px-Vombatus_ursinus_-Maria_Island_National_Par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857628"/>
            <a:ext cx="3901440" cy="2598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oshiba\Desktop\duck-billed-platypus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00109"/>
            <a:ext cx="3357586" cy="2000264"/>
          </a:xfrm>
          <a:prstGeom prst="rect">
            <a:avLst/>
          </a:prstGeom>
          <a:noFill/>
        </p:spPr>
      </p:pic>
      <p:pic>
        <p:nvPicPr>
          <p:cNvPr id="19458" name="Picture 2" descr="https://encrypted-tbn0.gstatic.com/images?q=tbn:ANd9GcTwUjMTQbUg7h-DQ0aShdgdA3SyFz7gaVErTd7fvEnvIwlCKHLxS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000108"/>
            <a:ext cx="3714776" cy="2071702"/>
          </a:xfrm>
          <a:prstGeom prst="rect">
            <a:avLst/>
          </a:prstGeom>
          <a:noFill/>
        </p:spPr>
      </p:pic>
      <p:pic>
        <p:nvPicPr>
          <p:cNvPr id="19460" name="Picture 4" descr="http://www.factzoo.com/sites/all/img/mammals/handsome-ya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286124"/>
            <a:ext cx="3048000" cy="2905125"/>
          </a:xfrm>
          <a:prstGeom prst="rect">
            <a:avLst/>
          </a:prstGeom>
          <a:noFill/>
        </p:spPr>
      </p:pic>
      <p:pic>
        <p:nvPicPr>
          <p:cNvPr id="19462" name="Picture 6" descr="https://encrypted-tbn1.gstatic.com/images?q=tbn:ANd9GcQAFLGC18vR2NeDWwkPcavEmiVFMpRhfgdhWsQz5YHGTTjRKgQ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357562"/>
            <a:ext cx="3714776" cy="2286016"/>
          </a:xfrm>
          <a:prstGeom prst="rect">
            <a:avLst/>
          </a:prstGeom>
          <a:noFill/>
        </p:spPr>
      </p:pic>
      <p:sp>
        <p:nvSpPr>
          <p:cNvPr id="19464" name="AutoShape 8" descr="data:image/jpeg;base64,/9j/4AAQSkZJRgABAQAAAQABAAD/2wCEAAkGBxMSEhUTExMWFRUXGBgYGBgYFxcXFhYdFxcXGBgYFxgYHSggGBolHRUXITEhJSkrLi4uGh8zODMtNygtLisBCgoKDg0OGhAQGy8lHSUtLS0tLS0tLy0tLS0tLTAvLS0tLS0tLS0tLy0tLy0tLS0tLS8tLS0tLS0tLS0tLS0tLf/AABEIALMBGQMBIgACEQEDEQH/xAAbAAABBQEBAAAAAAAAAAAAAAABAAIDBQYEB//EAEAQAAIBAwMCBAMFBwMCBQUAAAECEQADIQQSMQVBBiJRYRNxgQcyQpGhI1JiscHR8BRy4RWCJDNTkvE0Q5Oywv/EABkBAAIDAQAAAAAAAAAAAAAAAAEDAAIEBf/EADARAAICAQMCAwUIAwAAAAAAAAABAgMRBBIhMUEiUYETI3HR8BQyM0KRobHBBWHh/9oADAMBAAIRAxEAPwDz2aFGKbWwwnXorpUgqYZSGHsQZFeg+PbQ1WjtapBnBx2DjI+jhx+Veb22g16L4GuDUaa9pGyVkr/tudh/3qv/ALqRcuFJdn+xo07y3B9zzjdSFSamwUdkIyCR+VRmnZzyZ2sPAqQpAUlqAEaBNGlFQglok0RQNQg0miKQFECoAKEjg074c0UXNeh/Z94Zt3bTanUBWtW2O1CDMrknBHlyMcfLvWUklkvGDk8I88NvH/Bx/kUy6m0wRnv+XFe5XuqJ5gbSGzA8hAVRxI2hSMT64rLfaF4Z05tLq9PILnzLyCTtOO8+bj+VIr1MZvA+zSyisnmh+dNAq5u9AvqAWs3QDmdh70z/AKRdLBRauTxAQ1o3Iz7GVYoVq9L4H1rmBp3HGXhRn3PFWln7M9SbT3Ga2m1SwG7cGiTyuBxQ3oKrk+x5+aIouCDHoaAq4scKI9j+tMNGaJCYERzUT5NEDHee3pUYogHL3pUgKW31qwARQBpzkdqatWASMkVJcQDgz7j+VMmkGqyACKE0TQq4BMaZNOIplYzQOBrReEOo/B1NtiYRv2bn0V8T9DB+lZ4VJYPag0nwwxbTyjU/aL074d8XQMXBJ9mBhh+YNZM16Rrx/runK/NxFk/7rcI/5jYfqa84ik0N7dr6rgfqYrcpLowUQKTVLatiCTI5/p/enmYjpBMkR/go7cwfp7/KtH4b8N3NWw2ELtjcxBIgcERywEAj5H1qraS5LKLbwigt2Sf+amXQseAT8lNevdL8MaawU+HaW6w8xe5kdwdigxgx97BzVp1PqVvS29zlXI80eRHInHkGWApMrl2HRofc8X0/Q7rxtt3GnA2ox/WIq2TwNrDH/h2AMCWZQPrmtrc+0extNtLdy4H5AITbK5VfQenFU2o+0dIFsaUm0v3Q1xpweZFRzk+iCq4LrI57fgJrKC7qrqW7fYWzvd/QA8CtV0zT29Jae1aNxg7fjZWAkQYIAEHIPz9RFZDUeP3LKUsWlVRAUqHYD03HI5PEVt77ves290HdbVpRdqeaTsU/ibywR7Cl3TlseUPpjDfwZK7eIJUnIJUTzkkzzMg4mO9aTo3UvKoEd4WPxbu04BEDI9BWe1igkqkDJIPyE8yfbnOe9WfSQTMGG59VAPovE8kR7ekVzK24yOhZiUTs6p4o02jvLN66zrhlX7hwASQ3JMcz71zp9oultnerXrjEHymAoliYOMn3qh+0/TA3LEQ1z4f7RgPM5GSdoyTnjmsppug6i4SEsXGIMSqnafcMcEH1rqxipRUmzlzscZOKRtdR9p3JsWArHDFmJmOIHEVmuteMNXqcO+xTjavlWrPo3ga67ftR8JNqEncrOGxuG0HAyeSOOa2fT/CejtMClr4kcu7ye0/dMD1jMgcwat7uLw+pT3s0eNDSk5gn6E1YaXw5qbgBTT3WBjOwxnNe3az4dlVL/DtIsnaNijggeXJ5NV+m13xP2jXdORiIbK/IuQePb6VHc10RFp1nlnlo8F6z/wBD5y6CO+ZOPrVjY+z/AFBVSxtLju2/ue6SOO01stb4i0dkEXLocCBsWcxxMiPy9sCqfUfaJpvKRaYxIjAGfTGP8gjuXOxrhE9lWnyzms/Z+rAj45ZhyFtsBgSfvAE/ICqfxf4Yt6NEZbhZmGVaAQfT5QQc5qxv/aVcC7bVsDiCeRHtx/mIrHdV6pd1LG5dYkkz7Zo1Rt3Zkytrp24iuTijE+tNY496Pam1sRkDQpzx2pq5ogHGndqtbCaT/StuL/6icY8sVUk4ijFkaEDQoxS2+1MKgiT88cgfmTgfOmxmgaNYx4YorQFGgE3f2c64b7lhsq67wPdQQ4HuULfpWX8SaA2NQ9sjAYxS6JrzYvW7o/8AtsG+k5H5TWv+0fpofbqLcQAAfdSA1sj/ALSB81aky8Nil58eppj46nHujz9hXZc1IFvYBz+dc8iozTsmUfauETH5HI/I969h8P20Oltm0CiMiMQoOTw0HJB3KRnv9K8Zq+6F4sv6ZfhqQ1vPlYTtnuvpSrob4YH0WqEuT2XQBgPxDnugmCRBj27T8ya6rOntkghE3MSSBEsBxMTI4ryUeP8AVcDaAecT8xmuC51e6z/Fa626IBBIIzz7ekD1pEKZI0Svieq9V6FpLrj4unQerBNoMfeyIHMDn+9Z/rf2f2AN9h9sj7jtuAyDuU8x/eunwJ4nGpU2Lom7tME5W6BjI7HI7Zp/XV8jFbm77qttJVkn8QDxgfuye+aXbdZUxlVcLlyZpfATAru1FvJyNjCe8Akjnj61eeD7ri0+nvBkFlzsZgYh+wbg5A47E8VxWOqXl1DfGVSDtC7hO5QIVkJEj1ieTV/1G6CjKH/AWB2jylcy53eo/dFJerlKLixy0sYSTRVdR0pDlYX707hxH8I7SPnEV09PMKNxlomByIzkdzIJyPSqvV3biWwtwBmULteBsuKcwYIyJHvFcRZmUgEkuuBPI3eaAOfLciPl6RWX2nPBoVZotZ0e1qXt3GY7kI8s+Q7TAkfe/CMc1cam+VJbcAignj7wmPKJ+UYjt71x2rS2RsHO0jcZwywDCDsRxj8Irg13Ubbwm+Iyz+cDaPfbAEmIGZNNc248v0FqCUspeoz/AKlvc72WCQ3maEQ+hPBYYMA+o44urvWbdjTi4VuOTkBQDPOWKCNx9FwPXuc4xW2QFl9zgb9nHoAIBCgdvcTE1o9F134ahfh3FQSBgLk55PPf07+mJTYovxEtg2vCeP8AiLrd7VXS1xmjsvAX2iqvI7mvWOo+ErWtui5veyxGSFFwOZnJBENBB447mKzHiLwNcsBmt3FvBTDBQQ64ngiurXbW1wzk2U2J8mMb86QURzmeK6/9C+4obdwMMEbGkH0OMGor1ggwQQfcQfyNaEzO0yFjS34ig4o7Rj1q6KCpjVK4IwajJqyACiKEURRIGgaIokVdABTpoNQiroA00hQBo1iNAZo00mlFAhNZbNel+GLo1mhfTtl0AtyeYMm0foxZP+8eleZWxmtP4O1Xw74BLBLoNpysyu7CsCPxK0EfKlWx3Ra9UOontkv0M7qbJR2U8gkUzbWv8e9JK3xcjLjzQD98YeB/uBgekUzonhF7u1rjfBV/uBl3XHjkhJG0e5IqK2OxSbBKqW9xSMoLRqS1a9x+ea9W0XgzR2sPuvODJLRiOfIjEECOOc+1XGjtWjsFtAicrFtAJGcnZtj33E/kapLUQXTkZHSyfU876R4E1V9N6qiL23vDGOfKoJH1q/tfZoQo+JqGB/gsll4xmcfM1vtPcLgeXYTulZzuUhWwSAR7/P613UtHuiCN52AyrbYhiIK57ev0FKs1EksxX16joaeDeGVHRem2enqSPhtqIPnuHaGUn7sgn4fbsfeuHV61GdrvLoJfYuDIMKNwllAA5GSJ4pz9OLKVW4kEbpO5ZB4Esh7EnBzVb1Ozdeyy7t7YWSS08HGxYPPDDvzXNuunY8yOjTVGHCKjqeuS6FeDbwSo4XMTAbAbBwI5rjOtdbRbkyTM/ekQrcmOTIn8q4L3Sm+IqhU+9B3SPTHb1/WrZenQAQFLALuAKkJjb9/iM9j3NJ4NWMHda1u2xtZhuZIIgyCJCPgwrdpHaumxfVbgknfvfbIhVzMScEZPJrg12lBWGyYVQMkLORnmTE1NZvhZbcA6qzjzHPlySA0N2g81M8lMccEfVer94JOYyNmDhpPcHmR68CuO11y5JMgc4kgjP4WE1VdWI8qyMKD5iVyQCexEyT2rktAyCI7YBH1gTRxxktjyNJp9Wxubt7/hIXzLOZINzaA08Ez9TEVoG1Y5Iyfui4d88SBicZ59D71j9ExZlIQMQeTLET6z9O0fOtJ0j4e0lltbgSSLiskfPAKt6fSislJpI0GkckASmY2+VDvBGdrbwOP59qvNDcui5cZRtQABXCEkiQJ3Pxj1xznGc303UfDulQqAHk+QlZ80TtJ7Awc4710eILfUVO/SAfBjCqwDH5gET+VbdKs5yYdTwdWs19xSwAAJILNlZbHeQCAMR7Vw/Gs6y5sv2rbLJUttIYHsdw794OBB9KzHTPFhBZNUm8ZBj7y5EjvInt+UVobT6e5aNyy5dgJKx5gBMmCZ4I4PAq8q7am5FI2VWraZzqXgZm3Npbi3VBIKEkOp9MjzD0isdqNMyMVYbSOxx/OtzpurbbwAc4JBMEADggEYYgEdzz61e9QOi6hbO9kS8uPiCFyMbbncDH3vz4p2n1yfEhOo0LjzE8lIphFWfW+kXNO5VxicHt+lVYrqRaayjlyTTwwzRFCjVgBFE80lEmiRB9auioKMj0FNo4qwCIU4EU2iKxGgJNFmnnNNAo0CHVoLRZtqgkmcSBwJJJOAAMya3/izVnT6RbGnPwh8NWLKY5EOzEYZdwI79vavO9PdifdSv55/mK9D6H4k0eps2rWqlLlsbAwEhhxkfKc1j1lc5xWzzN2hthXNufkY3QajqGnZbq3mM/dcgqokcjcQPw8+k1uOpai9qCroH3qFlhhWMCTJIxPESF7CpOq3dDqLa6fT31NwEfCLIdu4EFQW/dlc4zUnUfFKaazbP+mBuFRkqF2kSrKwE+YEEH3BrAqbJPEuDoy1Fa8UTt6HpLygtCCDuYggs2QTJIgLjgROad1O5prEPfcErwDhp9NqjzCRzif1rz7rPi/U6kFCwS2fwpge0nmKoCCeZP61sr0mF4jDbrMt4RqPEXjG9fuzZd7SKCAFYgtJklo9T27QKuvCvjm+WS1eRLpZlQXCALilsTPc571gLNqa9S8C+GrSWl1F4ftCPiLvUlbaZ8wHBbHJ4xANaZRhGHK4M0JznPgttcu24fiuVmRbL3ZlQRJVdkKcQJP51Xqlu7u/ZXEQZ+JdY7YPJzBPfgR8+a6Oo3DvQquXcSWhmVQCQfMcH0H/AADktTacatzdDXHMqASYMc4PAjv7wAJxxptNnYgmkRdbe5ZYbQkMcHYqk4xtmTwQSTR6LrltpcNzzu0iDwsdyTOeRme1P8TaV3G+S4fImd4KgbhHYCYP/Bqj6bcOy8CuCv3o4IgHHAjbHvSccGrOUP6j1wlpUntiZwM+bAkifSp9F1JdhDzuA8kdsg4P5jiM8Vk77mZ9/wCxPFPsXCCDPHb6jkd6b7PgXvLbqtlrZAmREKQY9cT8v5nuM8SqZmTE58xnA9B7Zwa03T7Yu2YIyo3GJ8yDBjkbhAP/AGiqe2kHYecA85IJGDOJ5+oqil2GotfD1lmuoI34I4Ibv+KTAxNarUWbkMttWMe2CsjylkMEeXjy8fKqLw9cdQ1y1cFt9oId13AT96ZEDj9DPatDsDEkLeDALJVhaRmmP3ZGc9u9RIVN8g6Va2jcB+0BXcpLqAJxG4kbQRxA5rS9NVlto8wZIC4jkgGeAfNyI5EjmufRA3JJlpKgq0DkkAggTwJ+Y7RVf1PxtptK+wKz3LY2wYxEd4kiPetenqbZjvsSXI/xB0nSahTNo2WDQXH3z8x6nnj0zVRo/DViy9t7WocNvja4kNHqVHlB9/6V2aXxLY1rm2q7GPnVWMg9iFOAD5jzQv8ATHS5vO4BTtElfw5kHtgGO/50+y22uWH0FQrqsXHUl1mmtW7jM+kuktk3FGPlI9ImvLeu9EuWrjtp3Yqzb0MFWG4zBAMe3b5VqNb1q+98ZuKVMiFx6g7uxzMZGag1v2kW2W5a1Gn3upjfOxyDGYXII+vHas8ZRkvDHD/U1OMoPl5X10Jui2W1Gkub0dTbcLBlpDLn5EP/ADrGFCCRIME94/RoNb3oHWLt7SlLbA2xLqkg3oBgs5UeYCeOYz2rEa9Ntxgef710v8e/A1n/AIcr/IL3mcHPB/yKQosvehFdHBzxy0RRtkgyKBMyaukVCBJpuaKj1owfWr4IQCnCmj5USKwGgIFI061bZjCgscmACTAEk47AAmmHmgQcDxmn4CmO+Ppyf5D/AA0x2wBS7USEumeIgwefqDIivQtaV12kDCN7SY4i6i/tB/3qN4/23K84WtP4R6n8O58MkBbkQTkI4+45HpOD6gkd6TdDMcrquUOpniWH0Zm3UgwaktrNXfjDpZt3Q4UoHztPKnhlJ7wQRPeDTfCvSf8AU6i3aIJVjLR+6uW+Xp9atGalHcUlBxltNH9n/hzdcW/fQfCElA8AXG7EKcsBzMRxXpzAMSoUEgr6RJzOBBI5x86p+p6gIAg5AA2eo2gSq+mSADXH1jqlzSaO5dtiDwgb8BYtIBJzAAI/3fQYpW+0ng6Ea1XDJYa3Qn4nxFCx3IAJBgAQc5yCB7cVRa21btDaUuScBlzdeDJAEkKs5ORzxVL4J8Uam/qbVq9dLK5YbYEGQWMgD2P5mtF1m5bAdnzLBInG0Bsn2kf5isuoq2P4mjT27+hReHlSy11X+L5gXYOxAxJYkrHMGeQZrH9Bt/8Am2xGbbwRkmNpj8ia056q4uCFDo0o0TIk8AkyqmV5mZieKz1qy9jUsGJChvLJB3D8MzjgR+VZs8GxLkz+vsbT378j6cVDa94FarxH00TvQypyIloByR6cn9KzSKRP+fWmQllFZLDNJ4R1G27BmGBBGPSfzwYrn65o9l6OwBiMHB/TNc/RyBdWeODnv7H0n9BV54jt/EvWXXzB1cYz5v2b/IHzHP8AFS397JZPgb04TZuI9u5cWPwBiYJyMHthszJPFXGh1lxvMZWZAiZATE+ZvQ+o7e1dvSNOLVtmLIonMkiDA5I9M/lUty+GdVhmBDGdykxEMoDJ5hk8TzHoKthtFG1ll30nXg5GdoMkcyARkjA7nE/pXm32haFxqmukeS75kYAwQDEZ4YRBBrcrorkBbRhZlggZSVGTn180Hcfzpviv4CWWTV3VYMAUSTuVjtlhsyogERPpXR0OUc/WxTR5CrlTIMGtN0zx7qbS7Hi6vA3ZIBEEA+lZ/UWrUnYxj1OV+oJLfXimi0uwlmhxxEFWH+4V1JQUlhnKUpRfDNz0zxHoGf411XtvwVHmWP4Z4/U1zdct9Ivv8VQ6uw9AFOSPNgntyCO1YgCpFiDP0pP2OryHrW2ruegeFdBpdHu1HxFZvhsBbB8pLSJJ7CO2cViur6hXukqARwDETHyri3mIkxSimUaaNWcdxd+pldjcJjNIU2nCtKMw9TBoA4ogYJn6U0UxAFTt49KEUtnvRAQGpAKYBR3RWA0j1YrlSRimKM0iacpqEGPSPFOIoTUIJf71Nab3ioloigRHounb/X6SGzcTB9Qyrgx6Mo/NB3andINvpln4t9WN66sKoWSqyIAHYmN0/wC2qPwSlw3LgRgB8F2M4EqJTPY7tsHtz2rju+MBe1NuyQzNBs71zJ+KHG0ehPlmeCOYrnahzhmEO/PwXc6mmULMTn24+R6R0PqFrUncquGVSgYoPLtXmBO884JkencUP2j9Q3KmktqS8jcAZMAeSZ4Pmaa7dFol6fv1LuoSCFXfvIYiIEAKD8uB9K87uas37z3LjxJLNzAn1jJ9hVtHW+siutsS4ieifZv0L4KXb15dt37lsGCVWBuYQeSTHPb3rr19g3F2FfujcWBgggGQ0DnGKzvRftBSyqWhpgUSdp3bWzkzAjPp+ta7Qalbrj9mptXBvRwBvRTMyxzI8w+lTW1uXJNHaomaS61kAhN7RBI+8CTOSZPzA7c1W+L+i77ZvqLYdIDKgClkIPw3A+Q4AEbfatjrNIUO0hcfigEDAGQePqYqo1nWbVoLbfG07VAWCSQeFIwMkR/F27c1LHB0lLLyii6BdN6wbbZYEgAQIHlB95BE/UfWg1mhKEyOSTP84/zitpqHVG3WwpDqSRAEhsMV/dIaBA7DFQ6hfij7oDARO0YKiCMcTAPAgz9adGXbyZDSaMlhI7449hWoXQXFa2wXcCIKk8gKv3f3YCyDxxXHpunnduiIgfWOBnJOcf8AIrRazTXP2UHAwYMnzBTMeuSY/vRfPIN2ODq+JCylsldold4VXwCQCOSNoBmeO2K6dJqlVVVBBYyBtiGPbn2Gc8H5DJ6jR6hlufs9yfEWCO4h8/OFVZMkTnNaXQaGAEYiCSSWMkzEwAPbgHEdsGmdxTRoLVzZBj7xGT22tBERgEEcdz715X9pNpl11wsMNBHpBA4r0y/05z5xcFu2itgnaC5GCxk4kg5E/XjNeJbenvaUBrtq/ftbpKgsQskjkbtgEZAMekZrpaRY5Obq3lHl57do9KRP+cVLeRRkcHgzKn5ESPpANNtWwQxJAjgetdRHLGCjSoirIA1qE0aEVcAZpwoKuaeq0UQaKcaBpAUxFR960VAnvnmo5pzjilRIQqaXz/5+lAUCK5xoDI/tTlNNIpwqEHC5FJ3JgdhUYok1Akli4VMjkT78gg8/Omqc0gajNQhsOj6Ytor7KTO5ZCtBYAEBSfSTPuYFUHg7o7JrLV0JK223sDO2FPcnj7w7cTg9+zwv106a5JCtbbDqwkEfKrzXeNAf/p7S2xiYESF4B5OO04FYLKLPauSfDOhTqa1Vsa5RW+OOq3b18rcG1UJCKOFH9eJn1ms807R+7P5kf/NbXxBo11WnW/bEsB27r6H3XA+RXuTWJj1rVVLMf99zJfFqWezJNPPAEn0r3JVdbFu1bSGt2kXIVgTsXODkHOOCQa8S09wjKiSCAo/ec/dn1A5jidvrWx0fi3UgpYsuWYBbKmQfiHu88yzFjM8GjdBSgGizbI2epBuhTcHmjM7tkljGRwRA5HMZrP3eh/tXJ4cZFxWa2MZOPusCABHJAPz12ntqJHxEKtCkKNyhuXHoaodbqQJ+HA8+3AC+0EEwTzwO/tNcWyO2XJ2a5blwVq21UpLiY8hIgKBiAOwPr6ipE1q2WYkLu2nERt8wyeOwIB9xUPV7kAPcbY+NoSPhkAjbyfLknPv3rm0zM4c/dO4nbkwBuAlAe8CYPr9EPPUcl2LW1eBIG0g7ZgenEwecRx/Wm3LxuXGMkBEAYtICsXBiPZJJ9Irg+DeJtuCLYU+Ug4ifNhxhhPMe/eno5Yrbwm5stifOTktMt/yfeo28ckSWeCxs2gFDXJKEgqR+JmEwJMA5x867+n60CWeVAMAsp3ZxA5yCADPoeO2V0HUrl+58JF+GELrtBljtZseoPaePLOBWz6f09XC7s+aQRBzA4YYb7syMdjMRTop5FTwlyc/XY1FptMrMtx1e6I+4dkkhjyCdrQD+6a8avBlaDIZTzwQQex7Gva9baZf2ukFlnteb7w+I8iHQjJJxn1kZxFY/x34UKhNUlthvUG4iss22IzCFJie24muzp8QxE42oTlmRhWvbiSYDH7x7P7sPX3+uKiK/5/Y96TAdjPzEH+360BW1GMcKU0Io1dFRs0qUUQKsQksmCDRY8mlZGaBFFABThQinR6UxAGsaVKjAqAIlxHB/zjimmuvTaa23OoVPY27hJ9sCB+dck1zjSI0iOP8AOKQic/p+lKoQA5pTQWlUIPHFMp0UDUIOU0Zg/wCZoKKFQhpPCnWfht8Nj+zf3wp9fkaj8S9INp96jyMcd4PpVDbNbno+vXVWjau5cDnu38XzA/lHZaz2Jwl7RevzNFclOPs36fIxiGM+gO35nBb6ZP0WtD4BG7XWCTCoTdY5MLbBJMD3j86p+qdOa1c2RP7sfinuKuPB3Vl018YDq+203oxunaFH5s270WBG4s+lLeuPQVHwywz07p2s/wBR8Q2R+yVm+G5DqkAeuBPmP/tHrTg6SWxu/E20KwkcmB5u+cnJ96wPX/FG+bGl/ZadWYFV4bAhp99rY9hWw6K2/T297v8AFfTgs4UFVFydnvuH9OZIrn6iptZN9NqTxkz/AIu0dsql0orEMfxFBKwfOGHnBB9/1zx2rTlw7MyiYEDkKAJOJ3EKD9PetDq+iODbDsTskGRkkkGSZ+RI5PoBg8a6S8T5htXDSNxnbMQMgHJkmOPUTXLmn0OnCSxnJFqFuG2y75bdAiWPlAkxPvHvXH1TpjKQPwnPHpI+hGMVz+JNHfW9oQiF7bX1VmicMwIxMQQWzxj5To9PaXeZ3jaSMlpUETxkEe3tVnB7UyqsxJnBYV7MB2JQtJAAJIIG3cQSxIPY9sDIArT+Hr7NbJug2wAxHG8KIDNHYAk/0nFc2k0NpZN5wyrlWJG0M08qo5z9M1P167tNxQSzMONuEAjawJ8sEMTz6gCTWqipt7mZb7Ulg8u678XR6xgtxsPMgxImeKV/xTqLyhXfcy4KmYeMblIIKXIwYI3fOZ7/ALUB/wCNf6//ALED9KxxzXZrSlFN9TjW+GTS6HXfvLdzHm+gcfXAce2D8+a5I/z+47U92nnPvGfz70uf79/+achQUWTUly1H+f3oWzB/SnXX/P8AP+lWQCA0IpGnCrgH2l5pRT7ZG04z/wDFBuKKAAkzSUwaCinCmJAGinUEFSRRwA4TSWnKkmpBaI7VzTURUYpGnMcVCDAKQFGaQqACwpjVLcNRqM1EQcKFSGozRwQSmuvR6prbBlMEHFciipFqYIbu+qa6zuWA4GR3B78djjHr81jHtaa0xnBtzH++4Ikf7VyD/APWp+i9Saw4ZeO47Ecf58zWq6309NXaF6zAbkj3iSP0P5H+Ks69y8flf7fXb9PI0firP5l+5hbBgn3H8v8AP1r1nw9qC+h090XBbNvdZuSNwfbm0CDjnuceuK8nuWypgiCDFbnwLprmo0ussKNxOwJubaAWkkLOCxC8egNNsXGSlUsPBqrXiNk0j6jUWVCNcC2wrea4Bi488feGD866dBqLGoT4lu4HUZI2hXHeCPWAO/YVkPH+p/Y6fTAqCi5VSCpYE7trAxuDE4x25mqXwr10aG3euZd7hVBbIhRtDyWMyw864AGYzzWd6ZWJs0R1Drkl2PSG6xYtgXLybEmSXwzHOzagJkxmeBg0tHrrerdzYe2doyP2itBwJVjB+Y/WvJeudcuau4Ll0LIG2FELA4EVB0/qNzT3FvW2IZSSIMdjAJ9JimfZFJclPteHx0N59puoe2tq0IVDJbb+8IgH3gg/Wp9L1VtT05XRd960fgupLAFTlCSvMQY+fvWL8Rda+OSS26WaeeA29GHv+0up8o9qm8M+ILujZjb7W2baeGfchM/9q7fpTfYbYbUKlfmbb7mk8e9HL27F74Ya6yAMpa4t5iBnZJ2u0QdsFvY15yVHYkezcj2kY/OK2XifxCdYNpALKNyjtqLRlgp9LyZyM4b5HMX3+JByzRIY83B+6/q6+vcCP3abVFqOGJskpSyjiqRBUYp6mm4FjsR7z9KjNPFNIpkUBgAp4psU7tVsAHouKRFOXiKbFWSAJKfcAgQTPf2pWxT3Sr4ARKtO2+1OApbjUActs+tWGnsK7BFMTAk5j6DMSefSq0qRB9RPIPcjIHHHBq61nSb+lt2r15NourKLvAuKMQWWMSOx9fauW3g1pZZzN0htu4tBLAKCpG4MwUGZxzPB4xOYP/RLh4KcgDLfiJA/D/CaY2sPlmTI3CLgYiCeQPumRMH2NFupEfv/AP5D/aqeIZiH1n5HBeQqYMSAMjEgjcDx6N3zRSDgwPQ9vr6fOui5qFklkJPc7gZ+sZpyQVL/AA/KGCk7kmSJA2/eIgcxHvV8vyKYXn/Jz3LTK21hB/mPUHuPcUwLXfb1luBbdT8OZxtYr6lJGPkCJppvISdqEjscTHaQBipl+QMLz/n5HETQrqN5P3P1H9qAv2//AE5+oE/UDFHL8iYXn/PyOdKdHemCngE9qsUCrVcdB6wbDeqn73+fTt8+1UkUQ1SUVJYYYycXlG0690dbqfHswfUD+Xz/AM9Iq+k699M9vaSNgu3mH8ZtlUkeoG36k0vDXXGsNtbNs8g8Z7fz+WfcG38QdKVla9Ykqwj35DEH+LA+c/InNHNb2S6dn/THySsW+PXuv7Rjrt8tuDZkz8j/AMj+lQmn3BTBWxIzB20DThQNFIAFqa2SJP8ACf18v9aiFOBx+X9atgA5mO22QYKFgCORBDD9WNC7cnzDyycgY2P6r6A8/p2FRmkp/XmrYAAU6aIWhFRIgqMUaRpqQAAU4DApq0VNEBKKWzE4pqmiDVkgMeBTi1NNKZq+CoaW2iKMUUgZK88VLqdW9zLuWIAAkzAGAPypUq5RsQNOMj6fzotxSpVCERp9kZpUqIAGhbMcUqVQg7mm0qVEBJabBHrz9M/SutOPqP8A+v7UqVBkOe8KiilSqyAPTj616X4QtK+hXcAf/MHuQMgEjmJP50KVZ9X+DL4MfpfxY/ExXiS2Fu4ESJP5kVUkUqVOq+4hdn32AUGpUqchQUp5cjA4PP04pUqsgDKVKlViEw4+o/kKYwpUqCIwmmgUKVNRUK08DNKlRAJKcOaVKrIA+Kb3pUquVJV4ps0qVW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 descr="data:image/jpeg;base64,/9j/4AAQSkZJRgABAQAAAQABAAD/2wCEAAkGBxMSEhUTExMWFRUXGBgYGBgYFxcXFhYdFxcXGBgYFxgYHSggGBolHRUXITEhJSkrLi4uGh8zODMtNygtLisBCgoKDg0OGhAQGy8lHSUtLS0tLS0tLy0tLS0tLTAvLS0tLS0tLS0tLy0tLy0tLS0tLS8tLS0tLS0tLS0tLS0tLf/AABEIALMBGQMBIgACEQEDEQH/xAAbAAABBQEBAAAAAAAAAAAAAAABAAIDBQYEB//EAEAQAAIBAwMCBAMFBwMCBQUAAAECEQADIQQSMQVBBiJRYRNxgQcyQpGhI1JiscHR8BRy4RWCJDNTkvE0Q5Oywv/EABkBAAIDAQAAAAAAAAAAAAAAAAEDAAIEBf/EADARAAICAQMCAwUIAwAAAAAAAAABAgMRBBIhMUEiUYETI3HR8BQyM0KRobHBBWHh/9oADAMBAAIRAxEAPwDz2aFGKbWwwnXorpUgqYZSGHsQZFeg+PbQ1WjtapBnBx2DjI+jhx+Veb22g16L4GuDUaa9pGyVkr/tudh/3qv/ALqRcuFJdn+xo07y3B9zzjdSFSamwUdkIyCR+VRmnZzyZ2sPAqQpAUlqAEaBNGlFQglok0RQNQg0miKQFECoAKEjg074c0UXNeh/Z94Zt3bTanUBWtW2O1CDMrknBHlyMcfLvWUklkvGDk8I88NvH/Bx/kUy6m0wRnv+XFe5XuqJ5gbSGzA8hAVRxI2hSMT64rLfaF4Z05tLq9PILnzLyCTtOO8+bj+VIr1MZvA+zSyisnmh+dNAq5u9AvqAWs3QDmdh70z/AKRdLBRauTxAQ1o3Iz7GVYoVq9L4H1rmBp3HGXhRn3PFWln7M9SbT3Ga2m1SwG7cGiTyuBxQ3oKrk+x5+aIouCDHoaAq4scKI9j+tMNGaJCYERzUT5NEDHee3pUYogHL3pUgKW31qwARQBpzkdqatWASMkVJcQDgz7j+VMmkGqyACKE0TQq4BMaZNOIplYzQOBrReEOo/B1NtiYRv2bn0V8T9DB+lZ4VJYPag0nwwxbTyjU/aL074d8XQMXBJ9mBhh+YNZM16Rrx/runK/NxFk/7rcI/5jYfqa84ik0N7dr6rgfqYrcpLowUQKTVLatiCTI5/p/enmYjpBMkR/go7cwfp7/KtH4b8N3NWw2ELtjcxBIgcERywEAj5H1qraS5LKLbwigt2Sf+amXQseAT8lNevdL8MaawU+HaW6w8xe5kdwdigxgx97BzVp1PqVvS29zlXI80eRHInHkGWApMrl2HRofc8X0/Q7rxtt3GnA2ox/WIq2TwNrDH/h2AMCWZQPrmtrc+0extNtLdy4H5AITbK5VfQenFU2o+0dIFsaUm0v3Q1xpweZFRzk+iCq4LrI57fgJrKC7qrqW7fYWzvd/QA8CtV0zT29Jae1aNxg7fjZWAkQYIAEHIPz9RFZDUeP3LKUsWlVRAUqHYD03HI5PEVt77ves290HdbVpRdqeaTsU/ibywR7Cl3TlseUPpjDfwZK7eIJUnIJUTzkkzzMg4mO9aTo3UvKoEd4WPxbu04BEDI9BWe1igkqkDJIPyE8yfbnOe9WfSQTMGG59VAPovE8kR7ekVzK24yOhZiUTs6p4o02jvLN66zrhlX7hwASQ3JMcz71zp9oultnerXrjEHymAoliYOMn3qh+0/TA3LEQ1z4f7RgPM5GSdoyTnjmsppug6i4SEsXGIMSqnafcMcEH1rqxipRUmzlzscZOKRtdR9p3JsWArHDFmJmOIHEVmuteMNXqcO+xTjavlWrPo3ga67ftR8JNqEncrOGxuG0HAyeSOOa2fT/CejtMClr4kcu7ye0/dMD1jMgcwat7uLw+pT3s0eNDSk5gn6E1YaXw5qbgBTT3WBjOwxnNe3az4dlVL/DtIsnaNijggeXJ5NV+m13xP2jXdORiIbK/IuQePb6VHc10RFp1nlnlo8F6z/wBD5y6CO+ZOPrVjY+z/AFBVSxtLju2/ue6SOO01stb4i0dkEXLocCBsWcxxMiPy9sCqfUfaJpvKRaYxIjAGfTGP8gjuXOxrhE9lWnyzms/Z+rAj45ZhyFtsBgSfvAE/ICqfxf4Yt6NEZbhZmGVaAQfT5QQc5qxv/aVcC7bVsDiCeRHtx/mIrHdV6pd1LG5dYkkz7Zo1Rt3Zkytrp24iuTijE+tNY496Pam1sRkDQpzx2pq5ogHGndqtbCaT/StuL/6icY8sVUk4ijFkaEDQoxS2+1MKgiT88cgfmTgfOmxmgaNYx4YorQFGgE3f2c64b7lhsq67wPdQQ4HuULfpWX8SaA2NQ9sjAYxS6JrzYvW7o/8AtsG+k5H5TWv+0fpofbqLcQAAfdSA1sj/ALSB81aky8Nil58eppj46nHujz9hXZc1IFvYBz+dc8iozTsmUfauETH5HI/I969h8P20Oltm0CiMiMQoOTw0HJB3KRnv9K8Zq+6F4sv6ZfhqQ1vPlYTtnuvpSrob4YH0WqEuT2XQBgPxDnugmCRBj27T8ya6rOntkghE3MSSBEsBxMTI4ryUeP8AVcDaAecT8xmuC51e6z/Fa626IBBIIzz7ekD1pEKZI0Svieq9V6FpLrj4unQerBNoMfeyIHMDn+9Z/rf2f2AN9h9sj7jtuAyDuU8x/eunwJ4nGpU2Lom7tME5W6BjI7HI7Zp/XV8jFbm77qttJVkn8QDxgfuye+aXbdZUxlVcLlyZpfATAru1FvJyNjCe8Akjnj61eeD7ri0+nvBkFlzsZgYh+wbg5A47E8VxWOqXl1DfGVSDtC7hO5QIVkJEj1ieTV/1G6CjKH/AWB2jylcy53eo/dFJerlKLixy0sYSTRVdR0pDlYX707hxH8I7SPnEV09PMKNxlomByIzkdzIJyPSqvV3biWwtwBmULteBsuKcwYIyJHvFcRZmUgEkuuBPI3eaAOfLciPl6RWX2nPBoVZotZ0e1qXt3GY7kI8s+Q7TAkfe/CMc1cam+VJbcAignj7wmPKJ+UYjt71x2rS2RsHO0jcZwywDCDsRxj8Irg13Ubbwm+Iyz+cDaPfbAEmIGZNNc248v0FqCUspeoz/AKlvc72WCQ3maEQ+hPBYYMA+o44urvWbdjTi4VuOTkBQDPOWKCNx9FwPXuc4xW2QFl9zgb9nHoAIBCgdvcTE1o9F134ahfh3FQSBgLk55PPf07+mJTYovxEtg2vCeP8AiLrd7VXS1xmjsvAX2iqvI7mvWOo+ErWtui5veyxGSFFwOZnJBENBB447mKzHiLwNcsBmt3FvBTDBQQ64ngiurXbW1wzk2U2J8mMb86QURzmeK6/9C+4obdwMMEbGkH0OMGor1ggwQQfcQfyNaEzO0yFjS34ig4o7Rj1q6KCpjVK4IwajJqyACiKEURRIGgaIokVdABTpoNQiroA00hQBo1iNAZo00mlFAhNZbNel+GLo1mhfTtl0AtyeYMm0foxZP+8eleZWxmtP4O1Xw74BLBLoNpysyu7CsCPxK0EfKlWx3Ra9UOontkv0M7qbJR2U8gkUzbWv8e9JK3xcjLjzQD98YeB/uBgekUzonhF7u1rjfBV/uBl3XHjkhJG0e5IqK2OxSbBKqW9xSMoLRqS1a9x+ea9W0XgzR2sPuvODJLRiOfIjEECOOc+1XGjtWjsFtAicrFtAJGcnZtj33E/kapLUQXTkZHSyfU876R4E1V9N6qiL23vDGOfKoJH1q/tfZoQo+JqGB/gsll4xmcfM1vtPcLgeXYTulZzuUhWwSAR7/P613UtHuiCN52AyrbYhiIK57ev0FKs1EksxX16joaeDeGVHRem2enqSPhtqIPnuHaGUn7sgn4fbsfeuHV61GdrvLoJfYuDIMKNwllAA5GSJ4pz9OLKVW4kEbpO5ZB4Esh7EnBzVb1Ozdeyy7t7YWSS08HGxYPPDDvzXNuunY8yOjTVGHCKjqeuS6FeDbwSo4XMTAbAbBwI5rjOtdbRbkyTM/ekQrcmOTIn8q4L3Sm+IqhU+9B3SPTHb1/WrZenQAQFLALuAKkJjb9/iM9j3NJ4NWMHda1u2xtZhuZIIgyCJCPgwrdpHaumxfVbgknfvfbIhVzMScEZPJrg12lBWGyYVQMkLORnmTE1NZvhZbcA6qzjzHPlySA0N2g81M8lMccEfVer94JOYyNmDhpPcHmR68CuO11y5JMgc4kgjP4WE1VdWI8qyMKD5iVyQCexEyT2rktAyCI7YBH1gTRxxktjyNJp9Wxubt7/hIXzLOZINzaA08Ez9TEVoG1Y5Iyfui4d88SBicZ59D71j9ExZlIQMQeTLET6z9O0fOtJ0j4e0lltbgSSLiskfPAKt6fSislJpI0GkckASmY2+VDvBGdrbwOP59qvNDcui5cZRtQABXCEkiQJ3Pxj1xznGc303UfDulQqAHk+QlZ80TtJ7Awc4710eILfUVO/SAfBjCqwDH5gET+VbdKs5yYdTwdWs19xSwAAJILNlZbHeQCAMR7Vw/Gs6y5sv2rbLJUttIYHsdw794OBB9KzHTPFhBZNUm8ZBj7y5EjvInt+UVobT6e5aNyy5dgJKx5gBMmCZ4I4PAq8q7am5FI2VWraZzqXgZm3Npbi3VBIKEkOp9MjzD0isdqNMyMVYbSOxx/OtzpurbbwAc4JBMEADggEYYgEdzz61e9QOi6hbO9kS8uPiCFyMbbncDH3vz4p2n1yfEhOo0LjzE8lIphFWfW+kXNO5VxicHt+lVYrqRaayjlyTTwwzRFCjVgBFE80lEmiRB9auioKMj0FNo4qwCIU4EU2iKxGgJNFmnnNNAo0CHVoLRZtqgkmcSBwJJJOAAMya3/izVnT6RbGnPwh8NWLKY5EOzEYZdwI79vavO9PdifdSv55/mK9D6H4k0eps2rWqlLlsbAwEhhxkfKc1j1lc5xWzzN2hthXNufkY3QajqGnZbq3mM/dcgqokcjcQPw8+k1uOpai9qCroH3qFlhhWMCTJIxPESF7CpOq3dDqLa6fT31NwEfCLIdu4EFQW/dlc4zUnUfFKaazbP+mBuFRkqF2kSrKwE+YEEH3BrAqbJPEuDoy1Fa8UTt6HpLygtCCDuYggs2QTJIgLjgROad1O5prEPfcErwDhp9NqjzCRzif1rz7rPi/U6kFCwS2fwpge0nmKoCCeZP61sr0mF4jDbrMt4RqPEXjG9fuzZd7SKCAFYgtJklo9T27QKuvCvjm+WS1eRLpZlQXCALilsTPc571gLNqa9S8C+GrSWl1F4ftCPiLvUlbaZ8wHBbHJ4xANaZRhGHK4M0JznPgttcu24fiuVmRbL3ZlQRJVdkKcQJP51Xqlu7u/ZXEQZ+JdY7YPJzBPfgR8+a6Oo3DvQquXcSWhmVQCQfMcH0H/AADktTacatzdDXHMqASYMc4PAjv7wAJxxptNnYgmkRdbe5ZYbQkMcHYqk4xtmTwQSTR6LrltpcNzzu0iDwsdyTOeRme1P8TaV3G+S4fImd4KgbhHYCYP/Bqj6bcOy8CuCv3o4IgHHAjbHvSccGrOUP6j1wlpUntiZwM+bAkifSp9F1JdhDzuA8kdsg4P5jiM8Vk77mZ9/wCxPFPsXCCDPHb6jkd6b7PgXvLbqtlrZAmREKQY9cT8v5nuM8SqZmTE58xnA9B7Zwa03T7Yu2YIyo3GJ8yDBjkbhAP/AGiqe2kHYecA85IJGDOJ5+oqil2GotfD1lmuoI34I4Ibv+KTAxNarUWbkMttWMe2CsjylkMEeXjy8fKqLw9cdQ1y1cFt9oId13AT96ZEDj9DPatDsDEkLeDALJVhaRmmP3ZGc9u9RIVN8g6Va2jcB+0BXcpLqAJxG4kbQRxA5rS9NVlto8wZIC4jkgGeAfNyI5EjmufRA3JJlpKgq0DkkAggTwJ+Y7RVf1PxtptK+wKz3LY2wYxEd4kiPetenqbZjvsSXI/xB0nSahTNo2WDQXH3z8x6nnj0zVRo/DViy9t7WocNvja4kNHqVHlB9/6V2aXxLY1rm2q7GPnVWMg9iFOAD5jzQv8ATHS5vO4BTtElfw5kHtgGO/50+y22uWH0FQrqsXHUl1mmtW7jM+kuktk3FGPlI9ImvLeu9EuWrjtp3Yqzb0MFWG4zBAMe3b5VqNb1q+98ZuKVMiFx6g7uxzMZGag1v2kW2W5a1Gn3upjfOxyDGYXII+vHas8ZRkvDHD/U1OMoPl5X10Jui2W1Gkub0dTbcLBlpDLn5EP/ADrGFCCRIME94/RoNb3oHWLt7SlLbA2xLqkg3oBgs5UeYCeOYz2rEa9Ntxgef710v8e/A1n/AIcr/IL3mcHPB/yKQosvehFdHBzxy0RRtkgyKBMyaukVCBJpuaKj1owfWr4IQCnCmj5USKwGgIFI061bZjCgscmACTAEk47AAmmHmgQcDxmn4CmO+Ppyf5D/AA0x2wBS7USEumeIgwefqDIivQtaV12kDCN7SY4i6i/tB/3qN4/23K84WtP4R6n8O58MkBbkQTkI4+45HpOD6gkd6TdDMcrquUOpniWH0Zm3UgwaktrNXfjDpZt3Q4UoHztPKnhlJ7wQRPeDTfCvSf8AU6i3aIJVjLR+6uW+Xp9atGalHcUlBxltNH9n/hzdcW/fQfCElA8AXG7EKcsBzMRxXpzAMSoUEgr6RJzOBBI5x86p+p6gIAg5AA2eo2gSq+mSADXH1jqlzSaO5dtiDwgb8BYtIBJzAAI/3fQYpW+0ng6Ea1XDJYa3Qn4nxFCx3IAJBgAQc5yCB7cVRa21btDaUuScBlzdeDJAEkKs5ORzxVL4J8Uam/qbVq9dLK5YbYEGQWMgD2P5mtF1m5bAdnzLBInG0Bsn2kf5isuoq2P4mjT27+hReHlSy11X+L5gXYOxAxJYkrHMGeQZrH9Bt/8Am2xGbbwRkmNpj8ia056q4uCFDo0o0TIk8AkyqmV5mZieKz1qy9jUsGJChvLJB3D8MzjgR+VZs8GxLkz+vsbT378j6cVDa94FarxH00TvQypyIloByR6cn9KzSKRP+fWmQllFZLDNJ4R1G27BmGBBGPSfzwYrn65o9l6OwBiMHB/TNc/RyBdWeODnv7H0n9BV54jt/EvWXXzB1cYz5v2b/IHzHP8AFS397JZPgb04TZuI9u5cWPwBiYJyMHthszJPFXGh1lxvMZWZAiZATE+ZvQ+o7e1dvSNOLVtmLIonMkiDA5I9M/lUty+GdVhmBDGdykxEMoDJ5hk8TzHoKthtFG1ll30nXg5GdoMkcyARkjA7nE/pXm32haFxqmukeS75kYAwQDEZ4YRBBrcrorkBbRhZlggZSVGTn180Hcfzpviv4CWWTV3VYMAUSTuVjtlhsyogERPpXR0OUc/WxTR5CrlTIMGtN0zx7qbS7Hi6vA3ZIBEEA+lZ/UWrUnYxj1OV+oJLfXimi0uwlmhxxEFWH+4V1JQUlhnKUpRfDNz0zxHoGf411XtvwVHmWP4Z4/U1zdct9Ivv8VQ6uw9AFOSPNgntyCO1YgCpFiDP0pP2OryHrW2ruegeFdBpdHu1HxFZvhsBbB8pLSJJ7CO2cViur6hXukqARwDETHyri3mIkxSimUaaNWcdxd+pldjcJjNIU2nCtKMw9TBoA4ogYJn6U0UxAFTt49KEUtnvRAQGpAKYBR3RWA0j1YrlSRimKM0iacpqEGPSPFOIoTUIJf71Nab3ioloigRHounb/X6SGzcTB9Qyrgx6Mo/NB3andINvpln4t9WN66sKoWSqyIAHYmN0/wC2qPwSlw3LgRgB8F2M4EqJTPY7tsHtz2rju+MBe1NuyQzNBs71zJ+KHG0ehPlmeCOYrnahzhmEO/PwXc6mmULMTn24+R6R0PqFrUncquGVSgYoPLtXmBO884JkencUP2j9Q3KmktqS8jcAZMAeSZ4Pmaa7dFol6fv1LuoSCFXfvIYiIEAKD8uB9K87uas37z3LjxJLNzAn1jJ9hVtHW+siutsS4ieifZv0L4KXb15dt37lsGCVWBuYQeSTHPb3rr19g3F2FfujcWBgggGQ0DnGKzvRftBSyqWhpgUSdp3bWzkzAjPp+ta7Qalbrj9mptXBvRwBvRTMyxzI8w+lTW1uXJNHaomaS61kAhN7RBI+8CTOSZPzA7c1W+L+i77ZvqLYdIDKgClkIPw3A+Q4AEbfatjrNIUO0hcfigEDAGQePqYqo1nWbVoLbfG07VAWCSQeFIwMkR/F27c1LHB0lLLyii6BdN6wbbZYEgAQIHlB95BE/UfWg1mhKEyOSTP84/zitpqHVG3WwpDqSRAEhsMV/dIaBA7DFQ6hfij7oDARO0YKiCMcTAPAgz9adGXbyZDSaMlhI7449hWoXQXFa2wXcCIKk8gKv3f3YCyDxxXHpunnduiIgfWOBnJOcf8AIrRazTXP2UHAwYMnzBTMeuSY/vRfPIN2ODq+JCylsldold4VXwCQCOSNoBmeO2K6dJqlVVVBBYyBtiGPbn2Gc8H5DJ6jR6hlufs9yfEWCO4h8/OFVZMkTnNaXQaGAEYiCSSWMkzEwAPbgHEdsGmdxTRoLVzZBj7xGT22tBERgEEcdz715X9pNpl11wsMNBHpBA4r0y/05z5xcFu2itgnaC5GCxk4kg5E/XjNeJbenvaUBrtq/ftbpKgsQskjkbtgEZAMekZrpaRY5Obq3lHl57do9KRP+cVLeRRkcHgzKn5ESPpANNtWwQxJAjgetdRHLGCjSoirIA1qE0aEVcAZpwoKuaeq0UQaKcaBpAUxFR960VAnvnmo5pzjilRIQqaXz/5+lAUCK5xoDI/tTlNNIpwqEHC5FJ3JgdhUYok1Akli4VMjkT78gg8/Omqc0gajNQhsOj6Ytor7KTO5ZCtBYAEBSfSTPuYFUHg7o7JrLV0JK223sDO2FPcnj7w7cTg9+zwv106a5JCtbbDqwkEfKrzXeNAf/p7S2xiYESF4B5OO04FYLKLPauSfDOhTqa1Vsa5RW+OOq3b18rcG1UJCKOFH9eJn1ms807R+7P5kf/NbXxBo11WnW/bEsB27r6H3XA+RXuTWJj1rVVLMf99zJfFqWezJNPPAEn0r3JVdbFu1bSGt2kXIVgTsXODkHOOCQa8S09wjKiSCAo/ec/dn1A5jidvrWx0fi3UgpYsuWYBbKmQfiHu88yzFjM8GjdBSgGizbI2epBuhTcHmjM7tkljGRwRA5HMZrP3eh/tXJ4cZFxWa2MZOPusCABHJAPz12ntqJHxEKtCkKNyhuXHoaodbqQJ+HA8+3AC+0EEwTzwO/tNcWyO2XJ2a5blwVq21UpLiY8hIgKBiAOwPr6ipE1q2WYkLu2nERt8wyeOwIB9xUPV7kAPcbY+NoSPhkAjbyfLknPv3rm0zM4c/dO4nbkwBuAlAe8CYPr9EPPUcl2LW1eBIG0g7ZgenEwecRx/Wm3LxuXGMkBEAYtICsXBiPZJJ9Irg+DeJtuCLYU+Ug4ifNhxhhPMe/eno5Yrbwm5stifOTktMt/yfeo28ckSWeCxs2gFDXJKEgqR+JmEwJMA5x867+n60CWeVAMAsp3ZxA5yCADPoeO2V0HUrl+58JF+GELrtBljtZseoPaePLOBWz6f09XC7s+aQRBzA4YYb7syMdjMRTop5FTwlyc/XY1FptMrMtx1e6I+4dkkhjyCdrQD+6a8avBlaDIZTzwQQex7Gva9baZf2ukFlnteb7w+I8iHQjJJxn1kZxFY/x34UKhNUlthvUG4iss22IzCFJie24muzp8QxE42oTlmRhWvbiSYDH7x7P7sPX3+uKiK/5/Y96TAdjPzEH+360BW1GMcKU0Io1dFRs0qUUQKsQksmCDRY8mlZGaBFFABThQinR6UxAGsaVKjAqAIlxHB/zjimmuvTaa23OoVPY27hJ9sCB+dck1zjSI0iOP8AOKQic/p+lKoQA5pTQWlUIPHFMp0UDUIOU0Zg/wCZoKKFQhpPCnWfht8Nj+zf3wp9fkaj8S9INp96jyMcd4PpVDbNbno+vXVWjau5cDnu38XzA/lHZaz2Jwl7RevzNFclOPs36fIxiGM+gO35nBb6ZP0WtD4BG7XWCTCoTdY5MLbBJMD3j86p+qdOa1c2RP7sfinuKuPB3Vl018YDq+203oxunaFH5s270WBG4s+lLeuPQVHwywz07p2s/wBR8Q2R+yVm+G5DqkAeuBPmP/tHrTg6SWxu/E20KwkcmB5u+cnJ96wPX/FG+bGl/ZadWYFV4bAhp99rY9hWw6K2/T297v8AFfTgs4UFVFydnvuH9OZIrn6iptZN9NqTxkz/AIu0dsql0orEMfxFBKwfOGHnBB9/1zx2rTlw7MyiYEDkKAJOJ3EKD9PetDq+iODbDsTskGRkkkGSZ+RI5PoBg8a6S8T5htXDSNxnbMQMgHJkmOPUTXLmn0OnCSxnJFqFuG2y75bdAiWPlAkxPvHvXH1TpjKQPwnPHpI+hGMVz+JNHfW9oQiF7bX1VmicMwIxMQQWzxj5To9PaXeZ3jaSMlpUETxkEe3tVnB7UyqsxJnBYV7MB2JQtJAAJIIG3cQSxIPY9sDIArT+Hr7NbJug2wAxHG8KIDNHYAk/0nFc2k0NpZN5wyrlWJG0M08qo5z9M1P167tNxQSzMONuEAjawJ8sEMTz6gCTWqipt7mZb7Ulg8u678XR6xgtxsPMgxImeKV/xTqLyhXfcy4KmYeMblIIKXIwYI3fOZ7/ALUB/wCNf6//ALED9KxxzXZrSlFN9TjW+GTS6HXfvLdzHm+gcfXAce2D8+a5I/z+47U92nnPvGfz70uf79/+achQUWTUly1H+f3oWzB/SnXX/P8AP+lWQCA0IpGnCrgH2l5pRT7ZG04z/wDFBuKKAAkzSUwaCinCmJAGinUEFSRRwA4TSWnKkmpBaI7VzTURUYpGnMcVCDAKQFGaQqACwpjVLcNRqM1EQcKFSGozRwQSmuvR6prbBlMEHFciipFqYIbu+qa6zuWA4GR3B78djjHr81jHtaa0xnBtzH++4Ikf7VyD/APWp+i9Saw4ZeO47Ecf58zWq6309NXaF6zAbkj3iSP0P5H+Ks69y8flf7fXb9PI0firP5l+5hbBgn3H8v8AP1r1nw9qC+h090XBbNvdZuSNwfbm0CDjnuceuK8nuWypgiCDFbnwLprmo0ussKNxOwJubaAWkkLOCxC8egNNsXGSlUsPBqrXiNk0j6jUWVCNcC2wrea4Bi488feGD866dBqLGoT4lu4HUZI2hXHeCPWAO/YVkPH+p/Y6fTAqCi5VSCpYE7trAxuDE4x25mqXwr10aG3euZd7hVBbIhRtDyWMyw864AGYzzWd6ZWJs0R1Drkl2PSG6xYtgXLybEmSXwzHOzagJkxmeBg0tHrrerdzYe2doyP2itBwJVjB+Y/WvJeudcuau4Ll0LIG2FELA4EVB0/qNzT3FvW2IZSSIMdjAJ9JimfZFJclPteHx0N59puoe2tq0IVDJbb+8IgH3gg/Wp9L1VtT05XRd960fgupLAFTlCSvMQY+fvWL8Rda+OSS26WaeeA29GHv+0up8o9qm8M+ILujZjb7W2baeGfchM/9q7fpTfYbYbUKlfmbb7mk8e9HL27F74Ya6yAMpa4t5iBnZJ2u0QdsFvY15yVHYkezcj2kY/OK2XifxCdYNpALKNyjtqLRlgp9LyZyM4b5HMX3+JByzRIY83B+6/q6+vcCP3abVFqOGJskpSyjiqRBUYp6mm4FjsR7z9KjNPFNIpkUBgAp4psU7tVsAHouKRFOXiKbFWSAJKfcAgQTPf2pWxT3Sr4ARKtO2+1OApbjUActs+tWGnsK7BFMTAk5j6DMSefSq0qRB9RPIPcjIHHHBq61nSb+lt2r15NourKLvAuKMQWWMSOx9fauW3g1pZZzN0htu4tBLAKCpG4MwUGZxzPB4xOYP/RLh4KcgDLfiJA/D/CaY2sPlmTI3CLgYiCeQPumRMH2NFupEfv/AP5D/aqeIZiH1n5HBeQqYMSAMjEgjcDx6N3zRSDgwPQ9vr6fOui5qFklkJPc7gZ+sZpyQVL/AA/KGCk7kmSJA2/eIgcxHvV8vyKYXn/Jz3LTK21hB/mPUHuPcUwLXfb1luBbdT8OZxtYr6lJGPkCJppvISdqEjscTHaQBipl+QMLz/n5HETQrqN5P3P1H9qAv2//AE5+oE/UDFHL8iYXn/PyOdKdHemCngE9qsUCrVcdB6wbDeqn73+fTt8+1UkUQ1SUVJYYYycXlG0690dbqfHswfUD+Xz/AM9Iq+k699M9vaSNgu3mH8ZtlUkeoG36k0vDXXGsNtbNs8g8Z7fz+WfcG38QdKVla9Ykqwj35DEH+LA+c/InNHNb2S6dn/THySsW+PXuv7Rjrt8tuDZkz8j/AMj+lQmn3BTBWxIzB20DThQNFIAFqa2SJP8ACf18v9aiFOBx+X9atgA5mO22QYKFgCORBDD9WNC7cnzDyycgY2P6r6A8/p2FRmkp/XmrYAAU6aIWhFRIgqMUaRpqQAAU4DApq0VNEBKKWzE4pqmiDVkgMeBTi1NNKZq+CoaW2iKMUUgZK88VLqdW9zLuWIAAkzAGAPypUq5RsQNOMj6fzotxSpVCERp9kZpUqIAGhbMcUqVQg7mm0qVEBJabBHrz9M/SutOPqP8A+v7UqVBkOe8KiilSqyAPTj616X4QtK+hXcAf/MHuQMgEjmJP50KVZ9X+DL4MfpfxY/ExXiS2Fu4ESJP5kVUkUqVOq+4hdn32AUGpUqchQUp5cjA4PP04pUqsgDKVKlViEw4+o/kKYwpUqCIwmmgUKVNRUK08DNKlRAJKcOaVKrIA+Kb3pUquVJV4ps0qVW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5540" name="Picture 4" descr="http://www.slate.com/content/dam/slate/articles/life/low_concept/2013/01/130114_LC_PubicLice.jpg.CROP.original-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071546"/>
            <a:ext cx="6072230" cy="41195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endParaRPr lang="tr-TR" dirty="0" smtClean="0"/>
          </a:p>
          <a:p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Atwood’s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story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see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animals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differents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regions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countries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come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together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enlarging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community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Atwood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underlines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fact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capitalism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spread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over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world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became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pervasive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contagious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influencing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every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person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over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world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What’s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productive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force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story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social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technical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relationship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animals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relations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work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social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technical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relationship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social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classes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kind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economic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is it?</a:t>
            </a:r>
          </a:p>
          <a:p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Does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story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support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economic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offer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criticism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QUESTIONS… QUESTIONS…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contrast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hen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first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story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who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advocates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capitalist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ideology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hen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Atwood’s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story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gives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voice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her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discontentment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being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mouthpiece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capitalism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Sobriety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elbow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grease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. Do it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yourself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Then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invest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capital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Then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collect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I’m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supposed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be an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illustration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Don’t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make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laugh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.” </a:t>
            </a:r>
          </a:p>
          <a:p>
            <a:pPr>
              <a:buNone/>
            </a:pP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story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offers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critique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ideology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favors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capitalist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economic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concerned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production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maximization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profits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mode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production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according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capitalist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ideology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consists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important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factors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b="1" i="1" dirty="0" err="1" smtClean="0">
                <a:latin typeface="Times New Roman" pitchFamily="18" charset="0"/>
                <a:cs typeface="Times New Roman" pitchFamily="18" charset="0"/>
              </a:rPr>
              <a:t>Productive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 err="1" smtClean="0">
                <a:latin typeface="Times New Roman" pitchFamily="18" charset="0"/>
                <a:cs typeface="Times New Roman" pitchFamily="18" charset="0"/>
              </a:rPr>
              <a:t>Forces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labor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power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means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productions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tools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equipments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buildings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technologies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knowledge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materials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improved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land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b="1" i="1" dirty="0" err="1" smtClean="0">
                <a:latin typeface="Times New Roman" pitchFamily="18" charset="0"/>
                <a:cs typeface="Times New Roman" pitchFamily="18" charset="0"/>
              </a:rPr>
              <a:t>Social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 err="1" smtClean="0">
                <a:latin typeface="Times New Roman" pitchFamily="18" charset="0"/>
                <a:cs typeface="Times New Roman" pitchFamily="18" charset="0"/>
              </a:rPr>
              <a:t>Technical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 err="1" smtClean="0">
                <a:latin typeface="Times New Roman" pitchFamily="18" charset="0"/>
                <a:cs typeface="Times New Roman" pitchFamily="18" charset="0"/>
              </a:rPr>
              <a:t>Relations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400" b="1" i="1" dirty="0" err="1" smtClean="0">
                <a:latin typeface="Times New Roman" pitchFamily="18" charset="0"/>
                <a:cs typeface="Times New Roman" pitchFamily="18" charset="0"/>
              </a:rPr>
              <a:t>Production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property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power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control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relations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cooperative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work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relations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forms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association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relations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objects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work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relations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social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classes</a:t>
            </a:r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GB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Capitalist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Mode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Production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Economic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individualism’s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basic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principle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pursuit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of self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interest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right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private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property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Individuals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free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decide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where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invest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produce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sell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prices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charge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Capitalism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Economic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Individualism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“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It’s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not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easy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being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hen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.” “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I’m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hen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, not a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rooster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.”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Why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think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protagonist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hen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say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these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sentences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Why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dou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think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Atwood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changes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ending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story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Why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think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hen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apologizes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at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end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story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tr-TR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 smtClean="0"/>
          </a:p>
          <a:p>
            <a:endParaRPr lang="en-GB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QUESTIONS… QUESTIONS…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canada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8" name="AutoShape 4" descr="canada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https://smartraveller.gov.au/maps/Canad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7786742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Together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parody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capitalist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notions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production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hard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work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story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raises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questions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feminine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altruism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little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hen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decides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behave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“a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hen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” but not “a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rooster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offers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her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bred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others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, her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bread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product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of her hard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work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tr-TR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mine.” 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endParaRPr lang="tr-TR" dirty="0" smtClean="0"/>
          </a:p>
          <a:p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Atwood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rewrites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folktale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turning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selfish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egocentric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greedy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hen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who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refuses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share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her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product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others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a self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sacrifing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who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gives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away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her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own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product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way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Atwood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underlines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feminine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self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denial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in a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society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regulated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self-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interest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showing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it as a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willing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martyrdom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Atwoodian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version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story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gender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difference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is 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given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prominence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highlighting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gender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narrator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Atwood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brings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surface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influences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of 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gender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based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ideology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old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versions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story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Gender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based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society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creates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female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image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certain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traditions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order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determine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feminine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qualities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Women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supposed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take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care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house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nourish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children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, do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housework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be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subservient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obedient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generous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self-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devoted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2800" dirty="0"/>
          </a:p>
        </p:txBody>
      </p:sp>
      <p:pic>
        <p:nvPicPr>
          <p:cNvPr id="1026" name="Picture 2" descr="C:\Users\Toshiba\Desktop\Margaret-Atwood-Quotes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3116"/>
            <a:ext cx="7786742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Angel in the House </a:t>
            </a: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She was intensely sympathetic. She was immensely charming. She was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utterly unselfish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She excelled in the difficult arts of family life. She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sacrificed herself daily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If there was chicken, she took the leg; if there was a draught she sat in it—in short she was so constituted that she never had a mind or a wish of her own, but preferred to sympathize always with the minds and wishes of others.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” (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Professions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Women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Virginia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Woolf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 1931)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Atwoodian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version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little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hen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leaving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her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own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interests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needs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aside,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acts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as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opposed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traditional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female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image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nourishment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generosity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is,  in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favor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community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While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Atwood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reverses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capitalist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ideology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folktale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highlights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fallaciousness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gender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differentiation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through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rather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men,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women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reduced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victims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5626121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story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puts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it</a:t>
            </a:r>
          </a:p>
          <a:p>
            <a:pPr algn="just"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clearly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woman’s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self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image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prescribed</a:t>
            </a: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gender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based</a:t>
            </a: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society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, is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main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cause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subjugation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of</a:t>
            </a:r>
          </a:p>
          <a:p>
            <a:pPr algn="just"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women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force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keep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them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silenced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thereby</a:t>
            </a: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powerless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Toshiba\Desktop\images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5" y="428625"/>
            <a:ext cx="4714875" cy="5786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oshiba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857250"/>
            <a:ext cx="7429552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omenshistoryproject.com/wp-content/uploads/2015/11/18.11-quo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1"/>
            <a:ext cx="7786742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Rewrite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same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story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male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perspective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GB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Assignment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canada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24" name="AutoShape 4" descr="canada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26" name="Picture 6" descr="http://www.murphymeadow.com/26/map-of-canada-with-provinces-and-capitals-2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7929618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THANK YOU!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697538"/>
          </a:xfrm>
        </p:spPr>
        <p:txBody>
          <a:bodyPr>
            <a:normAutofit fontScale="97500"/>
          </a:bodyPr>
          <a:lstStyle/>
          <a:p>
            <a:r>
              <a:rPr lang="en-GB" dirty="0" smtClean="0">
                <a:hlinkClick r:id="rId2"/>
              </a:rPr>
              <a:t>https://www.youtube.com/watch?v=rn2pq3SiqHc</a:t>
            </a:r>
            <a:r>
              <a:rPr lang="tr-TR" dirty="0" smtClean="0"/>
              <a:t>  </a:t>
            </a:r>
            <a:r>
              <a:rPr lang="tr-TR" dirty="0" err="1" smtClean="0"/>
              <a:t>Margaret</a:t>
            </a:r>
            <a:r>
              <a:rPr lang="tr-TR" dirty="0" smtClean="0"/>
              <a:t> </a:t>
            </a:r>
            <a:r>
              <a:rPr lang="tr-TR" dirty="0" err="1" smtClean="0"/>
              <a:t>Atwood</a:t>
            </a:r>
            <a:r>
              <a:rPr lang="tr-TR" smtClean="0"/>
              <a:t> - </a:t>
            </a:r>
            <a:r>
              <a:rPr lang="tr-TR" dirty="0" err="1" smtClean="0"/>
              <a:t>One</a:t>
            </a:r>
            <a:r>
              <a:rPr lang="tr-TR" dirty="0" smtClean="0"/>
              <a:t> on </a:t>
            </a:r>
            <a:r>
              <a:rPr lang="tr-TR" dirty="0" err="1" smtClean="0"/>
              <a:t>One</a:t>
            </a:r>
            <a:r>
              <a:rPr lang="tr-TR" dirty="0" smtClean="0"/>
              <a:t> 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majority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its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land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territory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is </a:t>
            </a:r>
          </a:p>
          <a:p>
            <a:pPr algn="just">
              <a:buNone/>
            </a:pP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dominated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forest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tundra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Rocky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Mountains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Canada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has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been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inhabited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milennia</a:t>
            </a: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various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Aboriginal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peoples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C:\Users\Toshiba\Desktop\800px-Greenland_scoresby-sydkapp2_h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857232"/>
            <a:ext cx="4572000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oraine Lake 17092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00042"/>
            <a:ext cx="7620000" cy="4500594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928662" y="4929198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Valley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Ten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Peaks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Moraine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Lake,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Banff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National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Park,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Canada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Mountains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left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right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: Tonsa (3057 m),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Mount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Perren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(3051 m),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Mount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Allen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(3310 m),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Mount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Tuzo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(3246 m),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Deltaform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Mountain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(3424 m),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Neptuak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Mountain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(3233 m)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AutoShape 4" descr="canada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9702" name="Picture 6" descr="http://blog.caasco.com/wp-content/uploads/2014/12/VcogHcv-620x3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928670"/>
            <a:ext cx="7000924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Beginning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15th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century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British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French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colonies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were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established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Atlantic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coast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tr-TR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first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establishment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of a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region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called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Canada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occured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in 1537. </a:t>
            </a:r>
          </a:p>
          <a:p>
            <a:endParaRPr lang="tr-TR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As a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consequence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various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conflicts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United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Kingdom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gained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lost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territories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within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British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North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America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1404</TotalTime>
  <Words>1910</Words>
  <Application>Microsoft Office PowerPoint</Application>
  <PresentationFormat>Ekran Gösterisi (4:3)</PresentationFormat>
  <Paragraphs>202</Paragraphs>
  <Slides>51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51</vt:i4>
      </vt:variant>
    </vt:vector>
  </HeadingPairs>
  <TitlesOfParts>
    <vt:vector size="52" baseType="lpstr">
      <vt:lpstr>Kalabalık</vt:lpstr>
      <vt:lpstr>ANGLOPHONE LITERATURE</vt:lpstr>
      <vt:lpstr>Outline of the Course 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MARGARET ATWOOD </vt:lpstr>
      <vt:lpstr>Slayt 15</vt:lpstr>
      <vt:lpstr>Slayt 16</vt:lpstr>
      <vt:lpstr>Slayt 17</vt:lpstr>
      <vt:lpstr>Slayt 18</vt:lpstr>
      <vt:lpstr>Slayt 19</vt:lpstr>
      <vt:lpstr>QUESTIONS… QUESTONS…</vt:lpstr>
      <vt:lpstr>Slayt 21</vt:lpstr>
      <vt:lpstr>QUESTIONS… QUESTIONS…</vt:lpstr>
      <vt:lpstr>Slayt 23</vt:lpstr>
      <vt:lpstr>Slayt 24</vt:lpstr>
      <vt:lpstr>Slayt 25</vt:lpstr>
      <vt:lpstr>Slayt 26</vt:lpstr>
      <vt:lpstr>Slayt 27</vt:lpstr>
      <vt:lpstr>Slayt 28</vt:lpstr>
      <vt:lpstr>Differrences between the Folktale and Atwood’s Story</vt:lpstr>
      <vt:lpstr>The Little Red Hen X The Little Red Hen Tells All </vt:lpstr>
      <vt:lpstr>Slayt 31</vt:lpstr>
      <vt:lpstr>Slayt 32</vt:lpstr>
      <vt:lpstr>Slayt 33</vt:lpstr>
      <vt:lpstr>Slayt 34</vt:lpstr>
      <vt:lpstr>QUESTIONS… QUESTIONS…</vt:lpstr>
      <vt:lpstr>Slayt 36</vt:lpstr>
      <vt:lpstr>Capitalist Mode of Production </vt:lpstr>
      <vt:lpstr>Capitalism= Economic Individualism</vt:lpstr>
      <vt:lpstr>QUESTIONS… QUESTIONS…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Assignment</vt:lpstr>
      <vt:lpstr>THANK YOU!</vt:lpstr>
      <vt:lpstr>Slayt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Little Red Hen Tells All</dc:title>
  <dc:creator>Toshiba</dc:creator>
  <cp:lastModifiedBy>Toshiba</cp:lastModifiedBy>
  <cp:revision>142</cp:revision>
  <dcterms:created xsi:type="dcterms:W3CDTF">2016-05-03T16:44:28Z</dcterms:created>
  <dcterms:modified xsi:type="dcterms:W3CDTF">2017-04-13T21:01:02Z</dcterms:modified>
</cp:coreProperties>
</file>