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FACAF-46AD-4500-8FF0-A87040F4E3A3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59916C-3F26-4A1D-8E83-C8FF210762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2558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506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58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48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585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848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2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927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38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77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001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6157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D8808-A48D-4DC9-8318-2F8E965FDD8D}" type="datetimeFigureOut">
              <a:rPr lang="tr-TR" smtClean="0"/>
              <a:t>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22DE7-51C9-4EA1-90A6-9B1BE421B07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961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Anglo</a:t>
            </a:r>
            <a:r>
              <a:rPr lang="tr-TR" dirty="0" smtClean="0">
                <a:solidFill>
                  <a:srgbClr val="FF0000"/>
                </a:solidFill>
              </a:rPr>
              <a:t>-Amerikan Hukuk Çevresi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2060"/>
                </a:solidFill>
              </a:rPr>
              <a:t>Prof. Dr. Arzu OĞUZ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Yrd. Doç. Dr. Selin ÖZDEN MERHACI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738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Anglo</a:t>
            </a:r>
            <a:r>
              <a:rPr lang="tr-TR" dirty="0" smtClean="0">
                <a:solidFill>
                  <a:srgbClr val="FF0000"/>
                </a:solidFill>
              </a:rPr>
              <a:t>-Amerikan Hukuk Çevresi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Ana hukuk düzeni İngiliz hukukudur</a:t>
            </a:r>
          </a:p>
          <a:p>
            <a:pPr>
              <a:buClr>
                <a:srgbClr val="FF0000"/>
              </a:buClr>
            </a:pPr>
            <a:r>
              <a:rPr lang="tr-TR" dirty="0" err="1" smtClean="0">
                <a:solidFill>
                  <a:srgbClr val="002060"/>
                </a:solidFill>
              </a:rPr>
              <a:t>Commonwealth</a:t>
            </a:r>
            <a:r>
              <a:rPr lang="tr-TR" dirty="0" smtClean="0">
                <a:solidFill>
                  <a:srgbClr val="002060"/>
                </a:solidFill>
              </a:rPr>
              <a:t> ülkeleri</a:t>
            </a:r>
          </a:p>
          <a:p>
            <a:pPr>
              <a:buClr>
                <a:srgbClr val="FF0000"/>
              </a:buClr>
            </a:pPr>
            <a:r>
              <a:rPr lang="tr-TR" dirty="0" err="1" smtClean="0">
                <a:solidFill>
                  <a:srgbClr val="002060"/>
                </a:solidFill>
              </a:rPr>
              <a:t>Common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law’un</a:t>
            </a:r>
            <a:r>
              <a:rPr lang="tr-TR" dirty="0" smtClean="0">
                <a:solidFill>
                  <a:srgbClr val="002060"/>
                </a:solidFill>
              </a:rPr>
              <a:t> çeşitli anlamları</a:t>
            </a:r>
          </a:p>
          <a:p>
            <a:pPr marL="514350" indent="-514350">
              <a:buClr>
                <a:srgbClr val="FF0000"/>
              </a:buClr>
              <a:buAutoNum type="alphaLcParenR"/>
            </a:pPr>
            <a:r>
              <a:rPr lang="tr-TR" dirty="0" err="1" smtClean="0">
                <a:solidFill>
                  <a:srgbClr val="002060"/>
                </a:solidFill>
              </a:rPr>
              <a:t>anglo-amerikan</a:t>
            </a:r>
            <a:r>
              <a:rPr lang="tr-TR" dirty="0" smtClean="0">
                <a:solidFill>
                  <a:srgbClr val="002060"/>
                </a:solidFill>
              </a:rPr>
              <a:t> hukuk sisteminin tümünü ifade eder</a:t>
            </a:r>
          </a:p>
          <a:p>
            <a:pPr marL="514350" indent="-514350">
              <a:buClr>
                <a:srgbClr val="FF0000"/>
              </a:buClr>
              <a:buAutoNum type="alphaLcParenR"/>
            </a:pPr>
            <a:r>
              <a:rPr lang="tr-TR" dirty="0" smtClean="0">
                <a:solidFill>
                  <a:srgbClr val="002060"/>
                </a:solidFill>
              </a:rPr>
              <a:t>Bazen medeni hukuku kavramının karşılığı olarak kullanılmakta</a:t>
            </a:r>
          </a:p>
          <a:p>
            <a:pPr marL="514350" indent="-514350">
              <a:buClr>
                <a:srgbClr val="FF0000"/>
              </a:buClr>
              <a:buAutoNum type="alphaLcParenR"/>
            </a:pPr>
            <a:r>
              <a:rPr lang="tr-TR" dirty="0" smtClean="0">
                <a:solidFill>
                  <a:srgbClr val="002060"/>
                </a:solidFill>
              </a:rPr>
              <a:t>İngiltere’de krallık mahkemeleri tarafından yaratılan hukuk</a:t>
            </a:r>
          </a:p>
          <a:p>
            <a:pPr marL="514350" indent="-514350">
              <a:buClr>
                <a:srgbClr val="FF0000"/>
              </a:buClr>
              <a:buAutoNum type="alphaLcParenR"/>
            </a:pPr>
            <a:r>
              <a:rPr lang="tr-TR" dirty="0" smtClean="0">
                <a:solidFill>
                  <a:srgbClr val="002060"/>
                </a:solidFill>
              </a:rPr>
              <a:t>Bazen yazılı hukuktan ayrılığı, bazen de </a:t>
            </a:r>
            <a:r>
              <a:rPr lang="tr-TR" dirty="0" err="1" smtClean="0">
                <a:solidFill>
                  <a:srgbClr val="002060"/>
                </a:solidFill>
              </a:rPr>
              <a:t>equity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law’dan</a:t>
            </a:r>
            <a:r>
              <a:rPr lang="tr-TR" dirty="0" smtClean="0">
                <a:solidFill>
                  <a:srgbClr val="002060"/>
                </a:solidFill>
              </a:rPr>
              <a:t> ayrılığı ifade eder. </a:t>
            </a:r>
          </a:p>
          <a:p>
            <a:pPr marL="514350" indent="-514350">
              <a:buClr>
                <a:srgbClr val="FF0000"/>
              </a:buClr>
              <a:buAutoNum type="alphaLcParenR"/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 marL="0" indent="0">
              <a:buClr>
                <a:srgbClr val="FF0000"/>
              </a:buClr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568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İngiliz Hukuku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tr-TR" dirty="0" err="1" smtClean="0">
                <a:solidFill>
                  <a:srgbClr val="002060"/>
                </a:solidFill>
              </a:rPr>
              <a:t>Common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>
                <a:solidFill>
                  <a:srgbClr val="002060"/>
                </a:solidFill>
              </a:rPr>
              <a:t>law</a:t>
            </a:r>
            <a:r>
              <a:rPr lang="tr-TR" dirty="0">
                <a:solidFill>
                  <a:srgbClr val="002060"/>
                </a:solidFill>
              </a:rPr>
              <a:t>- </a:t>
            </a:r>
            <a:r>
              <a:rPr lang="tr-TR" dirty="0" err="1">
                <a:solidFill>
                  <a:srgbClr val="002060"/>
                </a:solidFill>
              </a:rPr>
              <a:t>writler</a:t>
            </a:r>
            <a:r>
              <a:rPr lang="tr-TR" dirty="0">
                <a:solidFill>
                  <a:srgbClr val="002060"/>
                </a:solidFill>
              </a:rPr>
              <a:t> sistemi</a:t>
            </a:r>
          </a:p>
          <a:p>
            <a:pPr>
              <a:buClr>
                <a:srgbClr val="FF0000"/>
              </a:buClr>
            </a:pPr>
            <a:r>
              <a:rPr lang="tr-TR" dirty="0" err="1">
                <a:solidFill>
                  <a:srgbClr val="002060"/>
                </a:solidFill>
              </a:rPr>
              <a:t>Equity</a:t>
            </a:r>
            <a:r>
              <a:rPr lang="tr-TR" dirty="0">
                <a:solidFill>
                  <a:srgbClr val="002060"/>
                </a:solidFill>
              </a:rPr>
              <a:t>; </a:t>
            </a:r>
            <a:r>
              <a:rPr lang="tr-TR" dirty="0" err="1">
                <a:solidFill>
                  <a:srgbClr val="002060"/>
                </a:solidFill>
              </a:rPr>
              <a:t>writlerin</a:t>
            </a:r>
            <a:r>
              <a:rPr lang="tr-TR" dirty="0">
                <a:solidFill>
                  <a:srgbClr val="002060"/>
                </a:solidFill>
              </a:rPr>
              <a:t> sınırlı imkanları nedeniyle haklarını elde edemeyen kişilerin, krala, hukukun ve </a:t>
            </a:r>
            <a:r>
              <a:rPr lang="tr-TR" dirty="0" err="1">
                <a:solidFill>
                  <a:srgbClr val="002060"/>
                </a:solidFill>
              </a:rPr>
              <a:t>adaeletin</a:t>
            </a:r>
            <a:r>
              <a:rPr lang="tr-TR" dirty="0">
                <a:solidFill>
                  <a:srgbClr val="002060"/>
                </a:solidFill>
              </a:rPr>
              <a:t> garantörü olarak başvurması ve ahlaka ve vicdana uygun bir karar vermesi konusunda zorlayabilmesi 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1873 tarihli </a:t>
            </a:r>
            <a:r>
              <a:rPr lang="tr-TR" dirty="0" err="1" smtClean="0">
                <a:solidFill>
                  <a:srgbClr val="002060"/>
                </a:solidFill>
              </a:rPr>
              <a:t>Judicature</a:t>
            </a: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Act</a:t>
            </a:r>
            <a:r>
              <a:rPr lang="tr-TR" dirty="0" smtClean="0">
                <a:solidFill>
                  <a:srgbClr val="002060"/>
                </a:solidFill>
              </a:rPr>
              <a:t>: </a:t>
            </a:r>
            <a:r>
              <a:rPr lang="tr-TR" dirty="0" err="1" smtClean="0">
                <a:solidFill>
                  <a:srgbClr val="002060"/>
                </a:solidFill>
              </a:rPr>
              <a:t>common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law</a:t>
            </a:r>
            <a:r>
              <a:rPr lang="tr-TR" dirty="0" smtClean="0">
                <a:solidFill>
                  <a:srgbClr val="002060"/>
                </a:solidFill>
              </a:rPr>
              <a:t> mahkemeleri ve </a:t>
            </a:r>
            <a:r>
              <a:rPr lang="tr-TR" dirty="0" err="1" smtClean="0">
                <a:solidFill>
                  <a:srgbClr val="002060"/>
                </a:solidFill>
              </a:rPr>
              <a:t>equity</a:t>
            </a:r>
            <a:r>
              <a:rPr lang="tr-TR" dirty="0" smtClean="0">
                <a:solidFill>
                  <a:srgbClr val="002060"/>
                </a:solidFill>
              </a:rPr>
              <a:t> mahkemesi birbiri içinde </a:t>
            </a:r>
            <a:r>
              <a:rPr lang="tr-TR" dirty="0" err="1" smtClean="0">
                <a:solidFill>
                  <a:srgbClr val="002060"/>
                </a:solidFill>
              </a:rPr>
              <a:t>eritirelek</a:t>
            </a:r>
            <a:r>
              <a:rPr lang="tr-TR" dirty="0" smtClean="0">
                <a:solidFill>
                  <a:srgbClr val="002060"/>
                </a:solidFill>
              </a:rPr>
              <a:t> High </a:t>
            </a:r>
            <a:r>
              <a:rPr lang="tr-TR" dirty="0">
                <a:solidFill>
                  <a:srgbClr val="002060"/>
                </a:solidFill>
              </a:rPr>
              <a:t>C</a:t>
            </a:r>
            <a:r>
              <a:rPr lang="tr-TR" dirty="0" smtClean="0">
                <a:solidFill>
                  <a:srgbClr val="002060"/>
                </a:solidFill>
              </a:rPr>
              <a:t>ourt of </a:t>
            </a:r>
            <a:r>
              <a:rPr lang="tr-TR" dirty="0" err="1" smtClean="0">
                <a:solidFill>
                  <a:srgbClr val="002060"/>
                </a:solidFill>
              </a:rPr>
              <a:t>Justice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</a:p>
          <a:p>
            <a:pPr>
              <a:buClr>
                <a:srgbClr val="FF0000"/>
              </a:buClr>
            </a:pPr>
            <a:r>
              <a:rPr lang="tr-TR" dirty="0" err="1" smtClean="0">
                <a:solidFill>
                  <a:srgbClr val="002060"/>
                </a:solidFill>
              </a:rPr>
              <a:t>Common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law</a:t>
            </a:r>
            <a:r>
              <a:rPr lang="tr-TR" dirty="0" smtClean="0">
                <a:solidFill>
                  <a:srgbClr val="002060"/>
                </a:solidFill>
              </a:rPr>
              <a:t> ve </a:t>
            </a:r>
            <a:r>
              <a:rPr lang="tr-TR" dirty="0" err="1" smtClean="0">
                <a:solidFill>
                  <a:srgbClr val="002060"/>
                </a:solidFill>
              </a:rPr>
              <a:t>equity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law</a:t>
            </a:r>
            <a:r>
              <a:rPr lang="tr-TR" dirty="0" smtClean="0">
                <a:solidFill>
                  <a:srgbClr val="002060"/>
                </a:solidFill>
              </a:rPr>
              <a:t> eşit bir biçimde uygulanacak</a:t>
            </a:r>
            <a:endParaRPr lang="tr-TR" dirty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 marL="0" indent="0">
              <a:buClr>
                <a:srgbClr val="FF0000"/>
              </a:buClr>
              <a:buNone/>
            </a:pPr>
            <a:endParaRPr lang="tr-TR" b="1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20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İngiliz  Hukuku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FF0000"/>
              </a:buClr>
              <a:buNone/>
            </a:pPr>
            <a:r>
              <a:rPr lang="tr-TR" b="1" dirty="0" smtClean="0">
                <a:solidFill>
                  <a:srgbClr val="002060"/>
                </a:solidFill>
              </a:rPr>
              <a:t>Case </a:t>
            </a:r>
            <a:r>
              <a:rPr lang="tr-TR" b="1" dirty="0" err="1" smtClean="0">
                <a:solidFill>
                  <a:srgbClr val="002060"/>
                </a:solidFill>
              </a:rPr>
              <a:t>Law</a:t>
            </a:r>
            <a:r>
              <a:rPr lang="tr-TR" b="1" dirty="0" smtClean="0">
                <a:solidFill>
                  <a:srgbClr val="002060"/>
                </a:solidFill>
              </a:rPr>
              <a:t>: 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Verilecek bir karar, kendisinden önce benzer konularda verilmiş kararlara dayanmalıdır</a:t>
            </a:r>
          </a:p>
          <a:p>
            <a:pPr>
              <a:buClr>
                <a:srgbClr val="FF0000"/>
              </a:buClr>
            </a:pPr>
            <a:r>
              <a:rPr lang="tr-TR" dirty="0" err="1" smtClean="0">
                <a:solidFill>
                  <a:srgbClr val="002060"/>
                </a:solidFill>
              </a:rPr>
              <a:t>Stare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decisis</a:t>
            </a:r>
            <a:r>
              <a:rPr lang="tr-TR" dirty="0" smtClean="0">
                <a:solidFill>
                  <a:srgbClr val="002060"/>
                </a:solidFill>
              </a:rPr>
              <a:t> doktrini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tr-TR" b="1" dirty="0" err="1" smtClean="0">
                <a:solidFill>
                  <a:srgbClr val="002060"/>
                </a:solidFill>
              </a:rPr>
              <a:t>Satatutory</a:t>
            </a:r>
            <a:r>
              <a:rPr lang="tr-TR" b="1" dirty="0" smtClean="0">
                <a:solidFill>
                  <a:srgbClr val="002060"/>
                </a:solidFill>
              </a:rPr>
              <a:t> </a:t>
            </a:r>
            <a:r>
              <a:rPr lang="tr-TR" b="1" dirty="0" err="1" smtClean="0">
                <a:solidFill>
                  <a:srgbClr val="002060"/>
                </a:solidFill>
              </a:rPr>
              <a:t>Law</a:t>
            </a:r>
            <a:r>
              <a:rPr lang="tr-TR" b="1" dirty="0" smtClean="0">
                <a:solidFill>
                  <a:srgbClr val="002060"/>
                </a:solidFill>
              </a:rPr>
              <a:t>:</a:t>
            </a:r>
          </a:p>
          <a:p>
            <a:pPr>
              <a:buClr>
                <a:srgbClr val="FF0000"/>
              </a:buClr>
            </a:pPr>
            <a:r>
              <a:rPr lang="tr-TR" dirty="0" err="1" smtClean="0">
                <a:solidFill>
                  <a:srgbClr val="002060"/>
                </a:solidFill>
              </a:rPr>
              <a:t>Parlemato</a:t>
            </a:r>
            <a:r>
              <a:rPr lang="tr-TR" dirty="0" smtClean="0">
                <a:solidFill>
                  <a:srgbClr val="002060"/>
                </a:solidFill>
              </a:rPr>
              <a:t> tarafından çıkarılan </a:t>
            </a:r>
            <a:r>
              <a:rPr lang="tr-TR" dirty="0" err="1" smtClean="0">
                <a:solidFill>
                  <a:srgbClr val="002060"/>
                </a:solidFill>
              </a:rPr>
              <a:t>statute</a:t>
            </a:r>
            <a:r>
              <a:rPr lang="tr-TR" dirty="0" smtClean="0">
                <a:solidFill>
                  <a:srgbClr val="002060"/>
                </a:solidFill>
              </a:rPr>
              <a:t>-parlamento dışında çıkarılan </a:t>
            </a:r>
            <a:r>
              <a:rPr lang="tr-TR" dirty="0" err="1" smtClean="0">
                <a:solidFill>
                  <a:srgbClr val="002060"/>
                </a:solidFill>
              </a:rPr>
              <a:t>statute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61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Amerikan Hukuku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Federal bir yapı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Yazılı bir anayasa yok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Her federe devletin ayrı bir hukuku var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Kanunla düzenlensin düzenlenmesin içtihatlara dayanan bir hukuk düzeni</a:t>
            </a: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Federal kanunlar-</a:t>
            </a:r>
            <a:r>
              <a:rPr lang="tr-TR" dirty="0" err="1" smtClean="0">
                <a:solidFill>
                  <a:srgbClr val="002060"/>
                </a:solidFill>
              </a:rPr>
              <a:t>uniform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commercial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code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r>
              <a:rPr lang="tr-TR" dirty="0" smtClean="0">
                <a:solidFill>
                  <a:srgbClr val="002060"/>
                </a:solidFill>
              </a:rPr>
              <a:t>Amerikan Hukuk Enstitüsü-</a:t>
            </a:r>
            <a:r>
              <a:rPr lang="tr-TR" dirty="0" err="1" smtClean="0">
                <a:solidFill>
                  <a:srgbClr val="002060"/>
                </a:solidFill>
              </a:rPr>
              <a:t>Restatement</a:t>
            </a: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 smtClean="0">
              <a:solidFill>
                <a:srgbClr val="002060"/>
              </a:solidFill>
            </a:endParaRPr>
          </a:p>
          <a:p>
            <a:pPr>
              <a:buClr>
                <a:srgbClr val="FF0000"/>
              </a:buClr>
            </a:pP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62465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186</Words>
  <Application>Microsoft Office PowerPoint</Application>
  <PresentationFormat>Ekran Gösterisi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Anglo-Amerikan Hukuk Çevresi</vt:lpstr>
      <vt:lpstr>Anglo-Amerikan Hukuk Çevresi</vt:lpstr>
      <vt:lpstr>İngiliz Hukuku</vt:lpstr>
      <vt:lpstr>İngiliz  Hukuku</vt:lpstr>
      <vt:lpstr>Amerikan Hukuku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Karşılaştırmalı Hukuka Giriş</dc:title>
  <dc:creator>zehra</dc:creator>
  <cp:lastModifiedBy>zehra</cp:lastModifiedBy>
  <cp:revision>31</cp:revision>
  <dcterms:created xsi:type="dcterms:W3CDTF">2017-11-08T12:42:18Z</dcterms:created>
  <dcterms:modified xsi:type="dcterms:W3CDTF">2017-11-09T11:55:34Z</dcterms:modified>
</cp:coreProperties>
</file>