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2" r:id="rId4"/>
    <p:sldId id="265" r:id="rId5"/>
    <p:sldId id="267" r:id="rId6"/>
    <p:sldId id="269" r:id="rId7"/>
    <p:sldId id="273" r:id="rId8"/>
    <p:sldId id="275" r:id="rId9"/>
    <p:sldId id="279" r:id="rId10"/>
    <p:sldId id="283" r:id="rId11"/>
    <p:sldId id="285" r:id="rId12"/>
    <p:sldId id="286" r:id="rId13"/>
    <p:sldId id="288" r:id="rId14"/>
    <p:sldId id="290" r:id="rId15"/>
    <p:sldId id="292" r:id="rId16"/>
    <p:sldId id="294" r:id="rId17"/>
    <p:sldId id="295" r:id="rId18"/>
    <p:sldId id="296" r:id="rId19"/>
    <p:sldId id="298" r:id="rId20"/>
    <p:sldId id="299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5E477-5D9D-4817-B9D9-EFBF0FAA485D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6366C-8D26-477D-8EC5-D7372162C4D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0893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564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157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446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D48E-71E7-43C4-8835-49F2549D4AC7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4127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6D9C0-1C59-4667-8292-C4815C1578A5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30944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098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089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137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82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675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822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57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0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0DA93-0C62-42EF-AECC-4A500B0B899A}" type="datetimeFigureOut">
              <a:rPr lang="tr-TR" smtClean="0"/>
              <a:t>6 Kas 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DD897-C4D2-4965-B4A5-EEFB052AB3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04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319849" y="475488"/>
            <a:ext cx="6713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CC0000"/>
                </a:solidFill>
                <a:latin typeface="Verdana" panose="020B0604030504040204" pitchFamily="34" charset="0"/>
              </a:rPr>
              <a:t>SIĞIRIN ZOOLOJİK SİSTEMDEKİ YERİ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130808" y="1153796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Alem			</a:t>
            </a:r>
            <a:r>
              <a:rPr lang="tr-TR" altLang="tr-TR" sz="2000" dirty="0" err="1">
                <a:solidFill>
                  <a:srgbClr val="A50021"/>
                </a:solidFill>
                <a:latin typeface="Verdana" panose="020B0604030504040204" pitchFamily="34" charset="0"/>
              </a:rPr>
              <a:t>Animalia</a:t>
            </a: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		Hayvanlar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Bölüm		</a:t>
            </a:r>
            <a:r>
              <a:rPr lang="tr-TR" altLang="tr-TR" sz="2000" dirty="0" smtClean="0">
                <a:solidFill>
                  <a:srgbClr val="A50021"/>
                </a:solidFill>
                <a:latin typeface="Verdana" panose="020B0604030504040204" pitchFamily="34" charset="0"/>
              </a:rPr>
              <a:t>	</a:t>
            </a:r>
            <a:r>
              <a:rPr lang="tr-TR" altLang="tr-TR" sz="2000" dirty="0" err="1" smtClean="0">
                <a:solidFill>
                  <a:srgbClr val="0070C0"/>
                </a:solidFill>
                <a:latin typeface="Verdana" panose="020B0604030504040204" pitchFamily="34" charset="0"/>
              </a:rPr>
              <a:t>Chordata</a:t>
            </a: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		</a:t>
            </a:r>
            <a:r>
              <a:rPr lang="tr-TR" altLang="tr-TR" sz="20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</a:rPr>
              <a:t>Kordalılar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Alt Bölüm</a:t>
            </a:r>
            <a:r>
              <a:rPr lang="tr-TR" altLang="tr-TR" sz="2000" dirty="0">
                <a:latin typeface="Verdana" panose="020B0604030504040204" pitchFamily="34" charset="0"/>
              </a:rPr>
              <a:t> 		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Vertebrata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 </a:t>
            </a:r>
            <a:r>
              <a:rPr lang="tr-TR" altLang="tr-TR" sz="2000" dirty="0">
                <a:latin typeface="Verdana" panose="020B0604030504040204" pitchFamily="34" charset="0"/>
              </a:rPr>
              <a:t>	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Omurgalılar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Sınıf </a:t>
            </a:r>
            <a:r>
              <a:rPr lang="tr-TR" altLang="tr-TR" sz="2000" dirty="0">
                <a:latin typeface="Verdana" panose="020B0604030504040204" pitchFamily="34" charset="0"/>
              </a:rPr>
              <a:t>			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Mammalia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 </a:t>
            </a:r>
            <a:r>
              <a:rPr lang="tr-TR" altLang="tr-TR" sz="2000" dirty="0">
                <a:latin typeface="Verdana" panose="020B0604030504040204" pitchFamily="34" charset="0"/>
              </a:rPr>
              <a:t>	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Memeliler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Alt sınıf</a:t>
            </a:r>
            <a:r>
              <a:rPr lang="tr-TR" altLang="tr-TR" sz="2000" dirty="0">
                <a:latin typeface="Verdana" panose="020B0604030504040204" pitchFamily="34" charset="0"/>
              </a:rPr>
              <a:t> 		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Eutheria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 </a:t>
            </a:r>
            <a:r>
              <a:rPr lang="tr-TR" altLang="tr-TR" sz="2000" dirty="0">
                <a:latin typeface="Verdana" panose="020B0604030504040204" pitchFamily="34" charset="0"/>
              </a:rPr>
              <a:t>	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Plasentalılar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Takım</a:t>
            </a:r>
            <a:r>
              <a:rPr lang="tr-TR" altLang="tr-TR" sz="2000" dirty="0">
                <a:latin typeface="Verdana" panose="020B0604030504040204" pitchFamily="34" charset="0"/>
              </a:rPr>
              <a:t> 		</a:t>
            </a:r>
            <a:r>
              <a:rPr lang="tr-TR" altLang="tr-TR" sz="2000" dirty="0" smtClean="0">
                <a:latin typeface="Verdana" panose="020B0604030504040204" pitchFamily="34" charset="0"/>
              </a:rPr>
              <a:t>	</a:t>
            </a:r>
            <a:r>
              <a:rPr lang="tr-TR" altLang="tr-TR" sz="2000" dirty="0" err="1" smtClean="0">
                <a:solidFill>
                  <a:srgbClr val="0066FF"/>
                </a:solidFill>
                <a:latin typeface="Verdana" panose="020B0604030504040204" pitchFamily="34" charset="0"/>
              </a:rPr>
              <a:t>Ungulata</a:t>
            </a:r>
            <a:r>
              <a:rPr lang="tr-TR" altLang="tr-TR" sz="2000" dirty="0" smtClean="0">
                <a:solidFill>
                  <a:srgbClr val="0066FF"/>
                </a:solidFill>
                <a:latin typeface="Verdana" panose="020B0604030504040204" pitchFamily="34" charset="0"/>
              </a:rPr>
              <a:t> </a:t>
            </a:r>
            <a:r>
              <a:rPr lang="tr-TR" altLang="tr-TR" sz="2000" dirty="0">
                <a:latin typeface="Verdana" panose="020B0604030504040204" pitchFamily="34" charset="0"/>
              </a:rPr>
              <a:t>	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Tırnaklılar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Alt Takım</a:t>
            </a:r>
            <a:r>
              <a:rPr lang="tr-TR" altLang="tr-TR" sz="2000" dirty="0">
                <a:latin typeface="Verdana" panose="020B0604030504040204" pitchFamily="34" charset="0"/>
              </a:rPr>
              <a:t> 		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Artiodactila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 	</a:t>
            </a:r>
            <a:r>
              <a:rPr lang="tr-TR" altLang="tr-TR" sz="2000" dirty="0" smtClean="0">
                <a:solidFill>
                  <a:srgbClr val="0066FF"/>
                </a:solidFill>
                <a:latin typeface="Verdana" panose="020B0604030504040204" pitchFamily="34" charset="0"/>
              </a:rPr>
              <a:t>	</a:t>
            </a:r>
            <a:r>
              <a:rPr lang="tr-TR" altLang="tr-TR" sz="2000" dirty="0" smtClean="0">
                <a:solidFill>
                  <a:srgbClr val="CC6600"/>
                </a:solidFill>
                <a:latin typeface="Verdana" panose="020B0604030504040204" pitchFamily="34" charset="0"/>
              </a:rPr>
              <a:t>Çift 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Tırnaklılar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Grup		</a:t>
            </a:r>
            <a:r>
              <a:rPr lang="tr-TR" altLang="tr-TR" sz="2000" dirty="0">
                <a:latin typeface="Verdana" panose="020B0604030504040204" pitchFamily="34" charset="0"/>
              </a:rPr>
              <a:t>	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Ruminantia</a:t>
            </a:r>
            <a:r>
              <a:rPr lang="tr-TR" altLang="tr-TR" sz="2000" dirty="0">
                <a:latin typeface="Verdana" panose="020B0604030504040204" pitchFamily="34" charset="0"/>
              </a:rPr>
              <a:t> 	</a:t>
            </a:r>
            <a:r>
              <a:rPr lang="tr-TR" altLang="tr-TR" sz="2000" dirty="0" smtClean="0">
                <a:latin typeface="Verdana" panose="020B0604030504040204" pitchFamily="34" charset="0"/>
              </a:rPr>
              <a:t>	</a:t>
            </a:r>
            <a:r>
              <a:rPr lang="tr-TR" altLang="tr-TR" sz="2000" dirty="0" smtClean="0">
                <a:solidFill>
                  <a:srgbClr val="CC6600"/>
                </a:solidFill>
                <a:latin typeface="Verdana" panose="020B0604030504040204" pitchFamily="34" charset="0"/>
              </a:rPr>
              <a:t>Geviş 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getirenler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Familya</a:t>
            </a:r>
            <a:r>
              <a:rPr lang="tr-TR" altLang="tr-TR" sz="2000" dirty="0">
                <a:latin typeface="Verdana" panose="020B0604030504040204" pitchFamily="34" charset="0"/>
              </a:rPr>
              <a:t> 		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Cavicornia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 	</a:t>
            </a:r>
            <a:r>
              <a:rPr lang="tr-TR" altLang="tr-TR" sz="2000" dirty="0">
                <a:latin typeface="Verdana" panose="020B0604030504040204" pitchFamily="34" charset="0"/>
              </a:rPr>
              <a:t>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Boş boynuzlular</a:t>
            </a:r>
            <a:endParaRPr lang="tr-TR" altLang="tr-TR" sz="2000" dirty="0">
              <a:latin typeface="Verdan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Alt Familya		</a:t>
            </a:r>
            <a:r>
              <a:rPr lang="tr-TR" altLang="tr-TR" sz="2000" dirty="0" err="1">
                <a:solidFill>
                  <a:srgbClr val="A50021"/>
                </a:solidFill>
                <a:latin typeface="Verdana" panose="020B0604030504040204" pitchFamily="34" charset="0"/>
              </a:rPr>
              <a:t>Bovidae</a:t>
            </a: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		Sığırlar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Cins</a:t>
            </a:r>
            <a:r>
              <a:rPr lang="tr-TR" altLang="tr-TR" sz="2000" dirty="0">
                <a:latin typeface="Verdana" panose="020B0604030504040204" pitchFamily="34" charset="0"/>
              </a:rPr>
              <a:t> 			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Bos 		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Sığırlar(</a:t>
            </a:r>
            <a:r>
              <a:rPr lang="tr-TR" altLang="tr-TR" sz="2000" dirty="0" err="1">
                <a:solidFill>
                  <a:srgbClr val="CC6600"/>
                </a:solidFill>
                <a:latin typeface="Verdana" panose="020B0604030504040204" pitchFamily="34" charset="0"/>
              </a:rPr>
              <a:t>Sığır,bizon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..)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tr-TR" altLang="tr-TR" sz="2000" dirty="0">
                <a:solidFill>
                  <a:srgbClr val="A50021"/>
                </a:solidFill>
                <a:latin typeface="Verdana" panose="020B0604030504040204" pitchFamily="34" charset="0"/>
              </a:rPr>
              <a:t>Tür </a:t>
            </a:r>
            <a:r>
              <a:rPr lang="tr-TR" altLang="tr-TR" sz="2000" dirty="0">
                <a:latin typeface="Verdana" panose="020B0604030504040204" pitchFamily="34" charset="0"/>
              </a:rPr>
              <a:t>			</a:t>
            </a:r>
            <a:r>
              <a:rPr lang="tr-TR" altLang="tr-TR" sz="2000" dirty="0">
                <a:solidFill>
                  <a:srgbClr val="0066FF"/>
                </a:solidFill>
                <a:latin typeface="Verdana" panose="020B0604030504040204" pitchFamily="34" charset="0"/>
              </a:rPr>
              <a:t>Bos </a:t>
            </a:r>
            <a:r>
              <a:rPr lang="tr-TR" altLang="tr-TR" sz="2000" dirty="0" err="1">
                <a:solidFill>
                  <a:srgbClr val="0066FF"/>
                </a:solidFill>
                <a:latin typeface="Verdana" panose="020B0604030504040204" pitchFamily="34" charset="0"/>
              </a:rPr>
              <a:t>taurus</a:t>
            </a:r>
            <a:r>
              <a:rPr lang="tr-TR" altLang="tr-TR" sz="2000" dirty="0">
                <a:latin typeface="Verdana" panose="020B0604030504040204" pitchFamily="34" charset="0"/>
              </a:rPr>
              <a:t>		</a:t>
            </a:r>
            <a:r>
              <a:rPr lang="tr-TR" altLang="tr-TR" sz="2000" dirty="0">
                <a:solidFill>
                  <a:srgbClr val="CC6600"/>
                </a:solidFill>
                <a:latin typeface="Verdana" panose="020B0604030504040204" pitchFamily="34" charset="0"/>
              </a:rPr>
              <a:t>Gerçek sığır</a:t>
            </a:r>
            <a:r>
              <a:rPr lang="tr-TR" altLang="tr-TR" sz="2000" dirty="0">
                <a:latin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65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7"/>
          <p:cNvSpPr txBox="1">
            <a:spLocks noChangeArrowheads="1"/>
          </p:cNvSpPr>
          <p:nvPr/>
        </p:nvSpPr>
        <p:spPr bwMode="auto">
          <a:xfrm>
            <a:off x="1524000" y="1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2707" name="Text Box 8"/>
          <p:cNvSpPr txBox="1">
            <a:spLocks noChangeArrowheads="1"/>
          </p:cNvSpPr>
          <p:nvPr/>
        </p:nvSpPr>
        <p:spPr bwMode="auto">
          <a:xfrm>
            <a:off x="2259013" y="65088"/>
            <a:ext cx="736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2708" name="Text Box 9"/>
          <p:cNvSpPr txBox="1">
            <a:spLocks noChangeArrowheads="1"/>
          </p:cNvSpPr>
          <p:nvPr/>
        </p:nvSpPr>
        <p:spPr bwMode="auto">
          <a:xfrm>
            <a:off x="374904" y="496887"/>
            <a:ext cx="11013948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>
                <a:solidFill>
                  <a:srgbClr val="FF0066"/>
                </a:solidFill>
              </a:rPr>
              <a:t>SIĞIRIN TÜR ÖZELLİKLERİ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000" b="1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 smtClean="0"/>
              <a:t>Sığırlar </a:t>
            </a:r>
            <a:r>
              <a:rPr lang="tr-TR" altLang="tr-TR" sz="2000" dirty="0"/>
              <a:t>sürü </a:t>
            </a:r>
            <a:r>
              <a:rPr lang="tr-TR" altLang="tr-TR" sz="2000" dirty="0" smtClean="0"/>
              <a:t>yaşamına uygun, uysal,</a:t>
            </a:r>
          </a:p>
          <a:p>
            <a:pPr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/>
              <a:t>Çift tırnaklı, geviş getiren, dört bölmeli </a:t>
            </a:r>
            <a:r>
              <a:rPr lang="tr-TR" altLang="tr-TR" sz="2000" dirty="0" smtClean="0"/>
              <a:t>mide,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2000" dirty="0" smtClean="0"/>
              <a:t> </a:t>
            </a: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/>
              <a:t>Vücut kısa ve ince kıllarla </a:t>
            </a:r>
            <a:r>
              <a:rPr lang="tr-TR" altLang="tr-TR" sz="2000" dirty="0" smtClean="0"/>
              <a:t>örtülü,</a:t>
            </a:r>
          </a:p>
          <a:p>
            <a:pPr eaLnBrk="1" hangingPunct="1">
              <a:spcBef>
                <a:spcPct val="0"/>
              </a:spcBef>
            </a:pP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/>
              <a:t>Genellikle </a:t>
            </a:r>
            <a:r>
              <a:rPr lang="tr-TR" altLang="tr-TR" sz="2000" dirty="0" smtClean="0"/>
              <a:t>boynuzludur, </a:t>
            </a:r>
            <a:r>
              <a:rPr lang="tr-TR" altLang="tr-TR" sz="2000" dirty="0"/>
              <a:t>boynuzsuz ırklar ve </a:t>
            </a:r>
            <a:r>
              <a:rPr lang="tr-TR" altLang="tr-TR" sz="2000" dirty="0" smtClean="0"/>
              <a:t>sürüler de </a:t>
            </a:r>
            <a:r>
              <a:rPr lang="tr-TR" altLang="tr-TR" sz="2000" dirty="0"/>
              <a:t>bulunur</a:t>
            </a:r>
            <a:r>
              <a:rPr lang="tr-TR" altLang="tr-TR" sz="2000" dirty="0" smtClean="0"/>
              <a:t>.</a:t>
            </a:r>
          </a:p>
          <a:p>
            <a:pPr eaLnBrk="1" hangingPunct="1">
              <a:spcBef>
                <a:spcPct val="0"/>
              </a:spcBef>
              <a:buNone/>
            </a:pPr>
            <a:endParaRPr lang="tr-TR" altLang="tr-TR" sz="2000" dirty="0" smtClean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 err="1" smtClean="0"/>
              <a:t>Boynuzsuzluk</a:t>
            </a:r>
            <a:r>
              <a:rPr lang="tr-TR" altLang="tr-TR" sz="2000" dirty="0" smtClean="0"/>
              <a:t> </a:t>
            </a:r>
            <a:r>
              <a:rPr lang="tr-TR" altLang="tr-TR" sz="2000" dirty="0" err="1"/>
              <a:t>boynuzluluğa</a:t>
            </a:r>
            <a:r>
              <a:rPr lang="tr-TR" altLang="tr-TR" sz="2000" dirty="0"/>
              <a:t> dominanttır. </a:t>
            </a:r>
            <a:endParaRPr lang="tr-TR" altLang="tr-TR" sz="2000" dirty="0" smtClean="0"/>
          </a:p>
          <a:p>
            <a:pPr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 err="1" smtClean="0"/>
              <a:t>Merme</a:t>
            </a:r>
            <a:endParaRPr lang="tr-TR" altLang="tr-TR" sz="2000" dirty="0" smtClean="0"/>
          </a:p>
          <a:p>
            <a:pPr eaLnBrk="1" hangingPunct="1">
              <a:spcBef>
                <a:spcPct val="0"/>
              </a:spcBef>
            </a:pP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 smtClean="0"/>
              <a:t>Gerdan</a:t>
            </a:r>
          </a:p>
          <a:p>
            <a:pPr eaLnBrk="1" hangingPunct="1">
              <a:spcBef>
                <a:spcPct val="0"/>
              </a:spcBef>
            </a:pP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/>
              <a:t>Kuyruk uzun ve ucu püskül şeklindedir.</a:t>
            </a:r>
          </a:p>
        </p:txBody>
      </p:sp>
    </p:spTree>
    <p:extLst>
      <p:ext uri="{BB962C8B-B14F-4D97-AF65-F5344CB8AC3E}">
        <p14:creationId xmlns:p14="http://schemas.microsoft.com/office/powerpoint/2010/main" val="1538663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0" y="164593"/>
            <a:ext cx="1053084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/>
              <a:t> Meme dört bölmeli, dört </a:t>
            </a:r>
            <a:r>
              <a:rPr lang="tr-TR" altLang="tr-TR" sz="2000" dirty="0"/>
              <a:t>meme </a:t>
            </a:r>
            <a:r>
              <a:rPr lang="tr-TR" altLang="tr-TR" sz="2000" dirty="0" smtClean="0"/>
              <a:t>başı,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>
                <a:solidFill>
                  <a:srgbClr val="FF0066"/>
                </a:solidFill>
              </a:rPr>
              <a:t> Sığırlarda </a:t>
            </a:r>
            <a:r>
              <a:rPr lang="tr-TR" altLang="tr-TR" sz="2000" dirty="0">
                <a:solidFill>
                  <a:srgbClr val="FF0066"/>
                </a:solidFill>
              </a:rPr>
              <a:t>kızgınlık </a:t>
            </a:r>
            <a:r>
              <a:rPr lang="tr-TR" altLang="tr-TR" sz="2000" dirty="0" err="1">
                <a:solidFill>
                  <a:srgbClr val="FF0066"/>
                </a:solidFill>
              </a:rPr>
              <a:t>siklusu</a:t>
            </a:r>
            <a:r>
              <a:rPr lang="tr-TR" altLang="tr-TR" sz="2000" dirty="0">
                <a:solidFill>
                  <a:srgbClr val="FF0066"/>
                </a:solidFill>
              </a:rPr>
              <a:t> 21 gündür. </a:t>
            </a:r>
            <a:r>
              <a:rPr lang="tr-TR" altLang="tr-TR" sz="2000" dirty="0" smtClean="0">
                <a:solidFill>
                  <a:srgbClr val="FF0066"/>
                </a:solidFill>
              </a:rPr>
              <a:t>Kızgınlık süresi 18-30 saat,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 smtClean="0">
              <a:solidFill>
                <a:srgbClr val="FF0066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>
                <a:solidFill>
                  <a:srgbClr val="FF0066"/>
                </a:solidFill>
              </a:rPr>
              <a:t> </a:t>
            </a:r>
            <a:r>
              <a:rPr lang="tr-TR" altLang="tr-TR" sz="2000" dirty="0" smtClean="0"/>
              <a:t>Gebelik </a:t>
            </a:r>
            <a:r>
              <a:rPr lang="tr-TR" altLang="tr-TR" sz="2000" dirty="0"/>
              <a:t>süresi ortalama 280 </a:t>
            </a:r>
            <a:r>
              <a:rPr lang="tr-TR" altLang="tr-TR" sz="2000" dirty="0" smtClean="0"/>
              <a:t>gün,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 smtClean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/>
              <a:t> </a:t>
            </a:r>
            <a:r>
              <a:rPr lang="tr-TR" altLang="tr-TR" sz="2000" dirty="0"/>
              <a:t>İkizlik oranı </a:t>
            </a:r>
            <a:r>
              <a:rPr lang="tr-TR" altLang="tr-TR" sz="2000" dirty="0" smtClean="0"/>
              <a:t>% </a:t>
            </a:r>
            <a:r>
              <a:rPr lang="tr-TR" altLang="tr-TR" sz="2000" dirty="0"/>
              <a:t>0-10 </a:t>
            </a:r>
            <a:r>
              <a:rPr lang="tr-TR" altLang="tr-TR" sz="2000" dirty="0" smtClean="0"/>
              <a:t>kadardır,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>
                <a:solidFill>
                  <a:srgbClr val="FF0066"/>
                </a:solidFill>
              </a:rPr>
              <a:t> Solunum </a:t>
            </a:r>
            <a:r>
              <a:rPr lang="tr-TR" altLang="tr-TR" sz="2000" dirty="0">
                <a:solidFill>
                  <a:srgbClr val="FF0066"/>
                </a:solidFill>
              </a:rPr>
              <a:t>sayısı 12-16 </a:t>
            </a:r>
            <a:r>
              <a:rPr lang="tr-TR" altLang="tr-TR" sz="2000" dirty="0" smtClean="0">
                <a:solidFill>
                  <a:srgbClr val="FF0066"/>
                </a:solidFill>
              </a:rPr>
              <a:t>adet/</a:t>
            </a:r>
            <a:r>
              <a:rPr lang="tr-TR" altLang="tr-TR" sz="2000" dirty="0" err="1" smtClean="0">
                <a:solidFill>
                  <a:srgbClr val="FF0066"/>
                </a:solidFill>
              </a:rPr>
              <a:t>dk</a:t>
            </a:r>
            <a:r>
              <a:rPr lang="tr-TR" altLang="tr-TR" sz="2000" dirty="0" smtClean="0">
                <a:solidFill>
                  <a:srgbClr val="FF0066"/>
                </a:solidFill>
              </a:rPr>
              <a:t>,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 smtClean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/>
              <a:t> Nabız </a:t>
            </a:r>
            <a:r>
              <a:rPr lang="tr-TR" altLang="tr-TR" sz="2000" dirty="0"/>
              <a:t>sayısı 45-50 </a:t>
            </a:r>
            <a:r>
              <a:rPr lang="tr-TR" altLang="tr-TR" sz="2000" dirty="0" smtClean="0"/>
              <a:t>adet/</a:t>
            </a:r>
            <a:r>
              <a:rPr lang="tr-TR" altLang="tr-TR" sz="2000" dirty="0" err="1" smtClean="0"/>
              <a:t>dk</a:t>
            </a:r>
            <a:r>
              <a:rPr lang="tr-TR" altLang="tr-TR" sz="2000" dirty="0" smtClean="0"/>
              <a:t>,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>
                <a:solidFill>
                  <a:srgbClr val="FF0066"/>
                </a:solidFill>
              </a:rPr>
              <a:t> Vücut </a:t>
            </a:r>
            <a:r>
              <a:rPr lang="tr-TR" altLang="tr-TR" sz="2000" dirty="0">
                <a:solidFill>
                  <a:srgbClr val="FF0066"/>
                </a:solidFill>
              </a:rPr>
              <a:t>sıcaklığı 38.0 - 38.2 </a:t>
            </a:r>
            <a:r>
              <a:rPr lang="tr-TR" altLang="tr-TR" sz="2000" dirty="0">
                <a:solidFill>
                  <a:srgbClr val="FF0066"/>
                </a:solidFill>
                <a:sym typeface="Symbol" panose="05050102010706020507" pitchFamily="18" charset="2"/>
              </a:rPr>
              <a:t></a:t>
            </a:r>
            <a:r>
              <a:rPr lang="tr-TR" altLang="tr-TR" sz="2000" dirty="0" smtClean="0">
                <a:solidFill>
                  <a:srgbClr val="FF0066"/>
                </a:solidFill>
              </a:rPr>
              <a:t>C,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>
              <a:solidFill>
                <a:srgbClr val="FF0066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/>
              <a:t> 60 </a:t>
            </a:r>
            <a:r>
              <a:rPr lang="tr-TR" altLang="tr-TR" sz="2000" dirty="0"/>
              <a:t>(2n) adet </a:t>
            </a:r>
            <a:r>
              <a:rPr lang="tr-TR" altLang="tr-TR" sz="2000" dirty="0" smtClean="0"/>
              <a:t>kromozom,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/>
              <a:t>Sığırlarda </a:t>
            </a:r>
            <a:r>
              <a:rPr lang="tr-TR" altLang="tr-TR" sz="2000" dirty="0"/>
              <a:t>köpek dişleri, </a:t>
            </a:r>
            <a:r>
              <a:rPr lang="tr-TR" altLang="tr-TR" sz="2000" dirty="0" err="1"/>
              <a:t>molar</a:t>
            </a:r>
            <a:r>
              <a:rPr lang="tr-TR" altLang="tr-TR" sz="2000" dirty="0"/>
              <a:t> süt dişleri ve üst çenede kesici dişler bulunmaz. </a:t>
            </a:r>
            <a:endParaRPr lang="tr-TR" altLang="tr-TR" sz="2000" dirty="0" smtClean="0"/>
          </a:p>
          <a:p>
            <a:pPr algn="just" eaLnBrk="1" hangingPunct="1">
              <a:spcBef>
                <a:spcPct val="0"/>
              </a:spcBef>
              <a:buNone/>
            </a:pPr>
            <a:endParaRPr lang="tr-TR" altLang="tr-TR" sz="2000" dirty="0"/>
          </a:p>
          <a:p>
            <a:pPr algn="just" eaLnBrk="1" hangingPunct="1">
              <a:spcBef>
                <a:spcPct val="0"/>
              </a:spcBef>
            </a:pPr>
            <a:r>
              <a:rPr lang="tr-TR" altLang="tr-TR" sz="2000" dirty="0" smtClean="0">
                <a:solidFill>
                  <a:srgbClr val="FF0066"/>
                </a:solidFill>
              </a:rPr>
              <a:t> </a:t>
            </a:r>
            <a:r>
              <a:rPr lang="tr-TR" altLang="tr-TR" sz="2000" dirty="0">
                <a:solidFill>
                  <a:srgbClr val="FF0066"/>
                </a:solidFill>
              </a:rPr>
              <a:t>20 adet süt dişi, 32 adet kalıcı </a:t>
            </a:r>
            <a:r>
              <a:rPr lang="tr-TR" altLang="tr-TR" sz="2000" dirty="0" smtClean="0">
                <a:solidFill>
                  <a:srgbClr val="FF0066"/>
                </a:solidFill>
              </a:rPr>
              <a:t>diş; </a:t>
            </a:r>
            <a:r>
              <a:rPr lang="tr-TR" altLang="tr-TR" sz="2000" dirty="0">
                <a:solidFill>
                  <a:srgbClr val="FF0066"/>
                </a:solidFill>
              </a:rPr>
              <a:t>Alt çenenin bir yarımında 4 adet kesici diş, 3 adet </a:t>
            </a:r>
            <a:r>
              <a:rPr lang="tr-TR" altLang="tr-TR" sz="2000" dirty="0" err="1">
                <a:solidFill>
                  <a:srgbClr val="FF0066"/>
                </a:solidFill>
              </a:rPr>
              <a:t>premolar</a:t>
            </a:r>
            <a:r>
              <a:rPr lang="tr-TR" altLang="tr-TR" sz="2000" dirty="0">
                <a:solidFill>
                  <a:srgbClr val="FF0066"/>
                </a:solidFill>
              </a:rPr>
              <a:t> diş ve 3 adet </a:t>
            </a:r>
            <a:r>
              <a:rPr lang="tr-TR" altLang="tr-TR" sz="2000" dirty="0" err="1">
                <a:solidFill>
                  <a:srgbClr val="FF0066"/>
                </a:solidFill>
              </a:rPr>
              <a:t>molar</a:t>
            </a:r>
            <a:r>
              <a:rPr lang="tr-TR" altLang="tr-TR" sz="2000" dirty="0">
                <a:solidFill>
                  <a:srgbClr val="FF0066"/>
                </a:solidFill>
              </a:rPr>
              <a:t> diş bulunur.</a:t>
            </a:r>
            <a:r>
              <a:rPr lang="tr-TR" altLang="tr-TR" sz="1800" dirty="0">
                <a:solidFill>
                  <a:srgbClr val="FF006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551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Resim 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035" y="384048"/>
            <a:ext cx="7105966" cy="609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30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adsı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60" y="906019"/>
            <a:ext cx="7363411" cy="452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8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5"/>
          <p:cNvGraphicFramePr>
            <a:graphicFrameLocks noChangeAspect="1"/>
          </p:cNvGraphicFramePr>
          <p:nvPr/>
        </p:nvGraphicFramePr>
        <p:xfrm>
          <a:off x="2495551" y="0"/>
          <a:ext cx="70199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Photo Editor Fotoğrafı" r:id="rId3" imgW="17895238" imgH="19714286" progId="MSPhotoEd.3">
                  <p:embed/>
                </p:oleObj>
              </mc:Choice>
              <mc:Fallback>
                <p:oleObj name="Photo Editor Fotoğrafı" r:id="rId3" imgW="17895238" imgH="197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0"/>
                        <a:ext cx="70199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3935413" y="666751"/>
            <a:ext cx="1255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0-1,5 yaş</a:t>
            </a:r>
          </a:p>
        </p:txBody>
      </p:sp>
      <p:sp>
        <p:nvSpPr>
          <p:cNvPr id="79876" name="Text Box 8"/>
          <p:cNvSpPr txBox="1">
            <a:spLocks noChangeArrowheads="1"/>
          </p:cNvSpPr>
          <p:nvPr/>
        </p:nvSpPr>
        <p:spPr bwMode="auto">
          <a:xfrm>
            <a:off x="7372350" y="758826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2 yaş</a:t>
            </a:r>
          </a:p>
        </p:txBody>
      </p:sp>
      <p:sp>
        <p:nvSpPr>
          <p:cNvPr id="79877" name="Text Box 9"/>
          <p:cNvSpPr txBox="1">
            <a:spLocks noChangeArrowheads="1"/>
          </p:cNvSpPr>
          <p:nvPr/>
        </p:nvSpPr>
        <p:spPr bwMode="auto">
          <a:xfrm>
            <a:off x="3987800" y="3206751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3 yaş</a:t>
            </a:r>
          </a:p>
        </p:txBody>
      </p:sp>
      <p:sp>
        <p:nvSpPr>
          <p:cNvPr id="79878" name="Text Box 10"/>
          <p:cNvSpPr txBox="1">
            <a:spLocks noChangeArrowheads="1"/>
          </p:cNvSpPr>
          <p:nvPr/>
        </p:nvSpPr>
        <p:spPr bwMode="auto">
          <a:xfrm>
            <a:off x="7608888" y="3284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9879" name="Text Box 11"/>
          <p:cNvSpPr txBox="1">
            <a:spLocks noChangeArrowheads="1"/>
          </p:cNvSpPr>
          <p:nvPr/>
        </p:nvSpPr>
        <p:spPr bwMode="auto">
          <a:xfrm>
            <a:off x="7443788" y="3351214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4 yaş</a:t>
            </a:r>
          </a:p>
        </p:txBody>
      </p:sp>
      <p:sp>
        <p:nvSpPr>
          <p:cNvPr id="79880" name="Text Box 12"/>
          <p:cNvSpPr txBox="1">
            <a:spLocks noChangeArrowheads="1"/>
          </p:cNvSpPr>
          <p:nvPr/>
        </p:nvSpPr>
        <p:spPr bwMode="auto">
          <a:xfrm>
            <a:off x="3987800" y="5583239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5 yaş</a:t>
            </a:r>
          </a:p>
        </p:txBody>
      </p:sp>
      <p:sp>
        <p:nvSpPr>
          <p:cNvPr id="79881" name="Text Box 13"/>
          <p:cNvSpPr txBox="1">
            <a:spLocks noChangeArrowheads="1"/>
          </p:cNvSpPr>
          <p:nvPr/>
        </p:nvSpPr>
        <p:spPr bwMode="auto">
          <a:xfrm>
            <a:off x="7391400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  <p:sp>
        <p:nvSpPr>
          <p:cNvPr id="79882" name="Text Box 14"/>
          <p:cNvSpPr txBox="1">
            <a:spLocks noChangeArrowheads="1"/>
          </p:cNvSpPr>
          <p:nvPr/>
        </p:nvSpPr>
        <p:spPr bwMode="auto">
          <a:xfrm>
            <a:off x="7104063" y="5661026"/>
            <a:ext cx="1327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10-12 yaş</a:t>
            </a:r>
          </a:p>
        </p:txBody>
      </p:sp>
    </p:spTree>
    <p:extLst>
      <p:ext uri="{BB962C8B-B14F-4D97-AF65-F5344CB8AC3E}">
        <p14:creationId xmlns:p14="http://schemas.microsoft.com/office/powerpoint/2010/main" val="365080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PICT0274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427414"/>
            <a:ext cx="4572000" cy="3430587"/>
          </a:xfrm>
          <a:noFill/>
        </p:spPr>
      </p:pic>
      <p:pic>
        <p:nvPicPr>
          <p:cNvPr id="81923" name="Picture 7" descr="PICT0242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4572000" cy="3429000"/>
          </a:xfrm>
          <a:noFill/>
        </p:spPr>
      </p:pic>
      <p:pic>
        <p:nvPicPr>
          <p:cNvPr id="81924" name="Picture 10" descr="PICT0246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429000"/>
            <a:ext cx="4572000" cy="3429000"/>
          </a:xfrm>
          <a:noFill/>
        </p:spPr>
      </p:pic>
      <p:pic>
        <p:nvPicPr>
          <p:cNvPr id="81925" name="Picture 13" descr="PICT0254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572000" cy="3429000"/>
          </a:xfrm>
          <a:noFill/>
        </p:spPr>
      </p:pic>
    </p:spTree>
    <p:extLst>
      <p:ext uri="{BB962C8B-B14F-4D97-AF65-F5344CB8AC3E}">
        <p14:creationId xmlns:p14="http://schemas.microsoft.com/office/powerpoint/2010/main" val="12379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1992313" y="-1143000"/>
            <a:ext cx="8229600" cy="1143000"/>
          </a:xfrm>
        </p:spPr>
        <p:txBody>
          <a:bodyPr/>
          <a:lstStyle/>
          <a:p>
            <a:pPr eaLnBrk="1" hangingPunct="1"/>
            <a:endParaRPr lang="tr-TR" altLang="tr-TR" smtClean="0"/>
          </a:p>
        </p:txBody>
      </p:sp>
      <p:graphicFrame>
        <p:nvGraphicFramePr>
          <p:cNvPr id="83971" name="Object 3"/>
          <p:cNvGraphicFramePr>
            <a:graphicFrameLocks noChangeAspect="1"/>
          </p:cNvGraphicFramePr>
          <p:nvPr>
            <p:ph idx="1"/>
          </p:nvPr>
        </p:nvGraphicFramePr>
        <p:xfrm>
          <a:off x="2424114" y="692150"/>
          <a:ext cx="7488237" cy="560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Image" r:id="rId3" imgW="7405714" imgH="6230204" progId="Photoshop.Image.7">
                  <p:embed/>
                </p:oleObj>
              </mc:Choice>
              <mc:Fallback>
                <p:oleObj name="Image" r:id="rId3" imgW="7405714" imgH="623020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4114" y="692150"/>
                        <a:ext cx="7488237" cy="560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574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25538"/>
          </a:xfrm>
        </p:spPr>
        <p:txBody>
          <a:bodyPr/>
          <a:lstStyle/>
          <a:p>
            <a:pPr eaLnBrk="1" hangingPunct="1"/>
            <a:r>
              <a:rPr lang="tr-TR" altLang="tr-TR" sz="2800" b="1">
                <a:solidFill>
                  <a:schemeClr val="hlink"/>
                </a:solidFill>
              </a:rPr>
              <a:t>ÇEŞİTLİ YAŞ VE CİNSİYETTEKİ SIĞIRLARIN İSİMLENDİRİLMESİ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341438"/>
            <a:ext cx="9144000" cy="55165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tr-TR" altLang="tr-TR" dirty="0" smtClean="0"/>
              <a:t> </a:t>
            </a:r>
            <a:r>
              <a:rPr lang="tr-TR" altLang="tr-TR" b="1" dirty="0" smtClean="0"/>
              <a:t>Buzağı</a:t>
            </a:r>
            <a:endParaRPr lang="tr-TR" altLang="tr-TR" b="1" dirty="0" smtClean="0"/>
          </a:p>
          <a:p>
            <a:pPr eaLnBrk="1" hangingPunct="1">
              <a:buFontTx/>
              <a:buNone/>
            </a:pPr>
            <a:r>
              <a:rPr lang="tr-TR" altLang="tr-TR" dirty="0" smtClean="0"/>
              <a:t> </a:t>
            </a:r>
            <a:r>
              <a:rPr lang="tr-TR" altLang="tr-TR" b="1" dirty="0" smtClean="0">
                <a:solidFill>
                  <a:schemeClr val="hlink"/>
                </a:solidFill>
              </a:rPr>
              <a:t>Dana</a:t>
            </a:r>
          </a:p>
          <a:p>
            <a:pPr eaLnBrk="1" hangingPunct="1">
              <a:buFontTx/>
              <a:buNone/>
            </a:pPr>
            <a:r>
              <a:rPr lang="tr-TR" altLang="tr-TR" dirty="0" smtClean="0"/>
              <a:t> </a:t>
            </a:r>
            <a:r>
              <a:rPr lang="tr-TR" altLang="tr-TR" b="1" dirty="0" smtClean="0"/>
              <a:t>Düve</a:t>
            </a:r>
          </a:p>
          <a:p>
            <a:pPr eaLnBrk="1" hangingPunct="1">
              <a:buFontTx/>
              <a:buNone/>
            </a:pPr>
            <a:r>
              <a:rPr lang="tr-TR" altLang="tr-TR" dirty="0" smtClean="0"/>
              <a:t> </a:t>
            </a:r>
            <a:r>
              <a:rPr lang="tr-TR" altLang="tr-TR" b="1" dirty="0" smtClean="0">
                <a:solidFill>
                  <a:schemeClr val="hlink"/>
                </a:solidFill>
              </a:rPr>
              <a:t>İnek</a:t>
            </a:r>
          </a:p>
          <a:p>
            <a:pPr eaLnBrk="1" hangingPunct="1">
              <a:buFontTx/>
              <a:buNone/>
            </a:pPr>
            <a:r>
              <a:rPr lang="tr-TR" altLang="tr-TR" dirty="0" smtClean="0"/>
              <a:t> </a:t>
            </a:r>
            <a:r>
              <a:rPr lang="tr-TR" altLang="tr-TR" b="1" dirty="0" smtClean="0"/>
              <a:t>Tosun</a:t>
            </a:r>
          </a:p>
          <a:p>
            <a:pPr eaLnBrk="1" hangingPunct="1">
              <a:buFontTx/>
              <a:buNone/>
            </a:pPr>
            <a:r>
              <a:rPr lang="tr-TR" altLang="tr-TR" dirty="0" smtClean="0"/>
              <a:t> </a:t>
            </a:r>
            <a:r>
              <a:rPr lang="tr-TR" altLang="tr-TR" b="1" dirty="0" smtClean="0">
                <a:solidFill>
                  <a:schemeClr val="hlink"/>
                </a:solidFill>
              </a:rPr>
              <a:t>Boğa</a:t>
            </a:r>
          </a:p>
          <a:p>
            <a:pPr eaLnBrk="1" hangingPunct="1">
              <a:buFontTx/>
              <a:buNone/>
            </a:pPr>
            <a:r>
              <a:rPr lang="tr-TR" altLang="tr-TR" b="1" dirty="0" smtClean="0"/>
              <a:t> Öküz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3498216" y="1387668"/>
            <a:ext cx="498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/>
              <a:t>0-6 aylık yaştaki erkek veya dişi sığır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498215" y="1951833"/>
            <a:ext cx="498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>
                <a:solidFill>
                  <a:schemeClr val="hlink"/>
                </a:solidFill>
              </a:rPr>
              <a:t>7-12 aylık yaştaki erkek veya dişi sığır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3408491" y="2431845"/>
            <a:ext cx="5832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/>
              <a:t>13-24 aylık yaşta doğum yapmamış sığır</a:t>
            </a:r>
          </a:p>
        </p:txBody>
      </p:sp>
      <p:sp>
        <p:nvSpPr>
          <p:cNvPr id="85005" name="Text Box 13"/>
          <p:cNvSpPr txBox="1">
            <a:spLocks noChangeArrowheads="1"/>
          </p:cNvSpPr>
          <p:nvPr/>
        </p:nvSpPr>
        <p:spPr bwMode="auto">
          <a:xfrm>
            <a:off x="3498215" y="2954442"/>
            <a:ext cx="5975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>
                <a:solidFill>
                  <a:schemeClr val="hlink"/>
                </a:solidFill>
              </a:rPr>
              <a:t>24 aylık yaştan büyük doğum yapmış sığır</a:t>
            </a:r>
          </a:p>
        </p:txBody>
      </p:sp>
      <p:sp>
        <p:nvSpPr>
          <p:cNvPr id="85006" name="Text Box 14"/>
          <p:cNvSpPr txBox="1">
            <a:spLocks noChangeArrowheads="1"/>
          </p:cNvSpPr>
          <p:nvPr/>
        </p:nvSpPr>
        <p:spPr bwMode="auto">
          <a:xfrm>
            <a:off x="3408491" y="3422653"/>
            <a:ext cx="687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/>
              <a:t>13-24 aylık yaşta damızlıkta kullanılmayan erkek sığır</a:t>
            </a:r>
          </a:p>
        </p:txBody>
      </p:sp>
      <p:sp>
        <p:nvSpPr>
          <p:cNvPr id="85007" name="Text Box 15"/>
          <p:cNvSpPr txBox="1">
            <a:spLocks noChangeArrowheads="1"/>
          </p:cNvSpPr>
          <p:nvPr/>
        </p:nvSpPr>
        <p:spPr bwMode="auto">
          <a:xfrm>
            <a:off x="3408491" y="3961712"/>
            <a:ext cx="687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>
                <a:solidFill>
                  <a:schemeClr val="hlink"/>
                </a:solidFill>
              </a:rPr>
              <a:t>12 aylık yaştan büyük damızlıkta  kullanılan erkek sığır</a:t>
            </a:r>
          </a:p>
        </p:txBody>
      </p:sp>
      <p:sp>
        <p:nvSpPr>
          <p:cNvPr id="85009" name="Text Box 17"/>
          <p:cNvSpPr txBox="1">
            <a:spLocks noChangeArrowheads="1"/>
          </p:cNvSpPr>
          <p:nvPr/>
        </p:nvSpPr>
        <p:spPr bwMode="auto">
          <a:xfrm>
            <a:off x="3498215" y="4473922"/>
            <a:ext cx="68754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000" b="1" dirty="0"/>
              <a:t>12 aylık yaştan büyük </a:t>
            </a:r>
            <a:r>
              <a:rPr lang="tr-TR" altLang="tr-TR" sz="2000" b="1" dirty="0" err="1"/>
              <a:t>kastre</a:t>
            </a:r>
            <a:r>
              <a:rPr lang="tr-TR" altLang="tr-TR" sz="2000" b="1" dirty="0"/>
              <a:t> edilmiş erkek sığır</a:t>
            </a:r>
          </a:p>
        </p:txBody>
      </p:sp>
    </p:spTree>
    <p:extLst>
      <p:ext uri="{BB962C8B-B14F-4D97-AF65-F5344CB8AC3E}">
        <p14:creationId xmlns:p14="http://schemas.microsoft.com/office/powerpoint/2010/main" val="9167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49276"/>
            <a:ext cx="9144000" cy="633413"/>
          </a:xfrm>
        </p:spPr>
        <p:txBody>
          <a:bodyPr/>
          <a:lstStyle/>
          <a:p>
            <a:pPr eaLnBrk="1" hangingPunct="1"/>
            <a:r>
              <a:rPr lang="tr-TR" altLang="tr-TR" sz="3600" b="1"/>
              <a:t>SIĞIRCILIKTA YETİŞTİRME SİSTEMLERİ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28776"/>
            <a:ext cx="9144000" cy="52292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tr-TR" altLang="tr-TR" sz="2400" b="1" dirty="0">
                <a:solidFill>
                  <a:schemeClr val="hlink"/>
                </a:solidFill>
              </a:rPr>
              <a:t>Dünyada sığırcılık üretim </a:t>
            </a:r>
            <a:r>
              <a:rPr lang="tr-TR" altLang="tr-TR" sz="2400" b="1" dirty="0" smtClean="0">
                <a:solidFill>
                  <a:schemeClr val="hlink"/>
                </a:solidFill>
              </a:rPr>
              <a:t>sistemleri:</a:t>
            </a:r>
          </a:p>
          <a:p>
            <a:pPr eaLnBrk="1" hangingPunct="1">
              <a:lnSpc>
                <a:spcPct val="80000"/>
              </a:lnSpc>
            </a:pPr>
            <a:endParaRPr lang="tr-TR" altLang="tr-TR" sz="2400" b="1" dirty="0">
              <a:solidFill>
                <a:schemeClr val="hlink"/>
              </a:solidFill>
            </a:endParaRPr>
          </a:p>
          <a:p>
            <a:pPr>
              <a:lnSpc>
                <a:spcPct val="80000"/>
              </a:lnSpc>
            </a:pPr>
            <a:r>
              <a:rPr lang="tr-TR" altLang="tr-TR" sz="2400" b="1" dirty="0" smtClean="0">
                <a:solidFill>
                  <a:schemeClr val="hlink"/>
                </a:solidFill>
              </a:rPr>
              <a:t>Göçer sığırcılık</a:t>
            </a:r>
          </a:p>
          <a:p>
            <a:pPr>
              <a:lnSpc>
                <a:spcPct val="80000"/>
              </a:lnSpc>
            </a:pPr>
            <a:r>
              <a:rPr lang="tr-TR" altLang="tr-TR" sz="2400" b="1" dirty="0" smtClean="0">
                <a:solidFill>
                  <a:schemeClr val="hlink"/>
                </a:solidFill>
              </a:rPr>
              <a:t>Mevsime bağlı yarı sabit sığırcılık</a:t>
            </a:r>
          </a:p>
          <a:p>
            <a:pPr>
              <a:lnSpc>
                <a:spcPct val="80000"/>
              </a:lnSpc>
            </a:pPr>
            <a:r>
              <a:rPr lang="tr-TR" altLang="tr-TR" sz="2400" b="1" dirty="0" smtClean="0">
                <a:solidFill>
                  <a:schemeClr val="hlink"/>
                </a:solidFill>
              </a:rPr>
              <a:t>Sabit sığırcılık sistemleri</a:t>
            </a:r>
          </a:p>
          <a:p>
            <a:pPr eaLnBrk="1" hangingPunct="1">
              <a:lnSpc>
                <a:spcPct val="80000"/>
              </a:lnSpc>
            </a:pPr>
            <a:endParaRPr lang="tr-TR" altLang="tr-TR" sz="2400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Parazitoloji\Desktop\Yeni Klasör\DSCN1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79388"/>
            <a:ext cx="9383713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06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7264" y="722376"/>
            <a:ext cx="4867849" cy="588264"/>
          </a:xfrm>
        </p:spPr>
        <p:txBody>
          <a:bodyPr>
            <a:normAutofit/>
          </a:bodyPr>
          <a:lstStyle/>
          <a:p>
            <a:r>
              <a:rPr lang="tr-TR" altLang="tr-TR" sz="3200" b="1" dirty="0" smtClean="0">
                <a:latin typeface="Times New Roman" panose="02020603050405020304" pitchFamily="18" charset="0"/>
              </a:rPr>
              <a:t>BİZON (Bos </a:t>
            </a:r>
            <a:r>
              <a:rPr lang="tr-TR" altLang="tr-TR" sz="3200" b="1" dirty="0" err="1" smtClean="0">
                <a:latin typeface="Times New Roman" panose="02020603050405020304" pitchFamily="18" charset="0"/>
              </a:rPr>
              <a:t>Bison</a:t>
            </a:r>
            <a:r>
              <a:rPr lang="tr-TR" altLang="tr-TR" sz="3200" b="1" dirty="0" smtClean="0">
                <a:latin typeface="Times New Roman" panose="02020603050405020304" pitchFamily="18" charset="0"/>
              </a:rPr>
              <a:t>)</a:t>
            </a:r>
            <a:endParaRPr lang="tr-TR" altLang="tr-TR" sz="3200" b="1" dirty="0">
              <a:latin typeface="Times New Roman" panose="02020603050405020304" pitchFamily="18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6" y="3227388"/>
            <a:ext cx="4987925" cy="363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07264" y="1599121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2400" b="1" dirty="0">
                <a:solidFill>
                  <a:srgbClr val="FF0066"/>
                </a:solidFill>
              </a:rPr>
              <a:t>Bizon yetiştirmenin ve etinin bazı avantajları 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Doğal yemlerle beslenirler.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Antibiyotik ve hormonlardan aridirler.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Diğer etlerden % 30 daha fazla protein içerir.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Yağ oranı ve kolesterol daha düşüktür.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Kalp hastaları için önerilir.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Demir yönünden daha zengindir.</a:t>
            </a:r>
          </a:p>
          <a:p>
            <a:pPr eaLnBrk="1" hangingPunct="1">
              <a:spcBef>
                <a:spcPct val="0"/>
              </a:spcBef>
            </a:pPr>
            <a:r>
              <a:rPr lang="tr-TR" altLang="tr-TR" sz="2400" dirty="0"/>
              <a:t>Kalorisi daha düşüktür.</a:t>
            </a:r>
          </a:p>
        </p:txBody>
      </p:sp>
    </p:spTree>
    <p:extLst>
      <p:ext uri="{BB962C8B-B14F-4D97-AF65-F5344CB8AC3E}">
        <p14:creationId xmlns:p14="http://schemas.microsoft.com/office/powerpoint/2010/main" val="247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Parazitoloji\Desktop\Yeni Klasör\DSCN17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58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199644" y="743142"/>
            <a:ext cx="1027785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tr-TR" altLang="tr-TR" b="1" dirty="0" smtClean="0"/>
              <a:t>MANDA </a:t>
            </a:r>
            <a:r>
              <a:rPr lang="tr-TR" altLang="tr-TR" b="1" dirty="0">
                <a:solidFill>
                  <a:schemeClr val="tx2"/>
                </a:solidFill>
              </a:rPr>
              <a:t>(Bos </a:t>
            </a:r>
            <a:r>
              <a:rPr lang="tr-TR" altLang="tr-TR" b="1" dirty="0" err="1">
                <a:solidFill>
                  <a:schemeClr val="tx2"/>
                </a:solidFill>
              </a:rPr>
              <a:t>Bubalus</a:t>
            </a:r>
            <a:r>
              <a:rPr lang="tr-TR" altLang="tr-TR" b="1" dirty="0">
                <a:solidFill>
                  <a:schemeClr val="tx2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tr-TR" altLang="tr-TR" dirty="0">
              <a:solidFill>
                <a:schemeClr val="tx2"/>
              </a:solidFill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312419" y="916878"/>
            <a:ext cx="10165081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r-TR" altLang="tr-TR" sz="2200" dirty="0" smtClean="0">
                <a:solidFill>
                  <a:srgbClr val="FF0066"/>
                </a:solidFill>
              </a:rPr>
              <a:t> </a:t>
            </a:r>
            <a:endParaRPr lang="tr-TR" altLang="tr-TR" sz="2200" dirty="0" smtClean="0"/>
          </a:p>
          <a:p>
            <a:pPr eaLnBrk="1" hangingPunct="1">
              <a:spcBef>
                <a:spcPct val="0"/>
              </a:spcBef>
            </a:pPr>
            <a:r>
              <a:rPr lang="tr-TR" altLang="tr-TR" sz="2200" dirty="0" smtClean="0"/>
              <a:t>  Asya </a:t>
            </a:r>
            <a:r>
              <a:rPr lang="tr-TR" altLang="tr-TR" sz="2200" dirty="0"/>
              <a:t>(su) </a:t>
            </a:r>
            <a:r>
              <a:rPr lang="tr-TR" altLang="tr-TR" sz="2200" dirty="0" smtClean="0"/>
              <a:t>mandası da denir.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Sağrıları düşük, kılları seyrek, siyah veya koyu gridir. </a:t>
            </a:r>
          </a:p>
          <a:p>
            <a:pPr>
              <a:spcBef>
                <a:spcPct val="0"/>
              </a:spcBef>
            </a:pPr>
            <a:r>
              <a:rPr lang="tr-TR" altLang="tr-TR" sz="2200" dirty="0"/>
              <a:t> </a:t>
            </a:r>
            <a:r>
              <a:rPr lang="tr-TR" altLang="tr-TR" sz="2200" dirty="0" smtClean="0"/>
              <a:t> 250 - 600 kg   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Gelişmelerini 5-6 yaşında tamamlarlar. 30 yıl kadar yaşarlar. 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Damızlıkta ilk kez 3-4 yaşında kullanılmaya başlanır. 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Gebelik süresi 310-320 gündür. 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Kızgınlık periyodu 21 gün, kızgınlık süresi ortalama 1.5 gündür. 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Kızgınlıklar sakin geçebilir ve zor tespit edilir.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Doğum ağırlığı 30-35 kg’dır. </a:t>
            </a:r>
          </a:p>
          <a:p>
            <a:pPr>
              <a:spcBef>
                <a:spcPct val="0"/>
              </a:spcBef>
            </a:pPr>
            <a:r>
              <a:rPr lang="tr-TR" altLang="tr-TR" sz="2200" dirty="0" smtClean="0"/>
              <a:t>  </a:t>
            </a:r>
            <a:r>
              <a:rPr lang="tr-TR" altLang="tr-TR" sz="2200" dirty="0" err="1" smtClean="0"/>
              <a:t>Laktasyon</a:t>
            </a:r>
            <a:r>
              <a:rPr lang="tr-TR" altLang="tr-TR" sz="2200" dirty="0" smtClean="0"/>
              <a:t> süresi 120-435 gün, süt verimi 750-2000 kg’dır. </a:t>
            </a:r>
            <a:endParaRPr lang="tr-TR" altLang="tr-TR" sz="22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3733494"/>
            <a:ext cx="4074224" cy="30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7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o"/>
          <p:cNvGraphicFramePr>
            <a:graphicFrameLocks noGrp="1"/>
          </p:cNvGraphicFramePr>
          <p:nvPr/>
        </p:nvGraphicFramePr>
        <p:xfrm>
          <a:off x="2135188" y="333376"/>
          <a:ext cx="7632700" cy="6335721"/>
        </p:xfrm>
        <a:graphic>
          <a:graphicData uri="http://schemas.openxmlformats.org/drawingml/2006/table">
            <a:tbl>
              <a:tblPr/>
              <a:tblGrid>
                <a:gridCol w="2211680"/>
                <a:gridCol w="1113051"/>
                <a:gridCol w="1113053"/>
                <a:gridCol w="1110648"/>
                <a:gridCol w="1021700"/>
                <a:gridCol w="1062568"/>
              </a:tblGrid>
              <a:tr h="333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KITA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Oran (%)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ASYA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162125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171037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188611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193256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97,17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AFRİKA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3550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3898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3985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2,00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AVRUPA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244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266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365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373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AMERİKA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1200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1180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1185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1269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0,64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OKYANUSYA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195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DÜNYA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167126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176382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194161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198883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ÜLKELER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Hindistan 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95100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100743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111300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115400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58,02 (1.)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Pakistan</a:t>
                      </a:r>
                      <a:endParaRPr kumimoji="0" 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24000</a:t>
                      </a:r>
                      <a:endParaRPr kumimoji="0" lang="tr-T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26300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30800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32700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16,44 (2.)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Çin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22248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22365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23602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23254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11,69 (3.)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Tayland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1800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1770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1622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1542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0,78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Vietnam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2814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2922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2913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2628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Türkiye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138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İtalya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178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210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344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349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Bulgaristan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7973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0,005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Endonezya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38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2300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738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2128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1378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0,69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Nepal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3700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4081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4836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5133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2,58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4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DİĞER</a:t>
                      </a:r>
                      <a:endParaRPr kumimoji="0" lang="tr-T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14839</a:t>
                      </a:r>
                      <a:endParaRPr kumimoji="0" lang="tr-T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7787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16650</a:t>
                      </a: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16392</a:t>
                      </a:r>
                    </a:p>
                  </a:txBody>
                  <a:tcPr marL="0" marR="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8,24</a:t>
                      </a:r>
                    </a:p>
                  </a:txBody>
                  <a:tcPr marL="0" marR="0" marT="0" marB="0" anchor="b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434" name="Rectangle 1"/>
          <p:cNvSpPr>
            <a:spLocks noChangeArrowheads="1"/>
          </p:cNvSpPr>
          <p:nvPr/>
        </p:nvSpPr>
        <p:spPr bwMode="auto">
          <a:xfrm>
            <a:off x="2279650" y="-46038"/>
            <a:ext cx="7380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800" b="1">
                <a:solidFill>
                  <a:srgbClr val="FF0000"/>
                </a:solidFill>
                <a:cs typeface="Times New Roman" panose="02020603050405020304" pitchFamily="18" charset="0"/>
              </a:rPr>
              <a:t>Kıtalara ve Ülkelere Göre Manda Sayıları (Bin baş) (FAO, 2012)</a:t>
            </a:r>
            <a:endParaRPr lang="tr-TR" altLang="tr-TR" sz="180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tr-TR" altLang="tr-TR" sz="1800"/>
          </a:p>
        </p:txBody>
      </p:sp>
    </p:spTree>
    <p:extLst>
      <p:ext uri="{BB962C8B-B14F-4D97-AF65-F5344CB8AC3E}">
        <p14:creationId xmlns:p14="http://schemas.microsoft.com/office/powerpoint/2010/main" val="2402031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8"/>
          <p:cNvSpPr>
            <a:spLocks noChangeArrowheads="1"/>
          </p:cNvSpPr>
          <p:nvPr/>
        </p:nvSpPr>
        <p:spPr bwMode="auto">
          <a:xfrm>
            <a:off x="315532" y="1097281"/>
            <a:ext cx="76327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b="1" dirty="0">
                <a:solidFill>
                  <a:schemeClr val="tx2"/>
                </a:solidFill>
              </a:rPr>
              <a:t>YAK(Bos </a:t>
            </a:r>
            <a:r>
              <a:rPr lang="tr-TR" altLang="tr-TR" b="1" dirty="0" err="1">
                <a:solidFill>
                  <a:schemeClr val="tx2"/>
                </a:solidFill>
              </a:rPr>
              <a:t>grunniens</a:t>
            </a:r>
            <a:r>
              <a:rPr lang="tr-TR" altLang="tr-TR" b="1" dirty="0">
                <a:solidFill>
                  <a:schemeClr val="tx2"/>
                </a:solidFill>
              </a:rPr>
              <a:t>, Bos </a:t>
            </a:r>
            <a:r>
              <a:rPr lang="tr-TR" altLang="tr-TR" b="1" dirty="0" err="1">
                <a:solidFill>
                  <a:schemeClr val="tx2"/>
                </a:solidFill>
              </a:rPr>
              <a:t>mutus</a:t>
            </a:r>
            <a:r>
              <a:rPr lang="tr-TR" altLang="tr-TR" b="1" dirty="0">
                <a:solidFill>
                  <a:schemeClr val="tx2"/>
                </a:solidFill>
              </a:rPr>
              <a:t>)</a:t>
            </a:r>
            <a:endParaRPr lang="tr-TR" altLang="tr-TR" sz="4400" dirty="0">
              <a:solidFill>
                <a:schemeClr val="tx2"/>
              </a:solidFill>
            </a:endParaRPr>
          </a:p>
        </p:txBody>
      </p:sp>
      <p:sp>
        <p:nvSpPr>
          <p:cNvPr id="56324" name="Text Box 9"/>
          <p:cNvSpPr txBox="1">
            <a:spLocks noChangeArrowheads="1"/>
          </p:cNvSpPr>
          <p:nvPr/>
        </p:nvSpPr>
        <p:spPr bwMode="auto">
          <a:xfrm>
            <a:off x="411480" y="2185415"/>
            <a:ext cx="1032052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tr-TR" altLang="tr-TR" sz="2000" dirty="0"/>
              <a:t>Orta </a:t>
            </a:r>
            <a:r>
              <a:rPr lang="tr-TR" altLang="tr-TR" sz="2000" dirty="0" smtClean="0"/>
              <a:t>Asya’nın </a:t>
            </a:r>
            <a:r>
              <a:rPr lang="tr-TR" altLang="tr-TR" sz="2000" dirty="0"/>
              <a:t>yüksek bölgelerinde (Çin, Hindistan, Tibet, Nepal) 12 milyon </a:t>
            </a:r>
            <a:r>
              <a:rPr lang="tr-TR" altLang="tr-TR" sz="2000" dirty="0" smtClean="0"/>
              <a:t>yak </a:t>
            </a:r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Yak</a:t>
            </a:r>
            <a:r>
              <a:rPr lang="tr-TR" altLang="tr-TR" sz="2000" dirty="0"/>
              <a:t>’ ta baş, evcil sığıra çok benzer</a:t>
            </a:r>
            <a:r>
              <a:rPr lang="tr-TR" altLang="tr-TR" sz="2000" dirty="0" smtClean="0"/>
              <a:t>.</a:t>
            </a:r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 Kıllar yanlardan aşağıya doğru sarkar.</a:t>
            </a:r>
            <a:endParaRPr lang="tr-TR" altLang="tr-TR" sz="2000" dirty="0"/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Ergin dişiler 350 kg,  </a:t>
            </a:r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Dişiler 3-4 yaşında gebe kalırlar. Gebelik süresi 9 aydır. </a:t>
            </a:r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İki yılda bir buzağı verirler. </a:t>
            </a:r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Yaşam süreleri 25 yıl kadardır. </a:t>
            </a:r>
          </a:p>
          <a:p>
            <a:pPr>
              <a:spcBef>
                <a:spcPct val="0"/>
              </a:spcBef>
            </a:pPr>
            <a:r>
              <a:rPr lang="tr-TR" altLang="tr-TR" sz="2000" dirty="0" smtClean="0"/>
              <a:t>Evcil yakın sütünden, etinden, işgücünden ve yününden faydalanılır.</a:t>
            </a:r>
          </a:p>
          <a:p>
            <a:pPr eaLnBrk="1" hangingPunct="1">
              <a:spcBef>
                <a:spcPct val="0"/>
              </a:spcBef>
            </a:pPr>
            <a:endParaRPr lang="tr-TR" altLang="tr-TR" sz="2000" dirty="0"/>
          </a:p>
        </p:txBody>
      </p:sp>
    </p:spTree>
    <p:extLst>
      <p:ext uri="{BB962C8B-B14F-4D97-AF65-F5344CB8AC3E}">
        <p14:creationId xmlns:p14="http://schemas.microsoft.com/office/powerpoint/2010/main" val="342030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3" y="836613"/>
            <a:ext cx="7543800" cy="5334000"/>
          </a:xfrm>
          <a:noFill/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2135188" y="1"/>
            <a:ext cx="76327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r-TR" altLang="tr-TR" b="1">
                <a:solidFill>
                  <a:schemeClr val="tx2"/>
                </a:solidFill>
              </a:rPr>
              <a:t>ALTINDERE TİM’ DE YAK SÜRÜSÜ</a:t>
            </a:r>
            <a:endParaRPr lang="tr-TR" altLang="tr-TR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0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1" y="1"/>
            <a:ext cx="6048375" cy="633413"/>
          </a:xfrm>
        </p:spPr>
        <p:txBody>
          <a:bodyPr/>
          <a:lstStyle/>
          <a:p>
            <a:pPr eaLnBrk="1" hangingPunct="1"/>
            <a:r>
              <a:rPr lang="tr-TR" altLang="tr-TR" sz="3600" b="1"/>
              <a:t>Evcil Sığırın Tarihçesi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765176"/>
            <a:ext cx="9144000" cy="60928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tr-TR" altLang="tr-TR" sz="2400" dirty="0" smtClean="0"/>
              <a:t>M.Ö</a:t>
            </a:r>
            <a:r>
              <a:rPr lang="tr-TR" altLang="tr-TR" sz="2400" dirty="0"/>
              <a:t>. 6500 yıllarında </a:t>
            </a:r>
            <a:r>
              <a:rPr lang="tr-TR" altLang="tr-TR" sz="2400" dirty="0" smtClean="0"/>
              <a:t>Anadolu </a:t>
            </a:r>
            <a:r>
              <a:rPr lang="tr-TR" altLang="tr-TR" sz="2400" dirty="0"/>
              <a:t>ve Orta </a:t>
            </a:r>
            <a:r>
              <a:rPr lang="tr-TR" altLang="tr-TR" sz="2400" dirty="0" smtClean="0"/>
              <a:t>Doğu’da </a:t>
            </a:r>
          </a:p>
          <a:p>
            <a:pPr algn="just"/>
            <a:r>
              <a:rPr lang="tr-TR" altLang="tr-TR" sz="2400" dirty="0" smtClean="0"/>
              <a:t>Ur sığırı </a:t>
            </a:r>
            <a:r>
              <a:rPr lang="tr-TR" altLang="tr-TR" sz="2400" dirty="0"/>
              <a:t>(Bos </a:t>
            </a:r>
            <a:r>
              <a:rPr lang="tr-TR" altLang="tr-TR" sz="2400" dirty="0" err="1"/>
              <a:t>primigenius</a:t>
            </a:r>
            <a:r>
              <a:rPr lang="tr-TR" altLang="tr-TR" sz="2400" dirty="0" smtClean="0"/>
              <a:t>) Orta-Güney Asya’dan </a:t>
            </a:r>
            <a:endParaRPr lang="tr-TR" altLang="tr-TR" sz="2400" dirty="0"/>
          </a:p>
          <a:p>
            <a:pPr algn="just" eaLnBrk="1" hangingPunct="1">
              <a:lnSpc>
                <a:spcPct val="90000"/>
              </a:lnSpc>
            </a:pPr>
            <a:r>
              <a:rPr lang="tr-TR" altLang="tr-TR" sz="2400" dirty="0" err="1" smtClean="0"/>
              <a:t>Monofiletik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ve </a:t>
            </a:r>
            <a:r>
              <a:rPr lang="tr-TR" altLang="tr-TR" sz="2400" dirty="0" err="1" smtClean="0"/>
              <a:t>polifiletik</a:t>
            </a:r>
            <a:r>
              <a:rPr lang="tr-TR" altLang="tr-TR" sz="2400" dirty="0" smtClean="0"/>
              <a:t> </a:t>
            </a:r>
            <a:endParaRPr lang="tr-TR" altLang="tr-TR" sz="2400" dirty="0"/>
          </a:p>
          <a:p>
            <a:pPr algn="just" eaLnBrk="1" hangingPunct="1">
              <a:lnSpc>
                <a:spcPct val="90000"/>
              </a:lnSpc>
            </a:pPr>
            <a:r>
              <a:rPr lang="tr-TR" altLang="tr-TR" sz="2400" dirty="0" smtClean="0"/>
              <a:t>Farklı </a:t>
            </a:r>
            <a:r>
              <a:rPr lang="tr-TR" altLang="tr-TR" sz="2400" dirty="0"/>
              <a:t>kafatası yapıları </a:t>
            </a:r>
            <a:endParaRPr lang="tr-TR" altLang="tr-TR" sz="2400" dirty="0" smtClean="0"/>
          </a:p>
          <a:p>
            <a:pPr algn="just"/>
            <a:r>
              <a:rPr lang="tr-TR" altLang="tr-TR" sz="2400" dirty="0" smtClean="0"/>
              <a:t>Bos </a:t>
            </a:r>
            <a:r>
              <a:rPr lang="tr-TR" altLang="tr-TR" sz="2400" dirty="0" err="1" smtClean="0"/>
              <a:t>primigenius</a:t>
            </a:r>
            <a:r>
              <a:rPr lang="tr-TR" altLang="tr-TR" sz="2400" dirty="0" smtClean="0"/>
              <a:t>  </a:t>
            </a:r>
            <a:r>
              <a:rPr lang="tr-TR" altLang="tr-TR" sz="2400" dirty="0" err="1" smtClean="0"/>
              <a:t>primigenius</a:t>
            </a:r>
            <a:r>
              <a:rPr lang="tr-TR" altLang="tr-TR" sz="2400" dirty="0" smtClean="0"/>
              <a:t>, Bos </a:t>
            </a:r>
            <a:r>
              <a:rPr lang="tr-TR" altLang="tr-TR" sz="2400" dirty="0" err="1" smtClean="0"/>
              <a:t>primigenius</a:t>
            </a:r>
            <a:r>
              <a:rPr lang="tr-TR" altLang="tr-TR" sz="2400" dirty="0" smtClean="0"/>
              <a:t>  </a:t>
            </a:r>
            <a:r>
              <a:rPr lang="tr-TR" altLang="tr-TR" sz="2400" dirty="0" err="1" smtClean="0"/>
              <a:t>nomadicus</a:t>
            </a:r>
            <a:endParaRPr lang="tr-TR" altLang="tr-TR" sz="2400" dirty="0" smtClean="0"/>
          </a:p>
          <a:p>
            <a:pPr algn="just"/>
            <a:endParaRPr lang="tr-TR" altLang="tr-TR" sz="2400" dirty="0" smtClean="0"/>
          </a:p>
          <a:p>
            <a:pPr algn="just"/>
            <a:r>
              <a:rPr lang="tr-TR" altLang="tr-TR" sz="2400" dirty="0" smtClean="0">
                <a:solidFill>
                  <a:srgbClr val="FF0000"/>
                </a:solidFill>
              </a:rPr>
              <a:t>Gerçek (Evcil) sığır iki alt grupta incelenmektedir.</a:t>
            </a:r>
          </a:p>
          <a:p>
            <a:pPr algn="just"/>
            <a:r>
              <a:rPr lang="tr-TR" altLang="tr-TR" sz="2400" dirty="0" smtClean="0"/>
              <a:t>Bos </a:t>
            </a:r>
            <a:r>
              <a:rPr lang="tr-TR" altLang="tr-TR" sz="2400" dirty="0" err="1" smtClean="0"/>
              <a:t>indicus</a:t>
            </a:r>
            <a:r>
              <a:rPr lang="tr-TR" altLang="tr-TR" sz="2400" dirty="0" smtClean="0"/>
              <a:t> (hörgüçlü sığır, </a:t>
            </a:r>
            <a:r>
              <a:rPr lang="tr-TR" altLang="tr-TR" sz="2400" dirty="0" err="1" smtClean="0"/>
              <a:t>Zebu</a:t>
            </a:r>
            <a:r>
              <a:rPr lang="tr-TR" altLang="tr-TR" sz="2400" dirty="0" smtClean="0"/>
              <a:t>)</a:t>
            </a:r>
          </a:p>
          <a:p>
            <a:pPr algn="just"/>
            <a:r>
              <a:rPr lang="tr-TR" altLang="tr-TR" sz="2400" dirty="0" smtClean="0"/>
              <a:t>Bos </a:t>
            </a:r>
            <a:r>
              <a:rPr lang="tr-TR" altLang="tr-TR" sz="2400" dirty="0" err="1" smtClean="0"/>
              <a:t>taurus</a:t>
            </a:r>
            <a:r>
              <a:rPr lang="tr-TR" altLang="tr-TR" sz="2400" dirty="0" smtClean="0"/>
              <a:t> (Hörgüçsüz sığırlar)</a:t>
            </a:r>
          </a:p>
          <a:p>
            <a:pPr algn="just" eaLnBrk="1" hangingPunct="1">
              <a:lnSpc>
                <a:spcPct val="90000"/>
              </a:lnSpc>
            </a:pPr>
            <a:endParaRPr lang="tr-TR" altLang="tr-TR" sz="2400" dirty="0" smtClean="0"/>
          </a:p>
        </p:txBody>
      </p:sp>
    </p:spTree>
    <p:extLst>
      <p:ext uri="{BB962C8B-B14F-4D97-AF65-F5344CB8AC3E}">
        <p14:creationId xmlns:p14="http://schemas.microsoft.com/office/powerpoint/2010/main" val="130896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15164" y="549275"/>
            <a:ext cx="3971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b="1" dirty="0"/>
              <a:t>ZEBU( Bos </a:t>
            </a:r>
            <a:r>
              <a:rPr lang="tr-TR" altLang="tr-TR" b="1" dirty="0" err="1"/>
              <a:t>indicus</a:t>
            </a:r>
            <a:r>
              <a:rPr lang="tr-TR" altLang="tr-TR" b="1" dirty="0"/>
              <a:t>)</a:t>
            </a:r>
          </a:p>
        </p:txBody>
      </p:sp>
      <p:sp>
        <p:nvSpPr>
          <p:cNvPr id="64516" name="Text Box 5"/>
          <p:cNvSpPr txBox="1">
            <a:spLocks noChangeArrowheads="1"/>
          </p:cNvSpPr>
          <p:nvPr/>
        </p:nvSpPr>
        <p:spPr bwMode="auto">
          <a:xfrm>
            <a:off x="91440" y="1719707"/>
            <a:ext cx="1043025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tr-TR" altLang="tr-TR" sz="2400" dirty="0" smtClean="0">
                <a:solidFill>
                  <a:srgbClr val="FF0066"/>
                </a:solidFill>
              </a:rPr>
              <a:t>   </a:t>
            </a:r>
            <a:r>
              <a:rPr lang="tr-TR" altLang="tr-TR" sz="2000" dirty="0" err="1" smtClean="0">
                <a:solidFill>
                  <a:srgbClr val="FF0066"/>
                </a:solidFill>
              </a:rPr>
              <a:t>Zebular</a:t>
            </a:r>
            <a:r>
              <a:rPr lang="tr-TR" altLang="tr-TR" sz="2000" dirty="0">
                <a:solidFill>
                  <a:srgbClr val="FF0066"/>
                </a:solidFill>
              </a:rPr>
              <a:t>, </a:t>
            </a:r>
            <a:r>
              <a:rPr lang="tr-TR" altLang="tr-TR" sz="2000" dirty="0" smtClean="0"/>
              <a:t>hörgüç (</a:t>
            </a:r>
            <a:r>
              <a:rPr lang="tr-TR" altLang="tr-TR" sz="2000" dirty="0" smtClean="0">
                <a:solidFill>
                  <a:srgbClr val="FF0066"/>
                </a:solidFill>
              </a:rPr>
              <a:t>yağ deposu)</a:t>
            </a:r>
            <a:r>
              <a:rPr lang="tr-TR" altLang="tr-TR" sz="2000" dirty="0" smtClean="0"/>
              <a:t> </a:t>
            </a:r>
            <a:endParaRPr lang="tr-TR" altLang="tr-TR" sz="2000" dirty="0"/>
          </a:p>
          <a:p>
            <a:pPr eaLnBrk="1" hangingPunct="1">
              <a:spcBef>
                <a:spcPct val="0"/>
              </a:spcBef>
            </a:pPr>
            <a:r>
              <a:rPr lang="tr-TR" altLang="tr-TR" sz="2000" dirty="0" smtClean="0"/>
              <a:t>    Deri </a:t>
            </a:r>
            <a:r>
              <a:rPr lang="tr-TR" altLang="tr-TR" sz="2000" dirty="0"/>
              <a:t>kalın ve </a:t>
            </a:r>
            <a:r>
              <a:rPr lang="tr-TR" altLang="tr-TR" sz="2000" dirty="0" smtClean="0"/>
              <a:t>gevşek, sarkık </a:t>
            </a:r>
            <a:r>
              <a:rPr lang="tr-TR" altLang="tr-TR" sz="2000" dirty="0"/>
              <a:t>uzun kulaklar</a:t>
            </a:r>
            <a:r>
              <a:rPr lang="tr-TR" altLang="tr-TR" sz="2000" dirty="0" smtClean="0"/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tr-TR" altLang="tr-TR" sz="2000" dirty="0"/>
              <a:t> </a:t>
            </a:r>
            <a:r>
              <a:rPr lang="tr-TR" altLang="tr-TR" sz="2000" dirty="0" smtClean="0"/>
              <a:t>    </a:t>
            </a:r>
            <a:r>
              <a:rPr lang="tr-TR" altLang="tr-TR" sz="2000" dirty="0"/>
              <a:t>gelişmiş gerdan </a:t>
            </a:r>
            <a:r>
              <a:rPr lang="tr-TR" altLang="tr-TR" sz="2000" dirty="0" smtClean="0"/>
              <a:t>ve uzun bacaklar</a:t>
            </a:r>
          </a:p>
          <a:p>
            <a:pPr marL="342900" indent="-342900">
              <a:spcBef>
                <a:spcPct val="0"/>
              </a:spcBef>
            </a:pPr>
            <a:r>
              <a:rPr lang="tr-TR" altLang="tr-TR" sz="2000" dirty="0" smtClean="0"/>
              <a:t>Tropik iklim şartlarına ve hastalıklara dirençli</a:t>
            </a:r>
          </a:p>
          <a:p>
            <a:pPr marL="342900" indent="-342900">
              <a:spcBef>
                <a:spcPct val="0"/>
              </a:spcBef>
            </a:pPr>
            <a:r>
              <a:rPr lang="tr-TR" altLang="tr-TR" sz="2000" dirty="0" smtClean="0"/>
              <a:t>Gen kaynağı</a:t>
            </a:r>
          </a:p>
          <a:p>
            <a:pPr marL="342900" indent="-342900">
              <a:spcBef>
                <a:spcPct val="0"/>
              </a:spcBef>
            </a:pPr>
            <a:r>
              <a:rPr lang="tr-TR" altLang="tr-TR" sz="2000" dirty="0" smtClean="0"/>
              <a:t>Gerçek sığır ile yapılan birleştirmelerden daima</a:t>
            </a:r>
          </a:p>
          <a:p>
            <a:pPr>
              <a:spcBef>
                <a:spcPct val="0"/>
              </a:spcBef>
              <a:buNone/>
            </a:pPr>
            <a:r>
              <a:rPr lang="tr-TR" altLang="tr-TR" sz="2000" dirty="0"/>
              <a:t> </a:t>
            </a:r>
            <a:r>
              <a:rPr lang="tr-TR" altLang="tr-TR" sz="2000" dirty="0" smtClean="0"/>
              <a:t>    </a:t>
            </a:r>
            <a:r>
              <a:rPr lang="tr-TR" altLang="tr-TR" sz="2000" dirty="0" err="1" smtClean="0"/>
              <a:t>fertil</a:t>
            </a:r>
            <a:r>
              <a:rPr lang="tr-TR" altLang="tr-TR" sz="2000" dirty="0" smtClean="0"/>
              <a:t> döller elde edilir.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tr-TR" altLang="tr-TR" sz="2400" dirty="0"/>
          </a:p>
        </p:txBody>
      </p:sp>
      <p:pic>
        <p:nvPicPr>
          <p:cNvPr id="5" name="Picture 4" descr="240px-Zeb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28" y="2409443"/>
            <a:ext cx="5681472" cy="437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485" y="6278847"/>
            <a:ext cx="243251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5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PICT06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7239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505200" y="304800"/>
            <a:ext cx="454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b="1">
                <a:latin typeface="Times New Roman" panose="02020603050405020304" pitchFamily="18" charset="0"/>
              </a:rPr>
              <a:t>BOS İNDİCUS MELEZİ</a:t>
            </a:r>
          </a:p>
        </p:txBody>
      </p:sp>
    </p:spTree>
    <p:extLst>
      <p:ext uri="{BB962C8B-B14F-4D97-AF65-F5344CB8AC3E}">
        <p14:creationId xmlns:p14="http://schemas.microsoft.com/office/powerpoint/2010/main" val="43903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737</Words>
  <Application>Microsoft Office PowerPoint</Application>
  <PresentationFormat>Geniş ekran</PresentationFormat>
  <Paragraphs>236</Paragraphs>
  <Slides>20</Slides>
  <Notes>0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Times New Roman</vt:lpstr>
      <vt:lpstr>Verdana</vt:lpstr>
      <vt:lpstr>Office Teması</vt:lpstr>
      <vt:lpstr>Microsoft Photo Editor 3.0 Fotoğrafı</vt:lpstr>
      <vt:lpstr>Adobe Photoshop Image</vt:lpstr>
      <vt:lpstr>PowerPoint Sunusu</vt:lpstr>
      <vt:lpstr>BİZON (Bos Bison)</vt:lpstr>
      <vt:lpstr>PowerPoint Sunusu</vt:lpstr>
      <vt:lpstr>PowerPoint Sunusu</vt:lpstr>
      <vt:lpstr>PowerPoint Sunusu</vt:lpstr>
      <vt:lpstr>PowerPoint Sunusu</vt:lpstr>
      <vt:lpstr>Evcil Sığırın Tarihçesi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ÇEŞİTLİ YAŞ VE CİNSİYETTEKİ SIĞIRLARIN İSİMLENDİRİLMESİ</vt:lpstr>
      <vt:lpstr>SIĞIRCILIKTA YETİŞTİRME SİSTEMLERİ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Hakem</dc:creator>
  <cp:lastModifiedBy>Hakem</cp:lastModifiedBy>
  <cp:revision>19</cp:revision>
  <dcterms:created xsi:type="dcterms:W3CDTF">2017-11-06T12:34:04Z</dcterms:created>
  <dcterms:modified xsi:type="dcterms:W3CDTF">2017-11-06T13:57:21Z</dcterms:modified>
</cp:coreProperties>
</file>