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98C26-0D58-4527-A9B9-8AF29B70CD6B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39DDB-E298-40C4-89F0-4840977CCA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2619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65F7509-EC01-4847-A9ED-785BB27F96F0}" type="slidenum">
              <a:rPr lang="en-US" altLang="tr-TR"/>
              <a:pPr>
                <a:spcBef>
                  <a:spcPct val="0"/>
                </a:spcBef>
              </a:pPr>
              <a:t>1</a:t>
            </a:fld>
            <a:endParaRPr lang="en-US" altLang="tr-T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478402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23AB137-5989-4685-B63C-A8784766D10D}" type="slidenum">
              <a:rPr lang="en-US" altLang="tr-TR"/>
              <a:pPr>
                <a:spcBef>
                  <a:spcPct val="0"/>
                </a:spcBef>
              </a:pPr>
              <a:t>2</a:t>
            </a:fld>
            <a:endParaRPr lang="en-US" altLang="tr-T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02902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9C76FD9-BD60-4BEF-9428-D355CE072E67}" type="slidenum">
              <a:rPr lang="en-US" altLang="tr-TR"/>
              <a:pPr>
                <a:spcBef>
                  <a:spcPct val="0"/>
                </a:spcBef>
              </a:pPr>
              <a:t>7</a:t>
            </a:fld>
            <a:endParaRPr lang="en-US" altLang="tr-TR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771201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C30DAD0-BE18-4E7F-9C7C-C21BBE0A000F}" type="slidenum">
              <a:rPr lang="en-US" altLang="tr-TR"/>
              <a:pPr>
                <a:spcBef>
                  <a:spcPct val="0"/>
                </a:spcBef>
              </a:pPr>
              <a:t>10</a:t>
            </a:fld>
            <a:endParaRPr lang="en-US" altLang="tr-TR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2309210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AF44E75-4EAB-4E1A-853A-7EDE2AFDCE5D}" type="slidenum">
              <a:rPr lang="en-US" altLang="tr-TR"/>
              <a:pPr>
                <a:spcBef>
                  <a:spcPct val="0"/>
                </a:spcBef>
              </a:pPr>
              <a:t>12</a:t>
            </a:fld>
            <a:endParaRPr lang="en-US" altLang="tr-TR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4252817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251A1A7-99C2-4FC6-9A9E-29E2003274D5}" type="slidenum">
              <a:rPr lang="en-US" altLang="tr-TR"/>
              <a:pPr>
                <a:spcBef>
                  <a:spcPct val="0"/>
                </a:spcBef>
              </a:pPr>
              <a:t>13</a:t>
            </a:fld>
            <a:endParaRPr lang="en-US" altLang="tr-TR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918981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CE6AB7D-C67B-4C1C-AAD7-94C55791DAFD}" type="slidenum">
              <a:rPr lang="en-US" altLang="tr-TR"/>
              <a:pPr>
                <a:spcBef>
                  <a:spcPct val="0"/>
                </a:spcBef>
              </a:pPr>
              <a:t>14</a:t>
            </a:fld>
            <a:endParaRPr lang="en-US" altLang="tr-TR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2159770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822E-BCFE-4C21-8A1E-3691C5B46B93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72C8-551F-4FCE-9023-5C8E8B907B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735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822E-BCFE-4C21-8A1E-3691C5B46B93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72C8-551F-4FCE-9023-5C8E8B907B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031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822E-BCFE-4C21-8A1E-3691C5B46B93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72C8-551F-4FCE-9023-5C8E8B907B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2336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5FB24-3D30-4807-B2E7-AA1CF7D3086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36649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660D2-7EF7-4018-BC15-9D3DB26004D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6289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385E4-B10F-4AAC-A01C-830DC52DAD2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6576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822E-BCFE-4C21-8A1E-3691C5B46B93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72C8-551F-4FCE-9023-5C8E8B907B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701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822E-BCFE-4C21-8A1E-3691C5B46B93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72C8-551F-4FCE-9023-5C8E8B907B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719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822E-BCFE-4C21-8A1E-3691C5B46B93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72C8-551F-4FCE-9023-5C8E8B907B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077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822E-BCFE-4C21-8A1E-3691C5B46B93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72C8-551F-4FCE-9023-5C8E8B907B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84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822E-BCFE-4C21-8A1E-3691C5B46B93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72C8-551F-4FCE-9023-5C8E8B907B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4793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822E-BCFE-4C21-8A1E-3691C5B46B93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72C8-551F-4FCE-9023-5C8E8B907B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084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822E-BCFE-4C21-8A1E-3691C5B46B93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72C8-551F-4FCE-9023-5C8E8B907B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755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822E-BCFE-4C21-8A1E-3691C5B46B93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72C8-551F-4FCE-9023-5C8E8B907B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112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C822E-BCFE-4C21-8A1E-3691C5B46B93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572C8-551F-4FCE-9023-5C8E8B907B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018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367214" y="1"/>
            <a:ext cx="2808287" cy="549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4000" b="1">
                <a:solidFill>
                  <a:srgbClr val="FF0000"/>
                </a:solidFill>
              </a:rPr>
              <a:t>BOZ  IRK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549276"/>
            <a:ext cx="9144000" cy="18716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altLang="tr-TR" sz="2000" dirty="0">
                <a:solidFill>
                  <a:srgbClr val="0000FF"/>
                </a:solidFill>
              </a:rPr>
              <a:t>Tipik bir step sığırıdır,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>
                <a:solidFill>
                  <a:srgbClr val="0000FF"/>
                </a:solidFill>
              </a:rPr>
              <a:t>Balkan ülkelerinde de yetiştirilir. Bu nedenle Plevne Sığırı da denir.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>
                <a:solidFill>
                  <a:srgbClr val="0000FF"/>
                </a:solidFill>
              </a:rPr>
              <a:t>Gen kaynağı olarak muhafaza edilmektedir.</a:t>
            </a:r>
          </a:p>
        </p:txBody>
      </p:sp>
      <p:graphicFrame>
        <p:nvGraphicFramePr>
          <p:cNvPr id="6451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495550" y="2486026"/>
          <a:ext cx="6300788" cy="437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Fotoğrafı" r:id="rId4" imgW="5353797" imgH="3715269" progId="MSPhotoEd.3">
                  <p:embed/>
                </p:oleObj>
              </mc:Choice>
              <mc:Fallback>
                <p:oleObj name="Photo Editor Fotoğrafı" r:id="rId4" imgW="5353797" imgH="371526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2486026"/>
                        <a:ext cx="6300788" cy="437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52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858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20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2400" b="1" dirty="0">
                <a:solidFill>
                  <a:srgbClr val="FF0000"/>
                </a:solidFill>
              </a:rPr>
              <a:t>Morfolojik  Özellikler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24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/>
              <a:t>Renk sarıdan koyu kahverengiye kadar değişir.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b="1" dirty="0">
                <a:solidFill>
                  <a:srgbClr val="9900FF"/>
                </a:solidFill>
              </a:rPr>
              <a:t>Tarçıni renge daha çok rastlanır.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/>
              <a:t>Kuyruk püskülü ve tırnaklar siyah renklidir.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/>
              <a:t>Boynuzlar yukarı ve yanlara doğru uzanır, hilal şeklini andırır.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b="1" dirty="0">
                <a:solidFill>
                  <a:srgbClr val="9900FF"/>
                </a:solidFill>
              </a:rPr>
              <a:t>Baş yapısı ince ve kurudur. Profili hafif iç bükeydir.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/>
              <a:t>Beden yapısı genelde dardır.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b="1" dirty="0">
                <a:solidFill>
                  <a:srgbClr val="9900FF"/>
                </a:solidFill>
              </a:rPr>
              <a:t>Beden yüksek, sağrı kısa olduğu için beden nispeten kısa görünür.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/>
              <a:t>Sağrı </a:t>
            </a:r>
            <a:r>
              <a:rPr lang="tr-TR" altLang="tr-TR" sz="2400" dirty="0" err="1"/>
              <a:t>cidagodan</a:t>
            </a:r>
            <a:r>
              <a:rPr lang="tr-TR" altLang="tr-TR" sz="2400" dirty="0"/>
              <a:t> yüksektir, kuyruğun bağlantı noktası ise sağrıdan yüksektir.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b="1" dirty="0" err="1">
                <a:solidFill>
                  <a:srgbClr val="9900FF"/>
                </a:solidFill>
              </a:rPr>
              <a:t>Cidago</a:t>
            </a:r>
            <a:r>
              <a:rPr lang="tr-TR" altLang="tr-TR" sz="2400" b="1" dirty="0">
                <a:solidFill>
                  <a:srgbClr val="9900FF"/>
                </a:solidFill>
              </a:rPr>
              <a:t> yüksekliği boğalarda 150 cm ineklerde 130 cm’ </a:t>
            </a:r>
            <a:r>
              <a:rPr lang="tr-TR" altLang="tr-TR" sz="2400" b="1" dirty="0" err="1">
                <a:solidFill>
                  <a:srgbClr val="9900FF"/>
                </a:solidFill>
              </a:rPr>
              <a:t>dir</a:t>
            </a:r>
            <a:r>
              <a:rPr lang="tr-TR" altLang="tr-TR" sz="2400" b="1" dirty="0">
                <a:solidFill>
                  <a:srgbClr val="9900FF"/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/>
              <a:t>Sağrı yüksekliği boğalarda 153 cm, ineklerde 135 cm’ </a:t>
            </a:r>
            <a:r>
              <a:rPr lang="tr-TR" altLang="tr-TR" sz="2400" dirty="0" err="1"/>
              <a:t>dir</a:t>
            </a:r>
            <a:r>
              <a:rPr lang="tr-TR" altLang="tr-TR" sz="2400" dirty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/>
              <a:t>Bacaklar uzun ve incedir.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b="1" dirty="0">
                <a:solidFill>
                  <a:srgbClr val="9900FF"/>
                </a:solidFill>
              </a:rPr>
              <a:t>Boğalarda canlı ağırlık 600 kg’ a kadar çıkabilir. İneklerde ise 300 kg kadardır.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/>
              <a:t>Yaş ilerledikçe gerdan daha sarkık ve kıvrımlı bir hal alır, boğalarda hörgüç benzeri bir yapı şekillenir.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24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24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1600" b="1" dirty="0"/>
          </a:p>
        </p:txBody>
      </p:sp>
    </p:spTree>
    <p:extLst>
      <p:ext uri="{BB962C8B-B14F-4D97-AF65-F5344CB8AC3E}">
        <p14:creationId xmlns:p14="http://schemas.microsoft.com/office/powerpoint/2010/main" val="34970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 descr="g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549276"/>
            <a:ext cx="6840537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987257" y="4725144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/>
              <a:t>KİLİS</a:t>
            </a:r>
          </a:p>
        </p:txBody>
      </p:sp>
    </p:spTree>
    <p:extLst>
      <p:ext uri="{BB962C8B-B14F-4D97-AF65-F5344CB8AC3E}">
        <p14:creationId xmlns:p14="http://schemas.microsoft.com/office/powerpoint/2010/main" val="551079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5552" y="1005522"/>
            <a:ext cx="7235952" cy="4292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2400" b="1" dirty="0">
                <a:solidFill>
                  <a:srgbClr val="FF0000"/>
                </a:solidFill>
              </a:rPr>
              <a:t>Fizyolojik  Özellikler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20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>
                <a:solidFill>
                  <a:schemeClr val="hlink"/>
                </a:solidFill>
              </a:rPr>
              <a:t>İlk buzağılama yaşı ortalama 3’tür.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/>
              <a:t>Yardımsız doğum yaparlar.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>
                <a:solidFill>
                  <a:schemeClr val="hlink"/>
                </a:solidFill>
              </a:rPr>
              <a:t>Doğum ağırlığı 23-25 kg’ </a:t>
            </a:r>
            <a:r>
              <a:rPr lang="tr-TR" altLang="tr-TR" sz="2000" b="1" dirty="0" err="1">
                <a:solidFill>
                  <a:schemeClr val="hlink"/>
                </a:solidFill>
              </a:rPr>
              <a:t>dır</a:t>
            </a:r>
            <a:r>
              <a:rPr lang="tr-TR" altLang="tr-TR" sz="2000" b="1" dirty="0">
                <a:solidFill>
                  <a:schemeClr val="hlink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/>
              <a:t>İnekler 7-8 ay kadar süt verebilirler,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>
                <a:solidFill>
                  <a:schemeClr val="hlink"/>
                </a:solidFill>
              </a:rPr>
              <a:t>Ortalama </a:t>
            </a:r>
            <a:r>
              <a:rPr lang="tr-TR" altLang="tr-TR" sz="2000" b="1" dirty="0" err="1">
                <a:solidFill>
                  <a:schemeClr val="hlink"/>
                </a:solidFill>
              </a:rPr>
              <a:t>laktasyon</a:t>
            </a:r>
            <a:r>
              <a:rPr lang="tr-TR" altLang="tr-TR" sz="2000" b="1" dirty="0">
                <a:solidFill>
                  <a:schemeClr val="hlink"/>
                </a:solidFill>
              </a:rPr>
              <a:t> verimleri % 4 yağlı 2000 kg kadardır.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/>
              <a:t>Makineli sağıma uygun değildir.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>
                <a:solidFill>
                  <a:schemeClr val="hlink"/>
                </a:solidFill>
              </a:rPr>
              <a:t>Beside GCAA 800 gram kadardır,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/>
              <a:t>Sıcak ve nemli bölge şartlarına adapte olmuş, hastalıklara dirençli bir ırktır.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>
                <a:solidFill>
                  <a:schemeClr val="hlink"/>
                </a:solidFill>
              </a:rPr>
              <a:t>Sevk ve idareleri oldukça sıkıntılıdır. Uzun mesafe yürüyebilir. </a:t>
            </a:r>
          </a:p>
          <a:p>
            <a:pPr eaLnBrk="1" hangingPunct="1">
              <a:lnSpc>
                <a:spcPct val="80000"/>
              </a:lnSpc>
            </a:pPr>
            <a:endParaRPr lang="tr-TR" altLang="tr-TR" sz="2000" b="1" dirty="0">
              <a:solidFill>
                <a:schemeClr val="hlink"/>
              </a:solidFill>
            </a:endParaRPr>
          </a:p>
        </p:txBody>
      </p:sp>
      <p:pic>
        <p:nvPicPr>
          <p:cNvPr id="92163" name="Picture 10" descr="kili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04" y="1498473"/>
            <a:ext cx="370840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OLŞTAYNXGAK F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4643438" cy="3125788"/>
          </a:xfrm>
          <a:noFill/>
        </p:spPr>
      </p:pic>
      <p:pic>
        <p:nvPicPr>
          <p:cNvPr id="94211" name="Picture 3" descr="HolştaynxGAK MELEZİ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7438" y="1"/>
            <a:ext cx="4500562" cy="3121025"/>
          </a:xfrm>
          <a:noFill/>
        </p:spPr>
      </p:pic>
      <p:pic>
        <p:nvPicPr>
          <p:cNvPr id="94212" name="Picture 4" descr="HolştaynxGAK MELEZİ DAN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3883026"/>
            <a:ext cx="4716463" cy="2974975"/>
          </a:xfrm>
          <a:noFill/>
        </p:spPr>
      </p:pic>
      <p:pic>
        <p:nvPicPr>
          <p:cNvPr id="94213" name="Picture 5" descr="KİLİS-HOLŞTAYNXKİLİS MELEZİ-HOLŞTAY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0464" y="3863976"/>
            <a:ext cx="4427537" cy="2994025"/>
          </a:xfrm>
          <a:noFill/>
        </p:spPr>
      </p:pic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6435725" y="6113463"/>
            <a:ext cx="76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/>
              <a:t>KİLİS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7751763" y="6092826"/>
            <a:ext cx="958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/>
              <a:t>MELEZ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8975725" y="6092826"/>
            <a:ext cx="144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/>
              <a:t>HOLŞTAYN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1524000" y="3162301"/>
            <a:ext cx="8034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/>
              <a:t>                             </a:t>
            </a:r>
            <a:r>
              <a:rPr lang="tr-TR" altLang="tr-TR" sz="2800" b="1">
                <a:solidFill>
                  <a:srgbClr val="FF0000"/>
                </a:solidFill>
              </a:rPr>
              <a:t>HOLŞTAYN X KİLİS MELEZLERİ</a:t>
            </a:r>
          </a:p>
        </p:txBody>
      </p:sp>
    </p:spTree>
    <p:extLst>
      <p:ext uri="{BB962C8B-B14F-4D97-AF65-F5344CB8AC3E}">
        <p14:creationId xmlns:p14="http://schemas.microsoft.com/office/powerpoint/2010/main" val="39769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919288" y="3284538"/>
            <a:ext cx="8229600" cy="633412"/>
          </a:xfrm>
        </p:spPr>
        <p:txBody>
          <a:bodyPr/>
          <a:lstStyle/>
          <a:p>
            <a:pPr eaLnBrk="1" hangingPunct="1"/>
            <a:r>
              <a:rPr lang="tr-TR" altLang="tr-TR" sz="3200" b="1">
                <a:solidFill>
                  <a:srgbClr val="FF0000"/>
                </a:solidFill>
              </a:rPr>
              <a:t>SİMENTAL X KİLİS MELEZLERİ</a:t>
            </a:r>
          </a:p>
        </p:txBody>
      </p:sp>
      <p:pic>
        <p:nvPicPr>
          <p:cNvPr id="96259" name="Picture 4" descr="F1-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1"/>
            <a:ext cx="4500563" cy="3294063"/>
          </a:xfrm>
          <a:noFill/>
        </p:spPr>
      </p:pic>
      <p:pic>
        <p:nvPicPr>
          <p:cNvPr id="96260" name="Picture 6" descr="G1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0" y="1"/>
            <a:ext cx="3276600" cy="3241675"/>
          </a:xfrm>
          <a:noFill/>
        </p:spPr>
      </p:pic>
      <p:pic>
        <p:nvPicPr>
          <p:cNvPr id="96261" name="Picture 8" descr="FG-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830638"/>
            <a:ext cx="3924300" cy="3027362"/>
          </a:xfrm>
          <a:noFill/>
        </p:spPr>
      </p:pic>
      <p:pic>
        <p:nvPicPr>
          <p:cNvPr id="96262" name="Picture 10" descr="FG-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264" y="3816350"/>
            <a:ext cx="3995737" cy="3041650"/>
          </a:xfrm>
          <a:noFill/>
        </p:spPr>
      </p:pic>
      <p:sp>
        <p:nvSpPr>
          <p:cNvPr id="96263" name="Text Box 12"/>
          <p:cNvSpPr txBox="1">
            <a:spLocks noChangeArrowheads="1"/>
          </p:cNvSpPr>
          <p:nvPr/>
        </p:nvSpPr>
        <p:spPr bwMode="auto">
          <a:xfrm>
            <a:off x="3359150" y="292417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/>
          </a:p>
        </p:txBody>
      </p:sp>
      <p:sp>
        <p:nvSpPr>
          <p:cNvPr id="96264" name="Text Box 13"/>
          <p:cNvSpPr txBox="1">
            <a:spLocks noChangeArrowheads="1"/>
          </p:cNvSpPr>
          <p:nvPr/>
        </p:nvSpPr>
        <p:spPr bwMode="auto">
          <a:xfrm>
            <a:off x="3700463" y="2771776"/>
            <a:ext cx="587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b="1">
                <a:solidFill>
                  <a:srgbClr val="9900FF"/>
                </a:solidFill>
              </a:rPr>
              <a:t>F</a:t>
            </a:r>
            <a:r>
              <a:rPr lang="tr-TR" altLang="tr-TR" b="1" baseline="-25000">
                <a:solidFill>
                  <a:srgbClr val="9900FF"/>
                </a:solidFill>
              </a:rPr>
              <a:t>1</a:t>
            </a:r>
          </a:p>
        </p:txBody>
      </p:sp>
      <p:sp>
        <p:nvSpPr>
          <p:cNvPr id="96265" name="Text Box 14"/>
          <p:cNvSpPr txBox="1">
            <a:spLocks noChangeArrowheads="1"/>
          </p:cNvSpPr>
          <p:nvPr/>
        </p:nvSpPr>
        <p:spPr bwMode="auto">
          <a:xfrm>
            <a:off x="9264651" y="2708276"/>
            <a:ext cx="655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b="1">
                <a:solidFill>
                  <a:srgbClr val="9900FF"/>
                </a:solidFill>
              </a:rPr>
              <a:t>G</a:t>
            </a:r>
            <a:r>
              <a:rPr lang="tr-TR" altLang="tr-TR" b="1" baseline="-25000">
                <a:solidFill>
                  <a:srgbClr val="9900FF"/>
                </a:solidFill>
              </a:rPr>
              <a:t>1</a:t>
            </a:r>
          </a:p>
        </p:txBody>
      </p:sp>
      <p:sp>
        <p:nvSpPr>
          <p:cNvPr id="96266" name="Text Box 15"/>
          <p:cNvSpPr txBox="1">
            <a:spLocks noChangeArrowheads="1"/>
          </p:cNvSpPr>
          <p:nvPr/>
        </p:nvSpPr>
        <p:spPr bwMode="auto">
          <a:xfrm>
            <a:off x="2351088" y="6278564"/>
            <a:ext cx="14750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b="1">
                <a:solidFill>
                  <a:schemeClr val="bg1"/>
                </a:solidFill>
              </a:rPr>
              <a:t>F</a:t>
            </a:r>
            <a:r>
              <a:rPr lang="tr-TR" altLang="tr-TR" b="1" baseline="-25000">
                <a:solidFill>
                  <a:schemeClr val="bg1"/>
                </a:solidFill>
              </a:rPr>
              <a:t>1 </a:t>
            </a:r>
            <a:r>
              <a:rPr lang="tr-TR" altLang="tr-TR" b="1">
                <a:solidFill>
                  <a:schemeClr val="bg1"/>
                </a:solidFill>
              </a:rPr>
              <a:t>x G</a:t>
            </a:r>
            <a:r>
              <a:rPr lang="tr-TR" altLang="tr-TR" b="1" baseline="-25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6267" name="Text Box 17"/>
          <p:cNvSpPr txBox="1">
            <a:spLocks noChangeArrowheads="1"/>
          </p:cNvSpPr>
          <p:nvPr/>
        </p:nvSpPr>
        <p:spPr bwMode="auto">
          <a:xfrm>
            <a:off x="9212263" y="6278564"/>
            <a:ext cx="14750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b="1">
                <a:solidFill>
                  <a:schemeClr val="bg1"/>
                </a:solidFill>
              </a:rPr>
              <a:t>F</a:t>
            </a:r>
            <a:r>
              <a:rPr lang="tr-TR" altLang="tr-TR" b="1" baseline="-25000">
                <a:solidFill>
                  <a:schemeClr val="bg1"/>
                </a:solidFill>
              </a:rPr>
              <a:t>1 </a:t>
            </a:r>
            <a:r>
              <a:rPr lang="tr-TR" altLang="tr-TR" b="1">
                <a:solidFill>
                  <a:schemeClr val="bg1"/>
                </a:solidFill>
              </a:rPr>
              <a:t>x G</a:t>
            </a:r>
            <a:r>
              <a:rPr lang="tr-TR" altLang="tr-TR" b="1" baseline="-2500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344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9"/>
          <p:cNvSpPr txBox="1">
            <a:spLocks noChangeArrowheads="1"/>
          </p:cNvSpPr>
          <p:nvPr/>
        </p:nvSpPr>
        <p:spPr bwMode="auto">
          <a:xfrm>
            <a:off x="2403475" y="2809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/>
          </a:p>
        </p:txBody>
      </p:sp>
      <p:sp>
        <p:nvSpPr>
          <p:cNvPr id="6656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28016" y="280988"/>
            <a:ext cx="10539984" cy="6577012"/>
          </a:xfr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24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2400" b="1" dirty="0"/>
              <a:t>Morfolojik  Özellikler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 smtClean="0"/>
              <a:t>Kıllar </a:t>
            </a:r>
            <a:r>
              <a:rPr lang="tr-TR" altLang="tr-TR" sz="2400" dirty="0"/>
              <a:t>açık griden koyu kül rengine kadar değişir.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/>
              <a:t>Boğalarda göz etrafında belirgin siyah bir halka bulunur. </a:t>
            </a:r>
          </a:p>
          <a:p>
            <a:pPr>
              <a:lnSpc>
                <a:spcPct val="80000"/>
              </a:lnSpc>
            </a:pPr>
            <a:r>
              <a:rPr lang="tr-TR" altLang="tr-TR" sz="2400" dirty="0" err="1"/>
              <a:t>Merme</a:t>
            </a:r>
            <a:r>
              <a:rPr lang="tr-TR" altLang="tr-TR" sz="2400" dirty="0"/>
              <a:t>, tırnaklar, boynuz ucu ile kuyruk ucu  siyahtır.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/>
              <a:t>Buzağılar kırmızı renkte doğarlar.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/>
              <a:t>Boynuzlar güçlü ve hilal şeklindedir.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/>
              <a:t>Boz ırk sağlam vücut ve kemik yapısına sahiptir.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 err="1"/>
              <a:t>Cidago</a:t>
            </a:r>
            <a:r>
              <a:rPr lang="tr-TR" altLang="tr-TR" sz="2400" dirty="0"/>
              <a:t> yüksekliği ineklerde 120 cm kadardır.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/>
              <a:t>Boğalarda canlı ağırlık 450 kg, ineklerde 350 kg’dır. </a:t>
            </a:r>
            <a:endParaRPr lang="tr-TR" altLang="tr-TR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tr-TR" altLang="tr-TR" sz="2400" dirty="0"/>
          </a:p>
          <a:p>
            <a:pPr marL="0" indent="0">
              <a:lnSpc>
                <a:spcPct val="80000"/>
              </a:lnSpc>
              <a:buNone/>
            </a:pPr>
            <a:r>
              <a:rPr lang="tr-TR" altLang="tr-TR" sz="2400" b="1" dirty="0"/>
              <a:t>Fizyolojik  Özellikler </a:t>
            </a:r>
          </a:p>
          <a:p>
            <a:pPr>
              <a:lnSpc>
                <a:spcPct val="80000"/>
              </a:lnSpc>
            </a:pPr>
            <a:r>
              <a:rPr lang="tr-TR" altLang="tr-TR" sz="2400" dirty="0" smtClean="0"/>
              <a:t>3</a:t>
            </a:r>
            <a:r>
              <a:rPr lang="tr-TR" altLang="tr-TR" sz="2400" dirty="0" smtClean="0">
                <a:solidFill>
                  <a:srgbClr val="00FF00"/>
                </a:solidFill>
              </a:rPr>
              <a:t> </a:t>
            </a:r>
            <a:r>
              <a:rPr lang="tr-TR" altLang="tr-TR" sz="2400" dirty="0"/>
              <a:t>yaşında iken ilk buzağısını verirler. </a:t>
            </a:r>
          </a:p>
          <a:p>
            <a:pPr>
              <a:lnSpc>
                <a:spcPct val="80000"/>
              </a:lnSpc>
            </a:pPr>
            <a:r>
              <a:rPr lang="tr-TR" altLang="tr-TR" sz="2400" dirty="0"/>
              <a:t>Güç doğum vakalarına azdır.</a:t>
            </a:r>
          </a:p>
          <a:p>
            <a:pPr>
              <a:lnSpc>
                <a:spcPct val="80000"/>
              </a:lnSpc>
            </a:pPr>
            <a:r>
              <a:rPr lang="tr-TR" altLang="tr-TR" sz="2400" dirty="0"/>
              <a:t>Buzağılar doğumda 22 kg kadardır. </a:t>
            </a:r>
          </a:p>
          <a:p>
            <a:pPr>
              <a:lnSpc>
                <a:spcPct val="80000"/>
              </a:lnSpc>
            </a:pPr>
            <a:r>
              <a:rPr lang="tr-TR" altLang="tr-TR" sz="2400" dirty="0"/>
              <a:t>İnekler 7 ayda ortalama 1000 kg süt verirler. </a:t>
            </a:r>
          </a:p>
          <a:p>
            <a:pPr>
              <a:lnSpc>
                <a:spcPct val="80000"/>
              </a:lnSpc>
            </a:pPr>
            <a:r>
              <a:rPr lang="tr-TR" altLang="tr-TR" sz="2400" dirty="0"/>
              <a:t>Beside günlük canlı ağırlık kazancı 800-1000 gramdır. </a:t>
            </a:r>
          </a:p>
          <a:p>
            <a:pPr>
              <a:lnSpc>
                <a:spcPct val="80000"/>
              </a:lnSpc>
            </a:pPr>
            <a:r>
              <a:rPr lang="tr-TR" altLang="tr-TR" sz="2400" dirty="0"/>
              <a:t>İklime uyma kabiliyeti yüksektir. </a:t>
            </a:r>
          </a:p>
          <a:p>
            <a:pPr>
              <a:lnSpc>
                <a:spcPct val="80000"/>
              </a:lnSpc>
            </a:pPr>
            <a:r>
              <a:rPr lang="tr-TR" altLang="tr-TR" sz="2400" dirty="0"/>
              <a:t>Çevre şartlarına karşı dayanıklıdır. </a:t>
            </a:r>
          </a:p>
          <a:p>
            <a:pPr>
              <a:lnSpc>
                <a:spcPct val="80000"/>
              </a:lnSpc>
            </a:pPr>
            <a:r>
              <a:rPr lang="tr-TR" altLang="tr-TR" sz="2400" dirty="0"/>
              <a:t>Hastalıklara dirençlidir.</a:t>
            </a:r>
          </a:p>
          <a:p>
            <a:pPr>
              <a:lnSpc>
                <a:spcPct val="80000"/>
              </a:lnSpc>
            </a:pPr>
            <a:r>
              <a:rPr lang="tr-TR" altLang="tr-TR" sz="2400" dirty="0"/>
              <a:t>Sağıma alıştırılması çok güçtür.</a:t>
            </a:r>
          </a:p>
          <a:p>
            <a:pPr eaLnBrk="1" hangingPunct="1">
              <a:lnSpc>
                <a:spcPct val="80000"/>
              </a:lnSpc>
            </a:pPr>
            <a:endParaRPr lang="tr-TR" altLang="tr-TR" sz="24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bozst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990600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20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DSC074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192463" y="1124744"/>
            <a:ext cx="1966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b="1" dirty="0"/>
              <a:t>BOZ IRK </a:t>
            </a:r>
          </a:p>
        </p:txBody>
      </p:sp>
    </p:spTree>
    <p:extLst>
      <p:ext uri="{BB962C8B-B14F-4D97-AF65-F5344CB8AC3E}">
        <p14:creationId xmlns:p14="http://schemas.microsoft.com/office/powerpoint/2010/main" val="526226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DSC074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096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DSC075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8184233" y="5734050"/>
            <a:ext cx="1966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b="1" dirty="0"/>
              <a:t>BOZ IRK </a:t>
            </a:r>
          </a:p>
        </p:txBody>
      </p:sp>
    </p:spTree>
    <p:extLst>
      <p:ext uri="{BB962C8B-B14F-4D97-AF65-F5344CB8AC3E}">
        <p14:creationId xmlns:p14="http://schemas.microsoft.com/office/powerpoint/2010/main" val="4073250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052736"/>
            <a:ext cx="9144000" cy="2736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altLang="tr-TR" sz="2000" dirty="0"/>
              <a:t>Cüssece en büyük ve süt verimi en yüksek yerli ırktır.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>
                <a:solidFill>
                  <a:srgbClr val="9900FF"/>
                </a:solidFill>
              </a:rPr>
              <a:t>Kilis sığırı İçel’ den Şanlıurfa’ya kadar olan güney bölgesinde yetiştirilir.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/>
              <a:t>Bölgesel olarak </a:t>
            </a:r>
            <a:r>
              <a:rPr lang="tr-TR" altLang="tr-TR" sz="2000" b="1" dirty="0">
                <a:solidFill>
                  <a:srgbClr val="FF0000"/>
                </a:solidFill>
              </a:rPr>
              <a:t>Bahçıvan sığırı</a:t>
            </a:r>
            <a:r>
              <a:rPr lang="tr-TR" altLang="tr-TR" sz="2000" dirty="0"/>
              <a:t> da denilir.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/>
              <a:t>Yetiştirildiği ülkelere göre </a:t>
            </a:r>
            <a:r>
              <a:rPr lang="tr-TR" altLang="tr-TR" sz="2000" dirty="0">
                <a:solidFill>
                  <a:schemeClr val="hlink"/>
                </a:solidFill>
              </a:rPr>
              <a:t>Şam</a:t>
            </a:r>
            <a:r>
              <a:rPr lang="tr-TR" altLang="tr-TR" sz="2000" dirty="0"/>
              <a:t> sığırı, </a:t>
            </a:r>
            <a:r>
              <a:rPr lang="tr-TR" altLang="tr-TR" sz="2000" dirty="0">
                <a:solidFill>
                  <a:schemeClr val="hlink"/>
                </a:solidFill>
              </a:rPr>
              <a:t>Beyrut</a:t>
            </a:r>
            <a:r>
              <a:rPr lang="tr-TR" altLang="tr-TR" sz="2000" dirty="0"/>
              <a:t> sığırı, </a:t>
            </a:r>
            <a:r>
              <a:rPr lang="tr-TR" altLang="tr-TR" sz="2000" dirty="0">
                <a:solidFill>
                  <a:schemeClr val="hlink"/>
                </a:solidFill>
              </a:rPr>
              <a:t>Halep</a:t>
            </a:r>
            <a:r>
              <a:rPr lang="tr-TR" altLang="tr-TR" sz="2000" dirty="0"/>
              <a:t> sığırı, </a:t>
            </a:r>
            <a:r>
              <a:rPr lang="tr-TR" altLang="tr-TR" sz="2000" dirty="0">
                <a:solidFill>
                  <a:schemeClr val="hlink"/>
                </a:solidFill>
              </a:rPr>
              <a:t>Arap</a:t>
            </a:r>
            <a:r>
              <a:rPr lang="tr-TR" altLang="tr-TR" sz="2000" dirty="0"/>
              <a:t> sığırı ve en yaygın olarak ta </a:t>
            </a:r>
            <a:r>
              <a:rPr lang="tr-TR" altLang="tr-TR" sz="2000" dirty="0" err="1">
                <a:solidFill>
                  <a:schemeClr val="hlink"/>
                </a:solidFill>
              </a:rPr>
              <a:t>Damascus</a:t>
            </a:r>
            <a:r>
              <a:rPr lang="tr-TR" altLang="tr-TR" sz="2000" dirty="0"/>
              <a:t> sığırı adı verilir.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>
                <a:solidFill>
                  <a:srgbClr val="9900FF"/>
                </a:solidFill>
              </a:rPr>
              <a:t>Koruma altına alınmıştır.</a:t>
            </a:r>
          </a:p>
        </p:txBody>
      </p:sp>
      <p:pic>
        <p:nvPicPr>
          <p:cNvPr id="84995" name="Picture 5" descr="kilis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3429000"/>
            <a:ext cx="4500563" cy="3429000"/>
          </a:xfrm>
          <a:noFill/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703388" y="98426"/>
            <a:ext cx="6565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>
                <a:solidFill>
                  <a:srgbClr val="FF0000"/>
                </a:solidFill>
              </a:rPr>
              <a:t>Kilis Sığırı (Güney Anadolu Kırmızısı)</a:t>
            </a:r>
            <a:r>
              <a:rPr lang="tr-TR" altLang="tr-TR" sz="2800"/>
              <a:t> </a:t>
            </a:r>
          </a:p>
        </p:txBody>
      </p:sp>
      <p:pic>
        <p:nvPicPr>
          <p:cNvPr id="84997" name="Picture 12" descr="GAK DAN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564" y="3397250"/>
            <a:ext cx="4643437" cy="3460750"/>
          </a:xfrm>
          <a:noFill/>
        </p:spPr>
      </p:pic>
    </p:spTree>
    <p:extLst>
      <p:ext uri="{BB962C8B-B14F-4D97-AF65-F5344CB8AC3E}">
        <p14:creationId xmlns:p14="http://schemas.microsoft.com/office/powerpoint/2010/main" val="384187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 descr="IMGP20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45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DSC075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1"/>
            <a:ext cx="7597775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4440238" y="5876926"/>
            <a:ext cx="2101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>
                <a:solidFill>
                  <a:srgbClr val="FF0000"/>
                </a:solidFill>
              </a:rPr>
              <a:t>Kilis Tosun</a:t>
            </a:r>
          </a:p>
        </p:txBody>
      </p:sp>
    </p:spTree>
    <p:extLst>
      <p:ext uri="{BB962C8B-B14F-4D97-AF65-F5344CB8AC3E}">
        <p14:creationId xmlns:p14="http://schemas.microsoft.com/office/powerpoint/2010/main" val="24025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451</Words>
  <Application>Microsoft Office PowerPoint</Application>
  <PresentationFormat>Geniş ekran</PresentationFormat>
  <Paragraphs>82</Paragraphs>
  <Slides>14</Slides>
  <Notes>7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Teması</vt:lpstr>
      <vt:lpstr>Photo Editor Fotoğrafı</vt:lpstr>
      <vt:lpstr>BOZ  IRK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SİMENTAL X KİLİS MELEZLERİ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BOZ  IRK</dc:title>
  <dc:creator>Hakem</dc:creator>
  <cp:lastModifiedBy>Hakem</cp:lastModifiedBy>
  <cp:revision>2</cp:revision>
  <dcterms:created xsi:type="dcterms:W3CDTF">2017-11-08T11:13:35Z</dcterms:created>
  <dcterms:modified xsi:type="dcterms:W3CDTF">2017-11-08T13:50:45Z</dcterms:modified>
</cp:coreProperties>
</file>