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301" r:id="rId3"/>
    <p:sldId id="265" r:id="rId4"/>
    <p:sldId id="266" r:id="rId5"/>
    <p:sldId id="303" r:id="rId6"/>
    <p:sldId id="268" r:id="rId7"/>
    <p:sldId id="307" r:id="rId8"/>
    <p:sldId id="308" r:id="rId9"/>
    <p:sldId id="309" r:id="rId10"/>
    <p:sldId id="310" r:id="rId11"/>
    <p:sldId id="272" r:id="rId12"/>
    <p:sldId id="273" r:id="rId13"/>
    <p:sldId id="274" r:id="rId14"/>
    <p:sldId id="275" r:id="rId15"/>
    <p:sldId id="276" r:id="rId16"/>
    <p:sldId id="311" r:id="rId17"/>
    <p:sldId id="312" r:id="rId18"/>
    <p:sldId id="304" r:id="rId19"/>
    <p:sldId id="305" r:id="rId20"/>
    <p:sldId id="291" r:id="rId21"/>
    <p:sldId id="277" r:id="rId22"/>
    <p:sldId id="278" r:id="rId23"/>
    <p:sldId id="279" r:id="rId24"/>
    <p:sldId id="280" r:id="rId25"/>
    <p:sldId id="281" r:id="rId26"/>
    <p:sldId id="282" r:id="rId27"/>
    <p:sldId id="292" r:id="rId28"/>
    <p:sldId id="294" r:id="rId29"/>
    <p:sldId id="295" r:id="rId30"/>
    <p:sldId id="296" r:id="rId31"/>
    <p:sldId id="298" r:id="rId32"/>
    <p:sldId id="300" r:id="rId33"/>
    <p:sldId id="306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833679-D326-441C-8151-3E0253050EDF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252CE9-8924-414E-AEC0-01D09A007F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4584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FC0E5D9F-B8DD-4838-9441-BF463D96033D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11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CCBE53-12AE-4541-AB75-859C8025697D}" type="slidenum">
              <a:rPr lang="en-GB" sz="12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5D4A22AA-4DC0-4DD2-A306-64A92254D6A2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22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269202-CC54-4828-BCF2-06A4849CC2F0}" type="slidenum">
              <a:rPr lang="en-GB" sz="120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pPr algn="r"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4B0B6C9F-AE43-4ED7-93F7-1606F4C86ABF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90DCE9-A9CA-459C-9841-E75C390F1B6F}" type="slidenum">
              <a:rPr lang="en-GB" sz="12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14A8A8DD-8302-497B-AA65-9C0A55CABDD3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58C9B-A23B-44BB-B6FA-DBA03157ED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0C193-92DF-4482-BF65-B85C4AD545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C460B-21B7-4A33-B96C-8FFC962944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buFont typeface="Times New Roman" pitchFamily="18" charset="0"/>
              <a:buNone/>
              <a:defRPr/>
            </a:pPr>
            <a:fld id="{01019648-9A45-4479-A007-39C00321693E}" type="slidenum">
              <a:rPr lang="en-GB" sz="1200">
                <a:latin typeface="Times New Roman" pitchFamily="18" charset="0"/>
                <a:cs typeface="+mn-cs"/>
              </a:rPr>
              <a:pPr algn="r">
                <a:buFont typeface="Times New Roman" pitchFamily="18" charset="0"/>
                <a:buNone/>
                <a:defRPr/>
              </a:pPr>
              <a:t>33</a:t>
            </a:fld>
            <a:endParaRPr lang="en-GB" sz="1200">
              <a:latin typeface="Times New Roman" pitchFamily="18" charset="0"/>
              <a:cs typeface="+mn-cs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68A7C6-BD06-469E-B479-77149824CEFE}" type="slidenum">
              <a:rPr lang="en-GB" sz="12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CBAD4D69-0646-438E-8917-0F9D44AE8172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12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6744B965-40C6-4BE4-A484-61DF9E8384C8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13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26F8FA-56E3-4E20-B2BC-FFF3F96E6B2B}" type="slidenum">
              <a:rPr lang="en-GB" sz="12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6A9BE964-9C68-4B0D-B67A-B8797DA05DE1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14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ACD453-E3EB-494C-95A6-020BBFF9B7AF}" type="slidenum">
              <a:rPr lang="en-GB" sz="12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DC2F38E6-B81C-4870-8AD0-90BE6F0DA82F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15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73EA38-38FB-4F49-8199-02B4618B0B09}" type="slidenum">
              <a:rPr lang="en-GB" sz="1200">
                <a:solidFill>
                  <a:srgbClr val="000000"/>
                </a:solidFill>
                <a:latin typeface="Calibri" pitchFamily="34" charset="0"/>
                <a:ea typeface="DejaVu Sans"/>
                <a:cs typeface="DejaVu Sans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B694FD1-0D69-461F-9531-4579BF3B233B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E7A559-B1B8-4F22-B205-BE3AB2C5DFF8}" type="slidenum">
              <a:rPr lang="en-GB" sz="1200">
                <a:solidFill>
                  <a:srgbClr val="000000"/>
                </a:solidFill>
                <a:latin typeface="Comic Sans MS" pitchFamily="66" charset="0"/>
                <a:ea typeface="DejaVu Sans"/>
                <a:cs typeface="Lucida Sans Unicode" pitchFamily="34" charset="0"/>
              </a:rPr>
              <a:pPr algn="r" defTabSz="449263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latin typeface="Comic Sans MS" pitchFamily="66" charset="0"/>
              <a:ea typeface="DejaVu Sans"/>
              <a:cs typeface="Lucida Sans Unicode" pitchFamily="34" charset="0"/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r-TR" sz="2400">
              <a:solidFill>
                <a:schemeClr val="bg1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0398AAE-7E8B-48AF-8205-F7BD6BC0F591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82087E-CBA2-419D-9455-7AEBD582D881}" type="slidenum">
              <a:rPr lang="en-GB" sz="1200">
                <a:solidFill>
                  <a:srgbClr val="000000"/>
                </a:solidFill>
                <a:latin typeface="Comic Sans MS" pitchFamily="66" charset="0"/>
                <a:ea typeface="DejaVu Sans"/>
                <a:cs typeface="Lucida Sans Unicode" pitchFamily="34" charset="0"/>
              </a:rPr>
              <a:pPr algn="r" defTabSz="449263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latin typeface="Comic Sans MS" pitchFamily="66" charset="0"/>
              <a:ea typeface="DejaVu Sans"/>
              <a:cs typeface="Lucida Sans Unicode" pitchFamily="34" charset="0"/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r-TR" sz="2400">
              <a:solidFill>
                <a:schemeClr val="bg1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ADB6A9-39CB-4DA7-8A77-2790962741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B1805A0D-5124-4E37-86E9-2017A918E82E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21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0B0A17-FE76-4600-9494-FF23E4CF1591}" type="slidenum">
              <a:rPr lang="en-GB" sz="120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pPr algn="r"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DB95-0619-47FB-B2B9-F6B7F86898F4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6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AE0E-1137-4C9D-A51D-CE1C2352C9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56B0-4695-4971-9409-EA5A5C6C37D7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5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8329-103E-44AC-A76F-70A9255752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7F92-2DE2-45BF-95DA-EA74B2C75A6B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9150-965D-416D-A59C-A009F002EE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8B49-96D1-4449-96B7-C7391CFF73A8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52B0-DF9E-491B-A3EF-A25D764D7C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40AC-ABDD-45D5-9856-EE9F4202205D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7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2488-C372-4A2D-903E-D818883D70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98C0-1205-4C0A-9226-4F676673CEBB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6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24CB-5B7C-4C4D-83F8-6221594F70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5F5E-F69D-4716-A02D-EC9331053827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CCFF-9386-4C7C-B957-2A208047E9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6954-B2C1-4CDA-8A75-A3B0DA6978CF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4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85B94-F5EA-4AFD-AE83-FB1B7D62AF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73FC-EDFC-4022-BB37-B884EC1884B4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3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7395-125E-462D-8E96-4D903D9EBF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57BD-0461-412E-AC72-F5B15C197E92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7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FDB4-104B-4AFC-9907-6151D3BD4F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460EA-F549-4992-8063-EE9DAEB73E3B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CF01-F0F9-43DB-8642-763D1A39C4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7" name="7 Metin Yer Tutucusu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7D2C64-B73F-4FEF-8508-B4865E52584C}" type="datetimeFigureOut">
              <a:rPr lang="tr-TR"/>
              <a:pPr>
                <a:defRPr/>
              </a:pPr>
              <a:t>17.10.2017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B39DB6-0825-4650-B651-04AAAFA650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User\Desktop\1.jpg"/>
          <p:cNvPicPr>
            <a:picLocks noChangeAspect="1" noChangeArrowheads="1"/>
          </p:cNvPicPr>
          <p:nvPr/>
        </p:nvPicPr>
        <p:blipFill>
          <a:blip r:embed="rId2" cstate="print">
            <a:lum bright="32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14282" y="-428652"/>
            <a:ext cx="8715436" cy="59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           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tr-TR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       </a:t>
            </a:r>
            <a:endParaRPr lang="tr-TR" sz="40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tr-TR" sz="4000" dirty="0">
              <a:latin typeface="Comic Sans MS" pitchFamily="66" charset="0"/>
              <a:cs typeface="+mn-cs"/>
            </a:endParaRP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tr-TR" sz="4000" dirty="0">
              <a:latin typeface="Comic Sans MS" pitchFamily="66" charset="0"/>
              <a:cs typeface="+mn-cs"/>
            </a:endParaRP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tr-TR" sz="4000" dirty="0">
              <a:latin typeface="Comic Sans MS" pitchFamily="66" charset="0"/>
              <a:cs typeface="+mn-cs"/>
            </a:endParaRP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tr-TR" sz="4000" dirty="0">
              <a:latin typeface="Comic Sans MS" pitchFamily="66" charset="0"/>
              <a:cs typeface="+mn-cs"/>
            </a:endParaRP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tr-TR" sz="4000" dirty="0">
              <a:latin typeface="Comic Sans MS" pitchFamily="66" charset="0"/>
              <a:cs typeface="+mn-cs"/>
            </a:endParaRP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4000" dirty="0">
                <a:latin typeface="Comic Sans MS" pitchFamily="66" charset="0"/>
                <a:cs typeface="+mn-cs"/>
              </a:rPr>
              <a:t>			</a:t>
            </a:r>
            <a:r>
              <a:rPr lang="tr-TR" sz="3600" b="1" dirty="0">
                <a:solidFill>
                  <a:schemeClr val="accent2"/>
                </a:solidFill>
                <a:latin typeface="Comic Sans MS" pitchFamily="66" charset="0"/>
                <a:cs typeface="+mn-cs"/>
              </a:rPr>
              <a:t>Araştırma ve Yayın Etiği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572000" y="5572140"/>
            <a:ext cx="4319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dirty="0">
                <a:latin typeface="Comic Sans MS" pitchFamily="66" charset="0"/>
                <a:cs typeface="+mn-cs"/>
              </a:rPr>
              <a:t> </a:t>
            </a:r>
            <a:endParaRPr lang="tr-TR" sz="2800" b="1" dirty="0">
              <a:solidFill>
                <a:schemeClr val="accent2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088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32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/>
            </a:r>
            <a:br>
              <a:rPr lang="tr-TR" sz="32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</a:br>
            <a:r>
              <a:rPr lang="tr-TR" sz="3200" cap="none" smtClean="0">
                <a:solidFill>
                  <a:schemeClr val="accent1"/>
                </a:solidFill>
                <a:effectLst/>
              </a:rPr>
              <a:t>Ö</a:t>
            </a:r>
            <a:r>
              <a:rPr lang="tr-TR" sz="32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ZERKLİK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6868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tr-TR" sz="2400" smtClean="0">
                <a:latin typeface="Comic Sans MS" pitchFamily="66" charset="0"/>
              </a:rPr>
              <a:t>Bireyin özgür ve bağımsız olarak kendi başına düşünebilme, kendi hakkında karar verebilme ve bu karara dayanan bir eylemde bulunabilme yeterlik ve yetkinliğidir </a:t>
            </a:r>
          </a:p>
          <a:p>
            <a:endParaRPr lang="tr-TR" sz="2400" smtClean="0">
              <a:latin typeface="Comic Sans MS" pitchFamily="66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84213" y="2422525"/>
            <a:ext cx="79914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>
                <a:latin typeface="Comic Sans MS" pitchFamily="66" charset="0"/>
              </a:rPr>
              <a:t>Gerçeği söylemek</a:t>
            </a:r>
          </a:p>
          <a:p>
            <a:endParaRPr lang="tr-TR" sz="2400">
              <a:latin typeface="Comic Sans MS" pitchFamily="66" charset="0"/>
            </a:endParaRPr>
          </a:p>
          <a:p>
            <a:r>
              <a:rPr lang="tr-TR" sz="2400">
                <a:latin typeface="Comic Sans MS" pitchFamily="66" charset="0"/>
              </a:rPr>
              <a:t>Başkalarının mahremiyetine saygı göstermek</a:t>
            </a:r>
          </a:p>
          <a:p>
            <a:endParaRPr lang="tr-TR" sz="2400">
              <a:latin typeface="Comic Sans MS" pitchFamily="66" charset="0"/>
            </a:endParaRPr>
          </a:p>
          <a:p>
            <a:r>
              <a:rPr lang="tr-TR" sz="2400">
                <a:latin typeface="Comic Sans MS" pitchFamily="66" charset="0"/>
              </a:rPr>
              <a:t>Gizli bilgileri açıklamamak</a:t>
            </a:r>
          </a:p>
          <a:p>
            <a:endParaRPr lang="tr-TR" sz="2400">
              <a:latin typeface="Comic Sans MS" pitchFamily="66" charset="0"/>
            </a:endParaRPr>
          </a:p>
          <a:p>
            <a:r>
              <a:rPr lang="tr-TR" sz="2400" b="1">
                <a:solidFill>
                  <a:srgbClr val="FFCC00"/>
                </a:solidFill>
                <a:latin typeface="Comic Sans MS" pitchFamily="66" charset="0"/>
              </a:rPr>
              <a:t>Aydınlatılmış Onam’</a:t>
            </a:r>
            <a:r>
              <a:rPr lang="tr-TR" sz="2400" b="1">
                <a:latin typeface="Comic Sans MS" pitchFamily="66" charset="0"/>
              </a:rPr>
              <a:t>ı</a:t>
            </a:r>
            <a:r>
              <a:rPr lang="tr-TR" sz="2400"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</a:rPr>
              <a:t>uygulamak</a:t>
            </a:r>
          </a:p>
          <a:p>
            <a:endParaRPr lang="tr-TR" sz="2400">
              <a:latin typeface="Comic Sans MS" pitchFamily="66" charset="0"/>
            </a:endParaRPr>
          </a:p>
          <a:p>
            <a:r>
              <a:rPr lang="tr-TR" sz="2400">
                <a:latin typeface="Comic Sans MS" pitchFamily="66" charset="0"/>
              </a:rPr>
              <a:t>Önemli kararların alınmasında başkalarına yardımcı olmak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85800" y="495300"/>
            <a:ext cx="77724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latin typeface="Comic Sans MS" pitchFamily="66" charset="0"/>
              </a:rPr>
              <a:t>BİLİMSEL YANILTMA</a:t>
            </a:r>
            <a:br>
              <a:rPr lang="en-GB" sz="4000" b="1">
                <a:latin typeface="Comic Sans MS" pitchFamily="66" charset="0"/>
              </a:rPr>
            </a:br>
            <a:r>
              <a:rPr lang="en-GB" sz="4000" b="1">
                <a:latin typeface="Comic Sans MS" pitchFamily="66" charset="0"/>
              </a:rPr>
              <a:t>(Scientific  Misconduct</a:t>
            </a:r>
            <a:r>
              <a:rPr lang="en-GB" sz="4400" b="1">
                <a:latin typeface="Comic Sans MS" pitchFamily="66" charset="0"/>
              </a:rPr>
              <a:t>)</a:t>
            </a:r>
            <a:r>
              <a:rPr lang="ar-SA" sz="4400" b="1">
                <a:latin typeface="Comic Sans MS" pitchFamily="66" charset="0"/>
              </a:rPr>
              <a:t>‏</a:t>
            </a:r>
            <a:endParaRPr lang="en-GB" sz="4400" b="1">
              <a:latin typeface="Comic Sans MS" pitchFamily="66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04800" y="1981200"/>
            <a:ext cx="8610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b="1">
              <a:solidFill>
                <a:srgbClr val="FFFFFF"/>
              </a:solidFill>
            </a:endParaRPr>
          </a:p>
          <a:p>
            <a:pPr marL="341313" indent="-341313" algn="ctr"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>
                <a:latin typeface="Comic Sans MS" pitchFamily="66" charset="0"/>
              </a:rPr>
              <a:t>ARAŞTIRMANIN DEĞERİNİ VE </a:t>
            </a:r>
          </a:p>
          <a:p>
            <a:pPr marL="341313" indent="-341313" algn="ctr"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>
                <a:latin typeface="Comic Sans MS" pitchFamily="66" charset="0"/>
              </a:rPr>
              <a:t>GÜVENİRLİĞİNİ </a:t>
            </a:r>
          </a:p>
          <a:p>
            <a:pPr marL="341313" indent="-341313" algn="ctr"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>
                <a:latin typeface="Comic Sans MS" pitchFamily="66" charset="0"/>
              </a:rPr>
              <a:t>AZALTAN HER TÜR GİRİŞİM</a:t>
            </a:r>
          </a:p>
        </p:txBody>
      </p:sp>
      <p:sp>
        <p:nvSpPr>
          <p:cNvPr id="24580" name="Line 3"/>
          <p:cNvSpPr>
            <a:spLocks noChangeShapeType="1"/>
          </p:cNvSpPr>
          <p:nvPr/>
        </p:nvSpPr>
        <p:spPr bwMode="auto">
          <a:xfrm>
            <a:off x="838200" y="1828800"/>
            <a:ext cx="7543800" cy="1588"/>
          </a:xfrm>
          <a:prstGeom prst="line">
            <a:avLst/>
          </a:prstGeom>
          <a:noFill/>
          <a:ln w="38160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85800" y="403225"/>
            <a:ext cx="77724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latin typeface="Comic Sans MS" pitchFamily="66" charset="0"/>
              </a:rPr>
              <a:t>BİLİMSEL YANILTMA</a:t>
            </a:r>
            <a:br>
              <a:rPr lang="en-GB" sz="3200" b="1">
                <a:latin typeface="Comic Sans MS" pitchFamily="66" charset="0"/>
              </a:rPr>
            </a:br>
            <a:r>
              <a:rPr lang="en-GB" sz="3200" b="1">
                <a:latin typeface="Comic Sans MS" pitchFamily="66" charset="0"/>
              </a:rPr>
              <a:t>(SCIENTIFIC MISCONDUCT)</a:t>
            </a:r>
            <a:br>
              <a:rPr lang="en-GB" sz="3200" b="1">
                <a:latin typeface="Comic Sans MS" pitchFamily="66" charset="0"/>
              </a:rPr>
            </a:br>
            <a:endParaRPr lang="en-GB" sz="3200" b="1">
              <a:latin typeface="Comic Sans MS" pitchFamily="66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44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>
              <a:solidFill>
                <a:srgbClr val="FFFFFF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>
              <a:solidFill>
                <a:srgbClr val="FFFFFF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FFFFFF"/>
                </a:solidFill>
              </a:rPr>
              <a:t>	</a:t>
            </a:r>
            <a:r>
              <a:rPr lang="en-GB" sz="2000" b="1"/>
              <a:t>DİSİPLİNSİZ </a:t>
            </a:r>
            <a:r>
              <a:rPr lang="en-GB" sz="1600" b="1"/>
              <a:t>			          </a:t>
            </a:r>
            <a:r>
              <a:rPr lang="en-GB" sz="2000" b="1"/>
              <a:t>BİLİMSEL</a:t>
            </a:r>
            <a:endParaRPr lang="tr-TR" sz="2000" b="1"/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 b="1"/>
              <a:t>     </a:t>
            </a:r>
            <a:r>
              <a:rPr lang="en-GB" sz="2000" b="1"/>
              <a:t> ARAŞTIRMA </a:t>
            </a:r>
            <a:r>
              <a:rPr lang="tr-TR" sz="2000" b="1"/>
              <a:t>            		      </a:t>
            </a:r>
            <a:r>
              <a:rPr lang="en-GB" sz="2000" b="1"/>
              <a:t>YALANCILIK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/>
              <a:t>	  			                                                         					            VE</a:t>
            </a:r>
          </a:p>
          <a:p>
            <a:pPr marL="341313" indent="-341313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/>
              <a:t>	</a:t>
            </a:r>
            <a:r>
              <a:rPr lang="tr-TR" sz="2000" b="1"/>
              <a:t>    </a:t>
            </a:r>
            <a:r>
              <a:rPr lang="en-GB" sz="2000" b="1"/>
              <a:t>“SLOPPY	</a:t>
            </a:r>
            <a:r>
              <a:rPr lang="en-GB"/>
              <a:t>              	                                    </a:t>
            </a:r>
            <a:r>
              <a:rPr lang="en-GB" sz="2000" b="1"/>
              <a:t>SAPTIRMA</a:t>
            </a:r>
            <a:r>
              <a:rPr lang="en-GB"/>
              <a:t> 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     </a:t>
            </a:r>
            <a:r>
              <a:rPr lang="tr-TR"/>
              <a:t>     </a:t>
            </a:r>
            <a:r>
              <a:rPr lang="en-GB" b="1"/>
              <a:t>RESEARCH”</a:t>
            </a:r>
            <a:r>
              <a:rPr lang="en-GB"/>
              <a:t>  </a:t>
            </a:r>
            <a:r>
              <a:rPr lang="tr-TR"/>
              <a:t>  </a:t>
            </a:r>
            <a:r>
              <a:rPr lang="en-GB"/>
              <a:t>                                              </a:t>
            </a:r>
            <a:r>
              <a:rPr lang="en-GB" sz="2000" b="1"/>
              <a:t>  FRAUD</a:t>
            </a:r>
            <a:r>
              <a:rPr lang="en-GB"/>
              <a:t> </a:t>
            </a:r>
            <a:r>
              <a:rPr lang="en-GB">
                <a:solidFill>
                  <a:srgbClr val="66FF66"/>
                </a:solidFill>
              </a:rPr>
              <a:t>	</a:t>
            </a:r>
            <a:r>
              <a:rPr lang="en-GB">
                <a:solidFill>
                  <a:srgbClr val="FFFFFF"/>
                </a:solidFill>
              </a:rPr>
              <a:t>			</a:t>
            </a:r>
            <a:r>
              <a:rPr lang="en-GB" sz="400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838200" y="1524000"/>
            <a:ext cx="7543800" cy="1588"/>
          </a:xfrm>
          <a:prstGeom prst="line">
            <a:avLst/>
          </a:prstGeom>
          <a:noFill/>
          <a:ln w="38160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27088" y="2852738"/>
            <a:ext cx="2514600" cy="2667000"/>
          </a:xfrm>
          <a:prstGeom prst="rect">
            <a:avLst/>
          </a:prstGeom>
          <a:noFill/>
          <a:ln w="57277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148263" y="2852738"/>
            <a:ext cx="2743200" cy="2743200"/>
          </a:xfrm>
          <a:prstGeom prst="rect">
            <a:avLst/>
          </a:prstGeom>
          <a:noFill/>
          <a:ln w="57277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3348038" y="4076700"/>
            <a:ext cx="1828800" cy="1588"/>
          </a:xfrm>
          <a:prstGeom prst="line">
            <a:avLst/>
          </a:prstGeom>
          <a:noFill/>
          <a:ln w="57277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28600" y="0"/>
            <a:ext cx="86106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latin typeface="Comic Sans MS" pitchFamily="66" charset="0"/>
              </a:rPr>
              <a:t>DİSİPLİNSİZ ARAŞTIRMA </a:t>
            </a:r>
            <a:br>
              <a:rPr lang="en-GB" sz="3200" b="1">
                <a:latin typeface="Comic Sans MS" pitchFamily="66" charset="0"/>
              </a:rPr>
            </a:br>
            <a:r>
              <a:rPr lang="en-GB" sz="3200" b="1">
                <a:latin typeface="Comic Sans MS" pitchFamily="66" charset="0"/>
              </a:rPr>
              <a:t>“SLOPPY RESEARCH”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28600" y="1484313"/>
            <a:ext cx="861060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ARAŞTIRICI :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>
                <a:latin typeface="Comic Sans MS" pitchFamily="66" charset="0"/>
              </a:rPr>
              <a:t>	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>
                <a:latin typeface="Comic Sans MS" pitchFamily="66" charset="0"/>
              </a:rPr>
              <a:t>	</a:t>
            </a:r>
            <a:r>
              <a:rPr lang="en-GB" sz="2000">
                <a:latin typeface="Comic Sans MS" pitchFamily="66" charset="0"/>
              </a:rPr>
              <a:t>ARAŞTIRMA PLANLAMASINI, UYGUN </a:t>
            </a:r>
            <a:r>
              <a:rPr lang="tr-TR" sz="2000">
                <a:latin typeface="Comic Sans MS" pitchFamily="66" charset="0"/>
              </a:rPr>
              <a:t>YÖNTEM </a:t>
            </a:r>
            <a:r>
              <a:rPr lang="en-GB" sz="2000">
                <a:latin typeface="Comic Sans MS" pitchFamily="66" charset="0"/>
              </a:rPr>
              <a:t>SEÇİMİNİ,</a:t>
            </a:r>
            <a:endParaRPr lang="tr-TR" sz="2000">
              <a:latin typeface="Comic Sans MS" pitchFamily="66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>
                <a:latin typeface="Comic Sans MS" pitchFamily="66" charset="0"/>
              </a:rPr>
              <a:t>	YÖNTEM </a:t>
            </a:r>
            <a:r>
              <a:rPr lang="en-GB" sz="2000">
                <a:latin typeface="Comic Sans MS" pitchFamily="66" charset="0"/>
              </a:rPr>
              <a:t>UYGULAMASINI VEYA SONUÇ ANALİZ VE YORUMUNU </a:t>
            </a:r>
            <a:endParaRPr lang="tr-TR" sz="2000">
              <a:latin typeface="Comic Sans MS" pitchFamily="66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>
                <a:latin typeface="Comic Sans MS" pitchFamily="66" charset="0"/>
              </a:rPr>
              <a:t>	</a:t>
            </a:r>
            <a:r>
              <a:rPr lang="en-GB" sz="2000">
                <a:latin typeface="Comic Sans MS" pitchFamily="66" charset="0"/>
              </a:rPr>
              <a:t>BİLMİYOR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>
              <a:latin typeface="Comic Sans MS" pitchFamily="66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>
                <a:latin typeface="Comic Sans MS" pitchFamily="66" charset="0"/>
              </a:rPr>
              <a:t>	</a:t>
            </a:r>
            <a:r>
              <a:rPr lang="en-GB" sz="2000">
                <a:latin typeface="Comic Sans MS" pitchFamily="66" charset="0"/>
              </a:rPr>
              <a:t>YANLIŞLARININ FARKINDA DEĞİL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>
              <a:latin typeface="Comic Sans MS" pitchFamily="66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>
                <a:latin typeface="Comic Sans MS" pitchFamily="66" charset="0"/>
              </a:rPr>
              <a:t>	</a:t>
            </a:r>
            <a:r>
              <a:rPr lang="en-GB" sz="2000">
                <a:latin typeface="Comic Sans MS" pitchFamily="66" charset="0"/>
              </a:rPr>
              <a:t>GÜVENİLİR OLMAYAN SONUÇ ÜRETİYOR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99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u="sng">
                <a:solidFill>
                  <a:schemeClr val="hlink"/>
                </a:solidFill>
              </a:rPr>
              <a:t>AMA      “İYİ NİYETLİ !.....”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99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FFFFFF"/>
                </a:solidFill>
              </a:rPr>
              <a:t>.</a:t>
            </a:r>
            <a:r>
              <a:rPr lang="en-GB" sz="2000"/>
              <a:t> </a:t>
            </a:r>
            <a:r>
              <a:rPr lang="en-GB" sz="2000">
                <a:latin typeface="Comic Sans MS" pitchFamily="66" charset="0"/>
              </a:rPr>
              <a:t>DİKKATİ ÇEKİLMELİ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. ARAŞTIRMA EĞİTİMİ VERİLMELİ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. ARAŞTIRMA DİSİPLİNİ ÖĞRETİLMELİ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. ARAŞTIRMALARI YAKINDAN TAKİP EDİLMELİDİR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838200" y="1447800"/>
            <a:ext cx="7543800" cy="1588"/>
          </a:xfrm>
          <a:prstGeom prst="line">
            <a:avLst/>
          </a:prstGeom>
          <a:noFill/>
          <a:ln w="38160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latin typeface="Comic Sans MS" pitchFamily="66" charset="0"/>
              </a:rPr>
              <a:t>BİLİMSEL YALANCILIK VE SAPTIRMA (SCIENTIFIC  FRAUD)</a:t>
            </a:r>
            <a:r>
              <a:rPr lang="ar-SA" sz="3200" b="1">
                <a:latin typeface="Comic Sans MS" pitchFamily="66" charset="0"/>
              </a:rPr>
              <a:t>‏</a:t>
            </a:r>
            <a:endParaRPr lang="en-GB" sz="3200" b="1">
              <a:latin typeface="Comic Sans MS" pitchFamily="66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88988" y="1981200"/>
            <a:ext cx="8202612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ARAŞTIRICI, AMACI VE BİLİNÇLİ OLARAK</a:t>
            </a:r>
          </a:p>
          <a:p>
            <a:pPr marL="341313" indent="-341313">
              <a:spcBef>
                <a:spcPts val="6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	ÇALIŞMANIN </a:t>
            </a:r>
            <a:r>
              <a:rPr lang="tr-TR" sz="2000">
                <a:latin typeface="Comic Sans MS" pitchFamily="66" charset="0"/>
              </a:rPr>
              <a:t>YÖNTEM </a:t>
            </a:r>
            <a:r>
              <a:rPr lang="en-GB" sz="2000">
                <a:latin typeface="Comic Sans MS" pitchFamily="66" charset="0"/>
              </a:rPr>
              <a:t>VEYA SONUÇLARINI</a:t>
            </a:r>
          </a:p>
          <a:p>
            <a:pPr marL="341313" indent="-341313">
              <a:spcBef>
                <a:spcPts val="6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	SAPTIRMAKTADIR</a:t>
            </a:r>
          </a:p>
          <a:p>
            <a:pPr marL="341313" indent="-341313">
              <a:spcBef>
                <a:spcPts val="6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>
              <a:latin typeface="Comic Sans MS" pitchFamily="66" charset="0"/>
            </a:endParaRPr>
          </a:p>
          <a:p>
            <a:pPr marL="341313" indent="-341313">
              <a:spcBef>
                <a:spcPts val="700"/>
              </a:spcBef>
              <a:buClr>
                <a:srgbClr val="FFFF99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chemeClr val="hlink"/>
                </a:solidFill>
              </a:rPr>
              <a:t>“KÖTÜ NİYETLİ !”</a:t>
            </a:r>
          </a:p>
          <a:p>
            <a:pPr marL="341313" indent="-341313">
              <a:spcBef>
                <a:spcPts val="600"/>
              </a:spcBef>
              <a:buClr>
                <a:srgbClr val="66FF33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>
              <a:solidFill>
                <a:schemeClr val="hlink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ÖZÜRÜ YOKTUR</a:t>
            </a:r>
          </a:p>
          <a:p>
            <a:pPr marL="341313" indent="-341313">
              <a:spcBef>
                <a:spcPts val="6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000">
                <a:latin typeface="Comic Sans MS" pitchFamily="66" charset="0"/>
              </a:rPr>
              <a:t>	</a:t>
            </a:r>
            <a:r>
              <a:rPr lang="en-GB" sz="2000">
                <a:latin typeface="Comic Sans MS" pitchFamily="66" charset="0"/>
              </a:rPr>
              <a:t>UYGUN ŞEKİLDE İNCELENMEYE ALINMALI</a:t>
            </a:r>
          </a:p>
          <a:p>
            <a:pPr marL="341313" indent="-341313">
              <a:spcBef>
                <a:spcPts val="6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Comic Sans MS" pitchFamily="66" charset="0"/>
              </a:rPr>
              <a:t>	VE GEREKEN CEZALAR VERİLMELİDİR</a:t>
            </a: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838200" y="1752600"/>
            <a:ext cx="7543800" cy="1588"/>
          </a:xfrm>
          <a:prstGeom prst="line">
            <a:avLst/>
          </a:prstGeom>
          <a:noFill/>
          <a:ln w="38160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838200" y="4191000"/>
            <a:ext cx="54864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85800" y="-26988"/>
            <a:ext cx="77724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latin typeface="Comic Sans MS" pitchFamily="66" charset="0"/>
              </a:rPr>
              <a:t>BİLİMSEL YAYINLARDA ETİK –DIŞI KABUL EDİLEN DURUMLAR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85800" y="1439863"/>
            <a:ext cx="8278813" cy="665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Comic Sans MS" pitchFamily="66" charset="0"/>
              </a:rPr>
              <a:t>UYDURMA          ( Fabrication)</a:t>
            </a:r>
            <a:r>
              <a:rPr lang="ar-SA" sz="2800" b="1">
                <a:latin typeface="Comic Sans MS" pitchFamily="66" charset="0"/>
              </a:rPr>
              <a:t>‏</a:t>
            </a:r>
            <a:endParaRPr lang="en-GB" sz="2800" b="1">
              <a:latin typeface="Comic Sans MS" pitchFamily="66" charset="0"/>
            </a:endParaRP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Comic Sans MS" pitchFamily="66" charset="0"/>
              </a:rPr>
              <a:t>ÇARPITMA         ( Falsification)</a:t>
            </a:r>
            <a:r>
              <a:rPr lang="ar-SA" sz="2800" b="1">
                <a:latin typeface="Comic Sans MS" pitchFamily="66" charset="0"/>
              </a:rPr>
              <a:t>‏</a:t>
            </a:r>
            <a:endParaRPr lang="en-GB" sz="2800" b="1">
              <a:latin typeface="Comic Sans MS" pitchFamily="66" charset="0"/>
            </a:endParaRP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Comic Sans MS" pitchFamily="66" charset="0"/>
              </a:rPr>
              <a:t>AŞIRMA            ( Plagiarism )</a:t>
            </a:r>
            <a:r>
              <a:rPr lang="ar-SA" sz="2800" b="1">
                <a:latin typeface="Comic Sans MS" pitchFamily="66" charset="0"/>
              </a:rPr>
              <a:t>‏</a:t>
            </a:r>
            <a:endParaRPr lang="en-GB" sz="2800" b="1">
              <a:latin typeface="Comic Sans MS" pitchFamily="66" charset="0"/>
            </a:endParaRP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Comic Sans MS" pitchFamily="66" charset="0"/>
              </a:rPr>
              <a:t>DUPLİKASYON   </a:t>
            </a:r>
            <a:r>
              <a:rPr lang="tr-TR" sz="2800" b="1">
                <a:latin typeface="Comic Sans MS" pitchFamily="66" charset="0"/>
              </a:rPr>
              <a:t>	</a:t>
            </a:r>
            <a:r>
              <a:rPr lang="en-GB" sz="2800" b="1">
                <a:latin typeface="Comic Sans MS" pitchFamily="66" charset="0"/>
              </a:rPr>
              <a:t>( Duplication)</a:t>
            </a:r>
            <a:r>
              <a:rPr lang="ar-SA" sz="2800" b="1">
                <a:latin typeface="Comic Sans MS" pitchFamily="66" charset="0"/>
              </a:rPr>
              <a:t>‏</a:t>
            </a:r>
            <a:endParaRPr lang="en-GB" sz="2800" b="1">
              <a:latin typeface="Comic Sans MS" pitchFamily="66" charset="0"/>
            </a:endParaRP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Comic Sans MS" pitchFamily="66" charset="0"/>
              </a:rPr>
              <a:t>DİLİMLEME    </a:t>
            </a:r>
            <a:r>
              <a:rPr lang="tr-TR" sz="2800" b="1">
                <a:latin typeface="Comic Sans MS" pitchFamily="66" charset="0"/>
              </a:rPr>
              <a:t>	</a:t>
            </a:r>
            <a:r>
              <a:rPr lang="en-GB" sz="2800" b="1">
                <a:latin typeface="Comic Sans MS" pitchFamily="66" charset="0"/>
              </a:rPr>
              <a:t>( Least Publishable Units)</a:t>
            </a:r>
            <a:r>
              <a:rPr lang="ar-SA" sz="2800" b="1">
                <a:latin typeface="Comic Sans MS" pitchFamily="66" charset="0"/>
              </a:rPr>
              <a:t>‏</a:t>
            </a:r>
            <a:endParaRPr lang="en-GB" sz="2800" b="1">
              <a:latin typeface="Comic Sans MS" pitchFamily="66" charset="0"/>
            </a:endParaRP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800" b="1">
                <a:latin typeface="Comic Sans MS" pitchFamily="66" charset="0"/>
              </a:rPr>
              <a:t>KAYNAK GÖSTERMEMEK </a:t>
            </a:r>
            <a:r>
              <a:rPr lang="en-GB" sz="2800" b="1">
                <a:latin typeface="Comic Sans MS" pitchFamily="66" charset="0"/>
              </a:rPr>
              <a:t>DESTEK VEREN KURUMU BELİRTMEME</a:t>
            </a:r>
            <a:r>
              <a:rPr lang="tr-TR" sz="2800" b="1">
                <a:latin typeface="Comic Sans MS" pitchFamily="66" charset="0"/>
              </a:rPr>
              <a:t>K</a:t>
            </a:r>
            <a:endParaRPr lang="en-GB" sz="2800" b="1">
              <a:latin typeface="Comic Sans MS" pitchFamily="66" charset="0"/>
            </a:endParaRP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solidFill>
                  <a:srgbClr val="C00000"/>
                </a:solidFill>
                <a:latin typeface="Comic Sans MS" pitchFamily="66" charset="0"/>
              </a:rPr>
              <a:t>İSİM ÇIKAR</a:t>
            </a:r>
            <a:r>
              <a:rPr lang="tr-TR" sz="2800" b="1">
                <a:solidFill>
                  <a:srgbClr val="C00000"/>
                </a:solidFill>
                <a:latin typeface="Comic Sans MS" pitchFamily="66" charset="0"/>
              </a:rPr>
              <a:t>MAK</a:t>
            </a:r>
            <a:r>
              <a:rPr lang="en-GB" sz="2800" b="1">
                <a:solidFill>
                  <a:srgbClr val="C00000"/>
                </a:solidFill>
                <a:latin typeface="Comic Sans MS" pitchFamily="66" charset="0"/>
              </a:rPr>
              <a:t> VEYA EKLEME</a:t>
            </a:r>
            <a:r>
              <a:rPr lang="tr-TR" sz="2800" b="1">
                <a:solidFill>
                  <a:srgbClr val="C00000"/>
                </a:solidFill>
                <a:latin typeface="Comic Sans MS" pitchFamily="66" charset="0"/>
              </a:rPr>
              <a:t>K</a:t>
            </a:r>
            <a:endParaRPr lang="en-GB" sz="2800" b="1">
              <a:solidFill>
                <a:srgbClr val="C00000"/>
              </a:solidFill>
              <a:latin typeface="Comic Sans MS" pitchFamily="66" charset="0"/>
            </a:endParaRP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Comic Sans MS" pitchFamily="66" charset="0"/>
              </a:rPr>
              <a:t>                      ( Unauthorized Authorship)</a:t>
            </a:r>
            <a:r>
              <a:rPr lang="ar-SA" sz="2800" b="1">
                <a:latin typeface="Comic Sans MS" pitchFamily="66" charset="0"/>
              </a:rPr>
              <a:t>‏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0" y="1125538"/>
            <a:ext cx="9144000" cy="1587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smtClean="0">
                <a:latin typeface="Comic Sans MS" pitchFamily="66" charset="0"/>
              </a:rPr>
              <a:t>Uydurma (Fabrication):</a:t>
            </a:r>
            <a:r>
              <a:rPr lang="en-US" sz="2800" smtClean="0">
                <a:latin typeface="Comic Sans MS" pitchFamily="66" charset="0"/>
              </a:rPr>
              <a:t> Ara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t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rmada bulunmayan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verileri üretmek, bunlar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 rapor etmek veya yay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mlamak.</a:t>
            </a:r>
          </a:p>
          <a:p>
            <a:pPr algn="just" eaLnBrk="1" hangingPunct="1">
              <a:lnSpc>
                <a:spcPct val="90000"/>
              </a:lnSpc>
            </a:pPr>
            <a:endParaRPr lang="tr-TR" sz="2800" b="1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b="1" smtClean="0">
                <a:latin typeface="Comic Sans MS" pitchFamily="66" charset="0"/>
              </a:rPr>
              <a:t>Çarp</a:t>
            </a:r>
            <a:r>
              <a:rPr lang="tr-TR" sz="2800" b="1" smtClean="0">
                <a:latin typeface="Comic Sans MS" pitchFamily="66" charset="0"/>
              </a:rPr>
              <a:t>ı</a:t>
            </a:r>
            <a:r>
              <a:rPr lang="en-US" sz="2800" b="1" smtClean="0">
                <a:latin typeface="Comic Sans MS" pitchFamily="66" charset="0"/>
              </a:rPr>
              <a:t>tma (Falsification):</a:t>
            </a:r>
            <a:r>
              <a:rPr lang="en-US" sz="2800" smtClean="0">
                <a:latin typeface="Comic Sans MS" pitchFamily="66" charset="0"/>
              </a:rPr>
              <a:t> De</a:t>
            </a:r>
            <a:r>
              <a:rPr lang="tr-TR" sz="2800" smtClean="0">
                <a:latin typeface="Comic Sans MS" pitchFamily="66" charset="0"/>
              </a:rPr>
              <a:t>ğ</a:t>
            </a:r>
            <a:r>
              <a:rPr lang="en-US" sz="2800" smtClean="0">
                <a:latin typeface="Comic Sans MS" pitchFamily="66" charset="0"/>
              </a:rPr>
              <a:t>i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ik sonuç verebilecek</a:t>
            </a:r>
            <a:r>
              <a:rPr lang="tr-TR" sz="2800" smtClean="0">
                <a:latin typeface="Comic Sans MS" pitchFamily="66" charset="0"/>
              </a:rPr>
              <a:t> ş</a:t>
            </a:r>
            <a:r>
              <a:rPr lang="en-US" sz="2800" smtClean="0">
                <a:latin typeface="Comic Sans MS" pitchFamily="66" charset="0"/>
              </a:rPr>
              <a:t>ekilde ara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t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rma materyalleri, cihazlar, i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lemler ve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ara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t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rma kay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tlar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nda de</a:t>
            </a:r>
            <a:r>
              <a:rPr lang="tr-TR" sz="2800" smtClean="0">
                <a:latin typeface="Comic Sans MS" pitchFamily="66" charset="0"/>
              </a:rPr>
              <a:t>ğ</a:t>
            </a:r>
            <a:r>
              <a:rPr lang="en-US" sz="2800" smtClean="0">
                <a:latin typeface="Comic Sans MS" pitchFamily="66" charset="0"/>
              </a:rPr>
              <a:t>i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iklik yapmak veya sonuçlar</a:t>
            </a:r>
            <a:r>
              <a:rPr lang="tr-TR" sz="2800" smtClean="0">
                <a:latin typeface="Comic Sans MS" pitchFamily="66" charset="0"/>
              </a:rPr>
              <a:t>ı </a:t>
            </a:r>
            <a:r>
              <a:rPr lang="en-US" sz="2800" smtClean="0">
                <a:latin typeface="Comic Sans MS" pitchFamily="66" charset="0"/>
              </a:rPr>
              <a:t>de</a:t>
            </a:r>
            <a:r>
              <a:rPr lang="tr-TR" sz="2800" smtClean="0">
                <a:latin typeface="Comic Sans MS" pitchFamily="66" charset="0"/>
              </a:rPr>
              <a:t>ğ</a:t>
            </a:r>
            <a:r>
              <a:rPr lang="en-US" sz="2800" smtClean="0">
                <a:latin typeface="Comic Sans MS" pitchFamily="66" charset="0"/>
              </a:rPr>
              <a:t>i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tirmek.</a:t>
            </a:r>
          </a:p>
          <a:p>
            <a:pPr algn="just" eaLnBrk="1" hangingPunct="1">
              <a:lnSpc>
                <a:spcPct val="90000"/>
              </a:lnSpc>
            </a:pPr>
            <a:endParaRPr lang="tr-TR" sz="2800" b="1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b="1" smtClean="0">
                <a:latin typeface="Comic Sans MS" pitchFamily="66" charset="0"/>
              </a:rPr>
              <a:t>A</a:t>
            </a:r>
            <a:r>
              <a:rPr lang="tr-TR" sz="2800" b="1" smtClean="0">
                <a:latin typeface="Comic Sans MS" pitchFamily="66" charset="0"/>
              </a:rPr>
              <a:t>şı</a:t>
            </a:r>
            <a:r>
              <a:rPr lang="en-US" sz="2800" b="1" smtClean="0">
                <a:latin typeface="Comic Sans MS" pitchFamily="66" charset="0"/>
              </a:rPr>
              <a:t>rma</a:t>
            </a:r>
            <a:r>
              <a:rPr lang="tr-TR" sz="2800" b="1" smtClean="0">
                <a:latin typeface="Comic Sans MS" pitchFamily="66" charset="0"/>
              </a:rPr>
              <a:t>-İntihal</a:t>
            </a:r>
            <a:r>
              <a:rPr lang="en-US" sz="2800" b="1" smtClean="0">
                <a:latin typeface="Comic Sans MS" pitchFamily="66" charset="0"/>
              </a:rPr>
              <a:t> (Plagiarism):</a:t>
            </a:r>
            <a:r>
              <a:rPr lang="en-US" sz="2800" smtClean="0">
                <a:latin typeface="Comic Sans MS" pitchFamily="66" charset="0"/>
              </a:rPr>
              <a:t> </a:t>
            </a:r>
            <a:r>
              <a:rPr lang="tr-TR" sz="2800" smtClean="0">
                <a:latin typeface="Comic Sans MS" pitchFamily="66" charset="0"/>
              </a:rPr>
              <a:t>başka bir yazarın yazısını, ifadesini,paragrafını, cümlesini, makalesini, yazılarındaki şekil-grafik- tablo  veya benzer </a:t>
            </a:r>
            <a:r>
              <a:rPr lang="tr-TR" sz="2800" u="sng" smtClean="0">
                <a:solidFill>
                  <a:srgbClr val="990033"/>
                </a:solidFill>
                <a:latin typeface="Comic Sans MS" pitchFamily="66" charset="0"/>
              </a:rPr>
              <a:t>bilgileri  yazara    atıf  yapmadan (kaynak göstermeden )</a:t>
            </a:r>
            <a:r>
              <a:rPr lang="tr-TR" sz="2800" u="sng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tr-TR" sz="2800" smtClean="0">
                <a:latin typeface="Comic Sans MS" pitchFamily="66" charset="0"/>
              </a:rPr>
              <a:t>kullanmaktır .</a:t>
            </a: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85800"/>
            <a:ext cx="8839200" cy="5791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Duplikasyon</a:t>
            </a:r>
            <a:r>
              <a:rPr lang="tr-TR" b="1" smtClean="0">
                <a:latin typeface="Comic Sans MS" pitchFamily="66" charset="0"/>
              </a:rPr>
              <a:t>-Çifte yayın</a:t>
            </a:r>
            <a:r>
              <a:rPr lang="en-US" b="1" smtClean="0">
                <a:latin typeface="Comic Sans MS" pitchFamily="66" charset="0"/>
              </a:rPr>
              <a:t> (Duplication):</a:t>
            </a:r>
            <a:r>
              <a:rPr lang="en-US" sz="2800" smtClean="0">
                <a:latin typeface="Comic Sans MS" pitchFamily="66" charset="0"/>
              </a:rPr>
              <a:t> Ayn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 ara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t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rma sonuçlar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</a:t>
            </a:r>
            <a:r>
              <a:rPr lang="tr-TR" sz="2800" smtClean="0">
                <a:latin typeface="Comic Sans MS" pitchFamily="66" charset="0"/>
              </a:rPr>
              <a:t>ı </a:t>
            </a:r>
            <a:r>
              <a:rPr lang="en-US" sz="2800" smtClean="0">
                <a:latin typeface="Comic Sans MS" pitchFamily="66" charset="0"/>
              </a:rPr>
              <a:t>birden fazla dergiye yay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m için göndermek veya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yay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mlamak.</a:t>
            </a:r>
          </a:p>
          <a:p>
            <a:pPr eaLnBrk="1" hangingPunct="1"/>
            <a:endParaRPr lang="tr-TR" sz="2800" b="1" smtClean="0">
              <a:latin typeface="Comic Sans MS" pitchFamily="66" charset="0"/>
            </a:endParaRP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Dilimleme (Least Publishable Units):</a:t>
            </a:r>
            <a:r>
              <a:rPr lang="en-US" sz="2800" smtClean="0">
                <a:latin typeface="Comic Sans MS" pitchFamily="66" charset="0"/>
              </a:rPr>
              <a:t> Bir ara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t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rman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sonuçlar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,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ara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t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rman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 bütünlü</a:t>
            </a:r>
            <a:r>
              <a:rPr lang="tr-TR" sz="2800" smtClean="0">
                <a:latin typeface="Comic Sans MS" pitchFamily="66" charset="0"/>
              </a:rPr>
              <a:t>ğ</a:t>
            </a:r>
            <a:r>
              <a:rPr lang="en-US" sz="2800" smtClean="0">
                <a:latin typeface="Comic Sans MS" pitchFamily="66" charset="0"/>
              </a:rPr>
              <a:t>ünü bozacak 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ekilde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ve uygun olmayan biçimde parçalara ay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rarak çok say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da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yay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 yapmak.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Desteklenerek yürütülen ara</a:t>
            </a:r>
            <a:r>
              <a:rPr lang="tr-TR" sz="2800" smtClean="0">
                <a:latin typeface="Comic Sans MS" pitchFamily="66" charset="0"/>
              </a:rPr>
              <a:t>ş</a:t>
            </a:r>
            <a:r>
              <a:rPr lang="en-US" sz="2800" smtClean="0">
                <a:latin typeface="Comic Sans MS" pitchFamily="66" charset="0"/>
              </a:rPr>
              <a:t>t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rmalar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 sonuçlar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 içeren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sunum ve yay</a:t>
            </a:r>
            <a:r>
              <a:rPr lang="tr-TR" sz="2800" smtClean="0">
                <a:latin typeface="Comic Sans MS" pitchFamily="66" charset="0"/>
              </a:rPr>
              <a:t>ı</a:t>
            </a:r>
            <a:r>
              <a:rPr lang="en-US" sz="2800" smtClean="0">
                <a:latin typeface="Comic Sans MS" pitchFamily="66" charset="0"/>
              </a:rPr>
              <a:t>nlarda destek veren kurum veya kurulu</a:t>
            </a:r>
            <a:r>
              <a:rPr lang="tr-TR" sz="2800" smtClean="0">
                <a:latin typeface="Comic Sans MS" pitchFamily="66" charset="0"/>
              </a:rPr>
              <a:t>ş </a:t>
            </a:r>
            <a:r>
              <a:rPr lang="en-US" sz="2800" smtClean="0">
                <a:latin typeface="Comic Sans MS" pitchFamily="66" charset="0"/>
              </a:rPr>
              <a:t>deste</a:t>
            </a:r>
            <a:r>
              <a:rPr lang="tr-TR" sz="2800" smtClean="0">
                <a:latin typeface="Comic Sans MS" pitchFamily="66" charset="0"/>
              </a:rPr>
              <a:t>ğ</a:t>
            </a:r>
            <a:r>
              <a:rPr lang="en-US" sz="2800" smtClean="0">
                <a:latin typeface="Comic Sans MS" pitchFamily="66" charset="0"/>
              </a:rPr>
              <a:t>ini belirtmemek.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>
              <a:buClr>
                <a:srgbClr val="FFFF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>
                <a:solidFill>
                  <a:schemeClr val="hlink"/>
                </a:solidFill>
                <a:latin typeface="Comic Sans MS" pitchFamily="66" charset="0"/>
                <a:ea typeface="DejaVu Sans"/>
                <a:cs typeface="DejaVu Sans"/>
              </a:rPr>
              <a:t>YAZARLIK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229600" cy="606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93725" indent="-593725" defTabSz="449263">
              <a:spcBef>
                <a:spcPts val="800"/>
              </a:spcBef>
              <a:buClr>
                <a:srgbClr val="FFFFFF"/>
              </a:buClr>
              <a:buSzPct val="100000"/>
              <a:buFont typeface="Times New Roman" pitchFamily="18" charset="0"/>
              <a:buAutoNum type="arabicPeriod"/>
              <a:tabLst>
                <a:tab pos="1163638" algn="l"/>
                <a:tab pos="2078038" algn="l"/>
                <a:tab pos="2992438" algn="l"/>
                <a:tab pos="3906838" algn="l"/>
                <a:tab pos="4821238" algn="l"/>
                <a:tab pos="5735638" algn="l"/>
                <a:tab pos="6650038" algn="l"/>
                <a:tab pos="7564438" algn="l"/>
                <a:tab pos="8478838" algn="l"/>
                <a:tab pos="9393238" algn="l"/>
                <a:tab pos="10307638" algn="l"/>
              </a:tabLst>
            </a:pPr>
            <a:r>
              <a:rPr lang="en-GB" sz="3200">
                <a:latin typeface="Comic Sans MS" pitchFamily="66" charset="0"/>
                <a:ea typeface="DejaVu Sans"/>
                <a:cs typeface="DejaVu Sans"/>
              </a:rPr>
              <a:t>Çalışmanın tasarımı, veri toplama, analiz ve yorumuna yeterli katkı</a:t>
            </a:r>
          </a:p>
          <a:p>
            <a:pPr marL="593725" indent="-593725" defTabSz="449263">
              <a:spcBef>
                <a:spcPts val="800"/>
              </a:spcBef>
              <a:buClr>
                <a:srgbClr val="FFFFFF"/>
              </a:buClr>
              <a:buSzPct val="100000"/>
              <a:buFont typeface="Times New Roman" pitchFamily="18" charset="0"/>
              <a:buAutoNum type="arabicPeriod"/>
              <a:tabLst>
                <a:tab pos="1163638" algn="l"/>
                <a:tab pos="2078038" algn="l"/>
                <a:tab pos="2992438" algn="l"/>
                <a:tab pos="3906838" algn="l"/>
                <a:tab pos="4821238" algn="l"/>
                <a:tab pos="5735638" algn="l"/>
                <a:tab pos="6650038" algn="l"/>
                <a:tab pos="7564438" algn="l"/>
                <a:tab pos="8478838" algn="l"/>
                <a:tab pos="9393238" algn="l"/>
                <a:tab pos="10307638" algn="l"/>
              </a:tabLst>
            </a:pPr>
            <a:r>
              <a:rPr lang="en-GB" sz="3200">
                <a:latin typeface="Comic Sans MS" pitchFamily="66" charset="0"/>
                <a:ea typeface="DejaVu Sans"/>
                <a:cs typeface="DejaVu Sans"/>
              </a:rPr>
              <a:t>Yazının taslağını kaleme alma, entellektüel içerik yönünden gözden geçirme</a:t>
            </a:r>
          </a:p>
          <a:p>
            <a:pPr marL="593725" indent="-593725" defTabSz="449263">
              <a:spcBef>
                <a:spcPts val="800"/>
              </a:spcBef>
              <a:buClr>
                <a:srgbClr val="FFFFFF"/>
              </a:buClr>
              <a:buSzPct val="100000"/>
              <a:buFont typeface="Times New Roman" pitchFamily="18" charset="0"/>
              <a:buAutoNum type="arabicPeriod"/>
              <a:tabLst>
                <a:tab pos="1163638" algn="l"/>
                <a:tab pos="2078038" algn="l"/>
                <a:tab pos="2992438" algn="l"/>
                <a:tab pos="3906838" algn="l"/>
                <a:tab pos="4821238" algn="l"/>
                <a:tab pos="5735638" algn="l"/>
                <a:tab pos="6650038" algn="l"/>
                <a:tab pos="7564438" algn="l"/>
                <a:tab pos="8478838" algn="l"/>
                <a:tab pos="9393238" algn="l"/>
                <a:tab pos="10307638" algn="l"/>
              </a:tabLst>
            </a:pPr>
            <a:r>
              <a:rPr lang="en-GB" sz="3200">
                <a:latin typeface="Comic Sans MS" pitchFamily="66" charset="0"/>
                <a:ea typeface="DejaVu Sans"/>
                <a:cs typeface="DejaVu Sans"/>
              </a:rPr>
              <a:t>Yayınlanacak son metni onaylama</a:t>
            </a:r>
          </a:p>
          <a:p>
            <a:pPr marL="593725" indent="-593725" defTabSz="449263">
              <a:spcBef>
                <a:spcPts val="900"/>
              </a:spcBef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1163638" algn="l"/>
                <a:tab pos="2078038" algn="l"/>
                <a:tab pos="2992438" algn="l"/>
                <a:tab pos="3906838" algn="l"/>
                <a:tab pos="4821238" algn="l"/>
                <a:tab pos="5735638" algn="l"/>
                <a:tab pos="6650038" algn="l"/>
                <a:tab pos="7564438" algn="l"/>
                <a:tab pos="8478838" algn="l"/>
                <a:tab pos="9393238" algn="l"/>
                <a:tab pos="10307638" algn="l"/>
              </a:tabLst>
            </a:pPr>
            <a:r>
              <a:rPr lang="en-GB" sz="3200">
                <a:latin typeface="Comic Sans MS" pitchFamily="66" charset="0"/>
                <a:ea typeface="DejaVu Sans"/>
                <a:cs typeface="DejaVu Sans"/>
              </a:rPr>
              <a:t>	</a:t>
            </a:r>
            <a:r>
              <a:rPr lang="en-GB" sz="3200" i="1">
                <a:latin typeface="Comic Sans MS" pitchFamily="66" charset="0"/>
                <a:ea typeface="DejaVu Sans"/>
                <a:cs typeface="DejaVu Sans"/>
              </a:rPr>
              <a:t>1 + 2 + 3. maddelerin tümü yerine getirilmelidir.</a:t>
            </a:r>
          </a:p>
          <a:p>
            <a:pPr marL="593725" indent="-593725" defTabSz="449263">
              <a:spcBef>
                <a:spcPts val="900"/>
              </a:spcBef>
              <a:buClr>
                <a:srgbClr val="FF3300"/>
              </a:buClr>
              <a:buSzPct val="100000"/>
              <a:buFont typeface="Comic Sans MS" pitchFamily="66" charset="0"/>
              <a:buNone/>
              <a:tabLst>
                <a:tab pos="1163638" algn="l"/>
                <a:tab pos="2078038" algn="l"/>
                <a:tab pos="2992438" algn="l"/>
                <a:tab pos="3906838" algn="l"/>
                <a:tab pos="4821238" algn="l"/>
                <a:tab pos="5735638" algn="l"/>
                <a:tab pos="6650038" algn="l"/>
                <a:tab pos="7564438" algn="l"/>
                <a:tab pos="8478838" algn="l"/>
                <a:tab pos="9393238" algn="l"/>
                <a:tab pos="10307638" algn="l"/>
              </a:tabLst>
            </a:pPr>
            <a:r>
              <a:rPr lang="en-GB" sz="3200" i="1">
                <a:latin typeface="Comic Sans MS" pitchFamily="66" charset="0"/>
                <a:ea typeface="DejaVu Sans"/>
                <a:cs typeface="DejaVu Sans"/>
              </a:rPr>
              <a:t>                                       (ICMJE)‏</a:t>
            </a:r>
          </a:p>
        </p:txBody>
      </p:sp>
      <p:sp>
        <p:nvSpPr>
          <p:cNvPr id="80900" name="Line 3"/>
          <p:cNvSpPr>
            <a:spLocks noChangeShapeType="1"/>
          </p:cNvSpPr>
          <p:nvPr/>
        </p:nvSpPr>
        <p:spPr bwMode="auto">
          <a:xfrm>
            <a:off x="0" y="1071563"/>
            <a:ext cx="9144000" cy="1587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2F6883-6E0A-47FC-9F11-676FBD9D2E77}" type="slidenum">
              <a:rPr lang="en-GB" sz="1400">
                <a:solidFill>
                  <a:srgbClr val="000000"/>
                </a:solidFill>
                <a:latin typeface="Comic Sans MS" pitchFamily="66" charset="0"/>
                <a:ea typeface="DejaVu Sans"/>
                <a:cs typeface="DejaVu Sans"/>
              </a:rPr>
              <a:pPr algn="r" defTabSz="449263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400">
              <a:solidFill>
                <a:srgbClr val="000000"/>
              </a:solidFill>
              <a:latin typeface="Comic Sans MS" pitchFamily="66" charset="0"/>
              <a:ea typeface="DejaVu Sans"/>
              <a:cs typeface="DejaVu Sans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 algn="ctr" defTabSz="449263">
              <a:buClr>
                <a:srgbClr val="FFFF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chemeClr val="accent2"/>
                </a:solidFill>
                <a:latin typeface="Comic Sans MS" pitchFamily="66" charset="0"/>
                <a:ea typeface="DejaVu Sans"/>
                <a:cs typeface="DejaVu Sans"/>
              </a:rPr>
              <a:t>UYGUN OLMAYAN YAZARLIK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85813" y="1628775"/>
            <a:ext cx="7589837" cy="577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66" charset="0"/>
                <a:ea typeface="DejaVu Sans"/>
                <a:cs typeface="DejaVu Sans"/>
              </a:rPr>
              <a:t>Hakkı olduğu halde adı konmayanlar</a:t>
            </a:r>
            <a:endParaRPr lang="tr-TR" sz="2400">
              <a:latin typeface="Comic Sans MS" pitchFamily="66" charset="0"/>
              <a:ea typeface="DejaVu Sans"/>
              <a:cs typeface="DejaVu Sans"/>
            </a:endParaRP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omic Sans MS" pitchFamily="66" charset="0"/>
              <a:ea typeface="DejaVu Sans"/>
              <a:cs typeface="DejaVu Sans"/>
            </a:endParaRP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66" charset="0"/>
                <a:ea typeface="DejaVu Sans"/>
                <a:cs typeface="DejaVu Sans"/>
              </a:rPr>
              <a:t>Hakkı </a:t>
            </a:r>
            <a:r>
              <a:rPr lang="en-GB" sz="2400" u="sng">
                <a:latin typeface="Comic Sans MS" pitchFamily="66" charset="0"/>
                <a:ea typeface="DejaVu Sans"/>
                <a:cs typeface="DejaVu Sans"/>
              </a:rPr>
              <a:t>olmadığı</a:t>
            </a:r>
            <a:r>
              <a:rPr lang="en-GB" sz="2400">
                <a:latin typeface="Comic Sans MS" pitchFamily="66" charset="0"/>
                <a:ea typeface="DejaVu Sans"/>
                <a:cs typeface="DejaVu Sans"/>
              </a:rPr>
              <a:t> halde adı konanlar</a:t>
            </a:r>
            <a:endParaRPr lang="tr-TR" sz="2400">
              <a:latin typeface="Comic Sans MS" pitchFamily="66" charset="0"/>
              <a:ea typeface="DejaVu Sans"/>
              <a:cs typeface="DejaVu Sans"/>
            </a:endParaRP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omic Sans MS" pitchFamily="66" charset="0"/>
              <a:ea typeface="DejaVu Sans"/>
              <a:cs typeface="DejaVu Sans"/>
            </a:endParaRP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66CC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66" charset="0"/>
                <a:ea typeface="DejaVu Sans"/>
                <a:cs typeface="DejaVu Sans"/>
              </a:rPr>
              <a:t>“Gölge yazarlık,onursal yazarlık, hediye yazarlık”</a:t>
            </a:r>
            <a:endParaRPr lang="tr-TR" sz="2400">
              <a:latin typeface="Comic Sans MS" pitchFamily="66" charset="0"/>
              <a:ea typeface="DejaVu Sans"/>
              <a:cs typeface="DejaVu Sans"/>
            </a:endParaRP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66CC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omic Sans MS" pitchFamily="66" charset="0"/>
              <a:ea typeface="DejaVu Sans"/>
              <a:cs typeface="DejaVu Sans"/>
            </a:endParaRP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66" charset="0"/>
                <a:ea typeface="DejaVu Sans"/>
                <a:cs typeface="DejaVu Sans"/>
              </a:rPr>
              <a:t>	Bölüm başkanı,parayı bulan, araştırıcının arkadaşı,eşi,dostu..., hastaları,kanı,idrarı sağlayan...”</a:t>
            </a: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FF9933"/>
              </a:buClr>
              <a:buSzPct val="100000"/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2800">
              <a:latin typeface="Comic Sans MS" pitchFamily="66" charset="0"/>
              <a:ea typeface="DejaVu Sans"/>
              <a:cs typeface="DejaVu Sans"/>
            </a:endParaRP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FF9933"/>
              </a:buClr>
              <a:buSzPct val="100000"/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66" charset="0"/>
                <a:ea typeface="DejaVu Sans"/>
                <a:cs typeface="DejaVu Sans"/>
              </a:rPr>
              <a:t>Hakkı olanların hepsinin adı olmalı, </a:t>
            </a:r>
            <a:endParaRPr lang="tr-TR" sz="2400">
              <a:latin typeface="Comic Sans MS" pitchFamily="66" charset="0"/>
              <a:ea typeface="DejaVu Sans"/>
              <a:cs typeface="DejaVu Sans"/>
            </a:endParaRP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FF9933"/>
              </a:buClr>
              <a:buSzPct val="100000"/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Comic Sans MS" pitchFamily="66" charset="0"/>
                <a:ea typeface="DejaVu Sans"/>
                <a:cs typeface="DejaVu Sans"/>
              </a:rPr>
              <a:t>hakkı olmayanların hiçbirinin adı olmamalı...</a:t>
            </a:r>
          </a:p>
          <a:p>
            <a:pPr marL="341313" indent="-341313" defTabSz="449263">
              <a:lnSpc>
                <a:spcPct val="80000"/>
              </a:lnSpc>
              <a:spcBef>
                <a:spcPts val="800"/>
              </a:spcBef>
              <a:buClr>
                <a:srgbClr val="00FF00"/>
              </a:buClr>
              <a:buSzPct val="100000"/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/>
                <a:cs typeface="DejaVu Sans"/>
              </a:rPr>
              <a:t>	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730250" y="5000625"/>
            <a:ext cx="7699375" cy="1368425"/>
          </a:xfrm>
          <a:prstGeom prst="rect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r-TR" sz="2400">
              <a:solidFill>
                <a:schemeClr val="bg1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82950" name="Line 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Homo_Erec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2266950" cy="366713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Ve bilim doğuyor…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6121400"/>
          </a:xfrm>
        </p:spPr>
        <p:txBody>
          <a:bodyPr/>
          <a:lstStyle/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BİLİMSEL ARAŞTIRMA VE YAYINDA ETİK DIŞI DURUM İÇİN 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solidFill>
                  <a:schemeClr val="accent2"/>
                </a:solidFill>
                <a:latin typeface="Comic Sans MS" pitchFamily="66" charset="0"/>
              </a:rPr>
              <a:t>İHLAL:</a:t>
            </a:r>
          </a:p>
          <a:p>
            <a:pPr eaLnBrk="1" hangingPunct="1"/>
            <a:endParaRPr lang="tr-TR" sz="280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KASIT  veya  AĞIR İHMAL SONUCU GERÇEKLEŞMİŞ OLMALIDIR</a:t>
            </a:r>
          </a:p>
          <a:p>
            <a:pPr eaLnBrk="1" hangingPunct="1">
              <a:buFontTx/>
              <a:buNone/>
            </a:pPr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İDDİA , İNANDIRICI  ve YETERLİ DELİLLE KANITLANMIŞ OLMALIDIR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755650" y="476250"/>
            <a:ext cx="77930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FF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BİLİMSEL YANILTMA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14400" y="2030413"/>
            <a:ext cx="8229600" cy="508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30200">
              <a:spcBef>
                <a:spcPts val="700"/>
              </a:spcBef>
              <a:buClr>
                <a:srgbClr val="00CC00"/>
              </a:buClr>
              <a:buFont typeface="Comic Sans MS" pitchFamily="66" charset="0"/>
              <a:buNone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4113" algn="l"/>
              </a:tabLst>
            </a:pPr>
            <a:r>
              <a:rPr lang="en-GB" sz="3200" u="sng">
                <a:latin typeface="Comic Sans MS" pitchFamily="66" charset="0"/>
              </a:rPr>
              <a:t>Uluslararası örnekler:</a:t>
            </a:r>
          </a:p>
          <a:p>
            <a:pPr marL="330200" indent="-330200">
              <a:spcBef>
                <a:spcPts val="800"/>
              </a:spcBef>
              <a:buClr>
                <a:srgbClr val="FF3300"/>
              </a:buClr>
              <a:buFont typeface="Arial" pitchFamily="34" charset="0"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4113" algn="l"/>
              </a:tabLst>
            </a:pPr>
            <a:r>
              <a:rPr lang="en-GB" sz="3200">
                <a:latin typeface="Comic Sans MS" pitchFamily="66" charset="0"/>
              </a:rPr>
              <a:t>Darsee  : Uydurma (Fabrikasyon)</a:t>
            </a:r>
            <a:r>
              <a:rPr lang="ar-SA" sz="3200">
                <a:latin typeface="Comic Sans MS" pitchFamily="66" charset="0"/>
              </a:rPr>
              <a:t>‏</a:t>
            </a:r>
            <a:endParaRPr lang="en-GB" sz="3200">
              <a:latin typeface="Comic Sans MS" pitchFamily="66" charset="0"/>
            </a:endParaRPr>
          </a:p>
          <a:p>
            <a:pPr marL="330200" indent="-330200">
              <a:spcBef>
                <a:spcPts val="800"/>
              </a:spcBef>
              <a:buClr>
                <a:srgbClr val="FF3300"/>
              </a:buClr>
              <a:buFont typeface="Arial" pitchFamily="34" charset="0"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4113" algn="l"/>
              </a:tabLst>
            </a:pPr>
            <a:r>
              <a:rPr lang="en-GB" sz="3200">
                <a:latin typeface="Comic Sans MS" pitchFamily="66" charset="0"/>
              </a:rPr>
              <a:t>Soman  : Hakemliğin suistimali</a:t>
            </a:r>
          </a:p>
          <a:p>
            <a:pPr marL="330200" indent="-330200">
              <a:spcBef>
                <a:spcPts val="800"/>
              </a:spcBef>
              <a:buClr>
                <a:srgbClr val="FF3300"/>
              </a:buClr>
              <a:buFont typeface="Arial" pitchFamily="34" charset="0"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4113" algn="l"/>
              </a:tabLst>
            </a:pPr>
            <a:r>
              <a:rPr lang="en-GB" sz="3200">
                <a:latin typeface="Comic Sans MS" pitchFamily="66" charset="0"/>
              </a:rPr>
              <a:t>Imanishi-Kari-Baltimore: Çarpıtma (Falsifikasyon)</a:t>
            </a:r>
            <a:r>
              <a:rPr lang="ar-SA" sz="3200">
                <a:latin typeface="Comic Sans MS" pitchFamily="66" charset="0"/>
              </a:rPr>
              <a:t>‏</a:t>
            </a:r>
            <a:endParaRPr lang="en-GB" sz="3200">
              <a:latin typeface="Comic Sans MS" pitchFamily="66" charset="0"/>
            </a:endParaRPr>
          </a:p>
          <a:p>
            <a:pPr marL="330200" indent="-330200">
              <a:spcBef>
                <a:spcPts val="800"/>
              </a:spcBef>
              <a:buClr>
                <a:srgbClr val="FF3300"/>
              </a:buClr>
              <a:buFont typeface="Arial" pitchFamily="34" charset="0"/>
              <a:buChar char="•"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4113" algn="l"/>
              </a:tabLst>
            </a:pPr>
            <a:r>
              <a:rPr lang="en-GB" sz="3200">
                <a:latin typeface="Comic Sans MS" pitchFamily="66" charset="0"/>
              </a:rPr>
              <a:t>Gallo:   HIV keşfi (Aşırma- Plajerizm ?)</a:t>
            </a:r>
            <a:r>
              <a:rPr lang="ar-SA" sz="3200">
                <a:latin typeface="Comic Sans MS" pitchFamily="66" charset="0"/>
              </a:rPr>
              <a:t>‏</a:t>
            </a:r>
            <a:endParaRPr lang="en-GB" sz="3200">
              <a:latin typeface="Comic Sans MS" pitchFamily="66" charset="0"/>
            </a:endParaRPr>
          </a:p>
          <a:p>
            <a:pPr marL="330200" indent="-330200">
              <a:spcBef>
                <a:spcPts val="800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4113" algn="l"/>
              </a:tabLst>
            </a:pPr>
            <a:endParaRPr lang="en-GB" sz="3200">
              <a:solidFill>
                <a:srgbClr val="FFFFFF"/>
              </a:solidFill>
              <a:latin typeface="Comic Sans MS" pitchFamily="66" charset="0"/>
            </a:endParaRPr>
          </a:p>
          <a:p>
            <a:pPr marL="330200" indent="-330200">
              <a:spcBef>
                <a:spcPts val="800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900113" algn="l"/>
                <a:tab pos="1814513" algn="l"/>
                <a:tab pos="2728913" algn="l"/>
                <a:tab pos="3643313" algn="l"/>
                <a:tab pos="4557713" algn="l"/>
                <a:tab pos="5472113" algn="l"/>
                <a:tab pos="6386513" algn="l"/>
                <a:tab pos="7300913" algn="l"/>
                <a:tab pos="8215313" algn="l"/>
                <a:tab pos="9129713" algn="l"/>
                <a:tab pos="10044113" algn="l"/>
              </a:tabLst>
            </a:pPr>
            <a:endParaRPr lang="en-GB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0" y="1428750"/>
            <a:ext cx="9144000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960813" cy="264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609975"/>
            <a:ext cx="4179887" cy="302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7150" y="3214688"/>
            <a:ext cx="5586413" cy="319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33CC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u="sng">
                <a:latin typeface="Comic Sans MS" pitchFamily="66" charset="0"/>
                <a:cs typeface="Lucida Sans Unicode" pitchFamily="34" charset="0"/>
              </a:rPr>
              <a:t>Prof. Hwang Woo-suk</a:t>
            </a:r>
          </a:p>
          <a:p>
            <a:pPr>
              <a:buClr>
                <a:srgbClr val="33CC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i="1">
                <a:latin typeface="Comic Sans MS" pitchFamily="66" charset="0"/>
                <a:cs typeface="Lucida Sans Unicode" pitchFamily="34" charset="0"/>
              </a:rPr>
              <a:t>Seoul Üniversitesi</a:t>
            </a:r>
          </a:p>
          <a:p>
            <a:pPr>
              <a:buClr>
                <a:srgbClr val="33CC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i="1">
                <a:latin typeface="Comic Sans MS" pitchFamily="66" charset="0"/>
                <a:cs typeface="Lucida Sans Unicode" pitchFamily="34" charset="0"/>
              </a:rPr>
              <a:t>Güney Kore</a:t>
            </a:r>
          </a:p>
          <a:p>
            <a:pPr>
              <a:buClr>
                <a:srgbClr val="33CC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i="1">
              <a:latin typeface="Comic Sans MS" pitchFamily="66" charset="0"/>
              <a:cs typeface="Lucida Sans Unicode" pitchFamily="34" charset="0"/>
            </a:endParaRPr>
          </a:p>
          <a:p>
            <a:pPr>
              <a:buClr>
                <a:srgbClr val="33CC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i="1">
                <a:latin typeface="Comic Sans MS" pitchFamily="66" charset="0"/>
                <a:cs typeface="Lucida Sans Unicode" pitchFamily="34" charset="0"/>
              </a:rPr>
              <a:t>“Somatik Hücre Transferi ile Embriyonik Kök Hücre</a:t>
            </a:r>
          </a:p>
          <a:p>
            <a:pPr>
              <a:buClr>
                <a:srgbClr val="33CC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i="1">
                <a:latin typeface="Comic Sans MS" pitchFamily="66" charset="0"/>
                <a:cs typeface="Lucida Sans Unicode" pitchFamily="34" charset="0"/>
              </a:rPr>
              <a:t>Elde Etme Yöntemi”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11150"/>
            <a:ext cx="4381500" cy="264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 l="3175" r="3790" b="-526"/>
          <a:stretch>
            <a:fillRect/>
          </a:stretch>
        </p:blipFill>
        <p:spPr bwMode="auto">
          <a:xfrm>
            <a:off x="360363" y="0"/>
            <a:ext cx="39243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427538" y="1196975"/>
            <a:ext cx="4716462" cy="301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6" charset="0"/>
              </a:rPr>
              <a:t>Dr. </a:t>
            </a:r>
            <a:r>
              <a:rPr lang="tr-TR" sz="2400">
                <a:latin typeface="Comic Sans MS" pitchFamily="66" charset="0"/>
              </a:rPr>
              <a:t>H</a:t>
            </a:r>
            <a:r>
              <a:rPr lang="en-GB" sz="2400">
                <a:latin typeface="Comic Sans MS" pitchFamily="66" charset="0"/>
              </a:rPr>
              <a:t>WHANG hakkında</a:t>
            </a: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6" charset="0"/>
              </a:rPr>
              <a:t>Soruşturma </a:t>
            </a: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2400" i="1">
              <a:latin typeface="Comic Sans MS" pitchFamily="66" charset="0"/>
            </a:endParaRP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i="1">
                <a:latin typeface="Comic Sans MS" pitchFamily="66" charset="0"/>
              </a:rPr>
              <a:t>“Falsifikasyon </a:t>
            </a:r>
            <a:r>
              <a:rPr lang="tr-TR" sz="2400" i="1">
                <a:latin typeface="Comic Sans MS" pitchFamily="66" charset="0"/>
              </a:rPr>
              <a:t>(</a:t>
            </a:r>
            <a:r>
              <a:rPr lang="en-GB" sz="2400" i="1">
                <a:latin typeface="Comic Sans MS" pitchFamily="66" charset="0"/>
              </a:rPr>
              <a:t>Uydurma</a:t>
            </a:r>
            <a:r>
              <a:rPr lang="tr-TR" sz="2400" i="1">
                <a:latin typeface="Comic Sans MS" pitchFamily="66" charset="0"/>
              </a:rPr>
              <a:t>) </a:t>
            </a:r>
            <a:r>
              <a:rPr lang="en-GB" sz="2400" i="1">
                <a:latin typeface="Comic Sans MS" pitchFamily="66" charset="0"/>
              </a:rPr>
              <a:t>suçlaması</a:t>
            </a:r>
            <a:r>
              <a:rPr lang="tr-TR" sz="2400" i="1">
                <a:latin typeface="Comic Sans MS" pitchFamily="66" charset="0"/>
              </a:rPr>
              <a:t>”</a:t>
            </a:r>
            <a:endParaRPr lang="en-GB" sz="2400" i="1">
              <a:latin typeface="Comic Sans MS" pitchFamily="66" charset="0"/>
            </a:endParaRP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i="1">
              <a:latin typeface="Comic Sans MS" pitchFamily="66" charset="0"/>
            </a:endParaRPr>
          </a:p>
          <a:p>
            <a:pPr>
              <a:buClr>
                <a:srgbClr val="66FF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6" charset="0"/>
              </a:rPr>
              <a:t>Wall  Street Journal</a:t>
            </a:r>
          </a:p>
          <a:p>
            <a:pPr>
              <a:buClr>
                <a:srgbClr val="66FF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6" charset="0"/>
              </a:rPr>
              <a:t>16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Aralık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2005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04800" y="252413"/>
            <a:ext cx="8382000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FFFF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 </a:t>
            </a:r>
            <a:r>
              <a:rPr lang="en-GB" sz="2400" b="1">
                <a:latin typeface="Comic Sans MS" pitchFamily="66" charset="0"/>
              </a:rPr>
              <a:t>HWANG  OLAYI 		Science 312: 980-81, 2006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1066800"/>
            <a:ext cx="5768975" cy="573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0"/>
          <a:ext cx="5400675" cy="6858000"/>
        </p:xfrm>
        <a:graphic>
          <a:graphicData uri="http://schemas.openxmlformats.org/presentationml/2006/ole">
            <p:oleObj spid="_x0000_s1027" name="Acrobat Document" r:id="rId4" imgW="5668166" imgH="7447619" progId="AcroExch.Document.DC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651500" y="4652963"/>
            <a:ext cx="36163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  <a:p>
            <a:r>
              <a:rPr lang="tr-TR"/>
              <a:t>Geoff Brumfiel</a:t>
            </a:r>
          </a:p>
          <a:p>
            <a:r>
              <a:rPr lang="tr-TR" sz="2800" b="1"/>
              <a:t>NATURE</a:t>
            </a:r>
          </a:p>
          <a:p>
            <a:r>
              <a:rPr lang="tr-TR" sz="2800" b="1"/>
              <a:t>Vol : 449</a:t>
            </a:r>
          </a:p>
          <a:p>
            <a:r>
              <a:rPr lang="tr-TR" sz="2800" b="1"/>
              <a:t>6.September.2007</a:t>
            </a:r>
          </a:p>
          <a:p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651500" y="1444625"/>
            <a:ext cx="3487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latin typeface="Comic Sans MS" pitchFamily="66" charset="0"/>
              </a:rPr>
              <a:t>“ There are some </a:t>
            </a:r>
          </a:p>
          <a:p>
            <a:r>
              <a:rPr lang="tr-TR" sz="2400">
                <a:latin typeface="Comic Sans MS" pitchFamily="66" charset="0"/>
              </a:rPr>
              <a:t>cultures in which </a:t>
            </a:r>
          </a:p>
          <a:p>
            <a:r>
              <a:rPr lang="tr-TR" sz="2400" i="1">
                <a:latin typeface="Comic Sans MS" pitchFamily="66" charset="0"/>
              </a:rPr>
              <a:t>Plagiarism</a:t>
            </a:r>
          </a:p>
          <a:p>
            <a:r>
              <a:rPr lang="tr-TR" sz="2400">
                <a:latin typeface="Comic Sans MS" pitchFamily="66" charset="0"/>
              </a:rPr>
              <a:t>İs not even regarded as</a:t>
            </a:r>
          </a:p>
          <a:p>
            <a:r>
              <a:rPr lang="tr-TR" sz="2400">
                <a:latin typeface="Comic Sans MS" pitchFamily="66" charset="0"/>
              </a:rPr>
              <a:t>deplorable.”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0825" y="404813"/>
            <a:ext cx="1657350" cy="6453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5651500" cy="6858000"/>
        </p:xfrm>
        <a:graphic>
          <a:graphicData uri="http://schemas.openxmlformats.org/presentationml/2006/ole">
            <p:oleObj spid="_x0000_s2051" name="Acrobat Document" r:id="rId4" imgW="5668166" imgH="7447619" progId="AcroExch.Document.DC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724525" y="5084763"/>
            <a:ext cx="316865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>
                <a:latin typeface="Comic Sans MS" pitchFamily="66" charset="0"/>
              </a:rPr>
              <a:t>İ. Y. </a:t>
            </a:r>
          </a:p>
          <a:p>
            <a:r>
              <a:rPr lang="tr-TR" sz="3200">
                <a:latin typeface="Comic Sans MS" pitchFamily="66" charset="0"/>
              </a:rPr>
              <a:t>NATURE</a:t>
            </a:r>
          </a:p>
          <a:p>
            <a:r>
              <a:rPr lang="tr-TR" sz="2000">
                <a:latin typeface="Comic Sans MS" pitchFamily="66" charset="0"/>
              </a:rPr>
              <a:t>Vol: 449 ; 658</a:t>
            </a:r>
          </a:p>
          <a:p>
            <a:r>
              <a:rPr lang="tr-TR" sz="2000">
                <a:latin typeface="Comic Sans MS" pitchFamily="66" charset="0"/>
              </a:rPr>
              <a:t>11.October.2007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32450" y="752475"/>
            <a:ext cx="3535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omic Sans MS" pitchFamily="66" charset="0"/>
              </a:rPr>
              <a:t>“ For those of us whose mother</a:t>
            </a:r>
          </a:p>
          <a:p>
            <a:r>
              <a:rPr lang="tr-TR">
                <a:latin typeface="Comic Sans MS" pitchFamily="66" charset="0"/>
              </a:rPr>
              <a:t>Tongue is not English, using </a:t>
            </a:r>
          </a:p>
          <a:p>
            <a:r>
              <a:rPr lang="tr-TR">
                <a:latin typeface="Comic Sans MS" pitchFamily="66" charset="0"/>
              </a:rPr>
              <a:t>Beautiful sentences for other </a:t>
            </a:r>
          </a:p>
          <a:p>
            <a:r>
              <a:rPr lang="tr-TR">
                <a:latin typeface="Comic Sans MS" pitchFamily="66" charset="0"/>
              </a:rPr>
              <a:t>Studies on the same subject</a:t>
            </a:r>
          </a:p>
          <a:p>
            <a:r>
              <a:rPr lang="tr-TR">
                <a:latin typeface="Comic Sans MS" pitchFamily="66" charset="0"/>
              </a:rPr>
              <a:t>İn our introduction </a:t>
            </a:r>
          </a:p>
          <a:p>
            <a:r>
              <a:rPr lang="tr-TR">
                <a:latin typeface="Comic Sans MS" pitchFamily="66" charset="0"/>
              </a:rPr>
              <a:t>is not unusual”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703888" y="2924175"/>
            <a:ext cx="33321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omic Sans MS" pitchFamily="66" charset="0"/>
              </a:rPr>
              <a:t>“ Borrowing sentences is the</a:t>
            </a:r>
          </a:p>
          <a:p>
            <a:r>
              <a:rPr lang="tr-TR">
                <a:latin typeface="Comic Sans MS" pitchFamily="66" charset="0"/>
              </a:rPr>
              <a:t>part of a paper that simply</a:t>
            </a:r>
          </a:p>
          <a:p>
            <a:r>
              <a:rPr lang="tr-TR">
                <a:latin typeface="Comic Sans MS" pitchFamily="66" charset="0"/>
              </a:rPr>
              <a:t>helps to better introduce the</a:t>
            </a:r>
          </a:p>
          <a:p>
            <a:r>
              <a:rPr lang="tr-TR">
                <a:latin typeface="Comic Sans MS" pitchFamily="66" charset="0"/>
              </a:rPr>
              <a:t>problem should not  be </a:t>
            </a:r>
          </a:p>
          <a:p>
            <a:r>
              <a:rPr lang="tr-TR">
                <a:latin typeface="Comic Sans MS" pitchFamily="66" charset="0"/>
              </a:rPr>
              <a:t>seen as Plagiarism. “</a:t>
            </a:r>
          </a:p>
          <a:p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smtClean="0"/>
              <a:t>TÜRKİYE’DE YAYIN ETİĞİ İLE İLGİLİ KURALLAR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777163" cy="489585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chemeClr val="tx1"/>
                </a:solidFill>
                <a:latin typeface="Comic Sans MS" pitchFamily="66" charset="0"/>
              </a:rPr>
              <a:t>YÖK </a:t>
            </a:r>
          </a:p>
          <a:p>
            <a:pPr lvl="1" eaLnBrk="1" hangingPunct="1"/>
            <a:r>
              <a:rPr lang="tr-TR" smtClean="0">
                <a:solidFill>
                  <a:schemeClr val="tx1"/>
                </a:solidFill>
                <a:latin typeface="Comic Sans MS" pitchFamily="66" charset="0"/>
              </a:rPr>
              <a:t>Disiplin ve Etik Yönetmeliği</a:t>
            </a:r>
          </a:p>
          <a:p>
            <a:pPr eaLnBrk="1" hangingPunct="1"/>
            <a:r>
              <a:rPr lang="tr-TR" smtClean="0">
                <a:solidFill>
                  <a:schemeClr val="tx1"/>
                </a:solidFill>
                <a:latin typeface="Comic Sans MS" pitchFamily="66" charset="0"/>
              </a:rPr>
              <a:t>ÜNİVERSİTELERARASI KURUL</a:t>
            </a:r>
          </a:p>
          <a:p>
            <a:pPr lvl="1" eaLnBrk="1" hangingPunct="1"/>
            <a:r>
              <a:rPr lang="tr-TR" smtClean="0">
                <a:solidFill>
                  <a:schemeClr val="tx1"/>
                </a:solidFill>
                <a:latin typeface="Comic Sans MS" pitchFamily="66" charset="0"/>
              </a:rPr>
              <a:t>Doçentlik Sınavı Etik Kurulu</a:t>
            </a:r>
          </a:p>
          <a:p>
            <a:pPr eaLnBrk="1" hangingPunct="1"/>
            <a:r>
              <a:rPr lang="tr-TR" smtClean="0">
                <a:solidFill>
                  <a:schemeClr val="tx1"/>
                </a:solidFill>
                <a:latin typeface="Comic Sans MS" pitchFamily="66" charset="0"/>
              </a:rPr>
              <a:t>TÜBİTAK </a:t>
            </a:r>
          </a:p>
          <a:p>
            <a:pPr lvl="1" eaLnBrk="1" hangingPunct="1"/>
            <a:r>
              <a:rPr lang="tr-TR" smtClean="0">
                <a:solidFill>
                  <a:schemeClr val="tx1"/>
                </a:solidFill>
                <a:latin typeface="Comic Sans MS" pitchFamily="66" charset="0"/>
              </a:rPr>
              <a:t>Araştırma ve Yayın Etiği Kurulu (AYEK)</a:t>
            </a:r>
          </a:p>
          <a:p>
            <a:pPr eaLnBrk="1" hangingPunct="1"/>
            <a:r>
              <a:rPr lang="tr-TR" smtClean="0">
                <a:solidFill>
                  <a:schemeClr val="tx1"/>
                </a:solidFill>
                <a:latin typeface="Comic Sans MS" pitchFamily="66" charset="0"/>
              </a:rPr>
              <a:t>TÜBA</a:t>
            </a:r>
          </a:p>
          <a:p>
            <a:pPr lvl="1" eaLnBrk="1" hangingPunct="1"/>
            <a:r>
              <a:rPr lang="tr-TR" smtClean="0">
                <a:solidFill>
                  <a:schemeClr val="tx1"/>
                </a:solidFill>
                <a:latin typeface="Comic Sans MS" pitchFamily="66" charset="0"/>
              </a:rPr>
              <a:t>Bilimsel Araştırmalar Etik Kurulu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95288" y="1341438"/>
            <a:ext cx="8748712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39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ARAŞTIRMA ETİĞİ </a:t>
            </a:r>
            <a: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&amp;</a:t>
            </a:r>
            <a:b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en-GB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BİLİM İNSANLARININ - KURUMLARIN SORUMLULUKLARI</a:t>
            </a:r>
            <a:endParaRPr lang="tr-TR" sz="2200" cap="none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Araştır</a:t>
            </a:r>
            <a:r>
              <a:rPr lang="tr-TR" sz="2000" smtClean="0">
                <a:latin typeface="Comic Sans MS" pitchFamily="66" charset="0"/>
              </a:rPr>
              <a:t>macılar, </a:t>
            </a:r>
            <a:r>
              <a:rPr lang="en-GB" sz="2000" smtClean="0">
                <a:latin typeface="Comic Sans MS" pitchFamily="66" charset="0"/>
              </a:rPr>
              <a:t>hem kuramsal bilgi</a:t>
            </a:r>
            <a:r>
              <a:rPr lang="tr-TR" sz="2000" smtClean="0">
                <a:latin typeface="Comic Sans MS" pitchFamily="66" charset="0"/>
              </a:rPr>
              <a:t>,</a:t>
            </a:r>
            <a:r>
              <a:rPr lang="en-GB" sz="2000" smtClean="0">
                <a:latin typeface="Comic Sans MS" pitchFamily="66" charset="0"/>
              </a:rPr>
              <a:t> hem de teknik olanaklar </a:t>
            </a:r>
            <a:r>
              <a:rPr lang="tr-TR" sz="2000" smtClean="0">
                <a:latin typeface="Comic Sans MS" pitchFamily="66" charset="0"/>
              </a:rPr>
              <a:t>açısından</a:t>
            </a:r>
            <a:r>
              <a:rPr lang="en-GB" sz="2000" smtClean="0">
                <a:latin typeface="Comic Sans MS" pitchFamily="66" charset="0"/>
              </a:rPr>
              <a:t> yeterince donanımlı olma</a:t>
            </a:r>
            <a:r>
              <a:rPr lang="tr-TR" sz="2000" smtClean="0">
                <a:latin typeface="Comic Sans MS" pitchFamily="66" charset="0"/>
              </a:rPr>
              <a:t>lıdır </a:t>
            </a:r>
            <a:r>
              <a:rPr lang="en-GB" sz="2000" smtClean="0">
                <a:latin typeface="Comic Sans MS" pitchFamily="66" charset="0"/>
              </a:rPr>
              <a:t> </a:t>
            </a: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Araştırmanın tüm aşamalarında dürüstlük, objektiflik, özeleştiri, açıklık ve disiplin</a:t>
            </a:r>
            <a:r>
              <a:rPr lang="tr-TR" sz="2000" smtClean="0">
                <a:latin typeface="Comic Sans MS" pitchFamily="66" charset="0"/>
              </a:rPr>
              <a:t> </a:t>
            </a:r>
            <a:r>
              <a:rPr lang="en-GB" sz="2000" smtClean="0">
                <a:latin typeface="Comic Sans MS" pitchFamily="66" charset="0"/>
              </a:rPr>
              <a:t>elden </a:t>
            </a:r>
            <a:r>
              <a:rPr lang="tr-TR" sz="2000" smtClean="0">
                <a:latin typeface="Comic Sans MS" pitchFamily="66" charset="0"/>
              </a:rPr>
              <a:t>bırakılmamalıdır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Araştırma “yapılmaya değer” ise gerçekleştirilmelidir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Proje, araştırmayı tam olarak yansıtacak şekilde, yalın bir dille ve ayrıntılı olarak hazırlanmalıdır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Araştırma, onaylanan protokol uyarınca yürütülmelidir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Yöntem - ister geleneksel, isterse yeni olsun – mutlaka yansız ve tekrarlanabilir nitelikte olmalıdır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Yeni bir yöntemin, deneklere ve çevreye verebileceği zararlar önceden belirlenerek gerekli önlemler alınmalıdır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ARAŞTIRMA ETİĞİ </a:t>
            </a:r>
            <a: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&amp;</a:t>
            </a:r>
            <a:b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en-GB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BİLİM İNSANLARININ - KURUMLARIN SORUMLULUKLARI</a:t>
            </a:r>
            <a:endParaRPr lang="tr-TR" sz="2200" cap="none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93175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Yöntem, kontrol grubuna da uygulanmalıdır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Deneklerin kullanıldığı araştırmalarda temel etik ilkelere bağlı kalınmalıdır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Etik Kurul onayı alınmalıdır 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Verilerin toplanması, arşivlenmesi ve analizinde, araştırmanın değerini ve güvenilirliğini azaltan her türlü girişimden kaçınılmalıdır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Veriler, AB Etik Kurul Standartları dikkate alınarak en az 5 yıl saklanmalıdır</a:t>
            </a:r>
          </a:p>
          <a:p>
            <a:pPr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Araştırma-Bilim Kurumları, araştırmacıların nitelikli bilimsel araştırma yapabilmeleri için uygun kuralları geliştirmeli, bunların uygulanmasını sağlayarak denetimini yapmalıdır 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4857750" cy="1223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8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ARAŞT</a:t>
            </a:r>
            <a:r>
              <a:rPr lang="tr-TR" sz="28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I</a:t>
            </a:r>
            <a:r>
              <a:rPr lang="en-GB" sz="28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RMA </a:t>
            </a:r>
            <a:r>
              <a:rPr lang="tr-TR" sz="28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- YAYIN </a:t>
            </a:r>
            <a:r>
              <a:rPr lang="en-GB" sz="28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ET</a:t>
            </a:r>
            <a:r>
              <a:rPr lang="tr-TR" sz="28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İ</a:t>
            </a:r>
            <a:r>
              <a:rPr lang="en-GB" sz="28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Ğ</a:t>
            </a:r>
            <a:r>
              <a:rPr lang="tr-TR" sz="28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İ</a:t>
            </a:r>
            <a:r>
              <a:rPr lang="tr-TR" sz="2800" cap="none" smtClean="0">
                <a:solidFill>
                  <a:schemeClr val="accent2"/>
                </a:solidFill>
                <a:effectLst/>
                <a:latin typeface="Comic Sans MS" pitchFamily="66" charset="0"/>
              </a:rPr>
              <a:t>   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4163"/>
            <a:ext cx="5000625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tr-TR" sz="4000" smtClean="0">
              <a:latin typeface="Monotype Corsiva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tr-TR" sz="2400" smtClean="0">
                <a:solidFill>
                  <a:schemeClr val="accent2"/>
                </a:solidFill>
                <a:latin typeface="Comic Sans MS" pitchFamily="66" charset="0"/>
              </a:rPr>
              <a:t>	</a:t>
            </a:r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bilimsel araştırma </a:t>
            </a:r>
            <a:r>
              <a:rPr lang="tr-TR" sz="2400" smtClean="0">
                <a:solidFill>
                  <a:schemeClr val="tx1"/>
                </a:solidFill>
                <a:latin typeface="Comic Sans MS" pitchFamily="66" charset="0"/>
              </a:rPr>
              <a:t>ve yayın </a:t>
            </a:r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sürecinde </a:t>
            </a:r>
            <a:r>
              <a:rPr lang="tr-TR" sz="2400" smtClean="0">
                <a:solidFill>
                  <a:schemeClr val="tx1"/>
                </a:solidFill>
                <a:latin typeface="Comic Sans MS" pitchFamily="66" charset="0"/>
              </a:rPr>
              <a:t>o</a:t>
            </a:r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rtaya çıkan değer sorunlarının çözümünde</a:t>
            </a:r>
            <a:r>
              <a:rPr lang="tr-TR" sz="240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bilim </a:t>
            </a:r>
            <a:endParaRPr lang="tr-TR" sz="240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tr-TR" sz="2400" smtClean="0">
                <a:solidFill>
                  <a:schemeClr val="tx1"/>
                </a:solidFill>
                <a:latin typeface="Comic Sans MS" pitchFamily="66" charset="0"/>
              </a:rPr>
              <a:t>    </a:t>
            </a:r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toplumunun</a:t>
            </a:r>
            <a:r>
              <a:rPr lang="tr-TR" sz="240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vicdanının </a:t>
            </a:r>
            <a:endParaRPr lang="tr-TR" sz="240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tr-TR" sz="240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temsilcisi olan ilkeler bütünü</a:t>
            </a:r>
            <a:endParaRPr lang="tr-TR" sz="24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4214813" y="1706563"/>
            <a:ext cx="41433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tr-TR" sz="400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6389" name="Picture 3" descr="D:\User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549275"/>
            <a:ext cx="2928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ARAŞTIRMA ETİĞİ </a:t>
            </a:r>
            <a: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&amp;</a:t>
            </a:r>
            <a:b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en-GB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BİLİM İNSANLARININ - KURUMLARIN SORUMLULUKLARI</a:t>
            </a:r>
            <a:endParaRPr lang="tr-TR" sz="2200" cap="none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903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Araştırma-Bilim Kurumları, yeterli altyapıya ve saydam yönetime sahip olmalıdır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Araştırma-Bilim Kurumları</a:t>
            </a:r>
            <a:r>
              <a:rPr lang="en-GB" sz="2000" smtClean="0">
                <a:latin typeface="Comic Sans MS" pitchFamily="66" charset="0"/>
              </a:rPr>
              <a:t> bünyesinde, etik kurul</a:t>
            </a:r>
            <a:r>
              <a:rPr lang="tr-TR" sz="2000" smtClean="0">
                <a:latin typeface="Comic Sans MS" pitchFamily="66" charset="0"/>
              </a:rPr>
              <a:t>un </a:t>
            </a:r>
            <a:r>
              <a:rPr lang="en-GB" sz="2000" smtClean="0">
                <a:latin typeface="Comic Sans MS" pitchFamily="66" charset="0"/>
              </a:rPr>
              <a:t>kurul</a:t>
            </a:r>
            <a:r>
              <a:rPr lang="tr-TR" sz="2000" smtClean="0">
                <a:latin typeface="Comic Sans MS" pitchFamily="66" charset="0"/>
              </a:rPr>
              <a:t>ması ve </a:t>
            </a:r>
            <a:r>
              <a:rPr lang="en-GB" sz="2000" smtClean="0">
                <a:latin typeface="Comic Sans MS" pitchFamily="66" charset="0"/>
              </a:rPr>
              <a:t>etkin ve bağımsız bir biçimde çalışm</a:t>
            </a:r>
            <a:r>
              <a:rPr lang="tr-TR" sz="2000" smtClean="0">
                <a:latin typeface="Comic Sans MS" pitchFamily="66" charset="0"/>
              </a:rPr>
              <a:t>ası </a:t>
            </a:r>
            <a:r>
              <a:rPr lang="en-GB" sz="2000" smtClean="0">
                <a:latin typeface="Comic Sans MS" pitchFamily="66" charset="0"/>
              </a:rPr>
              <a:t>sağlanmalıdır</a:t>
            </a: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Her genç araştırıcının yeterince danışmanlık alabilmesine özen gösterilme</a:t>
            </a:r>
            <a:r>
              <a:rPr lang="tr-TR" sz="2000" smtClean="0">
                <a:latin typeface="Comic Sans MS" pitchFamily="66" charset="0"/>
              </a:rPr>
              <a:t>lidir</a:t>
            </a:r>
            <a:r>
              <a:rPr lang="tr-TR" sz="1800" smtClean="0">
                <a:latin typeface="Comic Sans MS" pitchFamily="66" charset="0"/>
              </a:rPr>
              <a:t> </a:t>
            </a:r>
            <a:r>
              <a:rPr lang="en-GB" sz="1800" smtClean="0">
                <a:latin typeface="Comic Sans MS" pitchFamily="66" charset="0"/>
              </a:rPr>
              <a:t> </a:t>
            </a: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Firmaların parasal destekleri</a:t>
            </a:r>
            <a:r>
              <a:rPr lang="tr-TR" sz="2000" smtClean="0">
                <a:latin typeface="Comic Sans MS" pitchFamily="66" charset="0"/>
              </a:rPr>
              <a:t>, araştırma-bilim kurumlarının </a:t>
            </a:r>
            <a:r>
              <a:rPr lang="en-GB" sz="2000" smtClean="0">
                <a:latin typeface="Comic Sans MS" pitchFamily="66" charset="0"/>
              </a:rPr>
              <a:t>mali ve idari organlarınca denet</a:t>
            </a:r>
            <a:r>
              <a:rPr lang="tr-TR" sz="2000" smtClean="0">
                <a:latin typeface="Comic Sans MS" pitchFamily="66" charset="0"/>
              </a:rPr>
              <a:t>lenmelidir </a:t>
            </a:r>
            <a:r>
              <a:rPr lang="en-GB" sz="2000" smtClean="0">
                <a:latin typeface="Comic Sans MS" pitchFamily="66" charset="0"/>
              </a:rPr>
              <a:t> </a:t>
            </a: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Araştırmaya yönelik herhangi bir olumsuz iddianın varlığında gereken yasal girişimler kurum içinde başlatılmalı</a:t>
            </a:r>
            <a:r>
              <a:rPr lang="tr-TR" sz="2000" smtClean="0">
                <a:latin typeface="Comic Sans MS" pitchFamily="66" charset="0"/>
              </a:rPr>
              <a:t>dır 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</a:pPr>
            <a:endParaRPr lang="tr-TR" sz="160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</a:pPr>
            <a:endParaRPr lang="tr-TR" sz="120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</a:pPr>
            <a:endParaRPr lang="tr-TR" sz="90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</a:pPr>
            <a:endParaRPr lang="tr-TR" sz="90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</a:pPr>
            <a:endParaRPr lang="tr-TR" sz="20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</a:pPr>
            <a:endParaRPr lang="tr-TR" sz="20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tr-TR" sz="200" smtClean="0">
                <a:latin typeface="Comic Sans MS" pitchFamily="66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ARAŞTIRMA ETİĞİ </a:t>
            </a:r>
            <a: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&amp;</a:t>
            </a:r>
            <a:br>
              <a:rPr lang="tr-TR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en-GB" sz="22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BİLİM İNSANLARININ - KURUMLARIN SORUMLULUKLARI</a:t>
            </a:r>
            <a:endParaRPr lang="tr-TR" sz="2200" cap="none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Soruşturmalar tam bir gizlilik içinde ve çok hızlı bir şekilde yürütülmelidir</a:t>
            </a: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latin typeface="Comic Sans MS" pitchFamily="66" charset="0"/>
              </a:rPr>
              <a:t> Soruşturma, araştırıcının saygınlığını ve haysiyetini zedelemeyecek şekilde olmalıdır</a:t>
            </a: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Araştırıcının bilimsel yanıltma ve saptırma yaptığı belirlenecek olursa yasal - cezai hükümler uygulanmalıdır </a:t>
            </a:r>
            <a:endParaRPr lang="tr-TR" sz="2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4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	</a:t>
            </a:r>
            <a:r>
              <a:rPr lang="en-GB" sz="24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BİLİMSEL YANILTMA </a:t>
            </a:r>
            <a:r>
              <a:rPr lang="tr-TR" sz="2400" cap="none" smtClean="0">
                <a:solidFill>
                  <a:schemeClr val="tx1"/>
                </a:solidFill>
                <a:effectLst/>
                <a:latin typeface="Comic Sans MS" pitchFamily="66" charset="0"/>
              </a:rPr>
              <a:t>TESPİTİNDE:</a:t>
            </a:r>
            <a:endParaRPr lang="tr-TR" sz="3200" cap="none" smtClean="0">
              <a:solidFill>
                <a:srgbClr val="CC0000"/>
              </a:solidFill>
              <a:effectLst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964613" cy="54006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GB" sz="1800" smtClean="0">
                <a:latin typeface="Comic Sans MS" pitchFamily="66" charset="0"/>
              </a:rPr>
              <a:t>Suçu sabit görülen öğretim elemanı(ları)nın yazılı istifası isten</a:t>
            </a:r>
            <a:r>
              <a:rPr lang="tr-TR" sz="1800" smtClean="0">
                <a:latin typeface="Comic Sans MS" pitchFamily="66" charset="0"/>
              </a:rPr>
              <a:t>ir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1800" smtClean="0">
                <a:latin typeface="Comic Sans MS" pitchFamily="66" charset="0"/>
              </a:rPr>
              <a:t>Suçu sabit görülen öğretim üyesi(leri)nin veya grubunun kurum ile ilişiği kesil</a:t>
            </a:r>
            <a:r>
              <a:rPr lang="tr-TR" sz="1800" smtClean="0">
                <a:latin typeface="Comic Sans MS" pitchFamily="66" charset="0"/>
              </a:rPr>
              <a:t>ir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1800" smtClean="0">
                <a:latin typeface="Comic Sans MS" pitchFamily="66" charset="0"/>
              </a:rPr>
              <a:t>Çalışmanın başka bir yere veya başka bir çalışma içine nakli engellen</a:t>
            </a:r>
            <a:r>
              <a:rPr lang="tr-TR" sz="1800" smtClean="0">
                <a:latin typeface="Comic Sans MS" pitchFamily="66" charset="0"/>
              </a:rPr>
              <a:t>ir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1800" smtClean="0">
                <a:latin typeface="Comic Sans MS" pitchFamily="66" charset="0"/>
              </a:rPr>
              <a:t>Araştırmacı, d</a:t>
            </a:r>
            <a:r>
              <a:rPr lang="en-GB" sz="1800" smtClean="0">
                <a:latin typeface="Comic Sans MS" pitchFamily="66" charset="0"/>
              </a:rPr>
              <a:t>evlet, özel veya diğer destekli araştırmalardan en az 3 yıl süreyle men edil</a:t>
            </a:r>
            <a:r>
              <a:rPr lang="tr-TR" sz="1800" smtClean="0">
                <a:latin typeface="Comic Sans MS" pitchFamily="66" charset="0"/>
              </a:rPr>
              <a:t>ir</a:t>
            </a:r>
            <a:r>
              <a:rPr lang="en-GB" sz="1800" smtClean="0">
                <a:latin typeface="Comic Sans MS" pitchFamily="66" charset="0"/>
              </a:rPr>
              <a:t> ve hiçbir şekilde yeni bir araştırma için mali destek verilme</a:t>
            </a:r>
            <a:r>
              <a:rPr lang="tr-TR" sz="1800" smtClean="0">
                <a:latin typeface="Comic Sans MS" pitchFamily="66" charset="0"/>
              </a:rPr>
              <a:t>z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1800" smtClean="0">
                <a:latin typeface="Comic Sans MS" pitchFamily="66" charset="0"/>
              </a:rPr>
              <a:t>Öğretim elemanı, </a:t>
            </a:r>
            <a:r>
              <a:rPr lang="en-GB" sz="1800" smtClean="0">
                <a:latin typeface="Comic Sans MS" pitchFamily="66" charset="0"/>
              </a:rPr>
              <a:t>bulunduğu kurumda uygulamalı, teorik mezuniyet-öncesi ve mezuniyet-sonrası dönemde eğitime katıl</a:t>
            </a:r>
            <a:r>
              <a:rPr lang="tr-TR" sz="1800" smtClean="0">
                <a:latin typeface="Comic Sans MS" pitchFamily="66" charset="0"/>
              </a:rPr>
              <a:t>amaz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1800" smtClean="0">
                <a:latin typeface="Comic Sans MS" pitchFamily="66" charset="0"/>
              </a:rPr>
              <a:t>Öğretim elemanının a</a:t>
            </a:r>
            <a:r>
              <a:rPr lang="en-GB" sz="1800" smtClean="0">
                <a:latin typeface="Comic Sans MS" pitchFamily="66" charset="0"/>
              </a:rPr>
              <a:t>lmış olduğu mali proje desteklerini geri vermesi isten</a:t>
            </a:r>
            <a:r>
              <a:rPr lang="tr-TR" sz="1800" smtClean="0">
                <a:latin typeface="Comic Sans MS" pitchFamily="66" charset="0"/>
              </a:rPr>
              <a:t>ir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1800" smtClean="0">
                <a:latin typeface="Comic Sans MS" pitchFamily="66" charset="0"/>
              </a:rPr>
              <a:t>Öğretim elemanı, h</a:t>
            </a:r>
            <a:r>
              <a:rPr lang="en-GB" sz="1800" smtClean="0">
                <a:latin typeface="Comic Sans MS" pitchFamily="66" charset="0"/>
              </a:rPr>
              <a:t>içbir idari göreve tayin edil</a:t>
            </a:r>
            <a:r>
              <a:rPr lang="tr-TR" sz="1800" smtClean="0">
                <a:latin typeface="Comic Sans MS" pitchFamily="66" charset="0"/>
              </a:rPr>
              <a:t>emez</a:t>
            </a:r>
            <a:r>
              <a:rPr lang="en-GB" sz="1800" smtClean="0">
                <a:latin typeface="Comic Sans MS" pitchFamily="66" charset="0"/>
              </a:rPr>
              <a:t>, varsa idari görevleri</a:t>
            </a:r>
            <a:r>
              <a:rPr lang="tr-TR" sz="1800" smtClean="0">
                <a:latin typeface="Comic Sans MS" pitchFamily="66" charset="0"/>
              </a:rPr>
              <a:t> </a:t>
            </a:r>
            <a:r>
              <a:rPr lang="en-GB" sz="1800" smtClean="0">
                <a:latin typeface="Comic Sans MS" pitchFamily="66" charset="0"/>
              </a:rPr>
              <a:t>iptal</a:t>
            </a:r>
            <a:r>
              <a:rPr lang="tr-TR" sz="1800" smtClean="0">
                <a:latin typeface="Comic Sans MS" pitchFamily="66" charset="0"/>
              </a:rPr>
              <a:t> edilir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1800" smtClean="0">
                <a:latin typeface="Comic Sans MS" pitchFamily="66" charset="0"/>
              </a:rPr>
              <a:t>Üyesi bulunduğu veya alanı itibariyle katıldığı ulusal/uluslar arası bilimsel dernek, birlik ve toplantılara</a:t>
            </a:r>
            <a:r>
              <a:rPr lang="tr-TR" sz="1800" smtClean="0">
                <a:latin typeface="Comic Sans MS" pitchFamily="66" charset="0"/>
              </a:rPr>
              <a:t>, öğretim elemanının </a:t>
            </a:r>
            <a:r>
              <a:rPr lang="en-GB" sz="1800" smtClean="0">
                <a:latin typeface="Comic Sans MS" pitchFamily="66" charset="0"/>
              </a:rPr>
              <a:t>"bilimsel yalancılık" yaptığı bildiril</a:t>
            </a:r>
            <a:r>
              <a:rPr lang="tr-TR" sz="1800" smtClean="0">
                <a:latin typeface="Comic Sans MS" pitchFamily="66" charset="0"/>
              </a:rPr>
              <a:t>ir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85800" y="-100013"/>
            <a:ext cx="77724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FF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/>
              <a:t>BİLİMSEL </a:t>
            </a:r>
            <a:r>
              <a:rPr lang="en-GB" sz="3000">
                <a:latin typeface="Comic Sans MS" pitchFamily="66" charset="0"/>
              </a:rPr>
              <a:t>YANILTMA</a:t>
            </a:r>
            <a:r>
              <a:rPr lang="tr-TR" sz="3000"/>
              <a:t>NIN</a:t>
            </a:r>
            <a:r>
              <a:rPr lang="en-GB" sz="3000" b="1"/>
              <a:t> ÖNLENMESİ</a:t>
            </a:r>
            <a:r>
              <a:rPr lang="en-GB" sz="30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1000" y="1069975"/>
            <a:ext cx="8458200" cy="540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/>
              <a:t>I</a:t>
            </a:r>
            <a:r>
              <a:rPr lang="en-GB" sz="3200" b="1"/>
              <a:t>.</a:t>
            </a:r>
            <a:r>
              <a:rPr lang="en-GB" sz="4000" b="1">
                <a:solidFill>
                  <a:srgbClr val="FFFFFF"/>
                </a:solidFill>
              </a:rPr>
              <a:t> </a:t>
            </a:r>
            <a:r>
              <a:rPr lang="en-GB" sz="2400">
                <a:latin typeface="Comic Sans MS" pitchFamily="66" charset="0"/>
              </a:rPr>
              <a:t>ETİK STANDARTLARIN EĞİTİMİ, ÖĞRETİMİ VE KURUMLARDA YERLEŞTİRİLMESİ</a:t>
            </a:r>
          </a:p>
          <a:p>
            <a:pPr marL="341313" indent="-341313">
              <a:spcBef>
                <a:spcPts val="7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omic Sans MS" pitchFamily="66" charset="0"/>
            </a:endParaRPr>
          </a:p>
          <a:p>
            <a:pPr marL="341313" indent="-341313">
              <a:spcBef>
                <a:spcPts val="7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>
                <a:latin typeface="Comic Sans MS" pitchFamily="66" charset="0"/>
              </a:rPr>
              <a:t>II.</a:t>
            </a:r>
            <a:r>
              <a:rPr lang="en-GB" sz="2400">
                <a:latin typeface="Comic Sans MS" pitchFamily="66" charset="0"/>
              </a:rPr>
              <a:t> BİLİMSEL YANILTMALARA YOL AÇABİLECEK BASKILARI   AZALTMAYA YÖNELİK GİRİŞİMLERİ DESTEKLEMEK</a:t>
            </a:r>
          </a:p>
          <a:p>
            <a:pPr marL="341313" indent="-341313">
              <a:spcBef>
                <a:spcPts val="7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latin typeface="Comic Sans MS" pitchFamily="66" charset="0"/>
            </a:endParaRPr>
          </a:p>
          <a:p>
            <a:pPr marL="341313" indent="-341313">
              <a:spcBef>
                <a:spcPts val="7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>
                <a:latin typeface="Comic Sans MS" pitchFamily="66" charset="0"/>
              </a:rPr>
              <a:t>III.</a:t>
            </a:r>
            <a:r>
              <a:rPr lang="en-GB" sz="2400">
                <a:latin typeface="Comic Sans MS" pitchFamily="66" charset="0"/>
              </a:rPr>
              <a:t> BİLİMSEL YANILTMAYI FARKEDEBİLECEK VE SONRASINDA   GEREKEN PROFESYONEL YAKLAŞIMI GÖSTEREBİLECEK DÜZENLEMELERİN  GELİŞTİRİLMESİ</a:t>
            </a:r>
          </a:p>
        </p:txBody>
      </p:sp>
      <p:sp>
        <p:nvSpPr>
          <p:cNvPr id="84996" name="Line 3"/>
          <p:cNvSpPr>
            <a:spLocks noChangeShapeType="1"/>
          </p:cNvSpPr>
          <p:nvPr/>
        </p:nvSpPr>
        <p:spPr bwMode="auto">
          <a:xfrm>
            <a:off x="1042988" y="692150"/>
            <a:ext cx="7239000" cy="1588"/>
          </a:xfrm>
          <a:prstGeom prst="line">
            <a:avLst/>
          </a:prstGeom>
          <a:noFill/>
          <a:ln w="38160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0" y="0"/>
            <a:ext cx="5143500" cy="65246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500" smtClean="0">
              <a:latin typeface="Monotype Corsiva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tr-TR" sz="1500" b="1" smtClean="0">
                <a:solidFill>
                  <a:srgbClr val="92D050"/>
                </a:solidFill>
                <a:latin typeface="Comic Sans MS" pitchFamily="66" charset="0"/>
              </a:rPr>
              <a:t>	ARAŞTIRMA ve YAYIN ETİĞİ nin sağladığı güven ortamı neden yeterliğini yitirmiştir 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1500" b="1" smtClean="0">
                <a:solidFill>
                  <a:schemeClr val="tx1"/>
                </a:solidFill>
                <a:latin typeface="Comic Sans MS" pitchFamily="66" charset="0"/>
              </a:rPr>
              <a:t>Bilim insanlarının sayısında yaşanan artış</a:t>
            </a:r>
          </a:p>
          <a:p>
            <a:pPr eaLnBrk="1" hangingPunct="1">
              <a:lnSpc>
                <a:spcPct val="80000"/>
              </a:lnSpc>
            </a:pP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1500" b="1" smtClean="0">
                <a:solidFill>
                  <a:schemeClr val="tx1"/>
                </a:solidFill>
                <a:latin typeface="Comic Sans MS" pitchFamily="66" charset="0"/>
              </a:rPr>
              <a:t>Bilimsel araştırma destekleri ve kaynakları için gereksinimin artması</a:t>
            </a:r>
            <a:r>
              <a:rPr lang="tr-TR" sz="1500" b="1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1500" b="1" smtClean="0">
                <a:solidFill>
                  <a:schemeClr val="tx1"/>
                </a:solidFill>
                <a:latin typeface="Comic Sans MS" pitchFamily="66" charset="0"/>
              </a:rPr>
              <a:t>Bilim insanları arasındaki yarışmanın hızlanması</a:t>
            </a:r>
            <a:r>
              <a:rPr lang="tr-TR" sz="1500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1500" b="1" smtClean="0">
                <a:solidFill>
                  <a:schemeClr val="tx1"/>
                </a:solidFill>
                <a:latin typeface="Comic Sans MS" pitchFamily="66" charset="0"/>
              </a:rPr>
              <a:t>Bilimsel başarının ölçütü olarak yayınların önem kazanması</a:t>
            </a: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1500" b="1" smtClean="0">
                <a:solidFill>
                  <a:schemeClr val="tx1"/>
                </a:solidFill>
                <a:latin typeface="Comic Sans MS" pitchFamily="66" charset="0"/>
              </a:rPr>
              <a:t>Yetersiz araştırma eğitimi ve disiplini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1500" b="1" smtClean="0">
                <a:solidFill>
                  <a:schemeClr val="tx1"/>
                </a:solidFill>
                <a:latin typeface="Comic Sans MS" pitchFamily="66" charset="0"/>
              </a:rPr>
              <a:t>Hızlı yükselme arzusu – Tanınma isteği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1500" b="1" smtClean="0">
                <a:solidFill>
                  <a:schemeClr val="tx1"/>
                </a:solidFill>
                <a:latin typeface="Comic Sans MS" pitchFamily="66" charset="0"/>
              </a:rPr>
              <a:t>Mali kazanç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1500" b="1" smtClean="0">
                <a:solidFill>
                  <a:schemeClr val="tx1"/>
                </a:solidFill>
                <a:latin typeface="Comic Sans MS" pitchFamily="66" charset="0"/>
              </a:rPr>
              <a:t>Psikolojik bozukluklar </a:t>
            </a:r>
          </a:p>
          <a:p>
            <a:pPr eaLnBrk="1" hangingPunct="1">
              <a:lnSpc>
                <a:spcPct val="80000"/>
              </a:lnSpc>
            </a:pPr>
            <a:endParaRPr lang="tr-TR" sz="15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1500" b="1" smtClean="0">
                <a:solidFill>
                  <a:schemeClr val="tx1"/>
                </a:solidFill>
                <a:latin typeface="Comic Sans MS" pitchFamily="66" charset="0"/>
              </a:rPr>
              <a:t>Bilgisizlik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tr-TR" sz="2300" b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214813" y="1706563"/>
            <a:ext cx="41433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tr-TR" sz="400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7412" name="Picture 4" descr="http://img111.imageshack.us/img111/2402/veznep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8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B</a:t>
            </a:r>
            <a:r>
              <a:rPr lang="tr-TR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İ</a:t>
            </a:r>
            <a:r>
              <a:rPr lang="en-GB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L</a:t>
            </a:r>
            <a:r>
              <a:rPr lang="tr-TR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İ</a:t>
            </a:r>
            <a:r>
              <a:rPr lang="en-GB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MSEL B</a:t>
            </a:r>
            <a:r>
              <a:rPr lang="tr-TR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İ</a:t>
            </a:r>
            <a:r>
              <a:rPr lang="en-GB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LG</a:t>
            </a:r>
            <a:r>
              <a:rPr lang="tr-TR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İ</a:t>
            </a:r>
            <a:r>
              <a:rPr lang="en-GB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N</a:t>
            </a:r>
            <a:r>
              <a:rPr lang="tr-TR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İ</a:t>
            </a:r>
            <a:r>
              <a:rPr lang="en-GB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N ÜRET</a:t>
            </a:r>
            <a:r>
              <a:rPr lang="tr-TR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İ</a:t>
            </a:r>
            <a:r>
              <a:rPr lang="en-GB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LME EVRELER</a:t>
            </a:r>
            <a:r>
              <a:rPr lang="tr-TR" sz="2800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İ</a:t>
            </a:r>
            <a:r>
              <a:rPr lang="en-GB" sz="2800" cap="none" smtClean="0">
                <a:effectLst/>
              </a:rPr>
              <a:t> </a:t>
            </a:r>
            <a:r>
              <a:rPr lang="tr-TR" sz="2800" cap="none" smtClean="0">
                <a:effectLst/>
              </a:rPr>
              <a:t/>
            </a:r>
            <a:br>
              <a:rPr lang="tr-TR" sz="2800" cap="none" smtClean="0">
                <a:effectLst/>
              </a:rPr>
            </a:br>
            <a:endParaRPr lang="tr-TR" sz="2800" cap="none" smtClean="0">
              <a:effectLst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800" smtClean="0">
                <a:solidFill>
                  <a:schemeClr val="tx1"/>
                </a:solidFill>
                <a:latin typeface="Comic Sans MS" pitchFamily="66" charset="0"/>
              </a:rPr>
              <a:t>Araştırıcılar: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tr-TR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800" smtClean="0">
                <a:solidFill>
                  <a:schemeClr val="tx1"/>
                </a:solidFill>
                <a:latin typeface="Comic Sans MS" pitchFamily="66" charset="0"/>
              </a:rPr>
              <a:t>donanımlı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chemeClr val="tx1"/>
                </a:solidFill>
                <a:latin typeface="Comic Sans MS" pitchFamily="66" charset="0"/>
              </a:rPr>
              <a:t>dürüst</a:t>
            </a:r>
            <a:endParaRPr lang="tr-TR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800" smtClean="0">
                <a:solidFill>
                  <a:schemeClr val="tx1"/>
                </a:solidFill>
                <a:latin typeface="Comic Sans MS" pitchFamily="66" charset="0"/>
              </a:rPr>
              <a:t>o</a:t>
            </a:r>
            <a:r>
              <a:rPr lang="en-GB" sz="2800" smtClean="0">
                <a:solidFill>
                  <a:schemeClr val="tx1"/>
                </a:solidFill>
                <a:latin typeface="Comic Sans MS" pitchFamily="66" charset="0"/>
              </a:rPr>
              <a:t>bjektif</a:t>
            </a:r>
            <a:endParaRPr lang="tr-TR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800" smtClean="0">
                <a:solidFill>
                  <a:schemeClr val="tx1"/>
                </a:solidFill>
                <a:latin typeface="Comic Sans MS" pitchFamily="66" charset="0"/>
              </a:rPr>
              <a:t>ö</a:t>
            </a:r>
            <a:r>
              <a:rPr lang="en-GB" sz="2800" smtClean="0">
                <a:solidFill>
                  <a:schemeClr val="tx1"/>
                </a:solidFill>
                <a:latin typeface="Comic Sans MS" pitchFamily="66" charset="0"/>
              </a:rPr>
              <a:t>zeleştiri</a:t>
            </a:r>
            <a:r>
              <a:rPr lang="tr-TR" sz="2800" smtClean="0">
                <a:solidFill>
                  <a:schemeClr val="tx1"/>
                </a:solidFill>
                <a:latin typeface="Comic Sans MS" pitchFamily="66" charset="0"/>
              </a:rPr>
              <a:t> yapabilen 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chemeClr val="tx1"/>
                </a:solidFill>
                <a:latin typeface="Comic Sans MS" pitchFamily="66" charset="0"/>
              </a:rPr>
              <a:t>açık </a:t>
            </a:r>
            <a:endParaRPr lang="tr-TR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80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en-GB" sz="2800" smtClean="0">
                <a:solidFill>
                  <a:schemeClr val="tx1"/>
                </a:solidFill>
                <a:latin typeface="Comic Sans MS" pitchFamily="66" charset="0"/>
              </a:rPr>
              <a:t>isiplin</a:t>
            </a:r>
            <a:r>
              <a:rPr lang="tr-TR" sz="2800" smtClean="0">
                <a:solidFill>
                  <a:schemeClr val="tx1"/>
                </a:solidFill>
                <a:latin typeface="Comic Sans MS" pitchFamily="66" charset="0"/>
              </a:rPr>
              <a:t>li </a:t>
            </a:r>
          </a:p>
          <a:p>
            <a:pPr lvl="4">
              <a:lnSpc>
                <a:spcPct val="90000"/>
              </a:lnSpc>
              <a:buFont typeface="Wingdings 2" pitchFamily="18" charset="2"/>
              <a:buNone/>
            </a:pPr>
            <a:r>
              <a:rPr lang="tr-TR" sz="1800" smtClean="0">
                <a:latin typeface="Comic Sans MS" pitchFamily="66" charset="0"/>
              </a:rPr>
              <a:t>	</a:t>
            </a:r>
            <a:r>
              <a:rPr lang="tr-TR" sz="2400" smtClean="0">
                <a:solidFill>
                  <a:schemeClr val="tx1"/>
                </a:solidFill>
                <a:latin typeface="Comic Sans MS" pitchFamily="66" charset="0"/>
              </a:rPr>
              <a:t>olmalı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355282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hlink"/>
                </a:solidFill>
                <a:effectLst/>
                <a:latin typeface="Comic Sans MS" pitchFamily="66" charset="0"/>
              </a:rPr>
              <a:t/>
            </a:r>
            <a:br>
              <a:rPr lang="tr-TR" dirty="0">
                <a:solidFill>
                  <a:schemeClr val="hlink"/>
                </a:solidFill>
                <a:effectLst/>
                <a:latin typeface="Comic Sans MS" pitchFamily="66" charset="0"/>
              </a:rPr>
            </a:br>
            <a:endParaRPr lang="tr-TR" sz="22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63"/>
            <a:ext cx="9144000" cy="5580062"/>
          </a:xfrm>
        </p:spPr>
        <p:txBody>
          <a:bodyPr/>
          <a:lstStyle/>
          <a:p>
            <a:pPr marL="609600" indent="-609600" algn="ctr" eaLnBrk="1" hangingPunct="1">
              <a:buFont typeface="Wingdings 2" pitchFamily="18" charset="2"/>
              <a:buNone/>
            </a:pPr>
            <a:r>
              <a:rPr lang="tr-TR" sz="4000" smtClean="0">
                <a:solidFill>
                  <a:schemeClr val="accent1"/>
                </a:solidFill>
                <a:latin typeface="Comic Sans MS" pitchFamily="66" charset="0"/>
              </a:rPr>
              <a:t>	</a:t>
            </a:r>
            <a:r>
              <a:rPr lang="en-GB" smtClean="0">
                <a:solidFill>
                  <a:schemeClr val="accent1"/>
                </a:solidFill>
                <a:latin typeface="Comic Sans MS" pitchFamily="66" charset="0"/>
              </a:rPr>
              <a:t>B</a:t>
            </a:r>
            <a:r>
              <a:rPr lang="tr-TR" smtClean="0">
                <a:solidFill>
                  <a:schemeClr val="accent1"/>
                </a:solidFill>
                <a:latin typeface="Comic Sans MS" pitchFamily="66" charset="0"/>
              </a:rPr>
              <a:t>İ</a:t>
            </a:r>
            <a:r>
              <a:rPr lang="en-GB" smtClean="0">
                <a:solidFill>
                  <a:schemeClr val="accent1"/>
                </a:solidFill>
                <a:latin typeface="Comic Sans MS" pitchFamily="66" charset="0"/>
              </a:rPr>
              <a:t>L</a:t>
            </a:r>
            <a:r>
              <a:rPr lang="tr-TR" smtClean="0">
                <a:solidFill>
                  <a:schemeClr val="accent1"/>
                </a:solidFill>
                <a:latin typeface="Comic Sans MS" pitchFamily="66" charset="0"/>
              </a:rPr>
              <a:t>İ</a:t>
            </a:r>
            <a:r>
              <a:rPr lang="en-GB" smtClean="0">
                <a:solidFill>
                  <a:schemeClr val="accent1"/>
                </a:solidFill>
                <a:latin typeface="Comic Sans MS" pitchFamily="66" charset="0"/>
              </a:rPr>
              <a:t>MSEL B</a:t>
            </a:r>
            <a:r>
              <a:rPr lang="tr-TR" smtClean="0">
                <a:solidFill>
                  <a:schemeClr val="accent1"/>
                </a:solidFill>
                <a:latin typeface="Comic Sans MS" pitchFamily="66" charset="0"/>
              </a:rPr>
              <a:t>İ</a:t>
            </a:r>
            <a:r>
              <a:rPr lang="en-GB" smtClean="0">
                <a:solidFill>
                  <a:schemeClr val="accent1"/>
                </a:solidFill>
                <a:latin typeface="Comic Sans MS" pitchFamily="66" charset="0"/>
              </a:rPr>
              <a:t>LG</a:t>
            </a:r>
            <a:r>
              <a:rPr lang="tr-TR" smtClean="0">
                <a:solidFill>
                  <a:schemeClr val="accent1"/>
                </a:solidFill>
                <a:latin typeface="Comic Sans MS" pitchFamily="66" charset="0"/>
              </a:rPr>
              <a:t>İ</a:t>
            </a:r>
            <a:r>
              <a:rPr lang="en-GB" smtClean="0">
                <a:solidFill>
                  <a:schemeClr val="accent1"/>
                </a:solidFill>
                <a:latin typeface="Comic Sans MS" pitchFamily="66" charset="0"/>
              </a:rPr>
              <a:t>N</a:t>
            </a:r>
            <a:r>
              <a:rPr lang="tr-TR" smtClean="0">
                <a:solidFill>
                  <a:schemeClr val="accent1"/>
                </a:solidFill>
                <a:latin typeface="Comic Sans MS" pitchFamily="66" charset="0"/>
              </a:rPr>
              <a:t>İ</a:t>
            </a:r>
            <a:r>
              <a:rPr lang="en-GB" smtClean="0">
                <a:solidFill>
                  <a:schemeClr val="accent1"/>
                </a:solidFill>
                <a:latin typeface="Comic Sans MS" pitchFamily="66" charset="0"/>
              </a:rPr>
              <a:t>N ÜRET</a:t>
            </a:r>
            <a:r>
              <a:rPr lang="tr-TR" smtClean="0">
                <a:solidFill>
                  <a:schemeClr val="accent1"/>
                </a:solidFill>
                <a:latin typeface="Comic Sans MS" pitchFamily="66" charset="0"/>
              </a:rPr>
              <a:t>İ</a:t>
            </a:r>
            <a:r>
              <a:rPr lang="en-GB" smtClean="0">
                <a:solidFill>
                  <a:schemeClr val="accent1"/>
                </a:solidFill>
                <a:latin typeface="Comic Sans MS" pitchFamily="66" charset="0"/>
              </a:rPr>
              <a:t>LME EVRELER</a:t>
            </a:r>
            <a:r>
              <a:rPr lang="tr-TR" smtClean="0">
                <a:solidFill>
                  <a:schemeClr val="accent1"/>
                </a:solidFill>
                <a:latin typeface="Comic Sans MS" pitchFamily="66" charset="0"/>
              </a:rPr>
              <a:t>İ</a:t>
            </a:r>
            <a:r>
              <a:rPr lang="en-GB" smtClean="0"/>
              <a:t> </a:t>
            </a:r>
            <a:endParaRPr lang="tr-TR" smtClean="0"/>
          </a:p>
          <a:p>
            <a:pPr marL="609600" indent="-609600" eaLnBrk="1" hangingPunct="1">
              <a:buFont typeface="Wingdings" pitchFamily="2" charset="2"/>
              <a:buChar char="Ø"/>
            </a:pPr>
            <a:endParaRPr lang="tr-TR" smtClean="0"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GB" smtClean="0">
                <a:latin typeface="Comic Sans MS" pitchFamily="66" charset="0"/>
              </a:rPr>
              <a:t>Araştırmada Varsayım-Tasarım</a:t>
            </a:r>
            <a:endParaRPr lang="tr-TR" smtClean="0"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GB" smtClean="0">
                <a:latin typeface="Comic Sans MS" pitchFamily="66" charset="0"/>
              </a:rPr>
              <a:t>Araştırma Projesi - Protokolü</a:t>
            </a:r>
            <a:r>
              <a:rPr lang="tr-TR" smtClean="0">
                <a:latin typeface="Comic Sans MS" pitchFamily="66" charset="0"/>
              </a:rPr>
              <a:t> 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GB" smtClean="0">
                <a:solidFill>
                  <a:schemeClr val="accent1"/>
                </a:solidFill>
                <a:latin typeface="Comic Sans MS" pitchFamily="66" charset="0"/>
              </a:rPr>
              <a:t>Metodoloji</a:t>
            </a:r>
            <a:endParaRPr lang="tr-TR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GB" smtClean="0">
                <a:latin typeface="Comic Sans MS" pitchFamily="66" charset="0"/>
              </a:rPr>
              <a:t>Verilerin</a:t>
            </a:r>
            <a:r>
              <a:rPr lang="tr-TR" smtClean="0">
                <a:latin typeface="Comic Sans MS" pitchFamily="66" charset="0"/>
              </a:rPr>
              <a:t> </a:t>
            </a:r>
            <a:r>
              <a:rPr lang="en-GB" smtClean="0">
                <a:latin typeface="Comic Sans MS" pitchFamily="66" charset="0"/>
              </a:rPr>
              <a:t>Toplanması </a:t>
            </a:r>
            <a:r>
              <a:rPr lang="tr-TR" smtClean="0">
                <a:latin typeface="Comic Sans MS" pitchFamily="66" charset="0"/>
              </a:rPr>
              <a:t>-</a:t>
            </a:r>
            <a:r>
              <a:rPr lang="en-GB" smtClean="0">
                <a:latin typeface="Comic Sans MS" pitchFamily="66" charset="0"/>
              </a:rPr>
              <a:t>Arşivlenmesi</a:t>
            </a:r>
            <a:endParaRPr lang="tr-TR" smtClean="0"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tr-TR" smtClean="0">
                <a:latin typeface="Comic Sans MS" pitchFamily="66" charset="0"/>
              </a:rPr>
              <a:t>Veri Analizi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tr-TR" smtClean="0">
                <a:latin typeface="Comic Sans MS" pitchFamily="66" charset="0"/>
              </a:rPr>
              <a:t>Yayım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tr-TR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9144000" cy="79375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>BİR PARANTEZ</a:t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/>
            </a:r>
            <a:br>
              <a:rPr lang="tr-TR" sz="29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</a:br>
            <a:r>
              <a:rPr lang="tr-TR" sz="24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>Araştırmalarda İnsan Deneklerin Kullanılması ile İlgili Uluslar arası Kod Metinler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571625"/>
            <a:ext cx="8929687" cy="5661025"/>
          </a:xfrm>
        </p:spPr>
        <p:txBody>
          <a:bodyPr lIns="182880" tIns="91440">
            <a:normAutofit/>
          </a:bodyPr>
          <a:lstStyle/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r>
              <a:rPr lang="tr-TR" sz="2000" smtClean="0">
                <a:latin typeface="Comic Sans MS" pitchFamily="66" charset="0"/>
              </a:rPr>
              <a:t>Nuremberg Kodu</a:t>
            </a: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endParaRPr lang="tr-TR" sz="900" smtClean="0">
              <a:latin typeface="Comic Sans MS" pitchFamily="66" charset="0"/>
            </a:endParaRP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r>
              <a:rPr lang="tr-TR" sz="2000" smtClean="0">
                <a:latin typeface="Comic Sans MS" pitchFamily="66" charset="0"/>
              </a:rPr>
              <a:t>Helsinki Bildirgesi (WMA) – 1964</a:t>
            </a: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endParaRPr lang="tr-TR" sz="900" smtClean="0">
              <a:latin typeface="Comic Sans MS" pitchFamily="66" charset="0"/>
            </a:endParaRP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r>
              <a:rPr lang="tr-TR" sz="2000" smtClean="0">
                <a:latin typeface="Comic Sans MS" pitchFamily="66" charset="0"/>
              </a:rPr>
              <a:t>Belmont Raporu - 1979</a:t>
            </a: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endParaRPr lang="tr-TR" sz="900" smtClean="0">
              <a:latin typeface="Comic Sans MS" pitchFamily="66" charset="0"/>
            </a:endParaRP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sz="2000" smtClean="0">
                <a:latin typeface="Comic Sans MS" pitchFamily="66" charset="0"/>
              </a:rPr>
              <a:t>İnsan Denekleri İçeren Biyomedikal Araştırmalar</a:t>
            </a:r>
            <a:r>
              <a:rPr lang="tr-TR" sz="2000" smtClean="0">
                <a:latin typeface="Comic Sans MS" pitchFamily="66" charset="0"/>
              </a:rPr>
              <a:t> İçin </a:t>
            </a:r>
            <a:r>
              <a:rPr lang="en-GB" sz="2000" smtClean="0">
                <a:latin typeface="Comic Sans MS" pitchFamily="66" charset="0"/>
              </a:rPr>
              <a:t> Uluslar </a:t>
            </a:r>
            <a:r>
              <a:rPr lang="tr-TR" sz="2000" smtClean="0">
                <a:latin typeface="Comic Sans MS" pitchFamily="66" charset="0"/>
              </a:rPr>
              <a:t>Ar</a:t>
            </a:r>
            <a:r>
              <a:rPr lang="en-GB" sz="2000" smtClean="0">
                <a:latin typeface="Comic Sans MS" pitchFamily="66" charset="0"/>
              </a:rPr>
              <a:t>ası </a:t>
            </a:r>
            <a:r>
              <a:rPr lang="tr-TR" sz="2000" smtClean="0">
                <a:latin typeface="Comic Sans MS" pitchFamily="66" charset="0"/>
              </a:rPr>
              <a:t>	</a:t>
            </a:r>
            <a:r>
              <a:rPr lang="en-GB" sz="2000" smtClean="0">
                <a:latin typeface="Comic Sans MS" pitchFamily="66" charset="0"/>
              </a:rPr>
              <a:t>Rehber Kurallar</a:t>
            </a:r>
            <a:r>
              <a:rPr lang="tr-TR" sz="2000" smtClean="0">
                <a:latin typeface="Comic Sans MS" pitchFamily="66" charset="0"/>
              </a:rPr>
              <a:t> (WHO + CIOMS) 1982</a:t>
            </a: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endParaRPr lang="tr-TR" sz="900" smtClean="0">
              <a:latin typeface="Comic Sans MS" pitchFamily="66" charset="0"/>
            </a:endParaRP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sz="2000" smtClean="0">
                <a:latin typeface="Comic Sans MS" pitchFamily="66" charset="0"/>
              </a:rPr>
              <a:t>İyi Klinik Uygulama Kuralları</a:t>
            </a:r>
            <a:r>
              <a:rPr lang="tr-TR" sz="2000" smtClean="0">
                <a:latin typeface="Comic Sans MS" pitchFamily="66" charset="0"/>
              </a:rPr>
              <a:t> (ICH)</a:t>
            </a: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endParaRPr lang="tr-TR" sz="900" smtClean="0">
              <a:latin typeface="Comic Sans MS" pitchFamily="66" charset="0"/>
            </a:endParaRP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r>
              <a:rPr lang="tr-TR" sz="2000" smtClean="0">
                <a:latin typeface="Comic Sans MS" pitchFamily="66" charset="0"/>
              </a:rPr>
              <a:t>UNESCO İnsan Genomu ve İnsan Hakları Evrensel Bildirgesi – 1997</a:t>
            </a: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endParaRPr lang="tr-TR" sz="900" smtClean="0">
              <a:latin typeface="Comic Sans MS" pitchFamily="66" charset="0"/>
            </a:endParaRPr>
          </a:p>
          <a:p>
            <a:pPr marL="0" indent="-265113" eaLnBrk="1" hangingPunct="1">
              <a:lnSpc>
                <a:spcPct val="120000"/>
              </a:lnSpc>
              <a:spcBef>
                <a:spcPct val="0"/>
              </a:spcBef>
            </a:pPr>
            <a:r>
              <a:rPr lang="tr-TR" sz="2000" smtClean="0">
                <a:latin typeface="Comic Sans MS" pitchFamily="66" charset="0"/>
              </a:rPr>
              <a:t>Avrupa Konseyi İnsan Hakları ve Biyotıp Sözleşmesi (OVIEDO) - 1997</a:t>
            </a:r>
          </a:p>
          <a:p>
            <a:pPr marL="0" indent="-265113" eaLnBrk="1" hangingPunct="1"/>
            <a:endParaRPr lang="tr-TR" sz="2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Başlık"/>
          <p:cNvSpPr>
            <a:spLocks noGrp="1"/>
          </p:cNvSpPr>
          <p:nvPr>
            <p:ph type="title" idx="4294967295"/>
          </p:nvPr>
        </p:nvSpPr>
        <p:spPr bwMode="auto">
          <a:xfrm>
            <a:off x="684213" y="5589588"/>
            <a:ext cx="8183562" cy="1050925"/>
          </a:xfrm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tr-TR" sz="3200" cap="none" smtClean="0">
                <a:solidFill>
                  <a:srgbClr val="0070C0"/>
                </a:solidFill>
                <a:effectLst/>
                <a:latin typeface="Comic Sans MS" pitchFamily="66" charset="0"/>
              </a:rPr>
              <a:t>Türkiye’deki Hukuki Durum</a:t>
            </a:r>
          </a:p>
        </p:txBody>
      </p:sp>
      <p:sp>
        <p:nvSpPr>
          <p:cNvPr id="88067" name="2 İçerik Yer Tutucusu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686800" cy="4525963"/>
          </a:xfrm>
        </p:spPr>
        <p:txBody>
          <a:bodyPr lIns="182880" tIns="91440"/>
          <a:lstStyle/>
          <a:p>
            <a:pPr marL="265113" indent="-265113" eaLnBrk="1" hangingPunct="1"/>
            <a:r>
              <a:rPr lang="tr-TR" sz="2000" smtClean="0">
                <a:latin typeface="Comic Sans MS" pitchFamily="66" charset="0"/>
              </a:rPr>
              <a:t>İlaç Araştırmaları Hakkında Yönetmelik </a:t>
            </a:r>
          </a:p>
          <a:p>
            <a:pPr marL="265113" indent="-265113" eaLnBrk="1" hangingPunct="1">
              <a:buFont typeface="Wingdings 2" pitchFamily="18" charset="2"/>
              <a:buNone/>
            </a:pPr>
            <a:r>
              <a:rPr lang="tr-TR" sz="2000" smtClean="0">
                <a:latin typeface="Comic Sans MS" pitchFamily="66" charset="0"/>
              </a:rPr>
              <a:t>	(RG Tarih </a:t>
            </a:r>
            <a:r>
              <a:rPr lang="en-GB" sz="2000" smtClean="0">
                <a:latin typeface="Comic Sans MS" pitchFamily="66" charset="0"/>
              </a:rPr>
              <a:t>29 Ocak 1993</a:t>
            </a:r>
            <a:r>
              <a:rPr lang="tr-TR" sz="2000" smtClean="0">
                <a:latin typeface="Comic Sans MS" pitchFamily="66" charset="0"/>
              </a:rPr>
              <a:t>, Sayı: 2</a:t>
            </a:r>
            <a:r>
              <a:rPr lang="en-GB" sz="2000" smtClean="0">
                <a:latin typeface="Comic Sans MS" pitchFamily="66" charset="0"/>
              </a:rPr>
              <a:t>1480</a:t>
            </a:r>
            <a:r>
              <a:rPr lang="tr-TR" sz="2000" smtClean="0">
                <a:latin typeface="Comic Sans MS" pitchFamily="66" charset="0"/>
              </a:rPr>
              <a:t>) </a:t>
            </a:r>
          </a:p>
          <a:p>
            <a:pPr marL="265113" indent="-265113" eaLnBrk="1" hangingPunct="1">
              <a:buFont typeface="Wingdings 2" pitchFamily="18" charset="2"/>
              <a:buNone/>
            </a:pPr>
            <a:endParaRPr lang="tr-TR" sz="900" smtClean="0">
              <a:latin typeface="Comic Sans MS" pitchFamily="66" charset="0"/>
            </a:endParaRPr>
          </a:p>
          <a:p>
            <a:pPr marL="265113" indent="-265113" eaLnBrk="1" hangingPunct="1"/>
            <a:r>
              <a:rPr lang="tr-TR" sz="2000" smtClean="0">
                <a:latin typeface="Comic Sans MS" pitchFamily="66" charset="0"/>
              </a:rPr>
              <a:t>Farmasötik Müstahzarların Biyoyararlanım ve Biyoeşdeğerliliğin Değerlendirilmesi Hakkında Yönetmelik  </a:t>
            </a:r>
          </a:p>
          <a:p>
            <a:pPr marL="265113" indent="-265113" eaLnBrk="1" hangingPunct="1">
              <a:buFont typeface="Wingdings 2" pitchFamily="18" charset="2"/>
              <a:buNone/>
            </a:pPr>
            <a:r>
              <a:rPr lang="tr-TR" sz="2000" smtClean="0">
                <a:latin typeface="Comic Sans MS" pitchFamily="66" charset="0"/>
              </a:rPr>
              <a:t>	(RG Tarih: 27 Mayıs 1994, Sayı: 21942) </a:t>
            </a:r>
          </a:p>
          <a:p>
            <a:pPr marL="265113" indent="-265113" eaLnBrk="1" hangingPunct="1">
              <a:buFont typeface="Wingdings 2" pitchFamily="18" charset="2"/>
              <a:buNone/>
            </a:pPr>
            <a:endParaRPr lang="tr-TR" sz="900" smtClean="0">
              <a:latin typeface="Comic Sans MS" pitchFamily="66" charset="0"/>
            </a:endParaRPr>
          </a:p>
          <a:p>
            <a:pPr marL="265113" indent="-265113" eaLnBrk="1" hangingPunct="1"/>
            <a:r>
              <a:rPr lang="tr-TR" sz="2000" smtClean="0">
                <a:latin typeface="Comic Sans MS" pitchFamily="66" charset="0"/>
              </a:rPr>
              <a:t>Sağlık Bakanlığının İlaç ve Eczacılık Genel Müdürlüğünün İyi Klinik Uygulamaları Kılavuzu  (29 Aralık 1995)</a:t>
            </a:r>
          </a:p>
          <a:p>
            <a:pPr marL="265113" indent="-265113" eaLnBrk="1" hangingPunct="1"/>
            <a:endParaRPr lang="tr-TR" sz="900" smtClean="0">
              <a:latin typeface="Comic Sans MS" pitchFamily="66" charset="0"/>
            </a:endParaRPr>
          </a:p>
          <a:p>
            <a:pPr marL="265113" indent="-265113" eaLnBrk="1" hangingPunct="1"/>
            <a:r>
              <a:rPr lang="tr-TR" sz="2000" smtClean="0">
                <a:latin typeface="Comic Sans MS" pitchFamily="66" charset="0"/>
              </a:rPr>
              <a:t>TTB Hekimlik Meslek Etik Kuralları (10-11 Ekim 1998 )</a:t>
            </a:r>
          </a:p>
          <a:p>
            <a:pPr marL="265113" indent="-265113" eaLnBrk="1" hangingPunct="1"/>
            <a:endParaRPr lang="tr-TR" sz="900" smtClean="0">
              <a:latin typeface="Comic Sans MS" pitchFamily="66" charset="0"/>
            </a:endParaRPr>
          </a:p>
          <a:p>
            <a:pPr marL="265113" indent="-265113" eaLnBrk="1" hangingPunct="1"/>
            <a:r>
              <a:rPr lang="tr-TR" sz="2000" smtClean="0">
                <a:latin typeface="Comic Sans MS" pitchFamily="66" charset="0"/>
              </a:rPr>
              <a:t>Klinik Araştırmalar Hakkında Yönetmelik </a:t>
            </a:r>
          </a:p>
          <a:p>
            <a:pPr marL="265113" indent="-265113" eaLnBrk="1" hangingPunct="1">
              <a:buFont typeface="Wingdings 2" pitchFamily="18" charset="2"/>
              <a:buNone/>
            </a:pPr>
            <a:r>
              <a:rPr lang="tr-TR" sz="2000" smtClean="0">
                <a:latin typeface="Comic Sans MS" pitchFamily="66" charset="0"/>
              </a:rPr>
              <a:t>	(RG Tarih: 23 Aralık 2008, Sayı: 27089)</a:t>
            </a:r>
          </a:p>
          <a:p>
            <a:pPr marL="265113" indent="-265113" eaLnBrk="1" hangingPunct="1">
              <a:buFont typeface="Wingdings 2" pitchFamily="18" charset="2"/>
              <a:buNone/>
            </a:pPr>
            <a:endParaRPr lang="tr-TR" sz="900" smtClean="0">
              <a:latin typeface="Comic Sans MS" pitchFamily="66" charset="0"/>
            </a:endParaRPr>
          </a:p>
          <a:p>
            <a:pPr marL="265113" indent="-265113" eaLnBrk="1" hangingPunct="1"/>
            <a:r>
              <a:rPr lang="tr-TR" sz="2000" smtClean="0">
                <a:latin typeface="Comic Sans MS" pitchFamily="66" charset="0"/>
              </a:rPr>
              <a:t>Klinik Araştırmalar Hakkında Yönetmelikte Değişiklik Yapılmasına Dair Yönetmelik (RG Tarih: 11 Mart 2010 ve Sayı: 27518)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cap="none" smtClean="0">
                <a:solidFill>
                  <a:schemeClr val="accent1"/>
                </a:solidFill>
                <a:effectLst/>
                <a:latin typeface="Comic Sans MS" pitchFamily="66" charset="0"/>
              </a:rPr>
              <a:t>TEMEL ETİK İLKELER</a:t>
            </a:r>
            <a:endParaRPr lang="tr-TR" cap="none" smtClean="0">
              <a:solidFill>
                <a:schemeClr val="accent1"/>
              </a:solidFill>
              <a:effectLst/>
              <a:latin typeface="Comic Sans MS" pitchFamily="66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870075"/>
            <a:ext cx="8686800" cy="4210050"/>
          </a:xfrm>
        </p:spPr>
        <p:txBody>
          <a:bodyPr/>
          <a:lstStyle/>
          <a:p>
            <a:r>
              <a:rPr lang="tr-TR" smtClean="0"/>
              <a:t>Ö</a:t>
            </a:r>
            <a:r>
              <a:rPr lang="tr-TR" smtClean="0">
                <a:latin typeface="Comic Sans MS" pitchFamily="66" charset="0"/>
              </a:rPr>
              <a:t>ZERKLİK</a:t>
            </a:r>
          </a:p>
          <a:p>
            <a:r>
              <a:rPr lang="en-GB" smtClean="0">
                <a:latin typeface="Comic Sans MS" pitchFamily="66" charset="0"/>
              </a:rPr>
              <a:t>GİZLİLİK</a:t>
            </a:r>
            <a:endParaRPr lang="tr-TR" smtClean="0">
              <a:latin typeface="Comic Sans MS" pitchFamily="66" charset="0"/>
            </a:endParaRPr>
          </a:p>
          <a:p>
            <a:r>
              <a:rPr lang="en-GB" smtClean="0">
                <a:latin typeface="Comic Sans MS" pitchFamily="66" charset="0"/>
              </a:rPr>
              <a:t>YARARLILIK - ZARAR VERMEMEK</a:t>
            </a:r>
            <a:endParaRPr lang="tr-TR" smtClean="0">
              <a:latin typeface="Comic Sans MS" pitchFamily="66" charset="0"/>
            </a:endParaRPr>
          </a:p>
          <a:p>
            <a:r>
              <a:rPr lang="en-GB" smtClean="0">
                <a:latin typeface="Comic Sans MS" pitchFamily="66" charset="0"/>
              </a:rPr>
              <a:t>ADALET</a:t>
            </a:r>
            <a:endParaRPr lang="tr-TR" smtClean="0">
              <a:latin typeface="Comic Sans MS" pitchFamily="66" charset="0"/>
            </a:endParaRPr>
          </a:p>
          <a:p>
            <a:r>
              <a:rPr lang="en-GB" smtClean="0">
                <a:latin typeface="Comic Sans MS" pitchFamily="66" charset="0"/>
              </a:rPr>
              <a:t>SAYGI </a:t>
            </a:r>
            <a:endParaRPr lang="tr-TR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1115</Words>
  <Application>Microsoft Office PowerPoint</Application>
  <PresentationFormat>Ekran Gösterisi (4:3)</PresentationFormat>
  <Paragraphs>348</Paragraphs>
  <Slides>33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5" baseType="lpstr">
      <vt:lpstr>Gezinti</vt:lpstr>
      <vt:lpstr>Acrobat Document</vt:lpstr>
      <vt:lpstr>Slayt 1</vt:lpstr>
      <vt:lpstr>Slayt 2</vt:lpstr>
      <vt:lpstr>ARAŞTIRMA - YAYIN ETİĞİ     </vt:lpstr>
      <vt:lpstr>Slayt 4</vt:lpstr>
      <vt:lpstr>BİLİMSEL BİLGİNİN ÜRETİLME EVRELERİ  </vt:lpstr>
      <vt:lpstr> </vt:lpstr>
      <vt:lpstr>          BİR PARANTEZ  Araştırmalarda İnsan Deneklerin Kullanılması ile İlgili Uluslar arası Kod Metinler</vt:lpstr>
      <vt:lpstr>Türkiye’deki Hukuki Durum</vt:lpstr>
      <vt:lpstr>TEMEL ETİK İLKELER</vt:lpstr>
      <vt:lpstr> ÖZERKLİK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TÜRKİYE’DE YAYIN ETİĞİ İLE İLGİLİ KURALLAR</vt:lpstr>
      <vt:lpstr>ARAŞTIRMA ETİĞİ  &amp; BİLİM İNSANLARININ - KURUMLARIN SORUMLULUKLARI</vt:lpstr>
      <vt:lpstr>ARAŞTIRMA ETİĞİ  &amp; BİLİM İNSANLARININ - KURUMLARIN SORUMLULUKLARI</vt:lpstr>
      <vt:lpstr>ARAŞTIRMA ETİĞİ  &amp; BİLİM İNSANLARININ - KURUMLARIN SORUMLULUKLARI</vt:lpstr>
      <vt:lpstr>ARAŞTIRMA ETİĞİ  &amp; BİLİM İNSANLARININ - KURUMLARIN SORUMLULUKLARI</vt:lpstr>
      <vt:lpstr> BİLİMSEL YANILTMA TESPİTİNDE: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TAMAY</dc:creator>
  <cp:lastModifiedBy>sbf</cp:lastModifiedBy>
  <cp:revision>37</cp:revision>
  <dcterms:modified xsi:type="dcterms:W3CDTF">2017-10-17T15:20:01Z</dcterms:modified>
</cp:coreProperties>
</file>