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8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1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8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5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F9A3B-00D9-A043-BE3C-643CD205843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FDBB-DF70-BF42-A0D8-2600E8A0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94079" y="271463"/>
            <a:ext cx="734624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KARACİĞER SİROZU- ETYOLOJİ</a:t>
            </a:r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70278" y="1182688"/>
            <a:ext cx="8366393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Viral (B, C ve D virüsleri)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Alkol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Metabolik (Wilson hastalığı, Hemokromatozis, alfa-1</a:t>
            </a:r>
          </a:p>
          <a:p>
            <a:pPr>
              <a:buClr>
                <a:srgbClr val="00FFFF"/>
              </a:buClr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antitripsin yetersizliği)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Bilyer siroz: Primer ve sekonder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Otoimmün karaciğer hastalığı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Toksinler, ilaçlar (karbon tetraklorür, inorganik arsenik,</a:t>
            </a:r>
          </a:p>
          <a:p>
            <a:pPr>
              <a:buClr>
                <a:srgbClr val="00FFFF"/>
              </a:buClr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metotreksat, amiodarone, hipervitaminoz A)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İntestinal bypass cerrahi sonrası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Sarkidoz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“Indian childhood” sirozu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Kardiak siroz (KKY, konstrüktif perikardit, Budd-Chiari</a:t>
            </a:r>
          </a:p>
          <a:p>
            <a:pPr>
              <a:buClr>
                <a:srgbClr val="00FFFF"/>
              </a:buClr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sendromu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Kriptojenik siroz</a:t>
            </a:r>
          </a:p>
          <a:p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49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1" y="639763"/>
            <a:ext cx="865011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KARACİĞER SİROZUNDA ETYOLOJİK TANI</a:t>
            </a:r>
            <a:endParaRPr lang="en-AU" sz="36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3423" y="1968500"/>
            <a:ext cx="65807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Viral: HBsAg, anti HCV, HCV RNA, anti delta</a:t>
            </a:r>
          </a:p>
          <a:p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Alkol: Anamnez, biopsi</a:t>
            </a:r>
          </a:p>
          <a:p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Toksik nedenler, ilaç: Anamnez, biopsi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914400" y="1752600"/>
            <a:ext cx="69342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14400" y="4038600"/>
            <a:ext cx="69342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090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576263"/>
            <a:ext cx="821125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OTOİMMÜN KARACİĞER HASTALIĞI</a:t>
            </a:r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94078" y="1617663"/>
            <a:ext cx="793959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Adölesan ve menapoz çağı kadınlarda</a:t>
            </a:r>
          </a:p>
          <a:p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Transaminazlar yüksek, erken dönemde </a:t>
            </a:r>
          </a:p>
          <a:p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hiperglobulinemi</a:t>
            </a:r>
          </a:p>
          <a:p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Tanı: Anti nükleer antikor (ANA), düz </a:t>
            </a:r>
          </a:p>
          <a:p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kas antikoru (+)</a:t>
            </a:r>
          </a:p>
          <a:p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Patoloji: Kronik aktif hepatit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09600" y="1524000"/>
            <a:ext cx="80772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09600" y="6248400"/>
            <a:ext cx="80772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671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31333" y="228601"/>
            <a:ext cx="699346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4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PRİMER BİLYER SİROZ</a:t>
            </a:r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1066801"/>
            <a:ext cx="8969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FFFF"/>
              </a:buClr>
              <a:buFontTx/>
              <a:buChar char="•"/>
            </a:pPr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 Otoimmün etyoloji</a:t>
            </a:r>
          </a:p>
          <a:p>
            <a:pPr>
              <a:buClr>
                <a:srgbClr val="00FFFF"/>
              </a:buClr>
              <a:buFontTx/>
              <a:buChar char="•"/>
            </a:pPr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 Orta yaş kadınlarda</a:t>
            </a:r>
          </a:p>
          <a:p>
            <a:pPr>
              <a:buClr>
                <a:srgbClr val="00FFFF"/>
              </a:buClr>
              <a:buFontTx/>
              <a:buChar char="•"/>
            </a:pPr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 Karakteristik semptom: kaşıntı</a:t>
            </a:r>
          </a:p>
          <a:p>
            <a:pPr>
              <a:buClr>
                <a:srgbClr val="00FFFF"/>
              </a:buClr>
              <a:buFontTx/>
              <a:buChar char="•"/>
            </a:pPr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 İntrahepatik kolestaz yapar</a:t>
            </a:r>
          </a:p>
          <a:p>
            <a:pPr>
              <a:buClr>
                <a:srgbClr val="00FFFF"/>
              </a:buClr>
              <a:buFontTx/>
              <a:buChar char="•"/>
            </a:pPr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 Tanı: Alkalen fosfataz, IgM, AMA</a:t>
            </a:r>
          </a:p>
          <a:p>
            <a:pPr>
              <a:buClr>
                <a:srgbClr val="00FFFF"/>
              </a:buClr>
              <a:buFontTx/>
              <a:buChar char="•"/>
            </a:pPr>
            <a:endParaRPr lang="en-AU" sz="320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 Patoloji: Non-süppüratif destrüktif kolanjitis</a:t>
            </a:r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89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682695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5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WİLSON HASTALIĞI</a:t>
            </a:r>
            <a:endParaRPr lang="en-AU" sz="40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295401"/>
            <a:ext cx="8609189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FFFF"/>
              </a:buClr>
              <a:buFontTx/>
              <a:buChar char="•"/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Kalıtsal, otozomal ressesiv geçiş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Wilson hastalığı geni 13. kromozomda 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Bakır metabolizması hastalığı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Klinik formları:  - Karaciğer hastalığı</a:t>
            </a:r>
          </a:p>
          <a:p>
            <a:pPr>
              <a:buClr>
                <a:srgbClr val="00FFFF"/>
              </a:buClr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		           - Nörolojik hastalık</a:t>
            </a:r>
          </a:p>
          <a:p>
            <a:pPr>
              <a:buClr>
                <a:srgbClr val="00FFFF"/>
              </a:buClr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		           - Miksed tip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Karaciğer hastalığı: - Akut hepatit</a:t>
            </a:r>
          </a:p>
          <a:p>
            <a:pPr>
              <a:buClr>
                <a:srgbClr val="00FFFF"/>
              </a:buClr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			         - Fulminan hepatit</a:t>
            </a:r>
          </a:p>
          <a:p>
            <a:pPr>
              <a:buClr>
                <a:srgbClr val="00FFFF"/>
              </a:buClr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			         - Kronik hepatit</a:t>
            </a:r>
          </a:p>
          <a:p>
            <a:pPr>
              <a:buClr>
                <a:srgbClr val="00FFFF"/>
              </a:buClr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			         - Karaciğer sirozu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Tanı:  Kanda seruloplazmim, idrar bakırı;</a:t>
            </a:r>
          </a:p>
          <a:p>
            <a:pPr>
              <a:buClr>
                <a:srgbClr val="00FFFF"/>
              </a:buClr>
            </a:pPr>
            <a:r>
              <a:rPr lang="en-AU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             karaciğer dokusunda kantitatif bakır tayini</a:t>
            </a:r>
          </a:p>
        </p:txBody>
      </p:sp>
    </p:spTree>
    <p:extLst>
      <p:ext uri="{BB962C8B-B14F-4D97-AF65-F5344CB8AC3E}">
        <p14:creationId xmlns:p14="http://schemas.microsoft.com/office/powerpoint/2010/main" val="139947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389" y="369888"/>
            <a:ext cx="825641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AU" sz="4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GENETİK HEMOKROMATOZİS</a:t>
            </a:r>
            <a:endParaRPr lang="en-AU" sz="48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514020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Kalıtsal, otozomal ressesiv geçiş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Hemokromatozis geni 6. Kromozomda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Fe metabolizması bozukluğu, fazla Fe emilimi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Demir KC, pankreas, kalb ve diğer organlarda birikir,</a:t>
            </a:r>
          </a:p>
          <a:p>
            <a:pPr>
              <a:buClr>
                <a:srgbClr val="00FFFF"/>
              </a:buClr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 hücre ve doku hasarı, fibrozis ve organların fonksiyonel </a:t>
            </a:r>
          </a:p>
          <a:p>
            <a:pPr>
              <a:buClr>
                <a:srgbClr val="00FFFF"/>
              </a:buClr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 yetmezliğine yol açar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Lab: Transferrin satürasyonu, serum Fe ve ferritin artar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Kesin tanı: KC dokusunda kantitatif Fe tayini, 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Fe endeksinin hesaplanması</a:t>
            </a:r>
          </a:p>
          <a:p>
            <a:pPr>
              <a:buClr>
                <a:srgbClr val="00FFFF"/>
              </a:buClr>
              <a:buFontTx/>
              <a:buChar char="•"/>
            </a:pP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Tedavi: Flebotomi</a:t>
            </a:r>
          </a:p>
          <a:p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r>
              <a:rPr lang="en-AU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Sekonder hemokromatozis:</a:t>
            </a:r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 Hemolitik anemi ve ineffektif</a:t>
            </a:r>
          </a:p>
          <a:p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hematopoez sonucu dokularda Fe birikir (thalassemia </a:t>
            </a:r>
          </a:p>
          <a:p>
            <a:r>
              <a:rPr lang="en-AU">
                <a:effectLst>
                  <a:outerShdw blurRad="38100" dist="38100" dir="2700000" algn="tl">
                    <a:srgbClr val="808080"/>
                  </a:outerShdw>
                </a:effectLst>
              </a:rPr>
              <a:t>major ve sideroblastik anemide)</a:t>
            </a:r>
          </a:p>
          <a:p>
            <a:endParaRPr lang="en-AU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683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Macintosh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Cihan Yurdaydin</dc:creator>
  <cp:lastModifiedBy>Cihan Yurdaydin</cp:lastModifiedBy>
  <cp:revision>1</cp:revision>
  <dcterms:created xsi:type="dcterms:W3CDTF">2017-11-14T14:16:48Z</dcterms:created>
  <dcterms:modified xsi:type="dcterms:W3CDTF">2017-11-14T14:18:24Z</dcterms:modified>
</cp:coreProperties>
</file>