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5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9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7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3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8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558E-9B7E-634C-9282-6714F9A0D45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E309-A1F7-7A47-AA4E-94BF03C4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5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Tahoma" charset="0"/>
                <a:cs typeface="+mn-cs"/>
              </a:rPr>
              <a:t>Etik ile ilgili tan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mlarda; </a:t>
            </a:r>
            <a:r>
              <a:rPr lang="en-US" sz="2400" i="1">
                <a:latin typeface="Tahoma" charset="0"/>
                <a:cs typeface="+mn-cs"/>
              </a:rPr>
              <a:t>iyi nedir? ya da do</a:t>
            </a:r>
            <a:r>
              <a:rPr lang="tr-TR" sz="2400" i="1">
                <a:latin typeface="Tahoma" charset="0"/>
                <a:cs typeface="+mn-cs"/>
              </a:rPr>
              <a:t>ğ</a:t>
            </a:r>
            <a:r>
              <a:rPr lang="en-US" sz="2400" i="1">
                <a:latin typeface="Tahoma" charset="0"/>
                <a:cs typeface="+mn-cs"/>
              </a:rPr>
              <a:t>rudur? </a:t>
            </a:r>
            <a:r>
              <a:rPr lang="en-US" sz="2400">
                <a:latin typeface="Tahoma" charset="0"/>
                <a:cs typeface="+mn-cs"/>
              </a:rPr>
              <a:t>gibi sorulara cevap aranmaktad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r. </a:t>
            </a:r>
            <a:r>
              <a:rPr lang="tr-TR" sz="2400">
                <a:latin typeface="Tahoma" charset="0"/>
                <a:cs typeface="+mn-cs"/>
              </a:rPr>
              <a:t>B</a:t>
            </a:r>
            <a:r>
              <a:rPr lang="en-US" sz="2400">
                <a:latin typeface="Tahoma" charset="0"/>
                <a:cs typeface="+mn-cs"/>
              </a:rPr>
              <a:t>irçok tan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mda etik, ahlak felsefesi olarak ifade edilmi</a:t>
            </a:r>
            <a:r>
              <a:rPr lang="tr-TR" sz="2400">
                <a:latin typeface="Tahoma" charset="0"/>
                <a:cs typeface="+mn-cs"/>
              </a:rPr>
              <a:t>ş</a:t>
            </a:r>
            <a:r>
              <a:rPr lang="en-US" sz="2400">
                <a:latin typeface="Tahoma" charset="0"/>
                <a:cs typeface="+mn-cs"/>
              </a:rPr>
              <a:t>; ödev, </a:t>
            </a:r>
            <a:r>
              <a:rPr lang="tr-TR" sz="2400">
                <a:latin typeface="Tahoma" charset="0"/>
                <a:cs typeface="+mn-cs"/>
              </a:rPr>
              <a:t>yüküm</a:t>
            </a:r>
            <a:r>
              <a:rPr lang="en-US" sz="2400">
                <a:latin typeface="Tahoma" charset="0"/>
                <a:cs typeface="+mn-cs"/>
              </a:rPr>
              <a:t>lülük, sorumluluk, erdem gibi kavramlar</a:t>
            </a:r>
            <a:r>
              <a:rPr lang="tr-TR" sz="2400">
                <a:latin typeface="Tahoma" charset="0"/>
                <a:cs typeface="+mn-cs"/>
              </a:rPr>
              <a:t>ı </a:t>
            </a:r>
            <a:r>
              <a:rPr lang="en-US" sz="2400">
                <a:latin typeface="Tahoma" charset="0"/>
                <a:cs typeface="+mn-cs"/>
              </a:rPr>
              <a:t>analiz ederek, do</a:t>
            </a:r>
            <a:r>
              <a:rPr lang="tr-TR" sz="2400">
                <a:latin typeface="Tahoma" charset="0"/>
                <a:cs typeface="+mn-cs"/>
              </a:rPr>
              <a:t>ğ</a:t>
            </a:r>
            <a:r>
              <a:rPr lang="en-US" sz="2400">
                <a:latin typeface="Tahoma" charset="0"/>
                <a:cs typeface="+mn-cs"/>
              </a:rPr>
              <a:t>ruluk ya da yanl</a:t>
            </a:r>
            <a:r>
              <a:rPr lang="tr-TR" sz="2400">
                <a:latin typeface="Tahoma" charset="0"/>
                <a:cs typeface="+mn-cs"/>
              </a:rPr>
              <a:t>ış</a:t>
            </a:r>
            <a:r>
              <a:rPr lang="en-US" sz="2400">
                <a:latin typeface="Tahoma" charset="0"/>
                <a:cs typeface="+mn-cs"/>
              </a:rPr>
              <a:t>l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kla iyi ve kötüyle ilgili ahlaki yarg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lar</a:t>
            </a:r>
            <a:r>
              <a:rPr lang="tr-TR" sz="2400">
                <a:latin typeface="Tahoma" charset="0"/>
                <a:cs typeface="+mn-cs"/>
              </a:rPr>
              <a:t>ı </a:t>
            </a:r>
            <a:r>
              <a:rPr lang="en-US" sz="2400">
                <a:latin typeface="Tahoma" charset="0"/>
                <a:cs typeface="+mn-cs"/>
              </a:rPr>
              <a:t>ele alan, ahlaki eylemin do</a:t>
            </a:r>
            <a:r>
              <a:rPr lang="tr-TR" sz="2400">
                <a:latin typeface="Tahoma" charset="0"/>
                <a:cs typeface="+mn-cs"/>
              </a:rPr>
              <a:t>ğ</a:t>
            </a:r>
            <a:r>
              <a:rPr lang="en-US" sz="2400">
                <a:latin typeface="Tahoma" charset="0"/>
                <a:cs typeface="+mn-cs"/>
              </a:rPr>
              <a:t>as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n</a:t>
            </a:r>
            <a:r>
              <a:rPr lang="tr-TR" sz="2400">
                <a:latin typeface="Tahoma" charset="0"/>
                <a:cs typeface="+mn-cs"/>
              </a:rPr>
              <a:t>ı oluş</a:t>
            </a:r>
            <a:r>
              <a:rPr lang="en-US" sz="2400">
                <a:latin typeface="Tahoma" charset="0"/>
                <a:cs typeface="+mn-cs"/>
              </a:rPr>
              <a:t>turan ve iyi bir ya</a:t>
            </a:r>
            <a:r>
              <a:rPr lang="tr-TR" sz="2400">
                <a:latin typeface="Tahoma" charset="0"/>
                <a:cs typeface="+mn-cs"/>
              </a:rPr>
              <a:t>ş</a:t>
            </a:r>
            <a:r>
              <a:rPr lang="en-US" sz="2400">
                <a:latin typeface="Tahoma" charset="0"/>
                <a:cs typeface="+mn-cs"/>
              </a:rPr>
              <a:t>am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n nas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l</a:t>
            </a:r>
            <a:r>
              <a:rPr lang="tr-TR" sz="2400">
                <a:latin typeface="Tahoma" charset="0"/>
                <a:cs typeface="+mn-cs"/>
              </a:rPr>
              <a:t> </a:t>
            </a:r>
            <a:r>
              <a:rPr lang="en-US" sz="2400">
                <a:latin typeface="Tahoma" charset="0"/>
                <a:cs typeface="+mn-cs"/>
              </a:rPr>
              <a:t>olmas</a:t>
            </a:r>
            <a:r>
              <a:rPr lang="tr-TR" sz="2400">
                <a:latin typeface="Tahoma" charset="0"/>
                <a:cs typeface="+mn-cs"/>
              </a:rPr>
              <a:t>ı </a:t>
            </a:r>
            <a:r>
              <a:rPr lang="en-US" sz="2400">
                <a:latin typeface="Tahoma" charset="0"/>
                <a:cs typeface="+mn-cs"/>
              </a:rPr>
              <a:t>gerekti</a:t>
            </a:r>
            <a:r>
              <a:rPr lang="tr-TR" sz="2400">
                <a:latin typeface="Tahoma" charset="0"/>
                <a:cs typeface="+mn-cs"/>
              </a:rPr>
              <a:t>ğ</a:t>
            </a:r>
            <a:r>
              <a:rPr lang="en-US" sz="2400">
                <a:latin typeface="Tahoma" charset="0"/>
                <a:cs typeface="+mn-cs"/>
              </a:rPr>
              <a:t>ini aç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klamaya çal</a:t>
            </a:r>
            <a:r>
              <a:rPr lang="tr-TR" sz="2400">
                <a:latin typeface="Tahoma" charset="0"/>
                <a:cs typeface="+mn-cs"/>
              </a:rPr>
              <a:t>ış</a:t>
            </a:r>
            <a:r>
              <a:rPr lang="en-US" sz="2400">
                <a:latin typeface="Tahoma" charset="0"/>
                <a:cs typeface="+mn-cs"/>
              </a:rPr>
              <a:t>an bir fel</a:t>
            </a:r>
            <a:r>
              <a:rPr lang="tr-TR" sz="2400">
                <a:latin typeface="Tahoma" charset="0"/>
                <a:cs typeface="+mn-cs"/>
              </a:rPr>
              <a:t>s</a:t>
            </a:r>
            <a:r>
              <a:rPr lang="en-US" sz="2400">
                <a:latin typeface="Tahoma" charset="0"/>
                <a:cs typeface="+mn-cs"/>
              </a:rPr>
              <a:t>e</a:t>
            </a:r>
            <a:r>
              <a:rPr lang="tr-TR" sz="2400">
                <a:latin typeface="Tahoma" charset="0"/>
                <a:cs typeface="+mn-cs"/>
              </a:rPr>
              <a:t>fe</a:t>
            </a:r>
            <a:r>
              <a:rPr lang="en-US" sz="2400">
                <a:latin typeface="Tahoma" charset="0"/>
                <a:cs typeface="+mn-cs"/>
              </a:rPr>
              <a:t> dal</a:t>
            </a:r>
            <a:r>
              <a:rPr lang="tr-TR" sz="2400">
                <a:latin typeface="Tahoma" charset="0"/>
                <a:cs typeface="+mn-cs"/>
              </a:rPr>
              <a:t>ı </a:t>
            </a:r>
            <a:r>
              <a:rPr lang="en-US" sz="2400">
                <a:latin typeface="Tahoma" charset="0"/>
                <a:cs typeface="+mn-cs"/>
              </a:rPr>
              <a:t>olarak tan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mlanm</a:t>
            </a:r>
            <a:r>
              <a:rPr lang="tr-TR" sz="2400">
                <a:latin typeface="Tahoma" charset="0"/>
                <a:cs typeface="+mn-cs"/>
              </a:rPr>
              <a:t>ış</a:t>
            </a:r>
            <a:r>
              <a:rPr lang="en-US" sz="2400">
                <a:latin typeface="Tahoma" charset="0"/>
                <a:cs typeface="+mn-cs"/>
              </a:rPr>
              <a:t>t</a:t>
            </a:r>
            <a:r>
              <a:rPr lang="tr-TR" sz="2400">
                <a:latin typeface="Tahoma" charset="0"/>
                <a:cs typeface="+mn-cs"/>
              </a:rPr>
              <a:t>ı</a:t>
            </a:r>
            <a:r>
              <a:rPr lang="en-US" sz="2400">
                <a:latin typeface="Tahoma" charset="0"/>
                <a:cs typeface="+mn-cs"/>
              </a:rPr>
              <a:t>r. </a:t>
            </a:r>
            <a:endParaRPr lang="tr-TR" sz="2400"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tr-TR" sz="2400">
              <a:latin typeface="Tahoma" charset="0"/>
              <a:cs typeface="+mn-cs"/>
            </a:endParaRPr>
          </a:p>
        </p:txBody>
      </p:sp>
      <p:pic>
        <p:nvPicPr>
          <p:cNvPr id="29699" name="Picture 4" descr="C1AAPCAA3XFKWCA80EZWCCA2M97KJCA2PCI9TCAPK7BBVCAHFF6VBCA7WYON6CABJB5Q1CA6RWKE7CAXQFMVTCARJ8M0SCACFM4TLCA80D53KCASN9DCNCA7LERHMCAMZX57MCANYE1RRCAQGOPX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9338"/>
            <a:ext cx="1571625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42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>
                <a:latin typeface="Arial" charset="0"/>
                <a:cs typeface="+mj-cs"/>
              </a:rPr>
              <a:t>Ahlak Felsefesi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500"/>
            <a:ext cx="9144000" cy="4416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b="1">
                <a:effectLst/>
                <a:latin typeface="Tahoma" charset="0"/>
                <a:cs typeface="+mn-cs"/>
              </a:rPr>
              <a:t>Ahlak felsefesi ise ahlak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 ne oldu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unu, insan davran</a:t>
            </a:r>
            <a:r>
              <a:rPr lang="tr-TR" sz="2000" b="1">
                <a:effectLst/>
                <a:latin typeface="Tahoma" charset="0"/>
                <a:cs typeface="+mn-cs"/>
              </a:rPr>
              <a:t>ış</a:t>
            </a:r>
            <a:r>
              <a:rPr lang="en-US" sz="2000" b="1">
                <a:effectLst/>
                <a:latin typeface="Tahoma" charset="0"/>
                <a:cs typeface="+mn-cs"/>
              </a:rPr>
              <a:t>lar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 dayand</a:t>
            </a:r>
            <a:r>
              <a:rPr lang="tr-TR" sz="2000" b="1">
                <a:effectLst/>
                <a:latin typeface="Tahoma" charset="0"/>
                <a:cs typeface="+mn-cs"/>
              </a:rPr>
              <a:t>ığı </a:t>
            </a:r>
            <a:r>
              <a:rPr lang="en-US" sz="2000" b="1">
                <a:effectLst/>
                <a:latin typeface="Tahoma" charset="0"/>
                <a:cs typeface="+mn-cs"/>
              </a:rPr>
              <a:t>te</a:t>
            </a:r>
            <a:r>
              <a:rPr lang="tr-TR" sz="2000" b="1">
                <a:effectLst/>
                <a:latin typeface="Tahoma" charset="0"/>
                <a:cs typeface="+mn-cs"/>
              </a:rPr>
              <a:t>mel</a:t>
            </a:r>
            <a:r>
              <a:rPr lang="en-US" sz="2000" b="1">
                <a:effectLst/>
                <a:latin typeface="Tahoma" charset="0"/>
                <a:cs typeface="+mn-cs"/>
              </a:rPr>
              <a:t>leri, iyi ve kötü eylemlerin nedenlerini inceler</a:t>
            </a:r>
            <a:r>
              <a:rPr lang="tr-TR" sz="2000" b="1">
                <a:effectLst/>
                <a:latin typeface="Tahoma" charset="0"/>
                <a:cs typeface="+mn-cs"/>
              </a:rPr>
              <a:t>. İ</a:t>
            </a:r>
            <a:r>
              <a:rPr lang="en-US" sz="2000" b="1">
                <a:effectLst/>
                <a:latin typeface="Tahoma" charset="0"/>
                <a:cs typeface="+mn-cs"/>
              </a:rPr>
              <a:t>nsan ya</a:t>
            </a:r>
            <a:r>
              <a:rPr lang="tr-TR" sz="2000" b="1">
                <a:effectLst/>
                <a:latin typeface="Tahoma" charset="0"/>
                <a:cs typeface="+mn-cs"/>
              </a:rPr>
              <a:t>ş</a:t>
            </a:r>
            <a:r>
              <a:rPr lang="en-US" sz="2000" b="1">
                <a:effectLst/>
                <a:latin typeface="Tahoma" charset="0"/>
                <a:cs typeface="+mn-cs"/>
              </a:rPr>
              <a:t>am</a:t>
            </a:r>
            <a:r>
              <a:rPr lang="tr-TR" sz="2000" b="1">
                <a:effectLst/>
                <a:latin typeface="Tahoma" charset="0"/>
                <a:cs typeface="+mn-cs"/>
              </a:rPr>
              <a:t>ı­</a:t>
            </a:r>
            <a:r>
              <a:rPr lang="en-US" sz="2000" b="1">
                <a:effectLst/>
                <a:latin typeface="Tahoma" charset="0"/>
                <a:cs typeface="+mn-cs"/>
              </a:rPr>
              <a:t>ahlaki boyutu ile ilgilenen bilim ve felsefe disiplinidir. </a:t>
            </a:r>
            <a:endParaRPr lang="tr-TR" sz="2000" b="1">
              <a:effectLst/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tr-TR" sz="2000" b="1">
                <a:effectLst/>
                <a:latin typeface="Tahoma" charset="0"/>
                <a:cs typeface="+mn-cs"/>
              </a:rPr>
              <a:t> </a:t>
            </a:r>
          </a:p>
          <a:p>
            <a:pPr>
              <a:defRPr/>
            </a:pPr>
            <a:r>
              <a:rPr lang="en-US" sz="2000" b="1">
                <a:effectLst/>
                <a:latin typeface="Tahoma" charset="0"/>
                <a:cs typeface="+mn-cs"/>
              </a:rPr>
              <a:t>Etik, ahlaki davran</a:t>
            </a:r>
            <a:r>
              <a:rPr lang="tr-TR" sz="2000" b="1">
                <a:effectLst/>
                <a:latin typeface="Tahoma" charset="0"/>
                <a:cs typeface="+mn-cs"/>
              </a:rPr>
              <a:t>ışı</a:t>
            </a:r>
            <a:r>
              <a:rPr lang="en-US" sz="2000" b="1">
                <a:effectLst/>
                <a:latin typeface="Tahoma" charset="0"/>
                <a:cs typeface="+mn-cs"/>
              </a:rPr>
              <a:t>n kendisini de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il, onun olmas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sa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layan temel ilkenin yap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, özünü ve do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as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inceler. Bu durumda ahlak felsefesi, davran</a:t>
            </a:r>
            <a:r>
              <a:rPr lang="tr-TR" sz="2000" b="1">
                <a:effectLst/>
                <a:latin typeface="Tahoma" charset="0"/>
                <a:cs typeface="+mn-cs"/>
              </a:rPr>
              <a:t>ış</a:t>
            </a:r>
            <a:r>
              <a:rPr lang="en-US" sz="2000" b="1">
                <a:effectLst/>
                <a:latin typeface="Tahoma" charset="0"/>
                <a:cs typeface="+mn-cs"/>
              </a:rPr>
              <a:t>la</a:t>
            </a:r>
            <a:r>
              <a:rPr lang="tr-TR" sz="2000" b="1">
                <a:effectLst/>
                <a:latin typeface="Tahoma" charset="0"/>
                <a:cs typeface="+mn-cs"/>
              </a:rPr>
              <a:t>rın </a:t>
            </a:r>
            <a:r>
              <a:rPr lang="en-US" sz="2000" b="1">
                <a:effectLst/>
                <a:latin typeface="Tahoma" charset="0"/>
                <a:cs typeface="+mn-cs"/>
              </a:rPr>
              <a:t>ahlaki özünü ve yap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incelerken; etik, davran</a:t>
            </a:r>
            <a:r>
              <a:rPr lang="tr-TR" sz="2000" b="1">
                <a:effectLst/>
                <a:latin typeface="Tahoma" charset="0"/>
                <a:cs typeface="+mn-cs"/>
              </a:rPr>
              <a:t>ış</a:t>
            </a:r>
            <a:r>
              <a:rPr lang="en-US" sz="2000" b="1">
                <a:effectLst/>
                <a:latin typeface="Tahoma" charset="0"/>
                <a:cs typeface="+mn-cs"/>
              </a:rPr>
              <a:t>lar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 arkas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ndaki ilkelere dikkat çeker. </a:t>
            </a:r>
            <a:endParaRPr lang="tr-TR" sz="2000" b="1">
              <a:effectLst/>
              <a:latin typeface="Tahoma" charset="0"/>
              <a:cs typeface="+mn-cs"/>
            </a:endParaRPr>
          </a:p>
          <a:p>
            <a:pPr>
              <a:defRPr/>
            </a:pPr>
            <a:endParaRPr lang="tr-TR" sz="2000" b="1">
              <a:effectLst/>
              <a:latin typeface="Tahoma" charset="0"/>
              <a:cs typeface="+mn-cs"/>
            </a:endParaRPr>
          </a:p>
          <a:p>
            <a:pPr>
              <a:defRPr/>
            </a:pPr>
            <a:r>
              <a:rPr lang="tr-TR" sz="2000" b="1">
                <a:effectLst/>
                <a:latin typeface="Tahoma" charset="0"/>
                <a:cs typeface="+mn-cs"/>
              </a:rPr>
              <a:t>A</a:t>
            </a:r>
            <a:r>
              <a:rPr lang="en-US" sz="2000" b="1">
                <a:effectLst/>
                <a:latin typeface="Tahoma" charset="0"/>
                <a:cs typeface="+mn-cs"/>
              </a:rPr>
              <a:t>hlak, kültürel de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erler ilgili do</a:t>
            </a:r>
            <a:r>
              <a:rPr lang="tr-TR" sz="2000" b="1">
                <a:effectLst/>
                <a:latin typeface="Tahoma" charset="0"/>
                <a:cs typeface="+mn-cs"/>
              </a:rPr>
              <a:t>ğ</a:t>
            </a:r>
            <a:r>
              <a:rPr lang="en-US" sz="2000" b="1">
                <a:effectLst/>
                <a:latin typeface="Tahoma" charset="0"/>
                <a:cs typeface="+mn-cs"/>
              </a:rPr>
              <a:t>rular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, yanl</a:t>
            </a:r>
            <a:r>
              <a:rPr lang="tr-TR" sz="2000" b="1">
                <a:effectLst/>
                <a:latin typeface="Tahoma" charset="0"/>
                <a:cs typeface="+mn-cs"/>
              </a:rPr>
              <a:t>ış</a:t>
            </a:r>
            <a:r>
              <a:rPr lang="en-US" sz="2000" b="1">
                <a:effectLst/>
                <a:latin typeface="Tahoma" charset="0"/>
                <a:cs typeface="+mn-cs"/>
              </a:rPr>
              <a:t>lar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, bunlara uygun olarak nas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l davran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lmas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ge</a:t>
            </a:r>
            <a:r>
              <a:rPr lang="tr-TR" sz="2000" b="1">
                <a:effectLst/>
                <a:latin typeface="Tahoma" charset="0"/>
                <a:cs typeface="+mn-cs"/>
              </a:rPr>
              <a:t>rektiğ</a:t>
            </a:r>
            <a:r>
              <a:rPr lang="en-US" sz="2000" b="1">
                <a:effectLst/>
                <a:latin typeface="Tahoma" charset="0"/>
                <a:cs typeface="+mn-cs"/>
              </a:rPr>
              <a:t>ini ortaya koyan toplumda kabul görmü</a:t>
            </a:r>
            <a:r>
              <a:rPr lang="tr-TR" sz="2000" b="1">
                <a:effectLst/>
                <a:latin typeface="Tahoma" charset="0"/>
                <a:cs typeface="+mn-cs"/>
              </a:rPr>
              <a:t>ş </a:t>
            </a:r>
            <a:r>
              <a:rPr lang="en-US" sz="2000" b="1">
                <a:effectLst/>
                <a:latin typeface="Tahoma" charset="0"/>
                <a:cs typeface="+mn-cs"/>
              </a:rPr>
              <a:t>yaz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l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olmayan kurallar bütünü</a:t>
            </a:r>
            <a:r>
              <a:rPr lang="tr-TR" sz="2000" b="1">
                <a:effectLst/>
                <a:latin typeface="Tahoma" charset="0"/>
                <a:cs typeface="+mn-cs"/>
              </a:rPr>
              <a:t>dür. Etik ile </a:t>
            </a:r>
            <a:r>
              <a:rPr lang="en-US" sz="2000" b="1">
                <a:effectLst/>
                <a:latin typeface="Tahoma" charset="0"/>
                <a:cs typeface="+mn-cs"/>
              </a:rPr>
              <a:t>ortak yö</a:t>
            </a:r>
            <a:r>
              <a:rPr lang="tr-TR" sz="2000" b="1">
                <a:effectLst/>
                <a:latin typeface="Tahoma" charset="0"/>
                <a:cs typeface="+mn-cs"/>
              </a:rPr>
              <a:t>nü b</a:t>
            </a:r>
            <a:r>
              <a:rPr lang="en-US" sz="2000" b="1">
                <a:effectLst/>
                <a:latin typeface="Tahoma" charset="0"/>
                <a:cs typeface="+mn-cs"/>
              </a:rPr>
              <a:t>ireyler aras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ndaki ili</a:t>
            </a:r>
            <a:r>
              <a:rPr lang="tr-TR" sz="2000" b="1">
                <a:effectLst/>
                <a:latin typeface="Tahoma" charset="0"/>
                <a:cs typeface="+mn-cs"/>
              </a:rPr>
              <a:t>ş</a:t>
            </a:r>
            <a:r>
              <a:rPr lang="en-US" sz="2000" b="1">
                <a:effectLst/>
                <a:latin typeface="Tahoma" charset="0"/>
                <a:cs typeface="+mn-cs"/>
              </a:rPr>
              <a:t>kiyi düzenleyen davran</a:t>
            </a:r>
            <a:r>
              <a:rPr lang="tr-TR" sz="2000" b="1">
                <a:effectLst/>
                <a:latin typeface="Tahoma" charset="0"/>
                <a:cs typeface="+mn-cs"/>
              </a:rPr>
              <a:t>ış </a:t>
            </a:r>
            <a:r>
              <a:rPr lang="en-US" sz="2000" b="1">
                <a:effectLst/>
                <a:latin typeface="Tahoma" charset="0"/>
                <a:cs typeface="+mn-cs"/>
              </a:rPr>
              <a:t>kurallar</a:t>
            </a:r>
            <a:r>
              <a:rPr lang="tr-TR" sz="2000" b="1">
                <a:effectLst/>
                <a:latin typeface="Tahoma" charset="0"/>
                <a:cs typeface="+mn-cs"/>
              </a:rPr>
              <a:t>ı </a:t>
            </a:r>
            <a:r>
              <a:rPr lang="en-US" sz="2000" b="1">
                <a:effectLst/>
                <a:latin typeface="Tahoma" charset="0"/>
                <a:cs typeface="+mn-cs"/>
              </a:rPr>
              <a:t>olmalar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d</a:t>
            </a:r>
            <a:r>
              <a:rPr lang="tr-TR" sz="2000" b="1">
                <a:effectLst/>
                <a:latin typeface="Tahoma" charset="0"/>
                <a:cs typeface="+mn-cs"/>
              </a:rPr>
              <a:t>ı</a:t>
            </a:r>
            <a:r>
              <a:rPr lang="en-US" sz="2000" b="1">
                <a:effectLst/>
                <a:latin typeface="Tahoma" charset="0"/>
                <a:cs typeface="+mn-cs"/>
              </a:rPr>
              <a:t>r. </a:t>
            </a:r>
            <a:endParaRPr lang="tr-TR" sz="2000" b="1">
              <a:effectLst/>
              <a:latin typeface="Tahoma" charset="0"/>
              <a:cs typeface="+mn-cs"/>
            </a:endParaRPr>
          </a:p>
          <a:p>
            <a:pPr>
              <a:defRPr/>
            </a:pPr>
            <a:endParaRPr lang="tr-TR" sz="1200">
              <a:latin typeface="Tahoma" charset="0"/>
              <a:cs typeface="+mn-cs"/>
            </a:endParaRPr>
          </a:p>
        </p:txBody>
      </p:sp>
      <p:pic>
        <p:nvPicPr>
          <p:cNvPr id="30723" name="Picture 3" descr="93527[1]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318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80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14313"/>
            <a:ext cx="8472487" cy="6429375"/>
          </a:xfrm>
        </p:spPr>
        <p:txBody>
          <a:bodyPr/>
          <a:lstStyle/>
          <a:p>
            <a:pPr>
              <a:defRPr/>
            </a:pPr>
            <a:r>
              <a:rPr lang="en-US" sz="2000">
                <a:latin typeface="Tahoma" charset="0"/>
                <a:cs typeface="+mn-cs"/>
              </a:rPr>
              <a:t>Konu i</a:t>
            </a:r>
            <a:r>
              <a:rPr lang="tr-TR" sz="2000">
                <a:latin typeface="Tahoma" charset="0"/>
                <a:cs typeface="+mn-cs"/>
              </a:rPr>
              <a:t>ş</a:t>
            </a:r>
            <a:r>
              <a:rPr lang="en-US" sz="2000">
                <a:latin typeface="Tahoma" charset="0"/>
                <a:cs typeface="+mn-cs"/>
              </a:rPr>
              <a:t>letme literatüründeki durum itibariyle incelendi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inde, eti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in daha kural ve politikalara dayal</a:t>
            </a:r>
            <a:r>
              <a:rPr lang="tr-TR" sz="2000">
                <a:latin typeface="Tahoma" charset="0"/>
                <a:cs typeface="+mn-cs"/>
              </a:rPr>
              <a:t>ı </a:t>
            </a:r>
            <a:r>
              <a:rPr lang="en-US" sz="2000">
                <a:latin typeface="Tahoma" charset="0"/>
                <a:cs typeface="+mn-cs"/>
              </a:rPr>
              <a:t>davran</a:t>
            </a:r>
            <a:r>
              <a:rPr lang="tr-TR" sz="2000">
                <a:latin typeface="Tahoma" charset="0"/>
                <a:cs typeface="+mn-cs"/>
              </a:rPr>
              <a:t>ış</a:t>
            </a:r>
            <a:r>
              <a:rPr lang="en-US" sz="2000">
                <a:latin typeface="Tahoma" charset="0"/>
                <a:cs typeface="+mn-cs"/>
              </a:rPr>
              <a:t>lar</a:t>
            </a:r>
            <a:r>
              <a:rPr lang="tr-TR" sz="2000">
                <a:latin typeface="Tahoma" charset="0"/>
                <a:cs typeface="+mn-cs"/>
              </a:rPr>
              <a:t>ı </a:t>
            </a:r>
            <a:r>
              <a:rPr lang="en-US" sz="2000">
                <a:latin typeface="Tahoma" charset="0"/>
                <a:cs typeface="+mn-cs"/>
              </a:rPr>
              <a:t>ifade etti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i; ahlak kavram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na ise, de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erlerle ilgili anlamlar yüklendi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 görülür. Bu yarg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lamalar, e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itim ve adalet leri gibi toplum kurumlar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 biçimlendirilmesi yan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nda, yönetim ve karar gibi i</a:t>
            </a:r>
            <a:r>
              <a:rPr lang="tr-TR" sz="2000">
                <a:latin typeface="Tahoma" charset="0"/>
                <a:cs typeface="+mn-cs"/>
              </a:rPr>
              <a:t>ş</a:t>
            </a:r>
            <a:r>
              <a:rPr lang="en-US" sz="2000">
                <a:latin typeface="Tahoma" charset="0"/>
                <a:cs typeface="+mn-cs"/>
              </a:rPr>
              <a:t>letme konular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nda da yol gösterici olur. </a:t>
            </a:r>
            <a:endParaRPr lang="tr-TR" sz="2000"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tr-TR" sz="2000">
              <a:latin typeface="Tahoma" charset="0"/>
              <a:cs typeface="+mn-cs"/>
            </a:endParaRPr>
          </a:p>
          <a:p>
            <a:pPr>
              <a:defRPr/>
            </a:pPr>
            <a:r>
              <a:rPr lang="tr-TR" sz="2000">
                <a:latin typeface="Tahoma" charset="0"/>
                <a:cs typeface="+mn-cs"/>
              </a:rPr>
              <a:t>E</a:t>
            </a:r>
            <a:r>
              <a:rPr lang="en-US" sz="2000">
                <a:latin typeface="Tahoma" charset="0"/>
                <a:cs typeface="+mn-cs"/>
              </a:rPr>
              <a:t>tik ile ilgili oldu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u dü</a:t>
            </a:r>
            <a:r>
              <a:rPr lang="tr-TR" sz="2000">
                <a:latin typeface="Tahoma" charset="0"/>
                <a:cs typeface="+mn-cs"/>
              </a:rPr>
              <a:t>ş</a:t>
            </a:r>
            <a:r>
              <a:rPr lang="en-US" sz="2000">
                <a:latin typeface="Tahoma" charset="0"/>
                <a:cs typeface="+mn-cs"/>
              </a:rPr>
              <a:t>ünülen ba</a:t>
            </a:r>
            <a:r>
              <a:rPr lang="tr-TR" sz="2000">
                <a:latin typeface="Tahoma" charset="0"/>
                <a:cs typeface="+mn-cs"/>
              </a:rPr>
              <a:t>ş</a:t>
            </a:r>
            <a:r>
              <a:rPr lang="en-US" sz="2000">
                <a:latin typeface="Tahoma" charset="0"/>
                <a:cs typeface="+mn-cs"/>
              </a:rPr>
              <a:t>ka kavramlar da bulunmak</a:t>
            </a:r>
            <a:r>
              <a:rPr lang="tr-TR" sz="2000">
                <a:latin typeface="Tahoma" charset="0"/>
                <a:cs typeface="+mn-cs"/>
              </a:rPr>
              <a:t>tır</a:t>
            </a:r>
          </a:p>
          <a:p>
            <a:pPr>
              <a:buFont typeface="Wingdings" charset="0"/>
              <a:buNone/>
              <a:defRPr/>
            </a:pPr>
            <a:r>
              <a:rPr lang="en-US" sz="2000">
                <a:latin typeface="Tahoma" charset="0"/>
                <a:cs typeface="+mn-cs"/>
              </a:rPr>
              <a:t> </a:t>
            </a:r>
            <a:r>
              <a:rPr lang="tr-TR" sz="2000">
                <a:latin typeface="Tahoma" charset="0"/>
                <a:cs typeface="+mn-cs"/>
              </a:rPr>
              <a:t> </a:t>
            </a:r>
          </a:p>
          <a:p>
            <a:pPr>
              <a:defRPr/>
            </a:pPr>
            <a:r>
              <a:rPr lang="en-US" sz="2000">
                <a:latin typeface="Tahoma" charset="0"/>
                <a:cs typeface="+mn-cs"/>
              </a:rPr>
              <a:t>" Bu ba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lamda, ilk akla gelen bir di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er benzer ifade vicdand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r. </a:t>
            </a:r>
            <a:r>
              <a:rPr lang="en-US" sz="2000" i="1">
                <a:latin typeface="Tahoma" charset="0"/>
                <a:cs typeface="+mn-cs"/>
              </a:rPr>
              <a:t>Vicdan, </a:t>
            </a:r>
            <a:r>
              <a:rPr lang="en-US" sz="2000">
                <a:latin typeface="Tahoma" charset="0"/>
                <a:cs typeface="+mn-cs"/>
              </a:rPr>
              <a:t>baz</a:t>
            </a:r>
            <a:r>
              <a:rPr lang="tr-TR" sz="2000">
                <a:latin typeface="Tahoma" charset="0"/>
                <a:cs typeface="+mn-cs"/>
              </a:rPr>
              <a:t>ı </a:t>
            </a:r>
            <a:r>
              <a:rPr lang="en-US" sz="2000">
                <a:latin typeface="Tahoma" charset="0"/>
                <a:cs typeface="+mn-cs"/>
              </a:rPr>
              <a:t>normlar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 içten, do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ru ve zorunlu olarak kabul edilmesi ve bu kurallar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 halinde bir sorumluluk duygusunun meydana gelmesi demektir. insanlar nedenlerle, iyi veya kötünün ne oldu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una dair bir bilince sahiptirler, bu çle iyiye yör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elmeye, kötüden uzak durmaya çal</a:t>
            </a:r>
            <a:r>
              <a:rPr lang="tr-TR" sz="2000">
                <a:latin typeface="Tahoma" charset="0"/>
                <a:cs typeface="+mn-cs"/>
              </a:rPr>
              <a:t>ışı</a:t>
            </a:r>
            <a:r>
              <a:rPr lang="en-US" sz="2000">
                <a:latin typeface="Tahoma" charset="0"/>
                <a:cs typeface="+mn-cs"/>
              </a:rPr>
              <a:t>rlar. insan</a:t>
            </a:r>
            <a:r>
              <a:rPr lang="tr-TR" sz="2000">
                <a:latin typeface="Tahoma" charset="0"/>
                <a:cs typeface="+mn-cs"/>
              </a:rPr>
              <a:t>ı</a:t>
            </a:r>
            <a:r>
              <a:rPr lang="en-US" sz="2000">
                <a:latin typeface="Tahoma" charset="0"/>
                <a:cs typeface="+mn-cs"/>
              </a:rPr>
              <a:t>n kendili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inden, bir ahlak veya felsefe e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itimi olmadan, sahip oldu</a:t>
            </a:r>
            <a:r>
              <a:rPr lang="tr-TR" sz="2000">
                <a:latin typeface="Tahoma" charset="0"/>
                <a:cs typeface="+mn-cs"/>
              </a:rPr>
              <a:t>ğ</a:t>
            </a:r>
            <a:r>
              <a:rPr lang="en-US" sz="2000">
                <a:latin typeface="Tahoma" charset="0"/>
                <a:cs typeface="+mn-cs"/>
              </a:rPr>
              <a:t>u iyi bilgisi vicdan olarak edilmektedir.</a:t>
            </a:r>
            <a:endParaRPr lang="tr-TR" sz="200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68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Meryem</a:t>
            </a:r>
            <a:r>
              <a:rPr lang="en-US" dirty="0" smtClean="0"/>
              <a:t> </a:t>
            </a:r>
            <a:r>
              <a:rPr lang="en-US" dirty="0" err="1" smtClean="0"/>
              <a:t>Kozak</a:t>
            </a:r>
            <a:r>
              <a:rPr lang="en-US" dirty="0" smtClean="0"/>
              <a:t>- 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Nergis</a:t>
            </a:r>
            <a:r>
              <a:rPr lang="en-US" dirty="0" smtClean="0"/>
              <a:t>- </a:t>
            </a:r>
            <a:r>
              <a:rPr lang="en-US" dirty="0" err="1" smtClean="0"/>
              <a:t>Turizmde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-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en-US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makaleler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8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Ahlak Felsefesi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2</cp:revision>
  <dcterms:created xsi:type="dcterms:W3CDTF">2017-11-16T12:52:15Z</dcterms:created>
  <dcterms:modified xsi:type="dcterms:W3CDTF">2017-11-16T13:36:49Z</dcterms:modified>
</cp:coreProperties>
</file>