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9"/>
  </p:notesMasterIdLst>
  <p:sldIdLst>
    <p:sldId id="256" r:id="rId2"/>
    <p:sldId id="276" r:id="rId3"/>
    <p:sldId id="277" r:id="rId4"/>
    <p:sldId id="278" r:id="rId5"/>
    <p:sldId id="279" r:id="rId6"/>
    <p:sldId id="280" r:id="rId7"/>
    <p:sldId id="282" r:id="rId8"/>
    <p:sldId id="281"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98" r:id="rId25"/>
    <p:sldId id="299" r:id="rId26"/>
    <p:sldId id="300" r:id="rId27"/>
    <p:sldId id="260"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51" userDrawn="1">
          <p15:clr>
            <a:srgbClr val="A4A3A4"/>
          </p15:clr>
        </p15:guide>
        <p15:guide id="2" orient="horz" pos="12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2C62"/>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104" d="100"/>
          <a:sy n="104" d="100"/>
        </p:scale>
        <p:origin x="126" y="96"/>
      </p:cViewPr>
      <p:guideLst>
        <p:guide pos="551"/>
        <p:guide orient="horz" pos="1253"/>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653A-FE3C-4445-A523-BAEA4393C19B}" type="datetimeFigureOut">
              <a:rPr lang="tr-TR" smtClean="0"/>
              <a:t>20.11.2017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456632-12FE-48DD-A502-EFC0DB3DE32C}" type="slidenum">
              <a:rPr lang="tr-TR" smtClean="0"/>
              <a:t>‹#›</a:t>
            </a:fld>
            <a:endParaRPr lang="tr-TR"/>
          </a:p>
        </p:txBody>
      </p:sp>
    </p:spTree>
    <p:extLst>
      <p:ext uri="{BB962C8B-B14F-4D97-AF65-F5344CB8AC3E}">
        <p14:creationId xmlns:p14="http://schemas.microsoft.com/office/powerpoint/2010/main" val="945884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20.11.2017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20.11.2017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20.11.2017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20.11.2017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20.11.2017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20.11.2017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20.11.2017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smtClean="0"/>
              <a:t>ZAMAN ÇİZGİSİ ve LAYER</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NBP107 GRAFİK VE ANİMASYON I</a:t>
            </a:r>
            <a:endParaRPr lang="tr-TR" dirty="0"/>
          </a:p>
          <a:p>
            <a:r>
              <a:rPr lang="tr-TR" dirty="0"/>
              <a:t>ÖĞR.GÖR</a:t>
            </a:r>
            <a:r>
              <a:rPr lang="tr-TR" dirty="0" smtClean="0"/>
              <a:t>. SALİH ERDURUCAN</a:t>
            </a:r>
            <a:endParaRPr lang="tr-TR" dirty="0"/>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 İsimlerinin Değiştirilmesi [1]</a:t>
            </a:r>
            <a:endParaRPr lang="tr-TR" dirty="0"/>
          </a:p>
        </p:txBody>
      </p:sp>
      <p:sp>
        <p:nvSpPr>
          <p:cNvPr id="3" name="İçerik Yer Tutucusu 2"/>
          <p:cNvSpPr>
            <a:spLocks noGrp="1"/>
          </p:cNvSpPr>
          <p:nvPr>
            <p:ph idx="1"/>
          </p:nvPr>
        </p:nvSpPr>
        <p:spPr>
          <a:xfrm>
            <a:off x="1097279" y="1915887"/>
            <a:ext cx="10528664" cy="1248227"/>
          </a:xfrm>
        </p:spPr>
        <p:txBody>
          <a:bodyPr>
            <a:normAutofit/>
          </a:bodyPr>
          <a:lstStyle/>
          <a:p>
            <a:r>
              <a:rPr lang="tr-TR" dirty="0" smtClean="0"/>
              <a:t>Ancak animasyonun tasarımı sırasında katmanlara verilen isimler kullanıcı için büyük kolaylıklar sağlar. Hangi hareketin hangi katmanda gerçekleştirildiği, katlara verilen isimlerle takip etme imkanı olur. Bu açıdan oluşturulan kat isimlerinin; animasyonu hazırlayanlara rehberlik edecek şekilde verilmesi uygun olacaktır. Herhangi bir kata ait ismi değiştirebilmenin birkaç yöntemi vardır. Bunlar :</a:t>
            </a:r>
            <a:endParaRPr lang="tr-TR" dirty="0"/>
          </a:p>
        </p:txBody>
      </p:sp>
      <p:pic>
        <p:nvPicPr>
          <p:cNvPr id="5" name="Resim 4"/>
          <p:cNvPicPr>
            <a:picLocks noChangeAspect="1"/>
          </p:cNvPicPr>
          <p:nvPr/>
        </p:nvPicPr>
        <p:blipFill>
          <a:blip r:embed="rId2"/>
          <a:stretch>
            <a:fillRect/>
          </a:stretch>
        </p:blipFill>
        <p:spPr>
          <a:xfrm>
            <a:off x="1411266" y="3342641"/>
            <a:ext cx="9900690" cy="2593702"/>
          </a:xfrm>
          <a:prstGeom prst="rect">
            <a:avLst/>
          </a:prstGeom>
        </p:spPr>
      </p:pic>
    </p:spTree>
    <p:extLst>
      <p:ext uri="{BB962C8B-B14F-4D97-AF65-F5344CB8AC3E}">
        <p14:creationId xmlns:p14="http://schemas.microsoft.com/office/powerpoint/2010/main" val="1251307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 İsimlerinin Değiştirilmesi [1]</a:t>
            </a:r>
            <a:endParaRPr lang="tr-TR" dirty="0"/>
          </a:p>
        </p:txBody>
      </p:sp>
      <p:sp>
        <p:nvSpPr>
          <p:cNvPr id="3" name="İçerik Yer Tutucusu 2"/>
          <p:cNvSpPr>
            <a:spLocks noGrp="1"/>
          </p:cNvSpPr>
          <p:nvPr>
            <p:ph idx="1"/>
          </p:nvPr>
        </p:nvSpPr>
        <p:spPr>
          <a:xfrm>
            <a:off x="1097279" y="1915887"/>
            <a:ext cx="10528664" cy="1248227"/>
          </a:xfrm>
        </p:spPr>
        <p:txBody>
          <a:bodyPr>
            <a:normAutofit/>
          </a:bodyPr>
          <a:lstStyle/>
          <a:p>
            <a:r>
              <a:rPr lang="tr-TR" dirty="0" smtClean="0"/>
              <a:t>Katmana ait ismi değiştirmenin bir başka yolu ise; Katman Özellikleri (</a:t>
            </a:r>
            <a:r>
              <a:rPr lang="tr-TR" dirty="0" err="1" smtClean="0"/>
              <a:t>Layer</a:t>
            </a:r>
            <a:r>
              <a:rPr lang="tr-TR" dirty="0" smtClean="0"/>
              <a:t> </a:t>
            </a:r>
            <a:r>
              <a:rPr lang="tr-TR" dirty="0" err="1" smtClean="0"/>
              <a:t>Properties</a:t>
            </a:r>
            <a:r>
              <a:rPr lang="tr-TR" dirty="0" smtClean="0"/>
              <a:t>) penceresini kullanmaktır. Katman özellikleri penceresini açmak için, katman üzerine sağ tıklayıp açılan bağlam menüsünden </a:t>
            </a:r>
            <a:r>
              <a:rPr lang="tr-TR" dirty="0" err="1" smtClean="0"/>
              <a:t>Properties</a:t>
            </a:r>
            <a:r>
              <a:rPr lang="tr-TR" dirty="0" smtClean="0"/>
              <a:t> (</a:t>
            </a:r>
            <a:r>
              <a:rPr lang="tr-TR" dirty="0"/>
              <a:t>Özellikler</a:t>
            </a:r>
            <a:r>
              <a:rPr lang="tr-TR" dirty="0" smtClean="0"/>
              <a:t>) seçeneğini tıklanır. Aynı işlem </a:t>
            </a:r>
            <a:r>
              <a:rPr lang="tr-TR" dirty="0" err="1" smtClean="0"/>
              <a:t>Motify-Layer</a:t>
            </a:r>
            <a:r>
              <a:rPr lang="tr-TR" dirty="0" smtClean="0"/>
              <a:t> seçeneğini </a:t>
            </a:r>
            <a:r>
              <a:rPr lang="tr-TR" dirty="0" err="1" smtClean="0"/>
              <a:t>tıklanılarak</a:t>
            </a:r>
            <a:r>
              <a:rPr lang="tr-TR" dirty="0" smtClean="0"/>
              <a:t> da yapılabilir</a:t>
            </a:r>
            <a:r>
              <a:rPr lang="tr-TR" dirty="0"/>
              <a:t>.</a:t>
            </a:r>
          </a:p>
        </p:txBody>
      </p:sp>
      <p:pic>
        <p:nvPicPr>
          <p:cNvPr id="4" name="Resim 3"/>
          <p:cNvPicPr>
            <a:picLocks noChangeAspect="1"/>
          </p:cNvPicPr>
          <p:nvPr/>
        </p:nvPicPr>
        <p:blipFill>
          <a:blip r:embed="rId2"/>
          <a:stretch>
            <a:fillRect/>
          </a:stretch>
        </p:blipFill>
        <p:spPr>
          <a:xfrm>
            <a:off x="1271450" y="3164114"/>
            <a:ext cx="9323978" cy="2773753"/>
          </a:xfrm>
          <a:prstGeom prst="rect">
            <a:avLst/>
          </a:prstGeom>
        </p:spPr>
      </p:pic>
    </p:spTree>
    <p:extLst>
      <p:ext uri="{BB962C8B-B14F-4D97-AF65-F5344CB8AC3E}">
        <p14:creationId xmlns:p14="http://schemas.microsoft.com/office/powerpoint/2010/main" val="2177247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 İsimlerinin Değiştirilmesi [1]</a:t>
            </a:r>
            <a:endParaRPr lang="tr-TR" dirty="0"/>
          </a:p>
        </p:txBody>
      </p:sp>
      <p:sp>
        <p:nvSpPr>
          <p:cNvPr id="3" name="İçerik Yer Tutucusu 2"/>
          <p:cNvSpPr>
            <a:spLocks noGrp="1"/>
          </p:cNvSpPr>
          <p:nvPr>
            <p:ph idx="1"/>
          </p:nvPr>
        </p:nvSpPr>
        <p:spPr>
          <a:xfrm>
            <a:off x="1097279" y="1915887"/>
            <a:ext cx="10528664" cy="1248227"/>
          </a:xfrm>
        </p:spPr>
        <p:txBody>
          <a:bodyPr>
            <a:normAutofit/>
          </a:bodyPr>
          <a:lstStyle/>
          <a:p>
            <a:r>
              <a:rPr lang="tr-TR" dirty="0" smtClean="0"/>
              <a:t>Şekilde verilen menü seçeneklerinin ikisi de Katman Özellikleri (</a:t>
            </a:r>
            <a:r>
              <a:rPr lang="tr-TR" dirty="0" err="1" smtClean="0"/>
              <a:t>Layer</a:t>
            </a:r>
            <a:r>
              <a:rPr lang="tr-TR" dirty="0" smtClean="0"/>
              <a:t> </a:t>
            </a:r>
            <a:r>
              <a:rPr lang="tr-TR" dirty="0" err="1" smtClean="0"/>
              <a:t>Properties</a:t>
            </a:r>
            <a:r>
              <a:rPr lang="tr-TR" dirty="0" smtClean="0"/>
              <a:t>) penceresidir. Bu pencere bütün katman özelliklerini içerir</a:t>
            </a:r>
            <a:r>
              <a:rPr lang="tr-TR" dirty="0"/>
              <a:t>.</a:t>
            </a:r>
          </a:p>
        </p:txBody>
      </p:sp>
      <p:pic>
        <p:nvPicPr>
          <p:cNvPr id="5" name="Resim 4"/>
          <p:cNvPicPr>
            <a:picLocks noChangeAspect="1"/>
          </p:cNvPicPr>
          <p:nvPr/>
        </p:nvPicPr>
        <p:blipFill>
          <a:blip r:embed="rId2"/>
          <a:stretch>
            <a:fillRect/>
          </a:stretch>
        </p:blipFill>
        <p:spPr>
          <a:xfrm>
            <a:off x="2037805" y="2540000"/>
            <a:ext cx="8177350" cy="3535840"/>
          </a:xfrm>
          <a:prstGeom prst="rect">
            <a:avLst/>
          </a:prstGeom>
        </p:spPr>
      </p:pic>
    </p:spTree>
    <p:extLst>
      <p:ext uri="{BB962C8B-B14F-4D97-AF65-F5344CB8AC3E}">
        <p14:creationId xmlns:p14="http://schemas.microsoft.com/office/powerpoint/2010/main" val="4000334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Layer</a:t>
            </a:r>
            <a:r>
              <a:rPr lang="tr-TR" dirty="0" smtClean="0"/>
              <a:t> </a:t>
            </a:r>
            <a:r>
              <a:rPr lang="tr-TR" dirty="0" err="1" smtClean="0"/>
              <a:t>Type</a:t>
            </a:r>
            <a:r>
              <a:rPr lang="tr-TR" dirty="0" smtClean="0"/>
              <a:t> (Katman Tipi) ve Özellikleri [1]</a:t>
            </a:r>
            <a:endParaRPr lang="tr-TR" dirty="0"/>
          </a:p>
        </p:txBody>
      </p:sp>
      <p:sp>
        <p:nvSpPr>
          <p:cNvPr id="3" name="İçerik Yer Tutucusu 2"/>
          <p:cNvSpPr>
            <a:spLocks noGrp="1"/>
          </p:cNvSpPr>
          <p:nvPr>
            <p:ph idx="1"/>
          </p:nvPr>
        </p:nvSpPr>
        <p:spPr>
          <a:xfrm>
            <a:off x="1097279" y="1915887"/>
            <a:ext cx="10528664" cy="4426856"/>
          </a:xfrm>
        </p:spPr>
        <p:txBody>
          <a:bodyPr>
            <a:normAutofit/>
          </a:bodyPr>
          <a:lstStyle/>
          <a:p>
            <a:r>
              <a:rPr lang="tr-TR" b="1" dirty="0" smtClean="0"/>
              <a:t>1-Normal : </a:t>
            </a:r>
            <a:r>
              <a:rPr lang="tr-TR" dirty="0" smtClean="0"/>
              <a:t>Bir katmana ait en temel tiptir. Oluşturulan ilk katman (</a:t>
            </a:r>
            <a:r>
              <a:rPr lang="tr-TR" dirty="0" err="1"/>
              <a:t>layer</a:t>
            </a:r>
            <a:r>
              <a:rPr lang="tr-TR" dirty="0" smtClean="0"/>
              <a:t>), bu tipte olur. Genellikle kare </a:t>
            </a:r>
            <a:r>
              <a:rPr lang="tr-TR" dirty="0" err="1" smtClean="0"/>
              <a:t>kare</a:t>
            </a:r>
            <a:r>
              <a:rPr lang="tr-TR" dirty="0" smtClean="0"/>
              <a:t> oluşturulan animasyonlar için, kullanılan bu tip ile her kare içerisine değişik şekiller çizilerek hareketlilik sağlanır. Ancak dönüşümlü animasyonların oluşturulması için de önemli bir kat tipidir. Zira başlangıç ve bitiş noktaları verilen değişik şekiller arasındaki kareler doldurularak hareketlendirme sağlanır</a:t>
            </a:r>
            <a:r>
              <a:rPr lang="tr-TR" dirty="0"/>
              <a:t>.</a:t>
            </a:r>
          </a:p>
          <a:p>
            <a:r>
              <a:rPr lang="tr-TR" b="1" dirty="0" smtClean="0"/>
              <a:t>2-Guide (</a:t>
            </a:r>
            <a:r>
              <a:rPr lang="tr-TR" b="1" dirty="0"/>
              <a:t>Rehber):</a:t>
            </a:r>
          </a:p>
          <a:p>
            <a:r>
              <a:rPr lang="tr-TR" b="1" dirty="0"/>
              <a:t>a</a:t>
            </a:r>
            <a:r>
              <a:rPr lang="tr-TR" b="1" dirty="0" smtClean="0"/>
              <a:t>) Geçici Hizmet Rehberi: </a:t>
            </a:r>
            <a:r>
              <a:rPr lang="tr-TR" dirty="0" smtClean="0"/>
              <a:t>Genellikle bu tipte bir katman, kullanıcının üzerine örnek çizimler oluşturması ve bu çizimleri diğer katmanlar için kullanması için tasarlanmıştır. Guide, çalışmalar kullanılıp sonra atılan </a:t>
            </a:r>
            <a:r>
              <a:rPr lang="tr-TR" dirty="0" err="1" smtClean="0"/>
              <a:t>müsvette</a:t>
            </a:r>
            <a:r>
              <a:rPr lang="tr-TR" dirty="0" smtClean="0"/>
              <a:t> bir kağıt gibidir. Flash, animasyonları için bu katman verilen diğer örnekteki gibi kullanır. Bunun için animasyon yayına girdiği an, bu katman ve içerisinde ki bütün nesneleri devre dışı bırakır ve dosyanın boyutunu etkilemez. Bu kat içerisinde de, normal bir kat için yapılan bütün işlemler gerçekleştirilebilir. Hatta, </a:t>
            </a:r>
            <a:r>
              <a:rPr lang="tr-TR" dirty="0" err="1" smtClean="0"/>
              <a:t>Enter</a:t>
            </a:r>
            <a:r>
              <a:rPr lang="tr-TR" dirty="0" smtClean="0"/>
              <a:t> tuşuna basılarak oluşturulan hareket izlenebilir. Ancak, animasyon test edildiğinde ekranda bu kata ait hiçbir nesnenin yada hareketin izlenemediği görülür</a:t>
            </a:r>
            <a:r>
              <a:rPr lang="tr-TR" dirty="0"/>
              <a:t>.</a:t>
            </a:r>
          </a:p>
        </p:txBody>
      </p:sp>
    </p:spTree>
    <p:extLst>
      <p:ext uri="{BB962C8B-B14F-4D97-AF65-F5344CB8AC3E}">
        <p14:creationId xmlns:p14="http://schemas.microsoft.com/office/powerpoint/2010/main" val="3494531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Layer</a:t>
            </a:r>
            <a:r>
              <a:rPr lang="tr-TR" dirty="0" smtClean="0"/>
              <a:t> </a:t>
            </a:r>
            <a:r>
              <a:rPr lang="tr-TR" dirty="0" err="1" smtClean="0"/>
              <a:t>Type</a:t>
            </a:r>
            <a:r>
              <a:rPr lang="tr-TR" dirty="0" smtClean="0"/>
              <a:t> (Katman Tipi) ve Özellikleri [1]</a:t>
            </a:r>
            <a:endParaRPr lang="tr-TR" dirty="0"/>
          </a:p>
        </p:txBody>
      </p:sp>
      <p:sp>
        <p:nvSpPr>
          <p:cNvPr id="3" name="İçerik Yer Tutucusu 2"/>
          <p:cNvSpPr>
            <a:spLocks noGrp="1"/>
          </p:cNvSpPr>
          <p:nvPr>
            <p:ph idx="1"/>
          </p:nvPr>
        </p:nvSpPr>
        <p:spPr>
          <a:xfrm>
            <a:off x="1097279" y="1915887"/>
            <a:ext cx="10528664" cy="4426856"/>
          </a:xfrm>
        </p:spPr>
        <p:txBody>
          <a:bodyPr>
            <a:normAutofit/>
          </a:bodyPr>
          <a:lstStyle/>
          <a:p>
            <a:r>
              <a:rPr lang="tr-TR" b="1" dirty="0"/>
              <a:t>b) Hareket Rehberi (Motion Guide): </a:t>
            </a:r>
            <a:r>
              <a:rPr lang="tr-TR" dirty="0"/>
              <a:t>Kendi altında bulunan katmana </a:t>
            </a:r>
            <a:r>
              <a:rPr lang="tr-TR" dirty="0" smtClean="0"/>
              <a:t>rehberlik eder</a:t>
            </a:r>
            <a:r>
              <a:rPr lang="tr-TR" dirty="0"/>
              <a:t>. Altında yer alan katmanlar içerisindeki nesneye, belli bir yol tanımlayarak bu </a:t>
            </a:r>
            <a:r>
              <a:rPr lang="tr-TR" dirty="0" smtClean="0"/>
              <a:t>yol üzerinde </a:t>
            </a:r>
            <a:r>
              <a:rPr lang="tr-TR" dirty="0"/>
              <a:t>hareket imkanı sağlar. Bu kat tipi animasyonda hareket yoluna ait </a:t>
            </a:r>
            <a:r>
              <a:rPr lang="tr-TR" dirty="0" smtClean="0"/>
              <a:t>görevi </a:t>
            </a:r>
            <a:r>
              <a:rPr lang="es-ES" dirty="0" smtClean="0"/>
              <a:t>üstlendiği </a:t>
            </a:r>
            <a:r>
              <a:rPr lang="es-ES" dirty="0"/>
              <a:t>için animasyona dahil edilir ve animasyonu oluşturan dosya </a:t>
            </a:r>
            <a:r>
              <a:rPr lang="es-ES" dirty="0" smtClean="0"/>
              <a:t>boyutunu</a:t>
            </a:r>
            <a:r>
              <a:rPr lang="tr-TR" dirty="0" smtClean="0"/>
              <a:t> doğrudan </a:t>
            </a:r>
            <a:r>
              <a:rPr lang="tr-TR" dirty="0"/>
              <a:t>değiştirir. Hareket rehberinde oluşturulan hareket yolu, animasyonu </a:t>
            </a:r>
            <a:r>
              <a:rPr lang="tr-TR" dirty="0" smtClean="0"/>
              <a:t>test ederken </a:t>
            </a:r>
            <a:r>
              <a:rPr lang="tr-TR" dirty="0"/>
              <a:t>görüntülenmez. Yol olarak çizilen nesne animasyon dosyasında yer alır.</a:t>
            </a:r>
          </a:p>
          <a:p>
            <a:r>
              <a:rPr lang="tr-TR" b="1" dirty="0"/>
              <a:t>3) </a:t>
            </a:r>
            <a:r>
              <a:rPr lang="tr-TR" b="1" dirty="0" err="1"/>
              <a:t>Guided</a:t>
            </a:r>
            <a:r>
              <a:rPr lang="tr-TR" b="1" dirty="0"/>
              <a:t> (</a:t>
            </a:r>
            <a:r>
              <a:rPr lang="tr-TR" b="1" dirty="0" err="1"/>
              <a:t>Rehberlenmiş</a:t>
            </a:r>
            <a:r>
              <a:rPr lang="tr-TR" b="1" dirty="0"/>
              <a:t>): </a:t>
            </a:r>
            <a:r>
              <a:rPr lang="tr-TR" dirty="0"/>
              <a:t>Motion Guide (Hareket Rehberi) altında yer </a:t>
            </a:r>
            <a:r>
              <a:rPr lang="tr-TR" dirty="0" smtClean="0"/>
              <a:t>alan katmana </a:t>
            </a:r>
            <a:r>
              <a:rPr lang="tr-TR" dirty="0"/>
              <a:t>/ katmanlara verilen isimdir. Adından da anlaşılacağı gibi kendisine </a:t>
            </a:r>
            <a:r>
              <a:rPr lang="tr-TR" dirty="0" smtClean="0"/>
              <a:t>bir rehber </a:t>
            </a:r>
            <a:r>
              <a:rPr lang="tr-TR" dirty="0"/>
              <a:t>tayin edilmiş katman tipidir. Bu kat içerisindeki nesneler, Motion </a:t>
            </a:r>
            <a:r>
              <a:rPr lang="tr-TR" dirty="0" smtClean="0"/>
              <a:t>Guide (</a:t>
            </a:r>
            <a:r>
              <a:rPr lang="tr-TR" dirty="0"/>
              <a:t>hareket rehberi) ‘i rehber edinerek hareketlendirme sağlanabilir. Normal bir </a:t>
            </a:r>
            <a:r>
              <a:rPr lang="tr-TR" dirty="0" err="1" smtClean="0"/>
              <a:t>layer’ın</a:t>
            </a:r>
            <a:r>
              <a:rPr lang="tr-TR" dirty="0" smtClean="0"/>
              <a:t> gerçekleştirdiği </a:t>
            </a:r>
            <a:r>
              <a:rPr lang="tr-TR" dirty="0"/>
              <a:t>bütün işlemleri, </a:t>
            </a:r>
            <a:r>
              <a:rPr lang="tr-TR" dirty="0" err="1"/>
              <a:t>guided</a:t>
            </a:r>
            <a:r>
              <a:rPr lang="tr-TR" dirty="0"/>
              <a:t> katman tipi de gerçekleştirebilir</a:t>
            </a:r>
            <a:r>
              <a:rPr lang="tr-TR" dirty="0" smtClean="0"/>
              <a:t>.</a:t>
            </a:r>
          </a:p>
          <a:p>
            <a:r>
              <a:rPr lang="tr-TR" b="1" dirty="0"/>
              <a:t>4. Mask (Maske) : </a:t>
            </a:r>
            <a:r>
              <a:rPr lang="tr-TR" dirty="0"/>
              <a:t>Herhangi bir nesnenin görünümünü belli referans </a:t>
            </a:r>
            <a:r>
              <a:rPr lang="tr-TR" dirty="0" smtClean="0"/>
              <a:t>şekiller yardımı </a:t>
            </a:r>
            <a:r>
              <a:rPr lang="tr-TR" dirty="0"/>
              <a:t>ile gösterir. Animasyon içerisinde genel olarak spot ışıklar oluşturma, </a:t>
            </a:r>
            <a:r>
              <a:rPr lang="tr-TR" dirty="0" smtClean="0"/>
              <a:t>şeffaf şekillendirme </a:t>
            </a:r>
            <a:r>
              <a:rPr lang="tr-TR" dirty="0"/>
              <a:t>gibi işlemler için kullanılır.</a:t>
            </a:r>
          </a:p>
        </p:txBody>
      </p:sp>
    </p:spTree>
    <p:extLst>
      <p:ext uri="{BB962C8B-B14F-4D97-AF65-F5344CB8AC3E}">
        <p14:creationId xmlns:p14="http://schemas.microsoft.com/office/powerpoint/2010/main" val="3389091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Layer</a:t>
            </a:r>
            <a:r>
              <a:rPr lang="tr-TR" dirty="0" smtClean="0"/>
              <a:t> </a:t>
            </a:r>
            <a:r>
              <a:rPr lang="tr-TR" dirty="0" err="1" smtClean="0"/>
              <a:t>Type</a:t>
            </a:r>
            <a:r>
              <a:rPr lang="tr-TR" dirty="0" smtClean="0"/>
              <a:t> (Katman Tipi) ve Özellikleri [1]</a:t>
            </a:r>
            <a:endParaRPr lang="tr-TR" dirty="0"/>
          </a:p>
        </p:txBody>
      </p:sp>
      <p:sp>
        <p:nvSpPr>
          <p:cNvPr id="3" name="İçerik Yer Tutucusu 2"/>
          <p:cNvSpPr>
            <a:spLocks noGrp="1"/>
          </p:cNvSpPr>
          <p:nvPr>
            <p:ph idx="1"/>
          </p:nvPr>
        </p:nvSpPr>
        <p:spPr>
          <a:xfrm>
            <a:off x="1097279" y="1915887"/>
            <a:ext cx="10528664" cy="4426856"/>
          </a:xfrm>
        </p:spPr>
        <p:txBody>
          <a:bodyPr>
            <a:normAutofit/>
          </a:bodyPr>
          <a:lstStyle/>
          <a:p>
            <a:r>
              <a:rPr lang="tr-TR" b="1" dirty="0"/>
              <a:t>5. </a:t>
            </a:r>
            <a:r>
              <a:rPr lang="tr-TR" b="1" dirty="0" err="1"/>
              <a:t>Masked</a:t>
            </a:r>
            <a:r>
              <a:rPr lang="tr-TR" b="1" dirty="0"/>
              <a:t> (Maskelenmiş) : </a:t>
            </a:r>
            <a:r>
              <a:rPr lang="tr-TR" dirty="0"/>
              <a:t>Maskenin altında yer alan katman </a:t>
            </a:r>
            <a:r>
              <a:rPr lang="tr-TR" dirty="0" smtClean="0"/>
              <a:t>veya katmanlardır</a:t>
            </a:r>
            <a:r>
              <a:rPr lang="tr-TR" dirty="0"/>
              <a:t>. Bu katman maske ile entegre olarak çalışır. Maskelenmiş </a:t>
            </a:r>
            <a:r>
              <a:rPr lang="tr-TR" dirty="0" smtClean="0"/>
              <a:t>katman içerisinde </a:t>
            </a:r>
            <a:r>
              <a:rPr lang="tr-TR" dirty="0"/>
              <a:t>oluşturulan nesne, maske katının gösterimini sağlar. Bu alanda </a:t>
            </a:r>
            <a:r>
              <a:rPr lang="tr-TR" dirty="0" smtClean="0"/>
              <a:t>oluşturulan hareketli </a:t>
            </a:r>
            <a:r>
              <a:rPr lang="tr-TR" dirty="0"/>
              <a:t>bir nesne, maske katında yer alan nesnenin üzerinde gezdirilerek, spot </a:t>
            </a:r>
            <a:r>
              <a:rPr lang="tr-TR" dirty="0" smtClean="0"/>
              <a:t>ışık efekti </a:t>
            </a:r>
            <a:r>
              <a:rPr lang="tr-TR" dirty="0"/>
              <a:t>sağlanabilir. Maskelenen katman, diğer katmanlara nazaran biraz daha </a:t>
            </a:r>
            <a:r>
              <a:rPr lang="tr-TR" dirty="0" smtClean="0"/>
              <a:t>içe kaymış </a:t>
            </a:r>
            <a:r>
              <a:rPr lang="tr-TR" dirty="0"/>
              <a:t>gibi görüntülenir. Bunun sebebi, maske katmanına ait bir katman </a:t>
            </a:r>
            <a:r>
              <a:rPr lang="tr-TR" dirty="0" smtClean="0"/>
              <a:t>olduğunu belirtmektir</a:t>
            </a:r>
            <a:r>
              <a:rPr lang="tr-TR" dirty="0"/>
              <a:t>.</a:t>
            </a:r>
          </a:p>
        </p:txBody>
      </p:sp>
    </p:spTree>
    <p:extLst>
      <p:ext uri="{BB962C8B-B14F-4D97-AF65-F5344CB8AC3E}">
        <p14:creationId xmlns:p14="http://schemas.microsoft.com/office/powerpoint/2010/main" val="3791166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Katmanlarda Gözlem ve Kontrol </a:t>
            </a:r>
            <a:r>
              <a:rPr lang="tr-TR" dirty="0" smtClean="0"/>
              <a:t>Seçenekleri [1]</a:t>
            </a:r>
            <a:endParaRPr lang="tr-TR" dirty="0"/>
          </a:p>
        </p:txBody>
      </p:sp>
      <p:sp>
        <p:nvSpPr>
          <p:cNvPr id="3" name="İçerik Yer Tutucusu 2"/>
          <p:cNvSpPr>
            <a:spLocks noGrp="1"/>
          </p:cNvSpPr>
          <p:nvPr>
            <p:ph idx="1"/>
          </p:nvPr>
        </p:nvSpPr>
        <p:spPr>
          <a:xfrm>
            <a:off x="1097279" y="1915887"/>
            <a:ext cx="10528664" cy="4194627"/>
          </a:xfrm>
        </p:spPr>
        <p:txBody>
          <a:bodyPr>
            <a:normAutofit/>
          </a:bodyPr>
          <a:lstStyle/>
          <a:p>
            <a:r>
              <a:rPr lang="tr-TR" dirty="0"/>
              <a:t>Animasyon için oluşturulan her katman, farklı kare (</a:t>
            </a:r>
            <a:r>
              <a:rPr lang="tr-TR" dirty="0" err="1"/>
              <a:t>frame</a:t>
            </a:r>
            <a:r>
              <a:rPr lang="tr-TR" dirty="0"/>
              <a:t>) dizileri oluşturur</a:t>
            </a:r>
            <a:r>
              <a:rPr lang="tr-TR" dirty="0" smtClean="0"/>
              <a:t>. Katmanlarla </a:t>
            </a:r>
            <a:r>
              <a:rPr lang="tr-TR" dirty="0"/>
              <a:t>birlikte otomatik oluşturulan kare dizisi içerisindeki her kare, farklı </a:t>
            </a:r>
            <a:r>
              <a:rPr lang="tr-TR" dirty="0" smtClean="0"/>
              <a:t>bir sahneyi </a:t>
            </a:r>
            <a:r>
              <a:rPr lang="tr-TR" dirty="0"/>
              <a:t>temsil eder. İstenirse her karede farklı şekiller kullanılabilir. Katlar, kareler </a:t>
            </a:r>
            <a:r>
              <a:rPr lang="tr-TR" dirty="0" smtClean="0"/>
              <a:t>ve sahne </a:t>
            </a:r>
            <a:r>
              <a:rPr lang="tr-TR" dirty="0"/>
              <a:t>tamamen birbiriyle koordineli çalışan ayrılmaz parçalardır</a:t>
            </a:r>
            <a:r>
              <a:rPr lang="tr-TR" dirty="0" smtClean="0"/>
              <a:t>. Bir </a:t>
            </a:r>
            <a:r>
              <a:rPr lang="tr-TR" dirty="0"/>
              <a:t>animasyon oluşturulurken, yalnızca bir katman aktif olur ve o an için </a:t>
            </a:r>
            <a:r>
              <a:rPr lang="tr-TR" dirty="0" smtClean="0"/>
              <a:t>sadece o </a:t>
            </a:r>
            <a:r>
              <a:rPr lang="tr-TR" dirty="0"/>
              <a:t>katmanı temsil eden kareler üzerinde değişiklik yapılabilir. Bir katmanı temsil </a:t>
            </a:r>
            <a:r>
              <a:rPr lang="tr-TR" dirty="0" smtClean="0"/>
              <a:t>eden kare </a:t>
            </a:r>
            <a:r>
              <a:rPr lang="tr-TR" dirty="0"/>
              <a:t>için, sahneye çizilen veya eklenen nesne üzerinde, farklı bir katta </a:t>
            </a:r>
            <a:r>
              <a:rPr lang="tr-TR" dirty="0" smtClean="0"/>
              <a:t>aktifken çalışılamaz</a:t>
            </a:r>
            <a:r>
              <a:rPr lang="tr-TR" dirty="0"/>
              <a:t>. Bir başka deyişle nesne üzerinde işlem yapılabilmesi için </a:t>
            </a:r>
            <a:r>
              <a:rPr lang="tr-TR" dirty="0" smtClean="0"/>
              <a:t>nesnenin eklendiği </a:t>
            </a:r>
            <a:r>
              <a:rPr lang="tr-TR" dirty="0"/>
              <a:t>kat ve karede yer alması gerekir. Bu açıdan </a:t>
            </a:r>
            <a:endParaRPr lang="tr-TR" dirty="0" smtClean="0"/>
          </a:p>
          <a:p>
            <a:r>
              <a:rPr lang="tr-TR" dirty="0" smtClean="0"/>
              <a:t>Flash</a:t>
            </a:r>
            <a:r>
              <a:rPr lang="tr-TR" dirty="0"/>
              <a:t>, </a:t>
            </a:r>
            <a:r>
              <a:rPr lang="tr-TR" dirty="0" smtClean="0"/>
              <a:t>animasyonlar oluşturulurken </a:t>
            </a:r>
            <a:r>
              <a:rPr lang="tr-TR" dirty="0"/>
              <a:t>katmanlar için değişik gözlemleme ve kontrol seçenekleri sunar. </a:t>
            </a:r>
            <a:r>
              <a:rPr lang="tr-TR" dirty="0" smtClean="0"/>
              <a:t>Bu seçenekler </a:t>
            </a:r>
            <a:r>
              <a:rPr lang="tr-TR" dirty="0"/>
              <a:t>kullanılarak hangi nesnenin hangi katta oluşturulduğu gözlemlenebilir</a:t>
            </a:r>
            <a:r>
              <a:rPr lang="tr-TR" dirty="0" smtClean="0"/>
              <a:t>. Çalışılmayan </a:t>
            </a:r>
            <a:r>
              <a:rPr lang="tr-TR" dirty="0"/>
              <a:t>katları kilitleyerek diğer katlarda daha rahat çalışma sağlanabilir. </a:t>
            </a:r>
            <a:r>
              <a:rPr lang="tr-TR" dirty="0" smtClean="0"/>
              <a:t>Ayrıca katmanlar </a:t>
            </a:r>
            <a:r>
              <a:rPr lang="tr-TR" dirty="0"/>
              <a:t>içerisinde gerçekleştirilen çizimlerin gösterimi de engellenebilir</a:t>
            </a:r>
            <a:r>
              <a:rPr lang="tr-TR" dirty="0" smtClean="0"/>
              <a:t>. Belirtilen </a:t>
            </a:r>
            <a:r>
              <a:rPr lang="tr-TR" dirty="0"/>
              <a:t>bu seçenek uygun bir şekilde kullanılarak, olası bir hatayı </a:t>
            </a:r>
            <a:r>
              <a:rPr lang="tr-TR" dirty="0" smtClean="0"/>
              <a:t>önlemekle birlikte </a:t>
            </a:r>
            <a:r>
              <a:rPr lang="tr-TR" dirty="0"/>
              <a:t>sahne içerisinde daha aktif bir şekilde çalışma sağlanabilir.</a:t>
            </a:r>
          </a:p>
        </p:txBody>
      </p:sp>
    </p:spTree>
    <p:extLst>
      <p:ext uri="{BB962C8B-B14F-4D97-AF65-F5344CB8AC3E}">
        <p14:creationId xmlns:p14="http://schemas.microsoft.com/office/powerpoint/2010/main" val="3213678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Katmanlarda Gözlem ve Kontrol </a:t>
            </a:r>
            <a:r>
              <a:rPr lang="tr-TR" dirty="0" smtClean="0"/>
              <a:t>Seçenekleri [1]</a:t>
            </a:r>
            <a:endParaRPr lang="tr-TR" dirty="0"/>
          </a:p>
        </p:txBody>
      </p:sp>
      <p:sp>
        <p:nvSpPr>
          <p:cNvPr id="3" name="İçerik Yer Tutucusu 2"/>
          <p:cNvSpPr>
            <a:spLocks noGrp="1"/>
          </p:cNvSpPr>
          <p:nvPr>
            <p:ph idx="1"/>
          </p:nvPr>
        </p:nvSpPr>
        <p:spPr>
          <a:xfrm>
            <a:off x="1097279" y="1915888"/>
            <a:ext cx="10528664" cy="624112"/>
          </a:xfrm>
        </p:spPr>
        <p:txBody>
          <a:bodyPr>
            <a:normAutofit/>
          </a:bodyPr>
          <a:lstStyle/>
          <a:p>
            <a:r>
              <a:rPr lang="tr-TR" dirty="0"/>
              <a:t>Flash katmanların kontrolünü sağlamak için aşağıda şekli verilen üç </a:t>
            </a:r>
            <a:r>
              <a:rPr lang="tr-TR" dirty="0" smtClean="0"/>
              <a:t>kontrol seçeneği </a:t>
            </a:r>
            <a:r>
              <a:rPr lang="tr-TR" dirty="0"/>
              <a:t>vardır.</a:t>
            </a:r>
          </a:p>
        </p:txBody>
      </p:sp>
      <p:pic>
        <p:nvPicPr>
          <p:cNvPr id="4" name="Resim 3"/>
          <p:cNvPicPr>
            <a:picLocks noChangeAspect="1"/>
          </p:cNvPicPr>
          <p:nvPr/>
        </p:nvPicPr>
        <p:blipFill>
          <a:blip r:embed="rId2"/>
          <a:stretch>
            <a:fillRect/>
          </a:stretch>
        </p:blipFill>
        <p:spPr>
          <a:xfrm>
            <a:off x="1823693" y="2339067"/>
            <a:ext cx="7291272" cy="3829503"/>
          </a:xfrm>
          <a:prstGeom prst="rect">
            <a:avLst/>
          </a:prstGeom>
        </p:spPr>
      </p:pic>
    </p:spTree>
    <p:extLst>
      <p:ext uri="{BB962C8B-B14F-4D97-AF65-F5344CB8AC3E}">
        <p14:creationId xmlns:p14="http://schemas.microsoft.com/office/powerpoint/2010/main" val="3805834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Katmanlarda Gözlem ve Kontrol </a:t>
            </a:r>
            <a:r>
              <a:rPr lang="tr-TR" dirty="0" smtClean="0"/>
              <a:t>Seçenekleri [1]</a:t>
            </a:r>
            <a:endParaRPr lang="tr-TR" dirty="0"/>
          </a:p>
        </p:txBody>
      </p:sp>
      <p:sp>
        <p:nvSpPr>
          <p:cNvPr id="3" name="İçerik Yer Tutucusu 2"/>
          <p:cNvSpPr>
            <a:spLocks noGrp="1"/>
          </p:cNvSpPr>
          <p:nvPr>
            <p:ph idx="1"/>
          </p:nvPr>
        </p:nvSpPr>
        <p:spPr>
          <a:xfrm>
            <a:off x="856342" y="1915888"/>
            <a:ext cx="10299337" cy="2656112"/>
          </a:xfrm>
        </p:spPr>
        <p:txBody>
          <a:bodyPr>
            <a:normAutofit/>
          </a:bodyPr>
          <a:lstStyle/>
          <a:p>
            <a:r>
              <a:rPr lang="tr-TR" b="1" dirty="0"/>
              <a:t>Show / </a:t>
            </a:r>
            <a:r>
              <a:rPr lang="tr-TR" b="1" dirty="0" err="1"/>
              <a:t>Hide</a:t>
            </a:r>
            <a:r>
              <a:rPr lang="tr-TR" b="1" dirty="0"/>
              <a:t> </a:t>
            </a:r>
            <a:r>
              <a:rPr lang="tr-TR" b="1" dirty="0" err="1"/>
              <a:t>Layer</a:t>
            </a:r>
            <a:r>
              <a:rPr lang="tr-TR" b="1" dirty="0"/>
              <a:t> (Katı Göster / Gizle) Kontrolü) : </a:t>
            </a:r>
            <a:r>
              <a:rPr lang="tr-TR" dirty="0"/>
              <a:t>Adından da </a:t>
            </a:r>
            <a:r>
              <a:rPr lang="tr-TR" dirty="0" smtClean="0"/>
              <a:t>anlaşılacağı gibi</a:t>
            </a:r>
            <a:r>
              <a:rPr lang="tr-TR" dirty="0"/>
              <a:t>, katmanlar üzerinde gösterme yada gizleme işlemini gerçekleştiren kontroldür</a:t>
            </a:r>
            <a:r>
              <a:rPr lang="tr-TR" dirty="0" smtClean="0"/>
              <a:t>. Bu </a:t>
            </a:r>
            <a:r>
              <a:rPr lang="tr-TR" dirty="0"/>
              <a:t>kontrolün asıl kullanım amacı herhangi bir katmanı gizlemek ve o katı kilitlemektir</a:t>
            </a:r>
            <a:r>
              <a:rPr lang="tr-TR" dirty="0" smtClean="0"/>
              <a:t>.  Gizleme </a:t>
            </a:r>
            <a:r>
              <a:rPr lang="tr-TR" dirty="0"/>
              <a:t>işlemi yapılan katman içerisinde bulunan nesneler görüntülenmez, </a:t>
            </a:r>
            <a:r>
              <a:rPr lang="tr-TR" dirty="0" smtClean="0"/>
              <a:t>aynı zamanda </a:t>
            </a:r>
            <a:r>
              <a:rPr lang="tr-TR" dirty="0"/>
              <a:t>katman içerisinde herhangi bir işlem yapılamaz</a:t>
            </a:r>
            <a:r>
              <a:rPr lang="tr-TR" dirty="0" smtClean="0"/>
              <a:t>. Bu </a:t>
            </a:r>
            <a:r>
              <a:rPr lang="tr-TR" dirty="0"/>
              <a:t>tür bir kontrol birden fazla katman ile çalışılırken kullanılabilir. Bu </a:t>
            </a:r>
            <a:r>
              <a:rPr lang="tr-TR" dirty="0" smtClean="0"/>
              <a:t>şekilde gizlenen </a:t>
            </a:r>
            <a:r>
              <a:rPr lang="tr-TR" dirty="0"/>
              <a:t>katman içerisindeki nesneler görüntülenmez, sahne o kat için boş </a:t>
            </a:r>
            <a:r>
              <a:rPr lang="tr-TR" dirty="0" smtClean="0"/>
              <a:t>olarak kabul </a:t>
            </a:r>
            <a:r>
              <a:rPr lang="tr-TR" dirty="0"/>
              <a:t>edilir. Buda tasarımcıya daha geniş bir ortamda çalışma imkanı sağlar.</a:t>
            </a:r>
          </a:p>
        </p:txBody>
      </p:sp>
    </p:spTree>
    <p:extLst>
      <p:ext uri="{BB962C8B-B14F-4D97-AF65-F5344CB8AC3E}">
        <p14:creationId xmlns:p14="http://schemas.microsoft.com/office/powerpoint/2010/main" val="124079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Katmanlarda Gözlem ve Kontrol </a:t>
            </a:r>
            <a:r>
              <a:rPr lang="tr-TR" dirty="0" smtClean="0"/>
              <a:t>Seçenekleri [1]</a:t>
            </a:r>
            <a:endParaRPr lang="tr-TR" dirty="0"/>
          </a:p>
        </p:txBody>
      </p:sp>
      <p:sp>
        <p:nvSpPr>
          <p:cNvPr id="3" name="İçerik Yer Tutucusu 2"/>
          <p:cNvSpPr>
            <a:spLocks noGrp="1"/>
          </p:cNvSpPr>
          <p:nvPr>
            <p:ph idx="1"/>
          </p:nvPr>
        </p:nvSpPr>
        <p:spPr>
          <a:xfrm>
            <a:off x="986972" y="1865977"/>
            <a:ext cx="5457372" cy="4302593"/>
          </a:xfrm>
        </p:spPr>
        <p:txBody>
          <a:bodyPr>
            <a:normAutofit/>
          </a:bodyPr>
          <a:lstStyle/>
          <a:p>
            <a:r>
              <a:rPr lang="tr-TR" dirty="0"/>
              <a:t>Şekilde Kare ve Oval isminde iki katman oluşturulmuştur. Yine bu </a:t>
            </a:r>
            <a:r>
              <a:rPr lang="tr-TR" dirty="0" smtClean="0"/>
              <a:t>katmanlarda kare </a:t>
            </a:r>
            <a:r>
              <a:rPr lang="tr-TR" dirty="0"/>
              <a:t>ve oval olmak üzere iki şekil çizilmiştir. Katmanlardan birisi seçildiğinde, </a:t>
            </a:r>
            <a:r>
              <a:rPr lang="tr-TR" dirty="0" smtClean="0"/>
              <a:t>o katman </a:t>
            </a:r>
            <a:r>
              <a:rPr lang="tr-TR" dirty="0"/>
              <a:t>içerisinde çizilen nesne seçilmiş gibi işaretlenir. Yine sahne içerisinde </a:t>
            </a:r>
            <a:r>
              <a:rPr lang="tr-TR" dirty="0" smtClean="0"/>
              <a:t>nesne seçimi </a:t>
            </a:r>
            <a:r>
              <a:rPr lang="tr-TR" dirty="0"/>
              <a:t>yapıldığında, nesneyi temsil eden katman otomatik olarak seçilir. </a:t>
            </a:r>
            <a:r>
              <a:rPr lang="tr-TR" dirty="0" smtClean="0"/>
              <a:t>Farklı katmanlarda </a:t>
            </a:r>
            <a:r>
              <a:rPr lang="tr-TR" dirty="0"/>
              <a:t>bulunan iki nesne aynı anda seçilirse, o iki nesnenin de </a:t>
            </a:r>
            <a:r>
              <a:rPr lang="tr-TR" dirty="0" smtClean="0"/>
              <a:t>bulunduğu katmanlar </a:t>
            </a:r>
            <a:r>
              <a:rPr lang="tr-TR" dirty="0"/>
              <a:t>seçilmiş olur</a:t>
            </a:r>
            <a:r>
              <a:rPr lang="tr-TR" dirty="0" smtClean="0"/>
              <a:t>. Örnekten </a:t>
            </a:r>
            <a:r>
              <a:rPr lang="tr-TR" dirty="0"/>
              <a:t>de anlaşıldığı gibi her nesnenin; </a:t>
            </a:r>
            <a:r>
              <a:rPr lang="tr-TR" dirty="0" smtClean="0"/>
              <a:t>temsil </a:t>
            </a:r>
            <a:r>
              <a:rPr lang="tr-TR" dirty="0"/>
              <a:t>ettiği katman ve kare </a:t>
            </a:r>
            <a:r>
              <a:rPr lang="tr-TR" dirty="0" smtClean="0"/>
              <a:t>üzerinde etkisi </a:t>
            </a:r>
            <a:r>
              <a:rPr lang="tr-TR" dirty="0"/>
              <a:t>vardır. Normal yollarla aynı anda sadece bir katman içerisinde işlem yapılabilir.</a:t>
            </a:r>
          </a:p>
          <a:p>
            <a:r>
              <a:rPr lang="tr-TR" dirty="0"/>
              <a:t>Ancak aynı anda iki katmanda bulunan nesneler sahnede görüntülenebilir.</a:t>
            </a:r>
          </a:p>
        </p:txBody>
      </p:sp>
      <p:pic>
        <p:nvPicPr>
          <p:cNvPr id="6" name="Resim 5"/>
          <p:cNvPicPr>
            <a:picLocks noChangeAspect="1"/>
          </p:cNvPicPr>
          <p:nvPr/>
        </p:nvPicPr>
        <p:blipFill>
          <a:blip r:embed="rId2"/>
          <a:stretch>
            <a:fillRect/>
          </a:stretch>
        </p:blipFill>
        <p:spPr>
          <a:xfrm>
            <a:off x="6617606" y="1865977"/>
            <a:ext cx="5167994" cy="4442841"/>
          </a:xfrm>
          <a:prstGeom prst="rect">
            <a:avLst/>
          </a:prstGeom>
        </p:spPr>
      </p:pic>
    </p:spTree>
    <p:extLst>
      <p:ext uri="{BB962C8B-B14F-4D97-AF65-F5344CB8AC3E}">
        <p14:creationId xmlns:p14="http://schemas.microsoft.com/office/powerpoint/2010/main" val="192409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TIME LINE (Zaman </a:t>
            </a:r>
            <a:r>
              <a:rPr lang="en-US" dirty="0" err="1" smtClean="0"/>
              <a:t>Çizgisi</a:t>
            </a:r>
            <a:r>
              <a:rPr lang="en-US" dirty="0" smtClean="0"/>
              <a:t>) </a:t>
            </a:r>
            <a:r>
              <a:rPr lang="en-US" dirty="0" err="1" smtClean="0"/>
              <a:t>Nedir</a:t>
            </a:r>
            <a:r>
              <a:rPr lang="en-US" dirty="0" smtClean="0"/>
              <a:t>?</a:t>
            </a:r>
            <a:r>
              <a:rPr lang="tr-TR" dirty="0" smtClean="0"/>
              <a:t> [</a:t>
            </a:r>
            <a:r>
              <a:rPr lang="tr-TR" dirty="0"/>
              <a:t>1</a:t>
            </a:r>
            <a:r>
              <a:rPr lang="tr-TR" dirty="0" smtClean="0"/>
              <a:t>]</a:t>
            </a:r>
            <a:endParaRPr lang="tr-TR" dirty="0"/>
          </a:p>
        </p:txBody>
      </p:sp>
      <p:sp>
        <p:nvSpPr>
          <p:cNvPr id="3" name="İçerik Yer Tutucusu 2"/>
          <p:cNvSpPr>
            <a:spLocks noGrp="1"/>
          </p:cNvSpPr>
          <p:nvPr>
            <p:ph idx="1"/>
          </p:nvPr>
        </p:nvSpPr>
        <p:spPr>
          <a:xfrm>
            <a:off x="1097280" y="1989137"/>
            <a:ext cx="9861006" cy="4125335"/>
          </a:xfrm>
        </p:spPr>
        <p:txBody>
          <a:bodyPr>
            <a:normAutofit/>
          </a:bodyPr>
          <a:lstStyle/>
          <a:p>
            <a:r>
              <a:rPr lang="tr-TR" dirty="0" smtClean="0"/>
              <a:t>Time </a:t>
            </a:r>
            <a:r>
              <a:rPr lang="tr-TR" dirty="0" err="1" smtClean="0"/>
              <a:t>Line</a:t>
            </a:r>
            <a:r>
              <a:rPr lang="tr-TR" dirty="0" smtClean="0"/>
              <a:t> (zaman çizgisi), </a:t>
            </a:r>
            <a:r>
              <a:rPr lang="tr-TR" dirty="0" err="1" smtClean="0"/>
              <a:t>Flash’ın</a:t>
            </a:r>
            <a:r>
              <a:rPr lang="tr-TR" dirty="0" smtClean="0"/>
              <a:t> beyni gibidir. Sahne içerisine girilen bütün animasyon araçlarının hareketlendirilmeleri, </a:t>
            </a:r>
            <a:r>
              <a:rPr lang="tr-TR" dirty="0" err="1" smtClean="0"/>
              <a:t>tweening</a:t>
            </a:r>
            <a:r>
              <a:rPr lang="tr-TR" dirty="0" smtClean="0"/>
              <a:t> işlemleri (</a:t>
            </a:r>
            <a:r>
              <a:rPr lang="tr-TR" dirty="0" err="1"/>
              <a:t>Motion,Shape</a:t>
            </a:r>
            <a:r>
              <a:rPr lang="tr-TR" dirty="0" smtClean="0"/>
              <a:t>), ses ekleme faaliyetleri gibi bütün işlemler bu palet yardımı ile gerçekleştirilir. Time </a:t>
            </a:r>
            <a:r>
              <a:rPr lang="tr-TR" dirty="0" err="1" smtClean="0"/>
              <a:t>Line</a:t>
            </a:r>
            <a:r>
              <a:rPr lang="tr-TR" dirty="0" smtClean="0"/>
              <a:t> paleti içerisinde, yatayda uzanan katmanlar (</a:t>
            </a:r>
            <a:r>
              <a:rPr lang="tr-TR" dirty="0" err="1"/>
              <a:t>layer</a:t>
            </a:r>
            <a:r>
              <a:rPr lang="tr-TR" dirty="0" smtClean="0"/>
              <a:t>} ve bu katmanlar içerisinde kareler (</a:t>
            </a:r>
            <a:r>
              <a:rPr lang="tr-TR" dirty="0" err="1"/>
              <a:t>frame</a:t>
            </a:r>
            <a:r>
              <a:rPr lang="tr-TR" dirty="0" smtClean="0"/>
              <a:t>) yer alır. Nesnelere hareketlilik özelliği kazandırırken, nesne kare içerisindeymiş gibi düşünülmelidir. Tıpkı filmi oluşturan kareler gibi</a:t>
            </a:r>
            <a:r>
              <a:rPr lang="tr-TR" dirty="0"/>
              <a:t>.</a:t>
            </a:r>
          </a:p>
          <a:p>
            <a:r>
              <a:rPr lang="tr-TR" dirty="0" smtClean="0"/>
              <a:t>Time </a:t>
            </a:r>
            <a:r>
              <a:rPr lang="tr-TR" dirty="0" err="1" smtClean="0"/>
              <a:t>Line</a:t>
            </a:r>
            <a:r>
              <a:rPr lang="tr-TR" dirty="0" smtClean="0"/>
              <a:t> üzerinde yer alan her katman bir hareketin temsilcisidir. Bir katman içerisinde aynı anda birden fazla hareket söz konusu değildir. Flash nesnenin küçüklüğü yada büyüklüğü katkı etmez. Birden fazla nesneye hareketlilik sağlamak için nesnenin grup halinde olması gerekir. Şimdi, Time </a:t>
            </a:r>
            <a:r>
              <a:rPr lang="tr-TR" dirty="0" err="1" smtClean="0"/>
              <a:t>Line’ı</a:t>
            </a:r>
            <a:r>
              <a:rPr lang="tr-TR" dirty="0" smtClean="0"/>
              <a:t> biraz daha yakından ele alalım</a:t>
            </a:r>
            <a:r>
              <a:rPr lang="tr-TR" dirty="0"/>
              <a:t>.</a:t>
            </a:r>
          </a:p>
        </p:txBody>
      </p:sp>
    </p:spTree>
    <p:extLst>
      <p:ext uri="{BB962C8B-B14F-4D97-AF65-F5344CB8AC3E}">
        <p14:creationId xmlns:p14="http://schemas.microsoft.com/office/powerpoint/2010/main" val="54839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Katmanlarda Gözlem ve Kontrol </a:t>
            </a:r>
            <a:r>
              <a:rPr lang="tr-TR" dirty="0" smtClean="0"/>
              <a:t>Seçenekleri [1]</a:t>
            </a:r>
            <a:endParaRPr lang="tr-TR" dirty="0"/>
          </a:p>
        </p:txBody>
      </p:sp>
      <p:sp>
        <p:nvSpPr>
          <p:cNvPr id="3" name="İçerik Yer Tutucusu 2"/>
          <p:cNvSpPr>
            <a:spLocks noGrp="1"/>
          </p:cNvSpPr>
          <p:nvPr>
            <p:ph idx="1"/>
          </p:nvPr>
        </p:nvSpPr>
        <p:spPr>
          <a:xfrm>
            <a:off x="986971" y="1865977"/>
            <a:ext cx="10348685" cy="4302593"/>
          </a:xfrm>
        </p:spPr>
        <p:txBody>
          <a:bodyPr>
            <a:normAutofit/>
          </a:bodyPr>
          <a:lstStyle/>
          <a:p>
            <a:r>
              <a:rPr lang="tr-TR" dirty="0"/>
              <a:t>Sahne üzerinde tıklama yapıldığında ise, seçili nesne kalmayacağından </a:t>
            </a:r>
            <a:r>
              <a:rPr lang="tr-TR" dirty="0" smtClean="0"/>
              <a:t>hangi nesnenin </a:t>
            </a:r>
            <a:r>
              <a:rPr lang="tr-TR" dirty="0"/>
              <a:t>hangi kata ait olduğunu bilinemez. İşte bu tür bir karışıklığı önlemek için </a:t>
            </a:r>
            <a:r>
              <a:rPr lang="tr-TR" dirty="0" smtClean="0"/>
              <a:t>kat kontrol </a:t>
            </a:r>
            <a:r>
              <a:rPr lang="tr-TR" dirty="0"/>
              <a:t>araçlarının kullanılması kaçınılmazdır</a:t>
            </a:r>
            <a:r>
              <a:rPr lang="tr-TR" dirty="0" smtClean="0"/>
              <a:t>.</a:t>
            </a:r>
          </a:p>
          <a:p>
            <a:r>
              <a:rPr lang="tr-TR" dirty="0"/>
              <a:t>Şekil de Oval katmanına ait nokta üzerine tıklanarak çarpı işareti konulmuştur</a:t>
            </a:r>
            <a:r>
              <a:rPr lang="tr-TR" dirty="0" smtClean="0"/>
              <a:t>. Böylelikle sahne üzerinde katman görünmez olur.</a:t>
            </a:r>
            <a:endParaRPr lang="tr-TR" dirty="0"/>
          </a:p>
        </p:txBody>
      </p:sp>
      <p:pic>
        <p:nvPicPr>
          <p:cNvPr id="4" name="Resim 3"/>
          <p:cNvPicPr>
            <a:picLocks noChangeAspect="1"/>
          </p:cNvPicPr>
          <p:nvPr/>
        </p:nvPicPr>
        <p:blipFill>
          <a:blip r:embed="rId2"/>
          <a:stretch>
            <a:fillRect/>
          </a:stretch>
        </p:blipFill>
        <p:spPr>
          <a:xfrm>
            <a:off x="1097280" y="3588430"/>
            <a:ext cx="9747196" cy="2580140"/>
          </a:xfrm>
          <a:prstGeom prst="rect">
            <a:avLst/>
          </a:prstGeom>
        </p:spPr>
      </p:pic>
    </p:spTree>
    <p:extLst>
      <p:ext uri="{BB962C8B-B14F-4D97-AF65-F5344CB8AC3E}">
        <p14:creationId xmlns:p14="http://schemas.microsoft.com/office/powerpoint/2010/main" val="2374975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Katmanlarda Gözlem ve Kontrol </a:t>
            </a:r>
            <a:r>
              <a:rPr lang="tr-TR" dirty="0" smtClean="0"/>
              <a:t>Seçenekleri [1]</a:t>
            </a:r>
            <a:endParaRPr lang="tr-TR" dirty="0"/>
          </a:p>
        </p:txBody>
      </p:sp>
      <p:sp>
        <p:nvSpPr>
          <p:cNvPr id="3" name="İçerik Yer Tutucusu 2"/>
          <p:cNvSpPr>
            <a:spLocks noGrp="1"/>
          </p:cNvSpPr>
          <p:nvPr>
            <p:ph idx="1"/>
          </p:nvPr>
        </p:nvSpPr>
        <p:spPr>
          <a:xfrm>
            <a:off x="4554123" y="2096886"/>
            <a:ext cx="6717474" cy="1847041"/>
          </a:xfrm>
        </p:spPr>
        <p:txBody>
          <a:bodyPr>
            <a:normAutofit/>
          </a:bodyPr>
          <a:lstStyle/>
          <a:p>
            <a:r>
              <a:rPr lang="tr-TR" dirty="0"/>
              <a:t>Sonuç olarak şekilde görüldüğü gibi oval şeklin sahnede gizlendiği görülür. </a:t>
            </a:r>
            <a:r>
              <a:rPr lang="tr-TR" dirty="0" smtClean="0"/>
              <a:t>Aynı şekilde </a:t>
            </a:r>
            <a:r>
              <a:rPr lang="tr-TR" dirty="0"/>
              <a:t>oval katı da herhangi bir çizim ve değişiklik işlemine kilitlenmiş olur. Bir </a:t>
            </a:r>
            <a:r>
              <a:rPr lang="tr-TR" dirty="0" smtClean="0"/>
              <a:t>başka değişle </a:t>
            </a:r>
            <a:r>
              <a:rPr lang="tr-TR" dirty="0"/>
              <a:t>katman gösterilinceye kadar üzerinde herhangi bir değişikliğe </a:t>
            </a:r>
            <a:r>
              <a:rPr lang="tr-TR" dirty="0" smtClean="0"/>
              <a:t>müsaade edilmez</a:t>
            </a:r>
            <a:r>
              <a:rPr lang="tr-TR" dirty="0"/>
              <a:t>. Bu şekilde bir girişimde bulunulursa hata mesajı ile karşılaşılır.</a:t>
            </a:r>
            <a:endParaRPr lang="tr-TR" dirty="0"/>
          </a:p>
        </p:txBody>
      </p:sp>
      <p:pic>
        <p:nvPicPr>
          <p:cNvPr id="5" name="Resim 4"/>
          <p:cNvPicPr>
            <a:picLocks noChangeAspect="1"/>
          </p:cNvPicPr>
          <p:nvPr/>
        </p:nvPicPr>
        <p:blipFill>
          <a:blip r:embed="rId2"/>
          <a:stretch>
            <a:fillRect/>
          </a:stretch>
        </p:blipFill>
        <p:spPr>
          <a:xfrm>
            <a:off x="939368" y="1755832"/>
            <a:ext cx="3679410" cy="2863041"/>
          </a:xfrm>
          <a:prstGeom prst="rect">
            <a:avLst/>
          </a:prstGeom>
        </p:spPr>
      </p:pic>
      <p:sp>
        <p:nvSpPr>
          <p:cNvPr id="6" name="İçerik Yer Tutucusu 2"/>
          <p:cNvSpPr txBox="1">
            <a:spLocks/>
          </p:cNvSpPr>
          <p:nvPr/>
        </p:nvSpPr>
        <p:spPr>
          <a:xfrm>
            <a:off x="4413136" y="5199381"/>
            <a:ext cx="6858461" cy="82203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dirty="0"/>
              <a:t>Uyarı mesajında, katman üzerinde </a:t>
            </a:r>
            <a:r>
              <a:rPr lang="tr-TR" dirty="0" smtClean="0"/>
              <a:t>değişiklik yapılabilmesi </a:t>
            </a:r>
            <a:r>
              <a:rPr lang="tr-TR" dirty="0"/>
              <a:t>için, katmanın görünür </a:t>
            </a:r>
            <a:r>
              <a:rPr lang="tr-TR" dirty="0" smtClean="0"/>
              <a:t>ve kilitsiz </a:t>
            </a:r>
            <a:r>
              <a:rPr lang="tr-TR" dirty="0"/>
              <a:t>olması gerektiği vurgulanmaktadır.</a:t>
            </a:r>
            <a:r>
              <a:rPr lang="tr-TR" dirty="0" smtClean="0"/>
              <a:t>.</a:t>
            </a:r>
            <a:endParaRPr lang="tr-TR" dirty="0"/>
          </a:p>
        </p:txBody>
      </p:sp>
      <p:pic>
        <p:nvPicPr>
          <p:cNvPr id="7" name="Resim 6"/>
          <p:cNvPicPr>
            <a:picLocks noChangeAspect="1"/>
          </p:cNvPicPr>
          <p:nvPr/>
        </p:nvPicPr>
        <p:blipFill>
          <a:blip r:embed="rId3"/>
          <a:stretch>
            <a:fillRect/>
          </a:stretch>
        </p:blipFill>
        <p:spPr>
          <a:xfrm>
            <a:off x="1279411" y="4673602"/>
            <a:ext cx="3133725" cy="1657350"/>
          </a:xfrm>
          <a:prstGeom prst="rect">
            <a:avLst/>
          </a:prstGeom>
        </p:spPr>
      </p:pic>
    </p:spTree>
    <p:extLst>
      <p:ext uri="{BB962C8B-B14F-4D97-AF65-F5344CB8AC3E}">
        <p14:creationId xmlns:p14="http://schemas.microsoft.com/office/powerpoint/2010/main" val="1222066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FRAME (Kare) Nedir</a:t>
            </a:r>
            <a:r>
              <a:rPr lang="tr-TR" dirty="0" smtClean="0"/>
              <a:t>? [</a:t>
            </a:r>
            <a:r>
              <a:rPr lang="tr-TR" dirty="0" smtClean="0"/>
              <a:t>1]</a:t>
            </a:r>
            <a:endParaRPr lang="tr-TR" dirty="0"/>
          </a:p>
        </p:txBody>
      </p:sp>
      <p:sp>
        <p:nvSpPr>
          <p:cNvPr id="3" name="İçerik Yer Tutucusu 2"/>
          <p:cNvSpPr>
            <a:spLocks noGrp="1"/>
          </p:cNvSpPr>
          <p:nvPr>
            <p:ph idx="1"/>
          </p:nvPr>
        </p:nvSpPr>
        <p:spPr>
          <a:xfrm>
            <a:off x="874713" y="1838268"/>
            <a:ext cx="10292542" cy="2973726"/>
          </a:xfrm>
        </p:spPr>
        <p:txBody>
          <a:bodyPr>
            <a:normAutofit/>
          </a:bodyPr>
          <a:lstStyle/>
          <a:p>
            <a:r>
              <a:rPr lang="tr-TR" dirty="0" err="1"/>
              <a:t>Frame</a:t>
            </a:r>
            <a:r>
              <a:rPr lang="tr-TR" dirty="0"/>
              <a:t> (kare), bir filmi oluşturan her sahnenin tutulduğu yerdir. Sahne </a:t>
            </a:r>
            <a:r>
              <a:rPr lang="tr-TR" dirty="0" smtClean="0"/>
              <a:t>içerisine çizilen </a:t>
            </a:r>
            <a:r>
              <a:rPr lang="tr-TR" dirty="0"/>
              <a:t>farklı şekiller kareler içerisinde tutularak, verilen özel efektler yardımı ile </a:t>
            </a:r>
            <a:r>
              <a:rPr lang="tr-TR" dirty="0" smtClean="0"/>
              <a:t>film oluşturulur</a:t>
            </a:r>
            <a:r>
              <a:rPr lang="tr-TR" dirty="0"/>
              <a:t>.</a:t>
            </a:r>
          </a:p>
          <a:p>
            <a:r>
              <a:rPr lang="tr-TR" dirty="0"/>
              <a:t>Flash animasyonları için karelere düşen görev oldukça büyüktür. Sahne </a:t>
            </a:r>
            <a:r>
              <a:rPr lang="tr-TR" dirty="0" smtClean="0"/>
              <a:t>alanının kullanımından </a:t>
            </a:r>
            <a:r>
              <a:rPr lang="tr-TR" dirty="0"/>
              <a:t>sonra en çok kullanılan yer karelerdir</a:t>
            </a:r>
            <a:r>
              <a:rPr lang="tr-TR" dirty="0" smtClean="0"/>
              <a:t>. </a:t>
            </a:r>
          </a:p>
          <a:p>
            <a:r>
              <a:rPr lang="tr-TR" dirty="0" smtClean="0"/>
              <a:t>Time </a:t>
            </a:r>
            <a:r>
              <a:rPr lang="tr-TR" dirty="0" err="1"/>
              <a:t>Line</a:t>
            </a:r>
            <a:r>
              <a:rPr lang="tr-TR" dirty="0"/>
              <a:t> (zaman çizgisi), içerisinde oluşturulan her katman bir dizi boş </a:t>
            </a:r>
            <a:r>
              <a:rPr lang="tr-TR" dirty="0" smtClean="0"/>
              <a:t>kare alan </a:t>
            </a:r>
            <a:r>
              <a:rPr lang="tr-TR" dirty="0"/>
              <a:t>içerir. Sahne yardımı ile bu karelere aktarılan şekillere hareketlilik kazandırılır</a:t>
            </a:r>
            <a:r>
              <a:rPr lang="tr-TR" dirty="0" smtClean="0"/>
              <a:t>. Bu </a:t>
            </a:r>
            <a:r>
              <a:rPr lang="tr-TR" dirty="0"/>
              <a:t>açıdan kareler, animasyon için oldukça önemlidir. </a:t>
            </a:r>
            <a:r>
              <a:rPr lang="tr-TR" dirty="0" err="1"/>
              <a:t>Flash’ın</a:t>
            </a:r>
            <a:r>
              <a:rPr lang="tr-TR" dirty="0"/>
              <a:t> animasyon </a:t>
            </a:r>
            <a:r>
              <a:rPr lang="tr-TR" dirty="0" smtClean="0"/>
              <a:t>için oluşturduğu </a:t>
            </a:r>
            <a:r>
              <a:rPr lang="tr-TR" dirty="0"/>
              <a:t>kareler, normal bir video filminin karelerine benzer. Her </a:t>
            </a:r>
            <a:r>
              <a:rPr lang="tr-TR" dirty="0" smtClean="0"/>
              <a:t>karede değiştirilmiş </a:t>
            </a:r>
            <a:r>
              <a:rPr lang="tr-TR" dirty="0"/>
              <a:t>nesneler mevcuttur. Karelerin artarda getirilmesi ile insan gözü bu </a:t>
            </a:r>
            <a:r>
              <a:rPr lang="tr-TR" dirty="0" smtClean="0"/>
              <a:t>olayı hareketlilik </a:t>
            </a:r>
            <a:r>
              <a:rPr lang="tr-TR" dirty="0"/>
              <a:t>varmış gibi algılar.</a:t>
            </a:r>
            <a:endParaRPr lang="tr-TR" dirty="0"/>
          </a:p>
        </p:txBody>
      </p:sp>
      <p:pic>
        <p:nvPicPr>
          <p:cNvPr id="8" name="Resim 7"/>
          <p:cNvPicPr>
            <a:picLocks noChangeAspect="1"/>
          </p:cNvPicPr>
          <p:nvPr/>
        </p:nvPicPr>
        <p:blipFill>
          <a:blip r:embed="rId2"/>
          <a:stretch>
            <a:fillRect/>
          </a:stretch>
        </p:blipFill>
        <p:spPr>
          <a:xfrm>
            <a:off x="1331472" y="4747572"/>
            <a:ext cx="5502001" cy="647314"/>
          </a:xfrm>
          <a:prstGeom prst="rect">
            <a:avLst/>
          </a:prstGeom>
        </p:spPr>
      </p:pic>
      <p:sp>
        <p:nvSpPr>
          <p:cNvPr id="9" name="İçerik Yer Tutucusu 2"/>
          <p:cNvSpPr txBox="1">
            <a:spLocks/>
          </p:cNvSpPr>
          <p:nvPr/>
        </p:nvSpPr>
        <p:spPr>
          <a:xfrm>
            <a:off x="886720" y="5394886"/>
            <a:ext cx="10479519" cy="146835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bg2">
                    <a:lumMod val="25000"/>
                  </a:schemeClr>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bg2">
                    <a:lumMod val="25000"/>
                  </a:schemeClr>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bg2">
                    <a:lumMod val="25000"/>
                  </a:schemeClr>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tr-TR" dirty="0" smtClean="0"/>
              <a:t>Şekilde gösterilen film kareleri içerisinde bir kelebeğin uçuş hareketi yer alıyor. Her karede uçuş biraz daha ilerler. Sonuç olarak kareler artarda eklenildiğinde ise kelebeğin uçuş hareketi görülür. Bu olay bir animasyonun temel mantığıdır. Çizgi film yapımcıları da yıllarca aynı mantığı kullanmışlardır.</a:t>
            </a:r>
            <a:endParaRPr lang="tr-TR" dirty="0"/>
          </a:p>
        </p:txBody>
      </p:sp>
    </p:spTree>
    <p:extLst>
      <p:ext uri="{BB962C8B-B14F-4D97-AF65-F5344CB8AC3E}">
        <p14:creationId xmlns:p14="http://schemas.microsoft.com/office/powerpoint/2010/main" val="2773954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a-DK" dirty="0"/>
              <a:t>Flash Kareleri ve Genel </a:t>
            </a:r>
            <a:r>
              <a:rPr lang="da-DK" dirty="0" smtClean="0"/>
              <a:t>Özellikleri</a:t>
            </a:r>
            <a:r>
              <a:rPr lang="tr-TR" dirty="0" smtClean="0"/>
              <a:t> [</a:t>
            </a:r>
            <a:r>
              <a:rPr lang="tr-TR" dirty="0" smtClean="0"/>
              <a:t>1</a:t>
            </a:r>
            <a:r>
              <a:rPr lang="tr-TR" dirty="0" smtClean="0"/>
              <a:t>]</a:t>
            </a:r>
            <a:endParaRPr lang="tr-TR" dirty="0"/>
          </a:p>
        </p:txBody>
      </p:sp>
      <p:sp>
        <p:nvSpPr>
          <p:cNvPr id="3" name="İçerik Yer Tutucusu 2"/>
          <p:cNvSpPr>
            <a:spLocks noGrp="1"/>
          </p:cNvSpPr>
          <p:nvPr>
            <p:ph idx="1"/>
          </p:nvPr>
        </p:nvSpPr>
        <p:spPr>
          <a:xfrm>
            <a:off x="863138" y="2312410"/>
            <a:ext cx="10292542" cy="3377189"/>
          </a:xfrm>
        </p:spPr>
        <p:txBody>
          <a:bodyPr>
            <a:normAutofit/>
          </a:bodyPr>
          <a:lstStyle/>
          <a:p>
            <a:r>
              <a:rPr lang="tr-TR" dirty="0"/>
              <a:t>Flash kareleri ile, normal bir video filminin kareleri arasında hiçbir fark yoktur</a:t>
            </a:r>
            <a:r>
              <a:rPr lang="tr-TR" dirty="0" smtClean="0"/>
              <a:t>. Canlandırma </a:t>
            </a:r>
            <a:r>
              <a:rPr lang="tr-TR" dirty="0"/>
              <a:t>şekli olarak da, buna benzer bir yapı içerir. Ancak Flash ile </a:t>
            </a:r>
            <a:r>
              <a:rPr lang="tr-TR" dirty="0" smtClean="0"/>
              <a:t>animasyon hazırlamak </a:t>
            </a:r>
            <a:r>
              <a:rPr lang="tr-TR" dirty="0"/>
              <a:t>diğer video editörlerinde film hazırlamaktan oldukça kolay ve </a:t>
            </a:r>
            <a:r>
              <a:rPr lang="tr-TR" dirty="0" smtClean="0"/>
              <a:t>zevklidir. </a:t>
            </a:r>
          </a:p>
          <a:p>
            <a:r>
              <a:rPr lang="tr-TR" dirty="0" smtClean="0"/>
              <a:t>Flash</a:t>
            </a:r>
            <a:r>
              <a:rPr lang="tr-TR" dirty="0"/>
              <a:t>, animasyonu oluşturmak için iki tür kare kullanır. Bunlardan birincisi, </a:t>
            </a:r>
            <a:r>
              <a:rPr lang="tr-TR" dirty="0" err="1" smtClean="0"/>
              <a:t>Key</a:t>
            </a:r>
            <a:r>
              <a:rPr lang="tr-TR" dirty="0" smtClean="0"/>
              <a:t> </a:t>
            </a:r>
            <a:r>
              <a:rPr lang="tr-TR" dirty="0" err="1" smtClean="0"/>
              <a:t>Frame</a:t>
            </a:r>
            <a:r>
              <a:rPr lang="tr-TR" dirty="0" smtClean="0"/>
              <a:t> </a:t>
            </a:r>
            <a:r>
              <a:rPr lang="tr-TR" dirty="0"/>
              <a:t>(Anahtar Kare)’</a:t>
            </a:r>
            <a:r>
              <a:rPr lang="tr-TR" dirty="0" err="1"/>
              <a:t>dir</a:t>
            </a:r>
            <a:r>
              <a:rPr lang="tr-TR" dirty="0"/>
              <a:t>. Anahtar kare sahne içerisine bir nesnenin girilmesi </a:t>
            </a:r>
            <a:r>
              <a:rPr lang="tr-TR" dirty="0" smtClean="0"/>
              <a:t>için gerekli </a:t>
            </a:r>
            <a:r>
              <a:rPr lang="tr-TR" dirty="0"/>
              <a:t>olan karedir. </a:t>
            </a:r>
            <a:r>
              <a:rPr lang="tr-TR" dirty="0" err="1"/>
              <a:t>Flash’ın</a:t>
            </a:r>
            <a:r>
              <a:rPr lang="tr-TR" dirty="0"/>
              <a:t> kullandığı diğer bir kare türü ise, iki anahtar </a:t>
            </a:r>
            <a:r>
              <a:rPr lang="tr-TR" dirty="0" smtClean="0"/>
              <a:t>kare arasında </a:t>
            </a:r>
            <a:r>
              <a:rPr lang="tr-TR" dirty="0"/>
              <a:t>yer alan doldurma karelerdir. Anahtar kareler kullanılmadan bu </a:t>
            </a:r>
            <a:r>
              <a:rPr lang="tr-TR" dirty="0" smtClean="0"/>
              <a:t>karelere veri </a:t>
            </a:r>
            <a:r>
              <a:rPr lang="tr-TR" dirty="0"/>
              <a:t>girilemez. Bir başka deyişle Flash nesnelerin çizimi için en az bir anahtar </a:t>
            </a:r>
            <a:r>
              <a:rPr lang="tr-TR" dirty="0" smtClean="0"/>
              <a:t>kare kullanılır</a:t>
            </a:r>
            <a:r>
              <a:rPr lang="tr-TR" dirty="0"/>
              <a:t>. Zaten oluşturulan yeni bir film sayfası içerisinde bir anahtar kare </a:t>
            </a:r>
            <a:r>
              <a:rPr lang="tr-TR" dirty="0" smtClean="0"/>
              <a:t>otomatik olarak </a:t>
            </a:r>
            <a:r>
              <a:rPr lang="tr-TR" dirty="0"/>
              <a:t>oluşturulacaktır.</a:t>
            </a:r>
            <a:endParaRPr lang="tr-TR" dirty="0"/>
          </a:p>
        </p:txBody>
      </p:sp>
    </p:spTree>
    <p:extLst>
      <p:ext uri="{BB962C8B-B14F-4D97-AF65-F5344CB8AC3E}">
        <p14:creationId xmlns:p14="http://schemas.microsoft.com/office/powerpoint/2010/main" val="3221433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da-DK" dirty="0"/>
              <a:t>Flash Kareleri ve Genel </a:t>
            </a:r>
            <a:r>
              <a:rPr lang="da-DK" dirty="0" smtClean="0"/>
              <a:t>Özellikleri</a:t>
            </a:r>
            <a:r>
              <a:rPr lang="tr-TR" dirty="0" smtClean="0"/>
              <a:t> [</a:t>
            </a:r>
            <a:r>
              <a:rPr lang="tr-TR" dirty="0" smtClean="0"/>
              <a:t>1</a:t>
            </a:r>
            <a:r>
              <a:rPr lang="tr-TR" dirty="0" smtClean="0"/>
              <a:t>]</a:t>
            </a:r>
            <a:endParaRPr lang="tr-TR" dirty="0"/>
          </a:p>
        </p:txBody>
      </p:sp>
      <p:pic>
        <p:nvPicPr>
          <p:cNvPr id="4" name="Resim 3"/>
          <p:cNvPicPr>
            <a:picLocks noChangeAspect="1"/>
          </p:cNvPicPr>
          <p:nvPr/>
        </p:nvPicPr>
        <p:blipFill>
          <a:blip r:embed="rId2"/>
          <a:stretch>
            <a:fillRect/>
          </a:stretch>
        </p:blipFill>
        <p:spPr>
          <a:xfrm>
            <a:off x="1318058" y="3676767"/>
            <a:ext cx="7678160" cy="2601866"/>
          </a:xfrm>
          <a:prstGeom prst="rect">
            <a:avLst/>
          </a:prstGeom>
        </p:spPr>
      </p:pic>
      <p:pic>
        <p:nvPicPr>
          <p:cNvPr id="7" name="Resim 6"/>
          <p:cNvPicPr>
            <a:picLocks noChangeAspect="1"/>
          </p:cNvPicPr>
          <p:nvPr/>
        </p:nvPicPr>
        <p:blipFill>
          <a:blip r:embed="rId3"/>
          <a:stretch>
            <a:fillRect/>
          </a:stretch>
        </p:blipFill>
        <p:spPr>
          <a:xfrm>
            <a:off x="1216458" y="1737360"/>
            <a:ext cx="7603375" cy="2033956"/>
          </a:xfrm>
          <a:prstGeom prst="rect">
            <a:avLst/>
          </a:prstGeom>
        </p:spPr>
      </p:pic>
    </p:spTree>
    <p:extLst>
      <p:ext uri="{BB962C8B-B14F-4D97-AF65-F5344CB8AC3E}">
        <p14:creationId xmlns:p14="http://schemas.microsoft.com/office/powerpoint/2010/main" val="4997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Yeni Bir Anahtar Karenin </a:t>
            </a:r>
            <a:r>
              <a:rPr lang="tr-TR" dirty="0" smtClean="0"/>
              <a:t>Oluşturulması [</a:t>
            </a:r>
            <a:r>
              <a:rPr lang="tr-TR" dirty="0" smtClean="0"/>
              <a:t>1</a:t>
            </a:r>
            <a:r>
              <a:rPr lang="tr-TR" dirty="0" smtClean="0"/>
              <a:t>]</a:t>
            </a:r>
            <a:endParaRPr lang="tr-TR" dirty="0"/>
          </a:p>
        </p:txBody>
      </p:sp>
      <p:sp>
        <p:nvSpPr>
          <p:cNvPr id="3" name="İçerik Yer Tutucusu 2"/>
          <p:cNvSpPr>
            <a:spLocks noGrp="1"/>
          </p:cNvSpPr>
          <p:nvPr>
            <p:ph idx="1"/>
          </p:nvPr>
        </p:nvSpPr>
        <p:spPr>
          <a:xfrm>
            <a:off x="863138" y="1858385"/>
            <a:ext cx="10292542" cy="847870"/>
          </a:xfrm>
        </p:spPr>
        <p:txBody>
          <a:bodyPr>
            <a:normAutofit/>
          </a:bodyPr>
          <a:lstStyle/>
          <a:p>
            <a:r>
              <a:rPr lang="tr-TR" dirty="0"/>
              <a:t>Yeni anahtar kare oluşturmak için farklı birkaç yol kullanılabilir. Bunlardan </a:t>
            </a:r>
            <a:r>
              <a:rPr lang="tr-TR" dirty="0" smtClean="0"/>
              <a:t>en pratiği </a:t>
            </a:r>
            <a:r>
              <a:rPr lang="tr-TR" dirty="0"/>
              <a:t>oluşturulacak anahtar karenin yerini </a:t>
            </a:r>
            <a:r>
              <a:rPr lang="tr-TR" dirty="0" err="1"/>
              <a:t>mouse</a:t>
            </a:r>
            <a:r>
              <a:rPr lang="tr-TR" dirty="0"/>
              <a:t> ile tıklayıp F6 fonksiyon </a:t>
            </a:r>
            <a:r>
              <a:rPr lang="tr-TR" dirty="0" smtClean="0"/>
              <a:t>tuşuna basılmasıdır</a:t>
            </a:r>
            <a:r>
              <a:rPr lang="tr-TR" dirty="0"/>
              <a:t>.</a:t>
            </a:r>
            <a:endParaRPr lang="tr-TR" dirty="0"/>
          </a:p>
        </p:txBody>
      </p:sp>
      <p:pic>
        <p:nvPicPr>
          <p:cNvPr id="5" name="Resim 4"/>
          <p:cNvPicPr>
            <a:picLocks noChangeAspect="1"/>
          </p:cNvPicPr>
          <p:nvPr/>
        </p:nvPicPr>
        <p:blipFill>
          <a:blip r:embed="rId2"/>
          <a:stretch>
            <a:fillRect/>
          </a:stretch>
        </p:blipFill>
        <p:spPr>
          <a:xfrm>
            <a:off x="973137" y="2588058"/>
            <a:ext cx="7217878" cy="2297978"/>
          </a:xfrm>
          <a:prstGeom prst="rect">
            <a:avLst/>
          </a:prstGeom>
        </p:spPr>
      </p:pic>
      <p:sp>
        <p:nvSpPr>
          <p:cNvPr id="6" name="Dikdörtgen 5"/>
          <p:cNvSpPr/>
          <p:nvPr/>
        </p:nvSpPr>
        <p:spPr>
          <a:xfrm>
            <a:off x="874713" y="4886036"/>
            <a:ext cx="10292541" cy="1015663"/>
          </a:xfrm>
          <a:prstGeom prst="rect">
            <a:avLst/>
          </a:prstGeom>
        </p:spPr>
        <p:txBody>
          <a:bodyPr wrap="square">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Yeni bir anahtar kare eklemek için </a:t>
            </a:r>
            <a:r>
              <a:rPr lang="tr-TR" sz="2000" dirty="0" err="1" smtClean="0">
                <a:solidFill>
                  <a:schemeClr val="bg2">
                    <a:lumMod val="25000"/>
                  </a:schemeClr>
                </a:solidFill>
                <a:latin typeface="Times New Roman" panose="02020603050405020304" pitchFamily="18" charset="0"/>
                <a:cs typeface="Times New Roman" panose="02020603050405020304" pitchFamily="18" charset="0"/>
              </a:rPr>
              <a:t>Insert</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a:t>
            </a:r>
            <a:r>
              <a:rPr lang="tr-TR" sz="2000" dirty="0" err="1" smtClean="0">
                <a:solidFill>
                  <a:schemeClr val="bg2">
                    <a:lumMod val="25000"/>
                  </a:schemeClr>
                </a:solidFill>
                <a:latin typeface="Times New Roman" panose="02020603050405020304" pitchFamily="18" charset="0"/>
                <a:cs typeface="Times New Roman" panose="02020603050405020304" pitchFamily="18" charset="0"/>
              </a:rPr>
              <a:t>Keyframe</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menü seçeneğini de kullanılabilir.</a:t>
            </a:r>
          </a:p>
          <a:p>
            <a:r>
              <a:rPr lang="tr-TR" sz="2000" b="1" dirty="0" smtClean="0">
                <a:solidFill>
                  <a:schemeClr val="bg2">
                    <a:lumMod val="25000"/>
                  </a:schemeClr>
                </a:solidFill>
                <a:latin typeface="Times New Roman" panose="02020603050405020304" pitchFamily="18" charset="0"/>
                <a:cs typeface="Times New Roman" panose="02020603050405020304" pitchFamily="18" charset="0"/>
              </a:rPr>
              <a:t>Not:</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Eklediğiniz yeni anahtar kare kendisinden önceki anahtar karenin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bütün özelliklerini </a:t>
            </a:r>
            <a:r>
              <a:rPr lang="tr-TR" sz="2000" dirty="0">
                <a:solidFill>
                  <a:schemeClr val="bg2">
                    <a:lumMod val="25000"/>
                  </a:schemeClr>
                </a:solidFill>
                <a:latin typeface="Times New Roman" panose="02020603050405020304" pitchFamily="18" charset="0"/>
                <a:cs typeface="Times New Roman" panose="02020603050405020304" pitchFamily="18" charset="0"/>
              </a:rPr>
              <a:t>taşıyacaktır. Bir başka değişle yeni anahtar kare bir önceki karenin </a:t>
            </a:r>
            <a:r>
              <a:rPr lang="tr-TR" sz="2000" dirty="0" smtClean="0">
                <a:solidFill>
                  <a:schemeClr val="bg2">
                    <a:lumMod val="25000"/>
                  </a:schemeClr>
                </a:solidFill>
                <a:latin typeface="Times New Roman" panose="02020603050405020304" pitchFamily="18" charset="0"/>
                <a:cs typeface="Times New Roman" panose="02020603050405020304" pitchFamily="18" charset="0"/>
              </a:rPr>
              <a:t>bir kopyası </a:t>
            </a:r>
            <a:r>
              <a:rPr lang="tr-TR" sz="2000" dirty="0">
                <a:solidFill>
                  <a:schemeClr val="bg2">
                    <a:lumMod val="25000"/>
                  </a:schemeClr>
                </a:solidFill>
                <a:latin typeface="Times New Roman" panose="02020603050405020304" pitchFamily="18" charset="0"/>
                <a:cs typeface="Times New Roman" panose="02020603050405020304" pitchFamily="18" charset="0"/>
              </a:rPr>
              <a:t>olacaktır.</a:t>
            </a:r>
          </a:p>
        </p:txBody>
      </p:sp>
    </p:spTree>
    <p:extLst>
      <p:ext uri="{BB962C8B-B14F-4D97-AF65-F5344CB8AC3E}">
        <p14:creationId xmlns:p14="http://schemas.microsoft.com/office/powerpoint/2010/main" val="10868753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Boş Bir Anahtar Karenin Oluşturulması </a:t>
            </a:r>
            <a:r>
              <a:rPr lang="tr-TR" dirty="0" smtClean="0"/>
              <a:t>[</a:t>
            </a:r>
            <a:r>
              <a:rPr lang="tr-TR" dirty="0" smtClean="0"/>
              <a:t>1</a:t>
            </a:r>
            <a:r>
              <a:rPr lang="tr-TR" dirty="0" smtClean="0"/>
              <a:t>]</a:t>
            </a:r>
            <a:endParaRPr lang="tr-TR" dirty="0"/>
          </a:p>
        </p:txBody>
      </p:sp>
      <p:sp>
        <p:nvSpPr>
          <p:cNvPr id="3" name="İçerik Yer Tutucusu 2"/>
          <p:cNvSpPr>
            <a:spLocks noGrp="1"/>
          </p:cNvSpPr>
          <p:nvPr>
            <p:ph idx="1"/>
          </p:nvPr>
        </p:nvSpPr>
        <p:spPr>
          <a:xfrm>
            <a:off x="863138" y="1821440"/>
            <a:ext cx="10292542" cy="2140960"/>
          </a:xfrm>
        </p:spPr>
        <p:txBody>
          <a:bodyPr>
            <a:normAutofit/>
          </a:bodyPr>
          <a:lstStyle/>
          <a:p>
            <a:r>
              <a:rPr lang="tr-TR" dirty="0"/>
              <a:t>F6 fonksiyonu tuşu ile oluşturulan yeni bir anahtar karenin bir önceki </a:t>
            </a:r>
            <a:r>
              <a:rPr lang="tr-TR" dirty="0" smtClean="0"/>
              <a:t>anahtar karenin </a:t>
            </a:r>
            <a:r>
              <a:rPr lang="tr-TR" dirty="0"/>
              <a:t>kopyasıdır. </a:t>
            </a:r>
            <a:r>
              <a:rPr lang="tr-TR" dirty="0" err="1"/>
              <a:t>Flash’ın</a:t>
            </a:r>
            <a:r>
              <a:rPr lang="tr-TR" dirty="0"/>
              <a:t> bu şekilde bir oluşturma yapmasının sebebi </a:t>
            </a:r>
            <a:r>
              <a:rPr lang="tr-TR" dirty="0" smtClean="0"/>
              <a:t>temel animasyon </a:t>
            </a:r>
            <a:r>
              <a:rPr lang="tr-TR" dirty="0"/>
              <a:t>mantığı olan kare </a:t>
            </a:r>
            <a:r>
              <a:rPr lang="tr-TR" dirty="0" err="1"/>
              <a:t>kare</a:t>
            </a:r>
            <a:r>
              <a:rPr lang="tr-TR" dirty="0"/>
              <a:t> animasyon mantığına göre tekrar eden </a:t>
            </a:r>
            <a:r>
              <a:rPr lang="tr-TR" dirty="0" smtClean="0"/>
              <a:t>kareler içerisine </a:t>
            </a:r>
            <a:r>
              <a:rPr lang="tr-TR" dirty="0"/>
              <a:t>benzer şekiller yerleştirmek istemesidir. Bazen oluşturulan anahtar </a:t>
            </a:r>
            <a:r>
              <a:rPr lang="tr-TR" dirty="0" smtClean="0"/>
              <a:t>karelerin birbirlerinden </a:t>
            </a:r>
            <a:r>
              <a:rPr lang="tr-TR" dirty="0"/>
              <a:t>bağımsız şekiller içermesi gerekebilir. Bu gibi durumlarda boş </a:t>
            </a:r>
            <a:r>
              <a:rPr lang="tr-TR" dirty="0" smtClean="0"/>
              <a:t>bir anahtar </a:t>
            </a:r>
            <a:r>
              <a:rPr lang="tr-TR" dirty="0"/>
              <a:t>kare oluşturulması daha uygun olur. Boş bir anahtar kare oluşturmak </a:t>
            </a:r>
            <a:r>
              <a:rPr lang="tr-TR" dirty="0" smtClean="0"/>
              <a:t>için kullanılan </a:t>
            </a:r>
            <a:r>
              <a:rPr lang="tr-TR" dirty="0"/>
              <a:t>en pratik yol F7 fonksiyon tuşuna basılmasıdır.</a:t>
            </a:r>
            <a:endParaRPr lang="tr-TR" dirty="0"/>
          </a:p>
        </p:txBody>
      </p:sp>
      <p:sp>
        <p:nvSpPr>
          <p:cNvPr id="6" name="Dikdörtgen 5"/>
          <p:cNvSpPr/>
          <p:nvPr/>
        </p:nvSpPr>
        <p:spPr>
          <a:xfrm>
            <a:off x="863138" y="5874158"/>
            <a:ext cx="10292541" cy="400110"/>
          </a:xfrm>
          <a:prstGeom prst="rect">
            <a:avLst/>
          </a:prstGeom>
        </p:spPr>
        <p:txBody>
          <a:bodyPr wrap="square">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Yeni bir anahtar kare eklemek için </a:t>
            </a:r>
            <a:r>
              <a:rPr lang="tr-TR" sz="2000" dirty="0" err="1">
                <a:solidFill>
                  <a:schemeClr val="bg2">
                    <a:lumMod val="25000"/>
                  </a:schemeClr>
                </a:solidFill>
                <a:latin typeface="Times New Roman" panose="02020603050405020304" pitchFamily="18" charset="0"/>
                <a:cs typeface="Times New Roman" panose="02020603050405020304" pitchFamily="18" charset="0"/>
              </a:rPr>
              <a:t>Insert</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err="1">
                <a:solidFill>
                  <a:schemeClr val="bg2">
                    <a:lumMod val="25000"/>
                  </a:schemeClr>
                </a:solidFill>
                <a:latin typeface="Times New Roman" panose="02020603050405020304" pitchFamily="18" charset="0"/>
                <a:cs typeface="Times New Roman" panose="02020603050405020304" pitchFamily="18" charset="0"/>
              </a:rPr>
              <a:t>Blank</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err="1">
                <a:solidFill>
                  <a:schemeClr val="bg2">
                    <a:lumMod val="25000"/>
                  </a:schemeClr>
                </a:solidFill>
                <a:latin typeface="Times New Roman" panose="02020603050405020304" pitchFamily="18" charset="0"/>
                <a:cs typeface="Times New Roman" panose="02020603050405020304" pitchFamily="18" charset="0"/>
              </a:rPr>
              <a:t>Keyframe</a:t>
            </a:r>
            <a:r>
              <a:rPr lang="tr-TR" sz="2000" dirty="0">
                <a:solidFill>
                  <a:schemeClr val="bg2">
                    <a:lumMod val="25000"/>
                  </a:schemeClr>
                </a:solidFill>
                <a:latin typeface="Times New Roman" panose="02020603050405020304" pitchFamily="18" charset="0"/>
                <a:cs typeface="Times New Roman" panose="02020603050405020304" pitchFamily="18" charset="0"/>
              </a:rPr>
              <a:t> menü seçeneğini </a:t>
            </a:r>
            <a:r>
              <a:rPr lang="tr-TR" sz="2000" dirty="0">
                <a:solidFill>
                  <a:schemeClr val="bg2">
                    <a:lumMod val="25000"/>
                  </a:schemeClr>
                </a:solidFill>
                <a:latin typeface="Times New Roman" panose="02020603050405020304" pitchFamily="18" charset="0"/>
                <a:cs typeface="Times New Roman" panose="02020603050405020304" pitchFamily="18" charset="0"/>
              </a:rPr>
              <a:t>de kullanılabilir</a:t>
            </a:r>
            <a:r>
              <a:rPr lang="tr-TR" sz="2000" dirty="0">
                <a:solidFill>
                  <a:schemeClr val="bg2">
                    <a:lumMod val="25000"/>
                  </a:schemeClr>
                </a:solidFill>
                <a:latin typeface="Times New Roman" panose="02020603050405020304" pitchFamily="18" charset="0"/>
                <a:cs typeface="Times New Roman" panose="02020603050405020304" pitchFamily="18" charset="0"/>
              </a:rPr>
              <a:t>.</a:t>
            </a:r>
          </a:p>
        </p:txBody>
      </p:sp>
      <p:pic>
        <p:nvPicPr>
          <p:cNvPr id="4" name="Resim 3"/>
          <p:cNvPicPr>
            <a:picLocks noChangeAspect="1"/>
          </p:cNvPicPr>
          <p:nvPr/>
        </p:nvPicPr>
        <p:blipFill>
          <a:blip r:embed="rId2"/>
          <a:stretch>
            <a:fillRect/>
          </a:stretch>
        </p:blipFill>
        <p:spPr>
          <a:xfrm>
            <a:off x="1611602" y="3583828"/>
            <a:ext cx="6715125" cy="2124075"/>
          </a:xfrm>
          <a:prstGeom prst="rect">
            <a:avLst/>
          </a:prstGeom>
        </p:spPr>
      </p:pic>
    </p:spTree>
    <p:extLst>
      <p:ext uri="{BB962C8B-B14F-4D97-AF65-F5344CB8AC3E}">
        <p14:creationId xmlns:p14="http://schemas.microsoft.com/office/powerpoint/2010/main" val="2205865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smtClean="0"/>
              <a:t>[1] </a:t>
            </a:r>
            <a:r>
              <a:rPr lang="tr-TR" dirty="0" err="1" smtClean="0"/>
              <a:t>Alakoç</a:t>
            </a:r>
            <a:r>
              <a:rPr lang="tr-TR" dirty="0" smtClean="0"/>
              <a:t> Z.  2004 Grafik ve Animasyon ders notları</a:t>
            </a:r>
          </a:p>
        </p:txBody>
      </p:sp>
    </p:spTree>
    <p:extLst>
      <p:ext uri="{BB962C8B-B14F-4D97-AF65-F5344CB8AC3E}">
        <p14:creationId xmlns:p14="http://schemas.microsoft.com/office/powerpoint/2010/main" val="222056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TIME LINE (Zaman </a:t>
            </a:r>
            <a:r>
              <a:rPr lang="en-US" dirty="0" err="1" smtClean="0"/>
              <a:t>Çizgisi</a:t>
            </a:r>
            <a:r>
              <a:rPr lang="en-US" dirty="0" smtClean="0"/>
              <a:t>) </a:t>
            </a:r>
            <a:r>
              <a:rPr lang="en-US" dirty="0" err="1" smtClean="0"/>
              <a:t>Nedir</a:t>
            </a:r>
            <a:r>
              <a:rPr lang="en-US" dirty="0" smtClean="0"/>
              <a:t>?</a:t>
            </a:r>
            <a:r>
              <a:rPr lang="tr-TR" dirty="0" smtClean="0"/>
              <a:t> [</a:t>
            </a:r>
            <a:r>
              <a:rPr lang="tr-TR" dirty="0"/>
              <a:t>1</a:t>
            </a:r>
            <a:r>
              <a:rPr lang="tr-TR" dirty="0" smtClean="0"/>
              <a:t>]</a:t>
            </a:r>
            <a:endParaRPr lang="tr-TR" dirty="0"/>
          </a:p>
        </p:txBody>
      </p:sp>
      <p:sp>
        <p:nvSpPr>
          <p:cNvPr id="3" name="İçerik Yer Tutucusu 2"/>
          <p:cNvSpPr>
            <a:spLocks noGrp="1"/>
          </p:cNvSpPr>
          <p:nvPr>
            <p:ph idx="1"/>
          </p:nvPr>
        </p:nvSpPr>
        <p:spPr>
          <a:xfrm>
            <a:off x="1097280" y="1989137"/>
            <a:ext cx="3053806" cy="4125335"/>
          </a:xfrm>
        </p:spPr>
        <p:txBody>
          <a:bodyPr>
            <a:normAutofit/>
          </a:bodyPr>
          <a:lstStyle/>
          <a:p>
            <a:r>
              <a:rPr lang="tr-TR" dirty="0" smtClean="0"/>
              <a:t>Şekilde görüldüğü gibi Time </a:t>
            </a:r>
            <a:r>
              <a:rPr lang="tr-TR" dirty="0" err="1" smtClean="0"/>
              <a:t>Line</a:t>
            </a:r>
            <a:r>
              <a:rPr lang="tr-TR" dirty="0" smtClean="0"/>
              <a:t> ( Zaman Çizgisi), iki temel bölümden oluşur</a:t>
            </a:r>
            <a:r>
              <a:rPr lang="tr-TR" dirty="0"/>
              <a:t>.</a:t>
            </a:r>
          </a:p>
          <a:p>
            <a:r>
              <a:rPr lang="tr-TR" dirty="0" smtClean="0"/>
              <a:t>Hareketlendirme işlemleri için çok sık kullanılan bu iki bölümü iyi bir şekilde</a:t>
            </a:r>
            <a:endParaRPr lang="tr-TR" dirty="0"/>
          </a:p>
          <a:p>
            <a:r>
              <a:rPr lang="tr-TR" dirty="0"/>
              <a:t>anlayabilmek</a:t>
            </a:r>
            <a:r>
              <a:rPr lang="tr-TR" dirty="0" smtClean="0"/>
              <a:t>, Flash animasyonları için kullanılan mantığı iyi anlamak gerekmektedir</a:t>
            </a:r>
            <a:r>
              <a:rPr lang="tr-TR" dirty="0"/>
              <a:t>.</a:t>
            </a:r>
          </a:p>
          <a:p>
            <a:r>
              <a:rPr lang="tr-TR" dirty="0" smtClean="0"/>
              <a:t>Aşağıda bu iki temel kavram detayları ile anlatılmıştır</a:t>
            </a:r>
            <a:r>
              <a:rPr lang="tr-TR" dirty="0"/>
              <a:t>.</a:t>
            </a:r>
          </a:p>
        </p:txBody>
      </p:sp>
      <p:pic>
        <p:nvPicPr>
          <p:cNvPr id="4" name="Resim 3"/>
          <p:cNvPicPr>
            <a:picLocks noChangeAspect="1"/>
          </p:cNvPicPr>
          <p:nvPr/>
        </p:nvPicPr>
        <p:blipFill>
          <a:blip r:embed="rId2"/>
          <a:stretch>
            <a:fillRect/>
          </a:stretch>
        </p:blipFill>
        <p:spPr>
          <a:xfrm>
            <a:off x="4482646" y="1971097"/>
            <a:ext cx="7029450" cy="4143375"/>
          </a:xfrm>
          <a:prstGeom prst="rect">
            <a:avLst/>
          </a:prstGeom>
        </p:spPr>
      </p:pic>
    </p:spTree>
    <p:extLst>
      <p:ext uri="{BB962C8B-B14F-4D97-AF65-F5344CB8AC3E}">
        <p14:creationId xmlns:p14="http://schemas.microsoft.com/office/powerpoint/2010/main" val="2555634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LAYER (</a:t>
            </a:r>
            <a:r>
              <a:rPr lang="tr-TR" dirty="0"/>
              <a:t>Katman</a:t>
            </a:r>
            <a:r>
              <a:rPr lang="tr-TR" dirty="0" smtClean="0"/>
              <a:t>) Nedir? [</a:t>
            </a:r>
            <a:r>
              <a:rPr lang="tr-TR" dirty="0"/>
              <a:t>1</a:t>
            </a:r>
            <a:r>
              <a:rPr lang="tr-TR" dirty="0" smtClean="0"/>
              <a:t>]</a:t>
            </a:r>
            <a:endParaRPr lang="tr-TR" dirty="0"/>
          </a:p>
        </p:txBody>
      </p:sp>
      <p:sp>
        <p:nvSpPr>
          <p:cNvPr id="3" name="İçerik Yer Tutucusu 2"/>
          <p:cNvSpPr>
            <a:spLocks noGrp="1"/>
          </p:cNvSpPr>
          <p:nvPr>
            <p:ph idx="1"/>
          </p:nvPr>
        </p:nvSpPr>
        <p:spPr>
          <a:xfrm>
            <a:off x="1097279" y="1989137"/>
            <a:ext cx="10058401" cy="4125335"/>
          </a:xfrm>
        </p:spPr>
        <p:txBody>
          <a:bodyPr>
            <a:normAutofit/>
          </a:bodyPr>
          <a:lstStyle/>
          <a:p>
            <a:r>
              <a:rPr lang="tr-TR" dirty="0" err="1" smtClean="0"/>
              <a:t>Layer</a:t>
            </a:r>
            <a:r>
              <a:rPr lang="tr-TR" dirty="0" smtClean="0"/>
              <a:t>, zaman çizgisi içerisinde yatay olarak döşenmiş referans katmanlarıdır. </a:t>
            </a:r>
            <a:r>
              <a:rPr lang="nn-NO" dirty="0" smtClean="0"/>
              <a:t>Bu katmanlara ait frame’ler kullanılarak çizim nesneleri hareketlendirilebilir. Normal </a:t>
            </a:r>
            <a:r>
              <a:rPr lang="tr-TR" dirty="0" smtClean="0"/>
              <a:t>katmanların birbirine bir üstünlüğü yoktur. Bu açıdan, sahne sadece zaman aralıkları fonksiyon sahibidir.</a:t>
            </a:r>
          </a:p>
          <a:p>
            <a:r>
              <a:rPr lang="tr-TR" dirty="0" smtClean="0"/>
              <a:t>Aynı zaman dilimi içerisinde bir katman yalnızca bir nesne hareketlendirebilir (</a:t>
            </a:r>
            <a:r>
              <a:rPr lang="tr-TR" dirty="0" err="1" smtClean="0"/>
              <a:t>motion</a:t>
            </a:r>
            <a:r>
              <a:rPr lang="tr-TR" dirty="0" smtClean="0"/>
              <a:t> için). Ancak farklı zaman aralıklarında birden fazla nesneye hareketlilik verebilir. Katların sayısı, bilgisayar belleği tarafından sınırlandırıldığı için, yayınlaşmış animasyonlara ait dosya boyutunu artırmazlar. Hazırlanan çizim ve nesneleri daha kolay hareketlendirmek için, değişik görevlerde katmanlar hazırlanabilir. Aşağıda bu katmanlar ve görevleri detayları ile açıklanmıştır.</a:t>
            </a:r>
            <a:endParaRPr lang="tr-TR" dirty="0"/>
          </a:p>
        </p:txBody>
      </p:sp>
    </p:spTree>
    <p:extLst>
      <p:ext uri="{BB962C8B-B14F-4D97-AF65-F5344CB8AC3E}">
        <p14:creationId xmlns:p14="http://schemas.microsoft.com/office/powerpoint/2010/main" val="4084369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LAYER (</a:t>
            </a:r>
            <a:r>
              <a:rPr lang="tr-TR" dirty="0"/>
              <a:t>Katman</a:t>
            </a:r>
            <a:r>
              <a:rPr lang="tr-TR" dirty="0" smtClean="0"/>
              <a:t>) Nedir? [</a:t>
            </a:r>
            <a:r>
              <a:rPr lang="tr-TR" dirty="0"/>
              <a:t>1</a:t>
            </a:r>
            <a:r>
              <a:rPr lang="tr-TR" dirty="0" smtClean="0"/>
              <a:t>]</a:t>
            </a:r>
            <a:endParaRPr lang="tr-TR" dirty="0"/>
          </a:p>
        </p:txBody>
      </p:sp>
      <p:sp>
        <p:nvSpPr>
          <p:cNvPr id="3" name="İçerik Yer Tutucusu 2"/>
          <p:cNvSpPr>
            <a:spLocks noGrp="1"/>
          </p:cNvSpPr>
          <p:nvPr>
            <p:ph idx="1"/>
          </p:nvPr>
        </p:nvSpPr>
        <p:spPr>
          <a:xfrm>
            <a:off x="1097279" y="1989137"/>
            <a:ext cx="4839063" cy="4125335"/>
          </a:xfrm>
        </p:spPr>
        <p:txBody>
          <a:bodyPr>
            <a:normAutofit/>
          </a:bodyPr>
          <a:lstStyle/>
          <a:p>
            <a:r>
              <a:rPr lang="tr-TR" dirty="0" smtClean="0"/>
              <a:t>Aşağıda bu katmanlar ve görevleri detayları ile açıklanmıştır.</a:t>
            </a:r>
          </a:p>
          <a:p>
            <a:r>
              <a:rPr lang="tr-TR" dirty="0" smtClean="0"/>
              <a:t>Şekilde görüldüğü gibi katmanlara görevlerine göre farklı tipler verilebilir</a:t>
            </a:r>
            <a:r>
              <a:rPr lang="tr-TR" dirty="0"/>
              <a:t>.</a:t>
            </a:r>
          </a:p>
          <a:p>
            <a:r>
              <a:rPr lang="tr-TR" dirty="0" smtClean="0"/>
              <a:t>Aslında oluşturulan her katman, normal bir katman tipinde oluşur ve tasarımcının kullanım amacına göre şekillenir. Yeni bir katmanın oluşturulması ve katman tiplerinin kullanım amaçları aşağıda detayları ile açıklanmıştır</a:t>
            </a:r>
            <a:r>
              <a:rPr lang="tr-TR" dirty="0"/>
              <a:t>.</a:t>
            </a:r>
          </a:p>
        </p:txBody>
      </p:sp>
      <p:pic>
        <p:nvPicPr>
          <p:cNvPr id="4" name="Resim 3"/>
          <p:cNvPicPr>
            <a:picLocks noChangeAspect="1"/>
          </p:cNvPicPr>
          <p:nvPr/>
        </p:nvPicPr>
        <p:blipFill>
          <a:blip r:embed="rId2"/>
          <a:stretch>
            <a:fillRect/>
          </a:stretch>
        </p:blipFill>
        <p:spPr>
          <a:xfrm>
            <a:off x="5744255" y="1824653"/>
            <a:ext cx="5722031" cy="4549840"/>
          </a:xfrm>
          <a:prstGeom prst="rect">
            <a:avLst/>
          </a:prstGeom>
        </p:spPr>
      </p:pic>
    </p:spTree>
    <p:extLst>
      <p:ext uri="{BB962C8B-B14F-4D97-AF65-F5344CB8AC3E}">
        <p14:creationId xmlns:p14="http://schemas.microsoft.com/office/powerpoint/2010/main" val="1980730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Bir Katmanın Oluşturulması [1]</a:t>
            </a:r>
            <a:endParaRPr lang="tr-TR" dirty="0"/>
          </a:p>
        </p:txBody>
      </p:sp>
      <p:sp>
        <p:nvSpPr>
          <p:cNvPr id="3" name="İçerik Yer Tutucusu 2"/>
          <p:cNvSpPr>
            <a:spLocks noGrp="1"/>
          </p:cNvSpPr>
          <p:nvPr>
            <p:ph idx="1"/>
          </p:nvPr>
        </p:nvSpPr>
        <p:spPr>
          <a:xfrm>
            <a:off x="1097279" y="1915887"/>
            <a:ext cx="10528664" cy="4198586"/>
          </a:xfrm>
        </p:spPr>
        <p:txBody>
          <a:bodyPr>
            <a:normAutofit/>
          </a:bodyPr>
          <a:lstStyle/>
          <a:p>
            <a:r>
              <a:rPr lang="tr-TR" dirty="0" smtClean="0"/>
              <a:t>Aynı zaman diliminde her nesnenin hareketi için farklı bir katman kullanılması gerekir. Etkileşimli bir animasyon çalışması için yalnızca bir katman ile çalışmak yeterlidir. Yeni bir </a:t>
            </a:r>
            <a:r>
              <a:rPr lang="tr-TR" dirty="0" err="1" smtClean="0"/>
              <a:t>Layer</a:t>
            </a:r>
            <a:r>
              <a:rPr lang="tr-TR" dirty="0" smtClean="0"/>
              <a:t> (</a:t>
            </a:r>
            <a:r>
              <a:rPr lang="tr-TR" dirty="0"/>
              <a:t>katman</a:t>
            </a:r>
            <a:r>
              <a:rPr lang="tr-TR" dirty="0" smtClean="0"/>
              <a:t>) oluşturma işlemi değişik birkaç yöntemle oluşturulabilir.</a:t>
            </a:r>
          </a:p>
          <a:p>
            <a:r>
              <a:rPr lang="tr-TR" b="1" dirty="0" err="1" smtClean="0"/>
              <a:t>Insert</a:t>
            </a:r>
            <a:r>
              <a:rPr lang="tr-TR" b="1" dirty="0" smtClean="0"/>
              <a:t> (</a:t>
            </a:r>
            <a:r>
              <a:rPr lang="tr-TR" b="1" dirty="0"/>
              <a:t>Ekle</a:t>
            </a:r>
            <a:r>
              <a:rPr lang="tr-TR" b="1" dirty="0" smtClean="0"/>
              <a:t>) Menüsünden, </a:t>
            </a:r>
            <a:r>
              <a:rPr lang="tr-TR" dirty="0" err="1" smtClean="0"/>
              <a:t>Layer</a:t>
            </a:r>
            <a:r>
              <a:rPr lang="tr-TR" dirty="0" smtClean="0"/>
              <a:t> (</a:t>
            </a:r>
            <a:r>
              <a:rPr lang="tr-TR" dirty="0"/>
              <a:t>kat</a:t>
            </a:r>
            <a:r>
              <a:rPr lang="tr-TR" dirty="0" smtClean="0"/>
              <a:t>) seçeneği </a:t>
            </a:r>
            <a:r>
              <a:rPr lang="tr-TR" dirty="0" err="1" smtClean="0"/>
              <a:t>tıklanılarak</a:t>
            </a:r>
            <a:r>
              <a:rPr lang="tr-TR" dirty="0" smtClean="0"/>
              <a:t> yeni bir katman oluşturulabilir. Aynı işlem </a:t>
            </a:r>
            <a:r>
              <a:rPr lang="tr-TR" dirty="0" err="1" smtClean="0"/>
              <a:t>Insert</a:t>
            </a:r>
            <a:r>
              <a:rPr lang="tr-TR" dirty="0" smtClean="0"/>
              <a:t> (</a:t>
            </a:r>
            <a:r>
              <a:rPr lang="tr-TR" dirty="0"/>
              <a:t>Ekle</a:t>
            </a:r>
            <a:r>
              <a:rPr lang="tr-TR" dirty="0" smtClean="0"/>
              <a:t>) menüsü </a:t>
            </a:r>
            <a:r>
              <a:rPr lang="tr-TR" dirty="0" err="1" smtClean="0"/>
              <a:t>tıklanıldıktan</a:t>
            </a:r>
            <a:r>
              <a:rPr lang="tr-TR" dirty="0" smtClean="0"/>
              <a:t> sonra </a:t>
            </a:r>
            <a:r>
              <a:rPr lang="tr-TR" dirty="0" err="1" smtClean="0"/>
              <a:t>Alt+L</a:t>
            </a:r>
            <a:r>
              <a:rPr lang="tr-TR" dirty="0" smtClean="0"/>
              <a:t> tuş kombinasyonuna basılarak da gerçekleştirilebilir</a:t>
            </a:r>
            <a:r>
              <a:rPr lang="tr-TR" dirty="0"/>
              <a:t>.</a:t>
            </a:r>
          </a:p>
        </p:txBody>
      </p:sp>
      <p:pic>
        <p:nvPicPr>
          <p:cNvPr id="5" name="Resim 4"/>
          <p:cNvPicPr>
            <a:picLocks noChangeAspect="1"/>
          </p:cNvPicPr>
          <p:nvPr/>
        </p:nvPicPr>
        <p:blipFill>
          <a:blip r:embed="rId2"/>
          <a:stretch>
            <a:fillRect/>
          </a:stretch>
        </p:blipFill>
        <p:spPr>
          <a:xfrm>
            <a:off x="1772736" y="3912837"/>
            <a:ext cx="9177750" cy="2201636"/>
          </a:xfrm>
          <a:prstGeom prst="rect">
            <a:avLst/>
          </a:prstGeom>
        </p:spPr>
      </p:pic>
    </p:spTree>
    <p:extLst>
      <p:ext uri="{BB962C8B-B14F-4D97-AF65-F5344CB8AC3E}">
        <p14:creationId xmlns:p14="http://schemas.microsoft.com/office/powerpoint/2010/main" val="3528509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Yeni Bir Katmanın Oluşturulması [1]</a:t>
            </a:r>
            <a:endParaRPr lang="tr-TR" dirty="0"/>
          </a:p>
        </p:txBody>
      </p:sp>
      <p:pic>
        <p:nvPicPr>
          <p:cNvPr id="4" name="Resim 3"/>
          <p:cNvPicPr>
            <a:picLocks noChangeAspect="1"/>
          </p:cNvPicPr>
          <p:nvPr/>
        </p:nvPicPr>
        <p:blipFill>
          <a:blip r:embed="rId2"/>
          <a:stretch>
            <a:fillRect/>
          </a:stretch>
        </p:blipFill>
        <p:spPr>
          <a:xfrm>
            <a:off x="1097280" y="1901372"/>
            <a:ext cx="10176792" cy="3483428"/>
          </a:xfrm>
          <a:prstGeom prst="rect">
            <a:avLst/>
          </a:prstGeom>
        </p:spPr>
      </p:pic>
    </p:spTree>
    <p:extLst>
      <p:ext uri="{BB962C8B-B14F-4D97-AF65-F5344CB8AC3E}">
        <p14:creationId xmlns:p14="http://schemas.microsoft.com/office/powerpoint/2010/main" val="3424945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 İsimlerinin Değiştirilmesi [1]</a:t>
            </a:r>
            <a:endParaRPr lang="tr-TR" dirty="0"/>
          </a:p>
        </p:txBody>
      </p:sp>
      <p:sp>
        <p:nvSpPr>
          <p:cNvPr id="3" name="İçerik Yer Tutucusu 2"/>
          <p:cNvSpPr>
            <a:spLocks noGrp="1"/>
          </p:cNvSpPr>
          <p:nvPr>
            <p:ph idx="1"/>
          </p:nvPr>
        </p:nvSpPr>
        <p:spPr>
          <a:xfrm>
            <a:off x="1097279" y="1915887"/>
            <a:ext cx="10528664" cy="4198586"/>
          </a:xfrm>
        </p:spPr>
        <p:txBody>
          <a:bodyPr>
            <a:normAutofit/>
          </a:bodyPr>
          <a:lstStyle/>
          <a:p>
            <a:r>
              <a:rPr lang="tr-TR" dirty="0" smtClean="0"/>
              <a:t>Flash animasyonunda oluşturulan her katman otomatik olarak isimlendirilir. Oluşturulan yeni bir sayfa ile katman, otomatik olarak </a:t>
            </a:r>
            <a:r>
              <a:rPr lang="tr-TR" dirty="0" err="1" smtClean="0"/>
              <a:t>Layer</a:t>
            </a:r>
            <a:r>
              <a:rPr lang="tr-TR" dirty="0" smtClean="0"/>
              <a:t> 1 ismini alır. Bundan sonra oluşturulan her katman bu isim içerinde yer alan sayının bir artırılması ile belirlenir. Örneğin; </a:t>
            </a:r>
            <a:r>
              <a:rPr lang="tr-TR" dirty="0" err="1" smtClean="0"/>
              <a:t>Layer</a:t>
            </a:r>
            <a:r>
              <a:rPr lang="tr-TR" dirty="0" smtClean="0"/>
              <a:t> 1 katmanını takip eden isim </a:t>
            </a:r>
            <a:r>
              <a:rPr lang="tr-TR" dirty="0" err="1" smtClean="0"/>
              <a:t>Layer</a:t>
            </a:r>
            <a:r>
              <a:rPr lang="tr-TR" dirty="0" smtClean="0"/>
              <a:t> 2 </a:t>
            </a:r>
            <a:r>
              <a:rPr lang="tr-TR" dirty="0" err="1" smtClean="0"/>
              <a:t>dir</a:t>
            </a:r>
            <a:r>
              <a:rPr lang="tr-TR" dirty="0"/>
              <a:t>.</a:t>
            </a:r>
          </a:p>
        </p:txBody>
      </p:sp>
      <p:pic>
        <p:nvPicPr>
          <p:cNvPr id="4" name="Resim 3"/>
          <p:cNvPicPr>
            <a:picLocks noChangeAspect="1"/>
          </p:cNvPicPr>
          <p:nvPr/>
        </p:nvPicPr>
        <p:blipFill>
          <a:blip r:embed="rId2"/>
          <a:stretch>
            <a:fillRect/>
          </a:stretch>
        </p:blipFill>
        <p:spPr>
          <a:xfrm>
            <a:off x="1097278" y="3078162"/>
            <a:ext cx="10264415" cy="3214838"/>
          </a:xfrm>
          <a:prstGeom prst="rect">
            <a:avLst/>
          </a:prstGeom>
        </p:spPr>
      </p:pic>
    </p:spTree>
    <p:extLst>
      <p:ext uri="{BB962C8B-B14F-4D97-AF65-F5344CB8AC3E}">
        <p14:creationId xmlns:p14="http://schemas.microsoft.com/office/powerpoint/2010/main" val="3101657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Katman İsimlerinin Değiştirilmesi [1]</a:t>
            </a:r>
            <a:endParaRPr lang="tr-TR" dirty="0"/>
          </a:p>
        </p:txBody>
      </p:sp>
      <p:sp>
        <p:nvSpPr>
          <p:cNvPr id="3" name="İçerik Yer Tutucusu 2"/>
          <p:cNvSpPr>
            <a:spLocks noGrp="1"/>
          </p:cNvSpPr>
          <p:nvPr>
            <p:ph idx="1"/>
          </p:nvPr>
        </p:nvSpPr>
        <p:spPr>
          <a:xfrm>
            <a:off x="1097279" y="1915887"/>
            <a:ext cx="10528664" cy="4198586"/>
          </a:xfrm>
        </p:spPr>
        <p:txBody>
          <a:bodyPr>
            <a:normAutofit/>
          </a:bodyPr>
          <a:lstStyle/>
          <a:p>
            <a:r>
              <a:rPr lang="tr-TR" dirty="0" smtClean="0"/>
              <a:t>Flash animasyonunda oluşturulan her katman otomatik olarak isimlendirilir. Eğer herhangi bir katmanı oluşturup daha sonra silinirse, oluşturulan katman için oluşturulan otomatik isimlendirme sıralaması değişmez. Katmanlara verilen isimlerin aslında animasyon için pek bir önemi olmaz. Hatta bütün katman isimleri silinerek boş bırakılsa bile animasyonun çalışması etkilenmez</a:t>
            </a:r>
            <a:r>
              <a:rPr lang="tr-TR" dirty="0"/>
              <a:t>.</a:t>
            </a:r>
          </a:p>
        </p:txBody>
      </p:sp>
      <p:pic>
        <p:nvPicPr>
          <p:cNvPr id="4" name="Resim 3"/>
          <p:cNvPicPr>
            <a:picLocks noChangeAspect="1"/>
          </p:cNvPicPr>
          <p:nvPr/>
        </p:nvPicPr>
        <p:blipFill>
          <a:blip r:embed="rId2"/>
          <a:stretch>
            <a:fillRect/>
          </a:stretch>
        </p:blipFill>
        <p:spPr>
          <a:xfrm>
            <a:off x="1097278" y="3078162"/>
            <a:ext cx="10264415" cy="3214838"/>
          </a:xfrm>
          <a:prstGeom prst="rect">
            <a:avLst/>
          </a:prstGeom>
        </p:spPr>
      </p:pic>
    </p:spTree>
    <p:extLst>
      <p:ext uri="{BB962C8B-B14F-4D97-AF65-F5344CB8AC3E}">
        <p14:creationId xmlns:p14="http://schemas.microsoft.com/office/powerpoint/2010/main" val="3137159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1439</TotalTime>
  <Words>2223</Words>
  <Application>Microsoft Office PowerPoint</Application>
  <PresentationFormat>Geniş ekran</PresentationFormat>
  <Paragraphs>76</Paragraphs>
  <Slides>27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27</vt:i4>
      </vt:variant>
    </vt:vector>
  </HeadingPairs>
  <TitlesOfParts>
    <vt:vector size="30" baseType="lpstr">
      <vt:lpstr>Calibri</vt:lpstr>
      <vt:lpstr>Times New Roman</vt:lpstr>
      <vt:lpstr>Geçmişe bakış</vt:lpstr>
      <vt:lpstr>ZAMAN ÇİZGİSİ ve LAYER</vt:lpstr>
      <vt:lpstr>TIME LINE (Zaman Çizgisi) Nedir? [1]</vt:lpstr>
      <vt:lpstr>TIME LINE (Zaman Çizgisi) Nedir? [1]</vt:lpstr>
      <vt:lpstr>LAYER (Katman) Nedir? [1]</vt:lpstr>
      <vt:lpstr>LAYER (Katman) Nedir? [1]</vt:lpstr>
      <vt:lpstr>Yeni Bir Katmanın Oluşturulması [1]</vt:lpstr>
      <vt:lpstr>Yeni Bir Katmanın Oluşturulması [1]</vt:lpstr>
      <vt:lpstr>Katman İsimlerinin Değiştirilmesi [1]</vt:lpstr>
      <vt:lpstr>Katman İsimlerinin Değiştirilmesi [1]</vt:lpstr>
      <vt:lpstr>Katman İsimlerinin Değiştirilmesi [1]</vt:lpstr>
      <vt:lpstr>Katman İsimlerinin Değiştirilmesi [1]</vt:lpstr>
      <vt:lpstr>Katman İsimlerinin Değiştirilmesi [1]</vt:lpstr>
      <vt:lpstr>Layer Type (Katman Tipi) ve Özellikleri [1]</vt:lpstr>
      <vt:lpstr>Layer Type (Katman Tipi) ve Özellikleri [1]</vt:lpstr>
      <vt:lpstr>Layer Type (Katman Tipi) ve Özellikleri [1]</vt:lpstr>
      <vt:lpstr>Katmanlarda Gözlem ve Kontrol Seçenekleri [1]</vt:lpstr>
      <vt:lpstr>Katmanlarda Gözlem ve Kontrol Seçenekleri [1]</vt:lpstr>
      <vt:lpstr>Katmanlarda Gözlem ve Kontrol Seçenekleri [1]</vt:lpstr>
      <vt:lpstr>Katmanlarda Gözlem ve Kontrol Seçenekleri [1]</vt:lpstr>
      <vt:lpstr>Katmanlarda Gözlem ve Kontrol Seçenekleri [1]</vt:lpstr>
      <vt:lpstr>Katmanlarda Gözlem ve Kontrol Seçenekleri [1]</vt:lpstr>
      <vt:lpstr>FRAME (Kare) Nedir? [1]</vt:lpstr>
      <vt:lpstr>Flash Kareleri ve Genel Özellikleri [1]</vt:lpstr>
      <vt:lpstr>Flash Kareleri ve Genel Özellikleri [1]</vt:lpstr>
      <vt:lpstr>Yeni Bir Anahtar Karenin Oluşturulması [1]</vt:lpstr>
      <vt:lpstr>Boş Bir Anahtar Karenin Oluşturulması [1]</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Windows Kullanıcısı</cp:lastModifiedBy>
  <cp:revision>162</cp:revision>
  <dcterms:created xsi:type="dcterms:W3CDTF">2017-11-14T11:12:27Z</dcterms:created>
  <dcterms:modified xsi:type="dcterms:W3CDTF">2017-11-20T14:14:21Z</dcterms:modified>
</cp:coreProperties>
</file>