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03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24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462A-0E68-264C-B2F6-F3878D302076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E7A55-F66F-7740-88F3-1B7680AC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0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6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38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94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9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1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7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26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6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03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1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83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98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1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00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06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0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1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0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3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0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2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4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7A55-F66F-7740-88F3-1B7680ACC3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0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894" y="1122363"/>
            <a:ext cx="8161105" cy="2387600"/>
          </a:xfrm>
        </p:spPr>
        <p:txBody>
          <a:bodyPr/>
          <a:lstStyle/>
          <a:p>
            <a:r>
              <a:rPr lang="en-US" dirty="0" smtClean="0"/>
              <a:t>KİM 479 ORGANİK KİMYA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894" y="3602038"/>
            <a:ext cx="8161105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KONU </a:t>
            </a:r>
            <a:r>
              <a:rPr lang="en-US" sz="2800" dirty="0"/>
              <a:t>5</a:t>
            </a:r>
            <a:r>
              <a:rPr lang="en-US" sz="2800" dirty="0" smtClean="0"/>
              <a:t> (11-12. </a:t>
            </a:r>
            <a:r>
              <a:rPr lang="en-US" sz="2800" dirty="0" err="1" smtClean="0"/>
              <a:t>Hafta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ORGANİK FOTOKİMYA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491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9713"/>
            <a:ext cx="9905999" cy="503958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Elektronik</a:t>
            </a:r>
            <a:r>
              <a:rPr lang="en-US" b="1" dirty="0" smtClean="0"/>
              <a:t> </a:t>
            </a:r>
            <a:r>
              <a:rPr lang="en-US" b="1" dirty="0" err="1" smtClean="0"/>
              <a:t>Geçişler</a:t>
            </a:r>
            <a:endParaRPr lang="en-US" b="1" dirty="0" smtClean="0"/>
          </a:p>
          <a:p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bileşiklerin</a:t>
            </a:r>
            <a:r>
              <a:rPr lang="en-US" dirty="0"/>
              <a:t> </a:t>
            </a:r>
            <a:r>
              <a:rPr lang="en-US" dirty="0" err="1"/>
              <a:t>soğurma</a:t>
            </a:r>
            <a:r>
              <a:rPr lang="en-US" dirty="0"/>
              <a:t> </a:t>
            </a:r>
            <a:r>
              <a:rPr lang="en-US" dirty="0" err="1"/>
              <a:t>aralıkları</a:t>
            </a:r>
            <a:r>
              <a:rPr lang="en-US" dirty="0"/>
              <a:t>: </a:t>
            </a:r>
          </a:p>
          <a:p>
            <a:r>
              <a:rPr lang="en-US" dirty="0" err="1"/>
              <a:t>Alkanlar</a:t>
            </a:r>
            <a:r>
              <a:rPr lang="en-US" dirty="0"/>
              <a:t>				150-170 nm</a:t>
            </a:r>
          </a:p>
          <a:p>
            <a:r>
              <a:rPr lang="en-US" dirty="0" err="1"/>
              <a:t>Alkenler</a:t>
            </a:r>
            <a:r>
              <a:rPr lang="en-US" dirty="0"/>
              <a:t>				190-200 nm</a:t>
            </a:r>
          </a:p>
          <a:p>
            <a:r>
              <a:rPr lang="en-US" dirty="0" err="1"/>
              <a:t>Dienler</a:t>
            </a:r>
            <a:r>
              <a:rPr lang="en-US" dirty="0"/>
              <a:t>				</a:t>
            </a:r>
            <a:r>
              <a:rPr lang="en-US" dirty="0" smtClean="0"/>
              <a:t>220-270 </a:t>
            </a:r>
            <a:r>
              <a:rPr lang="en-US" dirty="0"/>
              <a:t>nm</a:t>
            </a:r>
          </a:p>
          <a:p>
            <a:r>
              <a:rPr lang="en-US" dirty="0" err="1"/>
              <a:t>Aromatik</a:t>
            </a:r>
            <a:r>
              <a:rPr lang="en-US" dirty="0"/>
              <a:t> </a:t>
            </a:r>
            <a:r>
              <a:rPr lang="en-US" dirty="0" err="1"/>
              <a:t>bileşikler</a:t>
            </a:r>
            <a:r>
              <a:rPr lang="en-US" dirty="0"/>
              <a:t>			250-280 nm</a:t>
            </a:r>
          </a:p>
          <a:p>
            <a:r>
              <a:rPr lang="en-US" dirty="0" err="1"/>
              <a:t>Doymuş</a:t>
            </a:r>
            <a:r>
              <a:rPr lang="en-US" dirty="0"/>
              <a:t> </a:t>
            </a:r>
            <a:r>
              <a:rPr lang="en-US" dirty="0" err="1"/>
              <a:t>karbonil</a:t>
            </a:r>
            <a:r>
              <a:rPr lang="en-US" dirty="0"/>
              <a:t> </a:t>
            </a:r>
            <a:r>
              <a:rPr lang="en-US" dirty="0" err="1"/>
              <a:t>bileşikleri</a:t>
            </a:r>
            <a:r>
              <a:rPr lang="en-US" dirty="0"/>
              <a:t>		270-280 nm</a:t>
            </a:r>
          </a:p>
          <a:p>
            <a:r>
              <a:rPr lang="en-US" dirty="0" err="1"/>
              <a:t>Konjuge</a:t>
            </a:r>
            <a:r>
              <a:rPr lang="en-US" dirty="0"/>
              <a:t> </a:t>
            </a:r>
            <a:r>
              <a:rPr lang="en-US" dirty="0" err="1"/>
              <a:t>karbonil</a:t>
            </a:r>
            <a:r>
              <a:rPr lang="en-US" dirty="0"/>
              <a:t> </a:t>
            </a:r>
            <a:r>
              <a:rPr lang="en-US" dirty="0" err="1"/>
              <a:t>bileşikleri</a:t>
            </a:r>
            <a:r>
              <a:rPr lang="en-US" dirty="0"/>
              <a:t>		300 nm </a:t>
            </a:r>
            <a:r>
              <a:rPr lang="en-US" dirty="0" err="1"/>
              <a:t>üzeri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0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9714"/>
            <a:ext cx="10321717" cy="466807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Elektronik</a:t>
            </a:r>
            <a:r>
              <a:rPr lang="en-US" b="1" dirty="0" smtClean="0"/>
              <a:t> </a:t>
            </a:r>
            <a:r>
              <a:rPr lang="en-US" b="1" dirty="0" err="1" smtClean="0"/>
              <a:t>Uyarılma</a:t>
            </a:r>
            <a:endParaRPr lang="en-US" b="1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önceki</a:t>
            </a:r>
            <a:r>
              <a:rPr lang="en-US" dirty="0" smtClean="0"/>
              <a:t> </a:t>
            </a:r>
            <a:r>
              <a:rPr lang="en-US" dirty="0" err="1" smtClean="0"/>
              <a:t>tabloda</a:t>
            </a:r>
            <a:r>
              <a:rPr lang="en-US" dirty="0" smtClean="0"/>
              <a:t> </a:t>
            </a:r>
            <a:r>
              <a:rPr lang="en-US" dirty="0" err="1" smtClean="0"/>
              <a:t>görüldüğü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/>
              <a:t>fotokimyada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tekli</a:t>
            </a:r>
            <a:r>
              <a:rPr lang="en-US" dirty="0"/>
              <a:t> </a:t>
            </a:r>
            <a:r>
              <a:rPr lang="en-US" dirty="0" err="1"/>
              <a:t>bağların</a:t>
            </a:r>
            <a:r>
              <a:rPr lang="en-US" dirty="0"/>
              <a:t> (</a:t>
            </a:r>
            <a:r>
              <a:rPr lang="en-US" dirty="0" err="1"/>
              <a:t>özellikle</a:t>
            </a:r>
            <a:r>
              <a:rPr lang="en-US" dirty="0"/>
              <a:t> C-C </a:t>
            </a:r>
            <a:r>
              <a:rPr lang="en-US" dirty="0" err="1"/>
              <a:t>bağları</a:t>
            </a:r>
            <a:r>
              <a:rPr lang="en-US" dirty="0"/>
              <a:t>) </a:t>
            </a:r>
            <a:r>
              <a:rPr lang="en-US" dirty="0" err="1"/>
              <a:t>uyarılması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karmaşasına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 smtClean="0"/>
              <a:t>açar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yüzden</a:t>
            </a:r>
            <a:r>
              <a:rPr lang="en-US" dirty="0" smtClean="0"/>
              <a:t> </a:t>
            </a:r>
            <a:r>
              <a:rPr lang="en-US" dirty="0"/>
              <a:t>250 nm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üzeri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boylarındaki</a:t>
            </a:r>
            <a:r>
              <a:rPr lang="en-US" dirty="0"/>
              <a:t> </a:t>
            </a:r>
            <a:r>
              <a:rPr lang="en-US" dirty="0" err="1"/>
              <a:t>ışımalarla</a:t>
            </a:r>
            <a:r>
              <a:rPr lang="en-US" dirty="0"/>
              <a:t> </a:t>
            </a:r>
            <a:r>
              <a:rPr lang="en-US" dirty="0" err="1"/>
              <a:t>uyarılan</a:t>
            </a:r>
            <a:r>
              <a:rPr lang="en-US" dirty="0"/>
              <a:t> </a:t>
            </a:r>
            <a:r>
              <a:rPr lang="en-US" dirty="0" err="1"/>
              <a:t>gruplar</a:t>
            </a:r>
            <a:r>
              <a:rPr lang="en-US" dirty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/>
              <a:t>seçici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ürünlere</a:t>
            </a:r>
            <a:r>
              <a:rPr lang="en-US" dirty="0"/>
              <a:t> </a:t>
            </a:r>
            <a:r>
              <a:rPr lang="en-US" dirty="0" err="1"/>
              <a:t>dönüşürler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Bu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tepkimeler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çoklu</a:t>
            </a:r>
            <a:r>
              <a:rPr lang="en-US" dirty="0"/>
              <a:t> </a:t>
            </a:r>
            <a:r>
              <a:rPr lang="en-US" dirty="0" err="1"/>
              <a:t>bağ</a:t>
            </a:r>
            <a:r>
              <a:rPr lang="en-US" dirty="0"/>
              <a:t> </a:t>
            </a:r>
            <a:r>
              <a:rPr lang="en-US" dirty="0" err="1" smtClean="0"/>
              <a:t>sistemlerinde</a:t>
            </a:r>
            <a:r>
              <a:rPr lang="en-US" dirty="0" smtClean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kolaydır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sentetik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kullanışlıdır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Fotokimyasal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kullanışlı</a:t>
            </a:r>
            <a:r>
              <a:rPr lang="en-US" dirty="0" smtClean="0"/>
              <a:t> </a:t>
            </a:r>
            <a:r>
              <a:rPr lang="en-US" dirty="0" err="1" smtClean="0"/>
              <a:t>bağlar</a:t>
            </a:r>
            <a:r>
              <a:rPr lang="en-US" dirty="0" smtClean="0"/>
              <a:t> C=C, C≡C, C=Z, </a:t>
            </a:r>
            <a:r>
              <a:rPr lang="en-US" dirty="0" err="1" smtClean="0"/>
              <a:t>vd</a:t>
            </a:r>
            <a:r>
              <a:rPr lang="en-US" dirty="0" smtClean="0"/>
              <a:t> </a:t>
            </a:r>
            <a:r>
              <a:rPr lang="en-US" dirty="0" err="1" smtClean="0"/>
              <a:t>leridir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6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9714"/>
            <a:ext cx="10321717" cy="466807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Elektronik</a:t>
            </a:r>
            <a:r>
              <a:rPr lang="en-US" b="1" dirty="0" smtClean="0"/>
              <a:t> </a:t>
            </a:r>
            <a:r>
              <a:rPr lang="en-US" b="1" dirty="0" err="1" smtClean="0"/>
              <a:t>Uyarılma</a:t>
            </a:r>
            <a:endParaRPr lang="en-US" b="1" dirty="0" smtClean="0"/>
          </a:p>
          <a:p>
            <a:r>
              <a:rPr lang="en-US" dirty="0" smtClean="0"/>
              <a:t>Her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bağın</a:t>
            </a:r>
            <a:r>
              <a:rPr lang="en-US" dirty="0" smtClean="0"/>
              <a:t> </a:t>
            </a:r>
            <a:r>
              <a:rPr lang="en-US" dirty="0" err="1" smtClean="0"/>
              <a:t>absorpsiyon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boyu</a:t>
            </a:r>
            <a:r>
              <a:rPr lang="en-US" dirty="0" smtClean="0"/>
              <a:t> </a:t>
            </a:r>
            <a:r>
              <a:rPr lang="en-US" dirty="0" err="1" smtClean="0"/>
              <a:t>molekül</a:t>
            </a:r>
            <a:r>
              <a:rPr lang="en-US" dirty="0" smtClean="0"/>
              <a:t> </a:t>
            </a:r>
            <a:r>
              <a:rPr lang="en-US" dirty="0" err="1" smtClean="0"/>
              <a:t>özellikleriyle</a:t>
            </a:r>
            <a:r>
              <a:rPr lang="en-US" dirty="0" smtClean="0"/>
              <a:t> </a:t>
            </a:r>
            <a:r>
              <a:rPr lang="en-US" dirty="0" err="1" smtClean="0"/>
              <a:t>ilgilidir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Örneğin</a:t>
            </a:r>
            <a:r>
              <a:rPr lang="en-US" dirty="0" smtClean="0"/>
              <a:t>, </a:t>
            </a:r>
            <a:r>
              <a:rPr lang="en-US" dirty="0" err="1" smtClean="0"/>
              <a:t>etilen</a:t>
            </a:r>
            <a:r>
              <a:rPr lang="en-US" dirty="0" smtClean="0"/>
              <a:t> </a:t>
            </a:r>
            <a:r>
              <a:rPr lang="en-US" dirty="0" err="1" smtClean="0"/>
              <a:t>çift</a:t>
            </a:r>
            <a:r>
              <a:rPr lang="en-US" dirty="0" smtClean="0"/>
              <a:t> </a:t>
            </a:r>
            <a:r>
              <a:rPr lang="en-US" dirty="0" err="1" smtClean="0"/>
              <a:t>bağının</a:t>
            </a:r>
            <a:r>
              <a:rPr lang="en-US" dirty="0" smtClean="0"/>
              <a:t> </a:t>
            </a:r>
            <a:r>
              <a:rPr lang="en-US" dirty="0" err="1" smtClean="0"/>
              <a:t>uyarılması</a:t>
            </a:r>
            <a:r>
              <a:rPr lang="en-US" dirty="0" smtClean="0"/>
              <a:t> (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>
                <a:ea typeface="Symbol" charset="2"/>
                <a:cs typeface="Symbol" charset="2"/>
              </a:rPr>
              <a:t>-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 smtClean="0">
                <a:ea typeface="Symbol" charset="2"/>
                <a:cs typeface="Symbol" charset="2"/>
              </a:rPr>
              <a:t>*</a:t>
            </a:r>
            <a:r>
              <a:rPr lang="en-US" dirty="0" smtClean="0"/>
              <a:t>) 171 </a:t>
            </a:r>
            <a:r>
              <a:rPr lang="en-US" dirty="0" err="1" smtClean="0"/>
              <a:t>nm’lik</a:t>
            </a:r>
            <a:r>
              <a:rPr lang="en-US" dirty="0" smtClean="0"/>
              <a:t> UV </a:t>
            </a:r>
            <a:r>
              <a:rPr lang="en-US" dirty="0" err="1" smtClean="0"/>
              <a:t>ışıması</a:t>
            </a:r>
            <a:r>
              <a:rPr lang="en-US" dirty="0" smtClean="0"/>
              <a:t> (700kj/</a:t>
            </a:r>
            <a:r>
              <a:rPr lang="en-US" dirty="0" err="1" smtClean="0"/>
              <a:t>mol</a:t>
            </a:r>
            <a:r>
              <a:rPr lang="en-US" dirty="0" smtClean="0"/>
              <a:t>)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gerçekleşirken</a:t>
            </a:r>
            <a:r>
              <a:rPr lang="en-US" dirty="0" smtClean="0"/>
              <a:t> </a:t>
            </a:r>
            <a:r>
              <a:rPr lang="en-US" dirty="0" err="1" smtClean="0"/>
              <a:t>konjuge</a:t>
            </a:r>
            <a:r>
              <a:rPr lang="en-US" dirty="0" smtClean="0"/>
              <a:t> </a:t>
            </a:r>
            <a:r>
              <a:rPr lang="en-US" dirty="0" err="1" smtClean="0"/>
              <a:t>dien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1,3-bütadienin </a:t>
            </a:r>
            <a:r>
              <a:rPr lang="en-US" dirty="0" err="1" smtClean="0"/>
              <a:t>uyarılması</a:t>
            </a:r>
            <a:r>
              <a:rPr lang="en-US" dirty="0" smtClean="0"/>
              <a:t> (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>
                <a:ea typeface="Symbol" charset="2"/>
                <a:cs typeface="Symbol" charset="2"/>
              </a:rPr>
              <a:t>-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 smtClean="0">
                <a:ea typeface="Symbol" charset="2"/>
                <a:cs typeface="Symbol" charset="2"/>
              </a:rPr>
              <a:t>*) </a:t>
            </a:r>
            <a:r>
              <a:rPr lang="en-US" dirty="0" err="1" smtClean="0">
                <a:ea typeface="Symbol" charset="2"/>
                <a:cs typeface="Symbol" charset="2"/>
              </a:rPr>
              <a:t>daha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yüksek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dalga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boyunda</a:t>
            </a:r>
            <a:r>
              <a:rPr lang="en-US" dirty="0" smtClean="0">
                <a:ea typeface="Symbol" charset="2"/>
                <a:cs typeface="Symbol" charset="2"/>
              </a:rPr>
              <a:t> 214 </a:t>
            </a:r>
            <a:r>
              <a:rPr lang="en-US" dirty="0" err="1" smtClean="0">
                <a:ea typeface="Symbol" charset="2"/>
                <a:cs typeface="Symbol" charset="2"/>
              </a:rPr>
              <a:t>nm’de</a:t>
            </a:r>
            <a:r>
              <a:rPr lang="en-US" dirty="0" smtClean="0">
                <a:ea typeface="Symbol" charset="2"/>
                <a:cs typeface="Symbol" charset="2"/>
              </a:rPr>
              <a:t>, </a:t>
            </a:r>
            <a:r>
              <a:rPr lang="en-US" dirty="0" err="1" smtClean="0">
                <a:ea typeface="Symbol" charset="2"/>
                <a:cs typeface="Symbol" charset="2"/>
              </a:rPr>
              <a:t>daha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düşük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enerji</a:t>
            </a:r>
            <a:r>
              <a:rPr lang="en-US" dirty="0" smtClean="0">
                <a:ea typeface="Symbol" charset="2"/>
                <a:cs typeface="Symbol" charset="2"/>
              </a:rPr>
              <a:t> (</a:t>
            </a:r>
            <a:r>
              <a:rPr lang="en-US" dirty="0" smtClean="0"/>
              <a:t>560kj/</a:t>
            </a:r>
            <a:r>
              <a:rPr lang="en-US" dirty="0" err="1" smtClean="0"/>
              <a:t>mol</a:t>
            </a:r>
            <a:r>
              <a:rPr lang="en-US" dirty="0" smtClean="0"/>
              <a:t>)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gerçekleşir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geçişler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bağ</a:t>
            </a:r>
            <a:r>
              <a:rPr lang="en-US" dirty="0" smtClean="0"/>
              <a:t> </a:t>
            </a:r>
            <a:r>
              <a:rPr lang="en-US" dirty="0" err="1" smtClean="0"/>
              <a:t>hali</a:t>
            </a:r>
            <a:r>
              <a:rPr lang="en-US" dirty="0" smtClean="0"/>
              <a:t> </a:t>
            </a:r>
            <a:r>
              <a:rPr lang="en-US" dirty="0" err="1" smtClean="0"/>
              <a:t>bozularak</a:t>
            </a:r>
            <a:r>
              <a:rPr lang="en-US" dirty="0" smtClean="0"/>
              <a:t> </a:t>
            </a:r>
            <a:r>
              <a:rPr lang="en-US" dirty="0" err="1" smtClean="0"/>
              <a:t>molekül</a:t>
            </a:r>
            <a:r>
              <a:rPr lang="en-US" dirty="0" smtClean="0"/>
              <a:t> </a:t>
            </a:r>
            <a:r>
              <a:rPr lang="en-US" dirty="0" err="1" smtClean="0"/>
              <a:t>antibağ</a:t>
            </a:r>
            <a:r>
              <a:rPr lang="en-US" dirty="0" smtClean="0"/>
              <a:t> </a:t>
            </a:r>
            <a:r>
              <a:rPr lang="en-US" dirty="0" err="1" smtClean="0"/>
              <a:t>haline</a:t>
            </a:r>
            <a:r>
              <a:rPr lang="en-US" dirty="0" smtClean="0"/>
              <a:t> </a:t>
            </a:r>
            <a:r>
              <a:rPr lang="en-US" dirty="0" err="1" smtClean="0"/>
              <a:t>geçer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/>
              <a:t>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bağı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elektronları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radikaller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halinde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bulunurlar</a:t>
            </a:r>
            <a:r>
              <a:rPr lang="en-US" dirty="0" smtClean="0">
                <a:ea typeface="Symbol" charset="2"/>
                <a:cs typeface="Symbol" charset="2"/>
              </a:rPr>
              <a:t>.</a:t>
            </a:r>
          </a:p>
          <a:p>
            <a:r>
              <a:rPr lang="en-US" dirty="0" smtClean="0">
                <a:ea typeface="Symbol" charset="2"/>
                <a:cs typeface="Symbol" charset="2"/>
              </a:rPr>
              <a:t>Bu </a:t>
            </a:r>
            <a:r>
              <a:rPr lang="en-US" dirty="0" err="1" smtClean="0">
                <a:ea typeface="Symbol" charset="2"/>
                <a:cs typeface="Symbol" charset="2"/>
              </a:rPr>
              <a:t>radikal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haldeki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elektronların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spinleri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aynı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yöndeyse</a:t>
            </a:r>
            <a:r>
              <a:rPr lang="en-US" dirty="0" smtClean="0">
                <a:ea typeface="Symbol" charset="2"/>
                <a:cs typeface="Symbol" charset="2"/>
              </a:rPr>
              <a:t> Triplet </a:t>
            </a:r>
            <a:r>
              <a:rPr lang="en-US" dirty="0" err="1" smtClean="0">
                <a:ea typeface="Symbol" charset="2"/>
                <a:cs typeface="Symbol" charset="2"/>
              </a:rPr>
              <a:t>uyarılma</a:t>
            </a:r>
            <a:r>
              <a:rPr lang="en-US" dirty="0" smtClean="0">
                <a:ea typeface="Symbol" charset="2"/>
                <a:cs typeface="Symbol" charset="2"/>
              </a:rPr>
              <a:t>, zıt </a:t>
            </a:r>
            <a:r>
              <a:rPr lang="en-US" dirty="0" err="1" smtClean="0">
                <a:ea typeface="Symbol" charset="2"/>
                <a:cs typeface="Symbol" charset="2"/>
              </a:rPr>
              <a:t>yöndeyse</a:t>
            </a:r>
            <a:r>
              <a:rPr lang="en-US" dirty="0" smtClean="0">
                <a:ea typeface="Symbol" charset="2"/>
                <a:cs typeface="Symbol" charset="2"/>
              </a:rPr>
              <a:t> Singlet </a:t>
            </a:r>
            <a:r>
              <a:rPr lang="en-US" dirty="0" err="1" smtClean="0">
                <a:ea typeface="Symbol" charset="2"/>
                <a:cs typeface="Symbol" charset="2"/>
              </a:rPr>
              <a:t>uyarılmıştır</a:t>
            </a:r>
            <a:r>
              <a:rPr lang="en-US" dirty="0" smtClean="0">
                <a:ea typeface="Symbol" charset="2"/>
                <a:cs typeface="Symbol" charset="2"/>
              </a:rPr>
              <a:t>. Triplet </a:t>
            </a:r>
            <a:r>
              <a:rPr lang="en-US" dirty="0" err="1" smtClean="0">
                <a:ea typeface="Symbol" charset="2"/>
                <a:cs typeface="Symbol" charset="2"/>
              </a:rPr>
              <a:t>hal</a:t>
            </a:r>
            <a:r>
              <a:rPr lang="en-US" dirty="0" smtClean="0">
                <a:ea typeface="Symbol" charset="2"/>
                <a:cs typeface="Symbol" charset="2"/>
              </a:rPr>
              <a:t>, singlet hale </a:t>
            </a:r>
            <a:r>
              <a:rPr lang="en-US" dirty="0" err="1" smtClean="0">
                <a:ea typeface="Symbol" charset="2"/>
                <a:cs typeface="Symbol" charset="2"/>
              </a:rPr>
              <a:t>göre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daha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düşük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enerjili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ve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daha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kararlıdır</a:t>
            </a:r>
            <a:r>
              <a:rPr lang="en-US" dirty="0" smtClean="0">
                <a:ea typeface="Symbol" charset="2"/>
                <a:cs typeface="Symbol" charset="2"/>
              </a:rPr>
              <a:t> (Hund </a:t>
            </a:r>
            <a:r>
              <a:rPr lang="en-US" dirty="0" err="1" smtClean="0">
                <a:ea typeface="Symbol" charset="2"/>
                <a:cs typeface="Symbol" charset="2"/>
              </a:rPr>
              <a:t>Kuralı</a:t>
            </a:r>
            <a:r>
              <a:rPr lang="en-US" dirty="0" smtClean="0">
                <a:ea typeface="Symbol" charset="2"/>
                <a:cs typeface="Symbol" charset="2"/>
              </a:rPr>
              <a:t>). EPR </a:t>
            </a:r>
            <a:r>
              <a:rPr lang="en-US" dirty="0" err="1" smtClean="0">
                <a:ea typeface="Symbol" charset="2"/>
                <a:cs typeface="Symbol" charset="2"/>
              </a:rPr>
              <a:t>spektroskopisi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ile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radikalin</a:t>
            </a:r>
            <a:r>
              <a:rPr lang="en-US" dirty="0" smtClean="0">
                <a:ea typeface="Symbol" charset="2"/>
                <a:cs typeface="Symbol" charset="2"/>
              </a:rPr>
              <a:t> singlet mi triplet mi </a:t>
            </a:r>
            <a:r>
              <a:rPr lang="en-US" dirty="0" err="1" smtClean="0">
                <a:ea typeface="Symbol" charset="2"/>
                <a:cs typeface="Symbol" charset="2"/>
              </a:rPr>
              <a:t>olduğu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bulunabilir</a:t>
            </a:r>
            <a:r>
              <a:rPr lang="en-US" dirty="0" smtClean="0">
                <a:ea typeface="Symbol" charset="2"/>
                <a:cs typeface="Symbol" charset="2"/>
              </a:rPr>
              <a:t> (singlet </a:t>
            </a:r>
            <a:r>
              <a:rPr lang="en-US" dirty="0" err="1" smtClean="0">
                <a:ea typeface="Symbol" charset="2"/>
                <a:cs typeface="Symbol" charset="2"/>
              </a:rPr>
              <a:t>hal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paramagnetik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değildir</a:t>
            </a:r>
            <a:r>
              <a:rPr lang="en-US" dirty="0" smtClean="0">
                <a:ea typeface="Symbol" charset="2"/>
                <a:cs typeface="Symbol" charset="2"/>
              </a:rPr>
              <a:t>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1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9714"/>
            <a:ext cx="10321717" cy="4668078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Elektronik</a:t>
            </a:r>
            <a:r>
              <a:rPr lang="en-US" b="1" dirty="0" smtClean="0"/>
              <a:t> </a:t>
            </a:r>
            <a:r>
              <a:rPr lang="en-US" b="1" dirty="0" err="1" smtClean="0"/>
              <a:t>Uyarılma</a:t>
            </a:r>
            <a:endParaRPr lang="en-US" b="1" dirty="0" smtClean="0"/>
          </a:p>
          <a:p>
            <a:pPr algn="just"/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geçişler</a:t>
            </a:r>
            <a:r>
              <a:rPr lang="en-US" dirty="0" smtClean="0"/>
              <a:t> 10</a:t>
            </a:r>
            <a:r>
              <a:rPr lang="en-US" baseline="30000" dirty="0" smtClean="0"/>
              <a:t>-5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-10</a:t>
            </a:r>
            <a:r>
              <a:rPr lang="en-US" dirty="0" smtClean="0"/>
              <a:t> s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sürede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elektronlar</a:t>
            </a:r>
            <a:r>
              <a:rPr lang="en-US" dirty="0" smtClean="0"/>
              <a:t> </a:t>
            </a:r>
            <a:r>
              <a:rPr lang="en-US" dirty="0" err="1" smtClean="0"/>
              <a:t>aldıkları</a:t>
            </a:r>
            <a:r>
              <a:rPr lang="en-US" dirty="0" smtClean="0"/>
              <a:t> </a:t>
            </a:r>
            <a:r>
              <a:rPr lang="en-US" dirty="0" err="1" smtClean="0"/>
              <a:t>enerjiyi</a:t>
            </a:r>
            <a:r>
              <a:rPr lang="en-US" dirty="0" smtClean="0"/>
              <a:t> </a:t>
            </a:r>
            <a:r>
              <a:rPr lang="en-US" dirty="0" err="1" smtClean="0"/>
              <a:t>vererek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hale </a:t>
            </a:r>
            <a:r>
              <a:rPr lang="en-US" dirty="0" err="1" smtClean="0"/>
              <a:t>geri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önerler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bağ</a:t>
            </a:r>
            <a:r>
              <a:rPr lang="en-US" dirty="0" smtClean="0"/>
              <a:t> </a:t>
            </a:r>
            <a:r>
              <a:rPr lang="en-US" dirty="0" err="1" smtClean="0"/>
              <a:t>hali</a:t>
            </a:r>
            <a:r>
              <a:rPr lang="en-US" dirty="0" smtClean="0"/>
              <a:t> </a:t>
            </a:r>
            <a:r>
              <a:rPr lang="en-US" dirty="0" err="1" smtClean="0"/>
              <a:t>tekrar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 </a:t>
            </a:r>
            <a:r>
              <a:rPr lang="en-US" dirty="0" err="1" smtClean="0"/>
              <a:t>Işımaya</a:t>
            </a:r>
            <a:r>
              <a:rPr lang="en-US" dirty="0" smtClean="0"/>
              <a:t> </a:t>
            </a:r>
            <a:r>
              <a:rPr lang="en-US" dirty="0" err="1" smtClean="0"/>
              <a:t>maruz</a:t>
            </a:r>
            <a:r>
              <a:rPr lang="en-US" dirty="0" smtClean="0"/>
              <a:t> </a:t>
            </a:r>
            <a:r>
              <a:rPr lang="en-US" dirty="0" err="1" smtClean="0"/>
              <a:t>kalma</a:t>
            </a:r>
            <a:r>
              <a:rPr lang="en-US" dirty="0" smtClean="0"/>
              <a:t> </a:t>
            </a:r>
            <a:r>
              <a:rPr lang="en-US" dirty="0" err="1" smtClean="0"/>
              <a:t>sürekli</a:t>
            </a:r>
            <a:r>
              <a:rPr lang="en-US" dirty="0" smtClean="0"/>
              <a:t> </a:t>
            </a:r>
            <a:r>
              <a:rPr lang="en-US" dirty="0" err="1" smtClean="0"/>
              <a:t>olmadığı</a:t>
            </a:r>
            <a:r>
              <a:rPr lang="en-US" dirty="0" smtClean="0"/>
              <a:t> </a:t>
            </a:r>
            <a:r>
              <a:rPr lang="en-US" dirty="0" err="1" smtClean="0"/>
              <a:t>sürece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tepkime</a:t>
            </a:r>
            <a:r>
              <a:rPr lang="en-US" dirty="0" smtClean="0"/>
              <a:t> </a:t>
            </a:r>
            <a:r>
              <a:rPr lang="en-US" dirty="0" err="1" smtClean="0"/>
              <a:t>olmayabilir</a:t>
            </a:r>
            <a:r>
              <a:rPr lang="en-US" dirty="0" smtClean="0"/>
              <a:t> (UV-</a:t>
            </a:r>
            <a:r>
              <a:rPr lang="en-US" dirty="0" err="1" smtClean="0"/>
              <a:t>Görünür</a:t>
            </a:r>
            <a:r>
              <a:rPr lang="en-US" dirty="0" smtClean="0"/>
              <a:t> </a:t>
            </a:r>
            <a:r>
              <a:rPr lang="en-US" dirty="0" err="1" smtClean="0"/>
              <a:t>bölge</a:t>
            </a:r>
            <a:r>
              <a:rPr lang="en-US" dirty="0" smtClean="0"/>
              <a:t> </a:t>
            </a:r>
            <a:r>
              <a:rPr lang="en-US" dirty="0" err="1" smtClean="0"/>
              <a:t>spektroskopisi</a:t>
            </a:r>
            <a:r>
              <a:rPr lang="en-US" dirty="0" smtClean="0"/>
              <a:t>).</a:t>
            </a:r>
          </a:p>
          <a:p>
            <a:pPr algn="just"/>
            <a:r>
              <a:rPr lang="en-US" dirty="0" err="1"/>
              <a:t>Uyarılma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sağlanırsa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ara</a:t>
            </a:r>
            <a:r>
              <a:rPr lang="en-US" dirty="0"/>
              <a:t> </a:t>
            </a:r>
            <a:r>
              <a:rPr lang="en-US" dirty="0" err="1"/>
              <a:t>türler</a:t>
            </a:r>
            <a:r>
              <a:rPr lang="en-US" dirty="0"/>
              <a:t> (</a:t>
            </a:r>
            <a:r>
              <a:rPr lang="en-US" dirty="0" err="1"/>
              <a:t>radikaller</a:t>
            </a:r>
            <a:r>
              <a:rPr lang="en-US" dirty="0"/>
              <a:t>)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tepkimelere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 smtClean="0"/>
              <a:t>açabilirler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moleküller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moleküldeki</a:t>
            </a:r>
            <a:r>
              <a:rPr lang="en-US" dirty="0" smtClean="0"/>
              <a:t> belli </a:t>
            </a:r>
            <a:r>
              <a:rPr lang="en-US" dirty="0" err="1" smtClean="0"/>
              <a:t>elektronları</a:t>
            </a:r>
            <a:r>
              <a:rPr lang="en-US" dirty="0" smtClean="0"/>
              <a:t> </a:t>
            </a:r>
            <a:r>
              <a:rPr lang="en-US" dirty="0" err="1" smtClean="0"/>
              <a:t>kontrollü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uyararak</a:t>
            </a:r>
            <a:r>
              <a:rPr lang="en-US" dirty="0" smtClean="0"/>
              <a:t> (</a:t>
            </a:r>
            <a:r>
              <a:rPr lang="en-US" dirty="0" err="1" smtClean="0"/>
              <a:t>bağ</a:t>
            </a:r>
            <a:r>
              <a:rPr lang="en-US" dirty="0" smtClean="0"/>
              <a:t> tipi, </a:t>
            </a:r>
            <a:r>
              <a:rPr lang="en-US" dirty="0" err="1" smtClean="0"/>
              <a:t>yeri</a:t>
            </a:r>
            <a:r>
              <a:rPr lang="en-US" dirty="0" smtClean="0"/>
              <a:t>, </a:t>
            </a:r>
            <a:r>
              <a:rPr lang="en-US" dirty="0" err="1" smtClean="0"/>
              <a:t>enerjisi</a:t>
            </a:r>
            <a:r>
              <a:rPr lang="en-US" dirty="0" smtClean="0"/>
              <a:t>, </a:t>
            </a:r>
            <a:r>
              <a:rPr lang="en-US" dirty="0" err="1" smtClean="0"/>
              <a:t>uyarılma</a:t>
            </a:r>
            <a:r>
              <a:rPr lang="en-US" dirty="0" smtClean="0"/>
              <a:t> </a:t>
            </a:r>
            <a:r>
              <a:rPr lang="en-US" dirty="0" err="1" smtClean="0"/>
              <a:t>süresi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) </a:t>
            </a:r>
            <a:r>
              <a:rPr lang="en-US" dirty="0" err="1" smtClean="0"/>
              <a:t>radikaller</a:t>
            </a:r>
            <a:r>
              <a:rPr lang="en-US" dirty="0" smtClean="0"/>
              <a:t> </a:t>
            </a:r>
            <a:r>
              <a:rPr lang="en-US" dirty="0" err="1" smtClean="0"/>
              <a:t>oluşturup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radikaller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reaksiyonlar</a:t>
            </a:r>
            <a:r>
              <a:rPr lang="en-US" dirty="0" smtClean="0"/>
              <a:t> </a:t>
            </a:r>
            <a:r>
              <a:rPr lang="en-US" dirty="0" err="1" smtClean="0"/>
              <a:t>gerçekleştirilebilen</a:t>
            </a:r>
            <a:r>
              <a:rPr lang="en-US" dirty="0" smtClean="0"/>
              <a:t> </a:t>
            </a:r>
            <a:r>
              <a:rPr lang="en-US" dirty="0" err="1" smtClean="0"/>
              <a:t>yönteme</a:t>
            </a:r>
            <a:r>
              <a:rPr lang="en-US" dirty="0" smtClean="0"/>
              <a:t> “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Fotokimya</a:t>
            </a:r>
            <a:r>
              <a:rPr lang="en-US" dirty="0" smtClean="0"/>
              <a:t>” </a:t>
            </a:r>
            <a:r>
              <a:rPr lang="en-US" dirty="0" err="1" smtClean="0"/>
              <a:t>diyoruz</a:t>
            </a:r>
            <a:r>
              <a:rPr lang="en-US" dirty="0" smtClean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7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8526"/>
            <a:ext cx="10321717" cy="452926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Fotokimyasal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olayın</a:t>
            </a:r>
            <a:r>
              <a:rPr lang="en-US" dirty="0"/>
              <a:t> </a:t>
            </a:r>
            <a:r>
              <a:rPr lang="en-US" dirty="0" err="1"/>
              <a:t>etkinliği</a:t>
            </a:r>
            <a:r>
              <a:rPr lang="en-US" dirty="0"/>
              <a:t> </a:t>
            </a:r>
            <a:r>
              <a:rPr lang="en-US" dirty="0" err="1"/>
              <a:t>kuantum</a:t>
            </a:r>
            <a:r>
              <a:rPr lang="en-US" dirty="0"/>
              <a:t> </a:t>
            </a:r>
            <a:r>
              <a:rPr lang="en-US" dirty="0" err="1"/>
              <a:t>verimi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ölçülür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Kuantum</a:t>
            </a:r>
            <a:r>
              <a:rPr lang="en-US" dirty="0" smtClean="0"/>
              <a:t> </a:t>
            </a:r>
            <a:r>
              <a:rPr lang="en-US" dirty="0" err="1"/>
              <a:t>verimi</a:t>
            </a:r>
            <a:r>
              <a:rPr lang="en-US" dirty="0"/>
              <a:t> </a:t>
            </a:r>
            <a:r>
              <a:rPr lang="en-US" dirty="0" err="1"/>
              <a:t>u</a:t>
            </a:r>
            <a:r>
              <a:rPr lang="en-US" dirty="0" err="1" smtClean="0"/>
              <a:t>yarılmayla</a:t>
            </a:r>
            <a:r>
              <a:rPr lang="en-US" dirty="0" smtClean="0"/>
              <a:t> </a:t>
            </a:r>
            <a:r>
              <a:rPr lang="en-US" dirty="0" err="1"/>
              <a:t>tepkimeye</a:t>
            </a:r>
            <a:r>
              <a:rPr lang="en-US" dirty="0"/>
              <a:t> </a:t>
            </a:r>
            <a:r>
              <a:rPr lang="en-US" dirty="0" err="1"/>
              <a:t>giren</a:t>
            </a:r>
            <a:r>
              <a:rPr lang="en-US" dirty="0"/>
              <a:t> </a:t>
            </a:r>
            <a:r>
              <a:rPr lang="en-US" dirty="0" err="1"/>
              <a:t>moleküllerin</a:t>
            </a:r>
            <a:r>
              <a:rPr lang="en-US" dirty="0"/>
              <a:t> </a:t>
            </a:r>
            <a:r>
              <a:rPr lang="en-US" dirty="0" err="1"/>
              <a:t>sayısının</a:t>
            </a:r>
            <a:r>
              <a:rPr lang="en-US" dirty="0"/>
              <a:t> (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) </a:t>
            </a:r>
            <a:r>
              <a:rPr lang="en-US" dirty="0" err="1"/>
              <a:t>soğurulan</a:t>
            </a:r>
            <a:r>
              <a:rPr lang="en-US" dirty="0"/>
              <a:t> </a:t>
            </a:r>
            <a:r>
              <a:rPr lang="en-US" dirty="0" err="1"/>
              <a:t>fotonların</a:t>
            </a:r>
            <a:r>
              <a:rPr lang="en-US" dirty="0"/>
              <a:t> </a:t>
            </a:r>
            <a:r>
              <a:rPr lang="en-US" dirty="0" err="1"/>
              <a:t>sayısına</a:t>
            </a:r>
            <a:r>
              <a:rPr lang="en-US" dirty="0"/>
              <a:t> </a:t>
            </a:r>
            <a:r>
              <a:rPr lang="en-US" dirty="0" err="1"/>
              <a:t>oranıyla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Genelde</a:t>
            </a:r>
            <a:r>
              <a:rPr lang="en-US" dirty="0"/>
              <a:t>,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fotokimyasal</a:t>
            </a:r>
            <a:r>
              <a:rPr lang="en-US" dirty="0"/>
              <a:t> </a:t>
            </a:r>
            <a:r>
              <a:rPr lang="en-US" dirty="0" err="1"/>
              <a:t>tepkimede</a:t>
            </a:r>
            <a:r>
              <a:rPr lang="en-US" dirty="0"/>
              <a:t> </a:t>
            </a:r>
            <a:r>
              <a:rPr lang="en-US" dirty="0" err="1"/>
              <a:t>kuantum</a:t>
            </a:r>
            <a:r>
              <a:rPr lang="en-US" dirty="0"/>
              <a:t> </a:t>
            </a:r>
            <a:r>
              <a:rPr lang="en-US" dirty="0" err="1"/>
              <a:t>verimleri</a:t>
            </a:r>
            <a:r>
              <a:rPr lang="en-US" dirty="0"/>
              <a:t> % 1-10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iken</a:t>
            </a:r>
            <a:r>
              <a:rPr lang="en-US" dirty="0"/>
              <a:t> </a:t>
            </a:r>
            <a:r>
              <a:rPr lang="en-US" dirty="0" err="1"/>
              <a:t>polimerleşme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tepkimelerde</a:t>
            </a:r>
            <a:r>
              <a:rPr lang="en-US" dirty="0"/>
              <a:t> </a:t>
            </a:r>
            <a:r>
              <a:rPr lang="en-US" dirty="0" err="1"/>
              <a:t>fotokimyasal</a:t>
            </a:r>
            <a:r>
              <a:rPr lang="en-US" dirty="0"/>
              <a:t> </a:t>
            </a:r>
            <a:r>
              <a:rPr lang="en-US" dirty="0" err="1"/>
              <a:t>başlatma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kuantum</a:t>
            </a:r>
            <a:r>
              <a:rPr lang="en-US" dirty="0"/>
              <a:t> </a:t>
            </a:r>
            <a:r>
              <a:rPr lang="en-US" dirty="0" err="1"/>
              <a:t>verimi</a:t>
            </a:r>
            <a:r>
              <a:rPr lang="en-US" dirty="0"/>
              <a:t> 100.000 </a:t>
            </a:r>
            <a:r>
              <a:rPr lang="en-US" dirty="0" err="1"/>
              <a:t>değerlerine</a:t>
            </a:r>
            <a:r>
              <a:rPr lang="en-US" dirty="0"/>
              <a:t> </a:t>
            </a:r>
            <a:r>
              <a:rPr lang="en-US" dirty="0" err="1"/>
              <a:t>çıkabilir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Burdan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</a:t>
            </a:r>
            <a:r>
              <a:rPr lang="en-US" dirty="0" err="1" smtClean="0"/>
              <a:t>uyarılma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oluşan</a:t>
            </a:r>
            <a:r>
              <a:rPr lang="en-US" dirty="0" smtClean="0"/>
              <a:t> </a:t>
            </a:r>
            <a:r>
              <a:rPr lang="en-US" dirty="0" err="1" smtClean="0"/>
              <a:t>radikallerin</a:t>
            </a:r>
            <a:r>
              <a:rPr lang="en-US" dirty="0" smtClean="0"/>
              <a:t> </a:t>
            </a:r>
            <a:r>
              <a:rPr lang="en-US" dirty="0" err="1" smtClean="0"/>
              <a:t>çoğu</a:t>
            </a:r>
            <a:r>
              <a:rPr lang="en-US" dirty="0" smtClean="0"/>
              <a:t> </a:t>
            </a:r>
            <a:r>
              <a:rPr lang="en-US" dirty="0" err="1" smtClean="0"/>
              <a:t>aldığı</a:t>
            </a:r>
            <a:r>
              <a:rPr lang="en-US" dirty="0" smtClean="0"/>
              <a:t> </a:t>
            </a:r>
            <a:r>
              <a:rPr lang="en-US" dirty="0" err="1" smtClean="0"/>
              <a:t>enerjiyi</a:t>
            </a:r>
            <a:r>
              <a:rPr lang="en-US" dirty="0" smtClean="0"/>
              <a:t> </a:t>
            </a:r>
            <a:r>
              <a:rPr lang="en-US" dirty="0" err="1" smtClean="0"/>
              <a:t>ortama</a:t>
            </a:r>
            <a:r>
              <a:rPr lang="en-US" dirty="0" smtClean="0"/>
              <a:t> </a:t>
            </a:r>
            <a:r>
              <a:rPr lang="en-US" dirty="0" err="1" smtClean="0"/>
              <a:t>geri</a:t>
            </a:r>
            <a:r>
              <a:rPr lang="en-US" dirty="0" smtClean="0"/>
              <a:t> </a:t>
            </a:r>
            <a:r>
              <a:rPr lang="en-US" dirty="0" err="1" smtClean="0"/>
              <a:t>vererek</a:t>
            </a:r>
            <a:r>
              <a:rPr lang="en-US" dirty="0" smtClean="0"/>
              <a:t> </a:t>
            </a:r>
            <a:r>
              <a:rPr lang="en-US" dirty="0" err="1" smtClean="0"/>
              <a:t>ışımalı</a:t>
            </a:r>
            <a:r>
              <a:rPr lang="en-US" dirty="0" smtClean="0"/>
              <a:t> (</a:t>
            </a:r>
            <a:r>
              <a:rPr lang="en-US" dirty="0" err="1" smtClean="0"/>
              <a:t>floresans-fosforesans</a:t>
            </a:r>
            <a:r>
              <a:rPr lang="en-US" dirty="0" smtClean="0"/>
              <a:t>)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ışımasız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hale </a:t>
            </a:r>
            <a:r>
              <a:rPr lang="en-US" dirty="0" err="1" smtClean="0"/>
              <a:t>dönmektedir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Tepkime</a:t>
            </a:r>
            <a:r>
              <a:rPr lang="en-US" dirty="0" smtClean="0"/>
              <a:t> </a:t>
            </a:r>
            <a:r>
              <a:rPr lang="en-US" dirty="0" err="1" smtClean="0"/>
              <a:t>oluşumunu</a:t>
            </a:r>
            <a:r>
              <a:rPr lang="en-US" dirty="0" smtClean="0"/>
              <a:t> </a:t>
            </a:r>
            <a:r>
              <a:rPr lang="en-US" dirty="0" err="1" smtClean="0"/>
              <a:t>arttırmak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molekülü</a:t>
            </a:r>
            <a:r>
              <a:rPr lang="en-US" dirty="0" smtClean="0"/>
              <a:t> </a:t>
            </a:r>
            <a:r>
              <a:rPr lang="en-US" dirty="0" err="1" smtClean="0"/>
              <a:t>sürekli</a:t>
            </a:r>
            <a:r>
              <a:rPr lang="en-US" dirty="0"/>
              <a:t> </a:t>
            </a:r>
            <a:r>
              <a:rPr lang="en-US" dirty="0" err="1" smtClean="0"/>
              <a:t>ışımaya</a:t>
            </a:r>
            <a:r>
              <a:rPr lang="en-US" dirty="0" smtClean="0"/>
              <a:t> </a:t>
            </a:r>
            <a:r>
              <a:rPr lang="en-US" dirty="0" err="1" smtClean="0"/>
              <a:t>maruz</a:t>
            </a:r>
            <a:r>
              <a:rPr lang="en-US" dirty="0" smtClean="0"/>
              <a:t> </a:t>
            </a:r>
            <a:r>
              <a:rPr lang="en-US" dirty="0" err="1" smtClean="0"/>
              <a:t>bırakarak</a:t>
            </a:r>
            <a:r>
              <a:rPr lang="en-US" dirty="0" smtClean="0"/>
              <a:t> </a:t>
            </a:r>
            <a:r>
              <a:rPr lang="en-US" dirty="0" err="1" smtClean="0"/>
              <a:t>uyarılmayı</a:t>
            </a:r>
            <a:r>
              <a:rPr lang="en-US" dirty="0" smtClean="0"/>
              <a:t> </a:t>
            </a:r>
            <a:r>
              <a:rPr lang="en-US" dirty="0" err="1" smtClean="0"/>
              <a:t>sürdürmek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</a:t>
            </a:r>
            <a:endParaRPr lang="en-US" dirty="0"/>
          </a:p>
          <a:p>
            <a:endParaRPr lang="en-US" b="1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ORGANİK FOTOKİMYASAL REAKSİYONLAR</a:t>
            </a:r>
          </a:p>
          <a:p>
            <a:r>
              <a:rPr lang="en-US" dirty="0" err="1"/>
              <a:t>Fotokimyasal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tepkimeyi</a:t>
            </a:r>
            <a:r>
              <a:rPr lang="en-US" dirty="0"/>
              <a:t> </a:t>
            </a:r>
            <a:r>
              <a:rPr lang="en-US" dirty="0" err="1"/>
              <a:t>gerçekleştirmek</a:t>
            </a:r>
            <a:r>
              <a:rPr lang="en-US" dirty="0"/>
              <a:t> </a:t>
            </a:r>
            <a:r>
              <a:rPr lang="en-US" dirty="0" err="1"/>
              <a:t>mümkündür</a:t>
            </a:r>
            <a:r>
              <a:rPr lang="en-US" dirty="0"/>
              <a:t>.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termal</a:t>
            </a:r>
            <a:r>
              <a:rPr lang="en-US" dirty="0"/>
              <a:t> </a:t>
            </a:r>
            <a:r>
              <a:rPr lang="en-US" dirty="0" err="1"/>
              <a:t>yöntemlerle</a:t>
            </a:r>
            <a:r>
              <a:rPr lang="en-US" dirty="0"/>
              <a:t> </a:t>
            </a:r>
            <a:r>
              <a:rPr lang="en-US" dirty="0" err="1"/>
              <a:t>sentezi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gergin</a:t>
            </a:r>
            <a:r>
              <a:rPr lang="en-US" dirty="0"/>
              <a:t> </a:t>
            </a:r>
            <a:r>
              <a:rPr lang="en-US" dirty="0" err="1"/>
              <a:t>halkalı</a:t>
            </a:r>
            <a:r>
              <a:rPr lang="en-US" dirty="0"/>
              <a:t> </a:t>
            </a:r>
            <a:r>
              <a:rPr lang="en-US" dirty="0" err="1"/>
              <a:t>molekül</a:t>
            </a:r>
            <a:r>
              <a:rPr lang="en-US" dirty="0"/>
              <a:t> </a:t>
            </a:r>
            <a:r>
              <a:rPr lang="en-US" dirty="0" err="1"/>
              <a:t>fotokimyasal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sentezlenebilir</a:t>
            </a:r>
            <a:r>
              <a:rPr lang="en-US" dirty="0"/>
              <a:t>. </a:t>
            </a:r>
          </a:p>
          <a:p>
            <a:r>
              <a:rPr lang="en-US" dirty="0" err="1" smtClean="0"/>
              <a:t>Fotokimyasal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bileşiklerde</a:t>
            </a:r>
            <a:r>
              <a:rPr lang="en-US" dirty="0" smtClean="0"/>
              <a:t>;</a:t>
            </a:r>
            <a:r>
              <a:rPr lang="en-US" dirty="0"/>
              <a:t> </a:t>
            </a:r>
          </a:p>
          <a:p>
            <a:pPr lvl="0"/>
            <a:r>
              <a:rPr lang="en-US" dirty="0" err="1"/>
              <a:t>İzomerleşme</a:t>
            </a:r>
            <a:r>
              <a:rPr lang="en-US" dirty="0"/>
              <a:t> </a:t>
            </a:r>
            <a:r>
              <a:rPr lang="en-US" dirty="0" err="1"/>
              <a:t>tepkimeleri</a:t>
            </a:r>
            <a:endParaRPr lang="en-US" dirty="0"/>
          </a:p>
          <a:p>
            <a:pPr lvl="0"/>
            <a:r>
              <a:rPr lang="en-US" dirty="0" err="1"/>
              <a:t>Alkenlerin</a:t>
            </a:r>
            <a:r>
              <a:rPr lang="en-US" dirty="0"/>
              <a:t> </a:t>
            </a:r>
            <a:r>
              <a:rPr lang="en-US" dirty="0" err="1"/>
              <a:t>halkalaşma</a:t>
            </a:r>
            <a:r>
              <a:rPr lang="en-US" dirty="0"/>
              <a:t> </a:t>
            </a:r>
            <a:r>
              <a:rPr lang="en-US" dirty="0" err="1"/>
              <a:t>tepkimeleri</a:t>
            </a:r>
            <a:endParaRPr lang="en-US" dirty="0"/>
          </a:p>
          <a:p>
            <a:pPr lvl="0"/>
            <a:r>
              <a:rPr lang="en-US" dirty="0" err="1"/>
              <a:t>Düzenlenme</a:t>
            </a:r>
            <a:r>
              <a:rPr lang="en-US" dirty="0"/>
              <a:t> </a:t>
            </a:r>
            <a:r>
              <a:rPr lang="en-US" dirty="0" err="1"/>
              <a:t>tepkimeleri</a:t>
            </a:r>
            <a:endParaRPr lang="en-US" dirty="0"/>
          </a:p>
          <a:p>
            <a:pPr lvl="0"/>
            <a:r>
              <a:rPr lang="en-US" dirty="0" err="1"/>
              <a:t>Karbonil</a:t>
            </a:r>
            <a:r>
              <a:rPr lang="en-US" dirty="0"/>
              <a:t> </a:t>
            </a:r>
            <a:r>
              <a:rPr lang="en-US" dirty="0" err="1"/>
              <a:t>gruplarının</a:t>
            </a:r>
            <a:r>
              <a:rPr lang="en-US" dirty="0"/>
              <a:t> </a:t>
            </a:r>
            <a:r>
              <a:rPr lang="en-US" dirty="0" err="1"/>
              <a:t>molekül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moleküller</a:t>
            </a:r>
            <a:r>
              <a:rPr lang="en-US" dirty="0"/>
              <a:t>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 smtClean="0"/>
              <a:t>tepkimeleri</a:t>
            </a:r>
            <a:endParaRPr lang="en-US" dirty="0" smtClean="0"/>
          </a:p>
          <a:p>
            <a:pPr lvl="0"/>
            <a:r>
              <a:rPr lang="en-US" dirty="0" err="1" smtClean="0"/>
              <a:t>Moleküller</a:t>
            </a:r>
            <a:r>
              <a:rPr lang="en-US" dirty="0" smtClean="0"/>
              <a:t>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siklo</a:t>
            </a:r>
            <a:r>
              <a:rPr lang="en-US" dirty="0"/>
              <a:t> </a:t>
            </a:r>
            <a:r>
              <a:rPr lang="en-US" dirty="0" err="1"/>
              <a:t>katılma</a:t>
            </a:r>
            <a:r>
              <a:rPr lang="en-US" dirty="0"/>
              <a:t> </a:t>
            </a:r>
            <a:r>
              <a:rPr lang="en-US" dirty="0" err="1"/>
              <a:t>tepkimeleri</a:t>
            </a:r>
            <a:endParaRPr lang="en-US" dirty="0"/>
          </a:p>
          <a:p>
            <a:pPr lvl="0"/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ilginç</a:t>
            </a:r>
            <a:r>
              <a:rPr lang="en-US" dirty="0" smtClean="0"/>
              <a:t> </a:t>
            </a:r>
            <a:r>
              <a:rPr lang="en-US" dirty="0" err="1" smtClean="0"/>
              <a:t>tepkimeler</a:t>
            </a:r>
            <a:r>
              <a:rPr lang="en-US" dirty="0" smtClean="0"/>
              <a:t>, </a:t>
            </a:r>
            <a:r>
              <a:rPr lang="en-US" dirty="0" err="1" smtClean="0"/>
              <a:t>gerçekleştirilebilir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86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ORGANİK FOTOKİMYASAL REAKSİYONLAR</a:t>
            </a:r>
          </a:p>
          <a:p>
            <a:r>
              <a:rPr lang="en-US" dirty="0" err="1" smtClean="0"/>
              <a:t>Alkenlerin</a:t>
            </a:r>
            <a:r>
              <a:rPr lang="en-US" dirty="0" smtClean="0"/>
              <a:t> </a:t>
            </a:r>
            <a:r>
              <a:rPr lang="en-US" dirty="0" err="1" smtClean="0"/>
              <a:t>reaksiyonlarına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örnekler</a:t>
            </a:r>
            <a:r>
              <a:rPr lang="en-US" dirty="0" smtClean="0"/>
              <a:t> </a:t>
            </a:r>
            <a:r>
              <a:rPr lang="en-US" dirty="0" err="1" smtClean="0"/>
              <a:t>aşağıda</a:t>
            </a:r>
            <a:r>
              <a:rPr lang="en-US" dirty="0" smtClean="0"/>
              <a:t> </a:t>
            </a:r>
            <a:r>
              <a:rPr lang="en-US" dirty="0" err="1" smtClean="0"/>
              <a:t>verilmiştir</a:t>
            </a:r>
            <a:r>
              <a:rPr lang="en-US" dirty="0" smtClean="0"/>
              <a:t>. </a:t>
            </a:r>
            <a:r>
              <a:rPr lang="en-US" dirty="0" err="1" smtClean="0"/>
              <a:t>Bunlar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fikir</a:t>
            </a:r>
            <a:r>
              <a:rPr lang="en-US" dirty="0" smtClean="0"/>
              <a:t> </a:t>
            </a:r>
            <a:r>
              <a:rPr lang="en-US" dirty="0" err="1" smtClean="0"/>
              <a:t>vermek</a:t>
            </a:r>
            <a:r>
              <a:rPr lang="en-US" dirty="0" smtClean="0"/>
              <a:t> </a:t>
            </a:r>
            <a:r>
              <a:rPr lang="en-US" dirty="0" err="1" smtClean="0"/>
              <a:t>amaçlıdır</a:t>
            </a:r>
            <a:r>
              <a:rPr lang="en-US" dirty="0" smtClean="0"/>
              <a:t>, </a:t>
            </a:r>
            <a:r>
              <a:rPr lang="en-US" dirty="0" err="1" smtClean="0"/>
              <a:t>literatürde</a:t>
            </a:r>
            <a:r>
              <a:rPr lang="en-US" dirty="0" smtClean="0"/>
              <a:t> </a:t>
            </a:r>
            <a:r>
              <a:rPr lang="en-US" dirty="0" err="1" smtClean="0"/>
              <a:t>onlarca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mevcuttur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İzomerleşme</a:t>
            </a:r>
            <a:r>
              <a:rPr lang="en-US" dirty="0" smtClean="0"/>
              <a:t> </a:t>
            </a:r>
            <a:r>
              <a:rPr lang="en-US" dirty="0" err="1" smtClean="0"/>
              <a:t>reaksiyonları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Başlangıçta</a:t>
            </a:r>
            <a:r>
              <a:rPr lang="en-US" dirty="0" smtClean="0"/>
              <a:t> trans-</a:t>
            </a:r>
            <a:r>
              <a:rPr lang="en-US" dirty="0" err="1" smtClean="0"/>
              <a:t>izomer</a:t>
            </a:r>
            <a:r>
              <a:rPr lang="en-US" dirty="0" smtClean="0"/>
              <a:t> </a:t>
            </a:r>
            <a:r>
              <a:rPr lang="en-US" dirty="0" err="1" smtClean="0"/>
              <a:t>varken</a:t>
            </a:r>
            <a:r>
              <a:rPr lang="en-US" dirty="0" smtClean="0"/>
              <a:t>,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süre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kurulduğunda</a:t>
            </a:r>
            <a:r>
              <a:rPr lang="en-US" dirty="0" smtClean="0"/>
              <a:t> cis-</a:t>
            </a:r>
            <a:r>
              <a:rPr lang="en-US" dirty="0" err="1" smtClean="0"/>
              <a:t>izomer</a:t>
            </a:r>
            <a:r>
              <a:rPr lang="en-US" dirty="0" smtClean="0"/>
              <a:t> </a:t>
            </a:r>
            <a:r>
              <a:rPr lang="en-US" dirty="0" err="1" smtClean="0"/>
              <a:t>zengin</a:t>
            </a:r>
            <a:r>
              <a:rPr lang="en-US" dirty="0" smtClean="0"/>
              <a:t> </a:t>
            </a:r>
            <a:r>
              <a:rPr lang="en-US" dirty="0" err="1" smtClean="0"/>
              <a:t>karışım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 </a:t>
            </a:r>
            <a:r>
              <a:rPr lang="en-US" dirty="0" err="1" smtClean="0"/>
              <a:t>Böylelikle</a:t>
            </a:r>
            <a:r>
              <a:rPr lang="en-US" dirty="0" smtClean="0"/>
              <a:t> </a:t>
            </a:r>
            <a:r>
              <a:rPr lang="en-US" dirty="0" err="1" smtClean="0"/>
              <a:t>eldesi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cis-</a:t>
            </a:r>
            <a:r>
              <a:rPr lang="en-US" dirty="0" err="1" smtClean="0"/>
              <a:t>izomerler</a:t>
            </a:r>
            <a:r>
              <a:rPr lang="en-US" dirty="0" smtClean="0"/>
              <a:t> </a:t>
            </a:r>
            <a:r>
              <a:rPr lang="en-US" dirty="0" err="1" smtClean="0"/>
              <a:t>sentezlenebilir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769" y="3805029"/>
            <a:ext cx="6460988" cy="1375565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30291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smtClean="0"/>
              <a:t>ORGANİK FOTOKİMYASAL REAKSİYONLAR</a:t>
            </a:r>
          </a:p>
          <a:p>
            <a:r>
              <a:rPr lang="en-US" dirty="0" err="1" smtClean="0"/>
              <a:t>İzomerleşme</a:t>
            </a:r>
            <a:r>
              <a:rPr lang="en-US" dirty="0" smtClean="0"/>
              <a:t> </a:t>
            </a:r>
            <a:r>
              <a:rPr lang="en-US" dirty="0" err="1" smtClean="0"/>
              <a:t>reaksiyonları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134" y="2998199"/>
            <a:ext cx="5922065" cy="3102034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54571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smtClean="0"/>
              <a:t>ORGANİK FOTOKİMYASAL REAKSİYONLAR</a:t>
            </a:r>
          </a:p>
          <a:p>
            <a:r>
              <a:rPr lang="en-US" dirty="0" err="1" smtClean="0"/>
              <a:t>İzomerleşme</a:t>
            </a:r>
            <a:r>
              <a:rPr lang="en-US" dirty="0" smtClean="0"/>
              <a:t> </a:t>
            </a:r>
            <a:r>
              <a:rPr lang="en-US" dirty="0" err="1" smtClean="0"/>
              <a:t>reaksiyonları</a:t>
            </a:r>
            <a:r>
              <a:rPr lang="en-US" dirty="0" smtClean="0"/>
              <a:t>;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alkenlerde</a:t>
            </a:r>
            <a:r>
              <a:rPr lang="en-US" dirty="0" smtClean="0"/>
              <a:t> </a:t>
            </a:r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 smtClean="0"/>
              <a:t>termodinamik</a:t>
            </a:r>
            <a:r>
              <a:rPr lang="en-US" dirty="0" smtClean="0"/>
              <a:t> </a:t>
            </a:r>
            <a:r>
              <a:rPr lang="en-US" dirty="0" err="1" smtClean="0"/>
              <a:t>kararlı</a:t>
            </a:r>
            <a:r>
              <a:rPr lang="en-US" dirty="0" smtClean="0"/>
              <a:t> trans </a:t>
            </a:r>
            <a:r>
              <a:rPr lang="en-US" dirty="0" err="1" smtClean="0"/>
              <a:t>izomerden</a:t>
            </a:r>
            <a:r>
              <a:rPr lang="en-US" dirty="0" smtClean="0"/>
              <a:t> cis </a:t>
            </a:r>
            <a:r>
              <a:rPr lang="en-US" dirty="0" err="1" smtClean="0"/>
              <a:t>izomeri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etmek</a:t>
            </a:r>
            <a:r>
              <a:rPr lang="en-US" dirty="0" smtClean="0"/>
              <a:t> </a:t>
            </a:r>
            <a:r>
              <a:rPr lang="en-US" dirty="0" err="1" smtClean="0"/>
              <a:t>amacıyla</a:t>
            </a:r>
            <a:r>
              <a:rPr lang="en-US" dirty="0" smtClean="0"/>
              <a:t> </a:t>
            </a:r>
            <a:r>
              <a:rPr lang="en-US" dirty="0" err="1" smtClean="0"/>
              <a:t>kullanılabilirken</a:t>
            </a:r>
            <a:r>
              <a:rPr lang="en-US" dirty="0" smtClean="0"/>
              <a:t> azo </a:t>
            </a:r>
            <a:r>
              <a:rPr lang="en-US" dirty="0" err="1" smtClean="0"/>
              <a:t>bileşiklerinde</a:t>
            </a:r>
            <a:r>
              <a:rPr lang="en-US" dirty="0" smtClean="0"/>
              <a:t> de trans </a:t>
            </a:r>
            <a:r>
              <a:rPr lang="en-US" dirty="0" err="1" smtClean="0"/>
              <a:t>azobenzen</a:t>
            </a:r>
            <a:r>
              <a:rPr lang="en-US" dirty="0" smtClean="0"/>
              <a:t> </a:t>
            </a:r>
            <a:r>
              <a:rPr lang="en-US" dirty="0" err="1" smtClean="0"/>
              <a:t>türevlerinin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cis </a:t>
            </a:r>
            <a:r>
              <a:rPr lang="en-US" dirty="0" err="1" smtClean="0"/>
              <a:t>azobenzenleri</a:t>
            </a:r>
            <a:r>
              <a:rPr lang="en-US" dirty="0" smtClean="0"/>
              <a:t> de </a:t>
            </a:r>
            <a:r>
              <a:rPr lang="en-US" dirty="0" err="1" smtClean="0"/>
              <a:t>oluşturduğu</a:t>
            </a:r>
            <a:r>
              <a:rPr lang="en-US" dirty="0" smtClean="0"/>
              <a:t> </a:t>
            </a:r>
            <a:r>
              <a:rPr lang="en-US" dirty="0" err="1" smtClean="0"/>
              <a:t>gözlenmiştir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484" y="4165599"/>
            <a:ext cx="6712859" cy="1723572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4772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smtClean="0"/>
              <a:t>ORGANİK FOTOKİMYASAL REAKSİYONLAR</a:t>
            </a:r>
          </a:p>
          <a:p>
            <a:r>
              <a:rPr lang="en-US" dirty="0" err="1" smtClean="0"/>
              <a:t>Konjuge</a:t>
            </a:r>
            <a:r>
              <a:rPr lang="en-US" dirty="0" smtClean="0"/>
              <a:t> </a:t>
            </a:r>
            <a:r>
              <a:rPr lang="en-US" dirty="0" err="1" smtClean="0"/>
              <a:t>alkenlerin</a:t>
            </a:r>
            <a:r>
              <a:rPr lang="en-US" dirty="0" smtClean="0"/>
              <a:t> </a:t>
            </a:r>
            <a:r>
              <a:rPr lang="en-US" dirty="0" err="1" smtClean="0"/>
              <a:t>halkalaşma</a:t>
            </a:r>
            <a:r>
              <a:rPr lang="en-US" dirty="0" smtClean="0"/>
              <a:t> </a:t>
            </a:r>
            <a:r>
              <a:rPr lang="en-US" dirty="0" err="1" smtClean="0"/>
              <a:t>tepkimeleri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fotokimyanın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ilginç</a:t>
            </a:r>
            <a:r>
              <a:rPr lang="en-US" dirty="0" smtClean="0"/>
              <a:t> </a:t>
            </a:r>
            <a:r>
              <a:rPr lang="en-US" dirty="0" err="1" smtClean="0"/>
              <a:t>konularındandır.Birçok</a:t>
            </a:r>
            <a:r>
              <a:rPr lang="en-US" dirty="0" smtClean="0"/>
              <a:t> </a:t>
            </a:r>
            <a:r>
              <a:rPr lang="en-US" dirty="0" err="1" smtClean="0"/>
              <a:t>gergin</a:t>
            </a:r>
            <a:r>
              <a:rPr lang="en-US" dirty="0" smtClean="0"/>
              <a:t> </a:t>
            </a:r>
            <a:r>
              <a:rPr lang="en-US" dirty="0" err="1" smtClean="0"/>
              <a:t>halkalı</a:t>
            </a:r>
            <a:r>
              <a:rPr lang="en-US" dirty="0" smtClean="0"/>
              <a:t> </a:t>
            </a:r>
            <a:r>
              <a:rPr lang="en-US" dirty="0" err="1" smtClean="0"/>
              <a:t>bileşiği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yolla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etmek</a:t>
            </a:r>
            <a:r>
              <a:rPr lang="en-US" dirty="0" smtClean="0"/>
              <a:t> </a:t>
            </a:r>
            <a:r>
              <a:rPr lang="en-US" dirty="0" err="1" smtClean="0"/>
              <a:t>mümkündür</a:t>
            </a:r>
            <a:r>
              <a:rPr lang="en-US" dirty="0" smtClean="0"/>
              <a:t>, </a:t>
            </a:r>
            <a:r>
              <a:rPr lang="en-US" dirty="0" err="1" smtClean="0"/>
              <a:t>hatta</a:t>
            </a:r>
            <a:r>
              <a:rPr lang="en-US" dirty="0" smtClean="0"/>
              <a:t> normal </a:t>
            </a:r>
            <a:r>
              <a:rPr lang="en-US" dirty="0" err="1" smtClean="0"/>
              <a:t>sentez</a:t>
            </a:r>
            <a:r>
              <a:rPr lang="en-US" dirty="0" smtClean="0"/>
              <a:t> </a:t>
            </a:r>
            <a:r>
              <a:rPr lang="en-US" dirty="0" err="1" smtClean="0"/>
              <a:t>yöntemleriyle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bileşiklerin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kısmını</a:t>
            </a:r>
            <a:r>
              <a:rPr lang="en-US" dirty="0" smtClean="0"/>
              <a:t> </a:t>
            </a:r>
            <a:r>
              <a:rPr lang="en-US" dirty="0" err="1" smtClean="0"/>
              <a:t>sentezlemek</a:t>
            </a:r>
            <a:r>
              <a:rPr lang="en-US" dirty="0" smtClean="0"/>
              <a:t> </a:t>
            </a:r>
            <a:r>
              <a:rPr lang="en-US" dirty="0" err="1" smtClean="0"/>
              <a:t>mümkün</a:t>
            </a:r>
            <a:r>
              <a:rPr lang="en-US" dirty="0" smtClean="0"/>
              <a:t> </a:t>
            </a:r>
            <a:r>
              <a:rPr lang="en-US" dirty="0" err="1" smtClean="0"/>
              <a:t>değildir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669" y="4351129"/>
            <a:ext cx="7124391" cy="1757967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8928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478570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62363"/>
            <a:ext cx="9905999" cy="4756935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Bu </a:t>
            </a:r>
            <a:r>
              <a:rPr lang="en-US" sz="2600" dirty="0" err="1" smtClean="0"/>
              <a:t>ders</a:t>
            </a:r>
            <a:r>
              <a:rPr lang="en-US" sz="2600" dirty="0" smtClean="0"/>
              <a:t> </a:t>
            </a:r>
            <a:r>
              <a:rPr lang="en-US" sz="2600" dirty="0" err="1" smtClean="0"/>
              <a:t>içerisinde</a:t>
            </a:r>
            <a:r>
              <a:rPr lang="en-US" sz="2600" dirty="0" smtClean="0"/>
              <a:t> 2 </a:t>
            </a:r>
            <a:r>
              <a:rPr lang="en-US" sz="2600" dirty="0" err="1" smtClean="0"/>
              <a:t>haftalık</a:t>
            </a:r>
            <a:r>
              <a:rPr lang="en-US" sz="2600" dirty="0" smtClean="0"/>
              <a:t> </a:t>
            </a:r>
            <a:r>
              <a:rPr lang="en-US" sz="2600" dirty="0" err="1" smtClean="0"/>
              <a:t>bir</a:t>
            </a:r>
            <a:r>
              <a:rPr lang="en-US" sz="2600" dirty="0" smtClean="0"/>
              <a:t> </a:t>
            </a:r>
            <a:r>
              <a:rPr lang="en-US" sz="2600" dirty="0" err="1" smtClean="0"/>
              <a:t>süre</a:t>
            </a:r>
            <a:r>
              <a:rPr lang="en-US" sz="2600" dirty="0" smtClean="0"/>
              <a:t> </a:t>
            </a:r>
            <a:r>
              <a:rPr lang="en-US" sz="2600" dirty="0" err="1" smtClean="0"/>
              <a:t>içerisinde</a:t>
            </a:r>
            <a:r>
              <a:rPr lang="en-US" sz="2600" dirty="0" smtClean="0"/>
              <a:t> </a:t>
            </a:r>
            <a:r>
              <a:rPr lang="en-US" sz="2600" dirty="0" err="1" smtClean="0"/>
              <a:t>organik</a:t>
            </a:r>
            <a:r>
              <a:rPr lang="en-US" sz="2600" dirty="0" smtClean="0"/>
              <a:t> </a:t>
            </a:r>
            <a:r>
              <a:rPr lang="en-US" sz="2600" dirty="0" err="1" smtClean="0"/>
              <a:t>fotokimya</a:t>
            </a:r>
            <a:r>
              <a:rPr lang="en-US" sz="2600" dirty="0" smtClean="0"/>
              <a:t> </a:t>
            </a:r>
            <a:r>
              <a:rPr lang="en-US" sz="2600" dirty="0" err="1" smtClean="0"/>
              <a:t>konsunda</a:t>
            </a:r>
            <a:r>
              <a:rPr lang="en-US" sz="2600" dirty="0" smtClean="0"/>
              <a:t> </a:t>
            </a:r>
            <a:r>
              <a:rPr lang="en-US" sz="2600" dirty="0" err="1" smtClean="0"/>
              <a:t>bilgi</a:t>
            </a:r>
            <a:r>
              <a:rPr lang="en-US" sz="2600" dirty="0" smtClean="0"/>
              <a:t> </a:t>
            </a:r>
            <a:r>
              <a:rPr lang="en-US" sz="2600" dirty="0" err="1" smtClean="0"/>
              <a:t>verilecektir</a:t>
            </a:r>
            <a:r>
              <a:rPr lang="en-US" sz="2600" dirty="0" smtClean="0"/>
              <a:t> . Bu </a:t>
            </a:r>
            <a:r>
              <a:rPr lang="en-US" sz="2600" dirty="0" err="1" smtClean="0"/>
              <a:t>konuda</a:t>
            </a:r>
            <a:r>
              <a:rPr lang="en-US" sz="2600" dirty="0" smtClean="0"/>
              <a:t> </a:t>
            </a:r>
            <a:r>
              <a:rPr lang="en-US" sz="2600" dirty="0" err="1" smtClean="0"/>
              <a:t>kapsamlı</a:t>
            </a:r>
            <a:r>
              <a:rPr lang="en-US" sz="2600" dirty="0" smtClean="0"/>
              <a:t> </a:t>
            </a:r>
            <a:r>
              <a:rPr lang="en-US" sz="2600" dirty="0" err="1" smtClean="0"/>
              <a:t>bilgi</a:t>
            </a:r>
            <a:r>
              <a:rPr lang="en-US" sz="2600" dirty="0" smtClean="0"/>
              <a:t> </a:t>
            </a:r>
            <a:r>
              <a:rPr lang="en-US" sz="2600" dirty="0" err="1" smtClean="0"/>
              <a:t>isteyen</a:t>
            </a:r>
            <a:r>
              <a:rPr lang="en-US" sz="2600" dirty="0" smtClean="0"/>
              <a:t> </a:t>
            </a:r>
            <a:r>
              <a:rPr lang="en-US" sz="2600" dirty="0" err="1" smtClean="0"/>
              <a:t>öğrencilerin</a:t>
            </a:r>
            <a:r>
              <a:rPr lang="en-US" sz="2600" dirty="0" smtClean="0"/>
              <a:t> </a:t>
            </a:r>
            <a:r>
              <a:rPr lang="en-US" sz="2600" dirty="0" err="1" smtClean="0"/>
              <a:t>altta</a:t>
            </a:r>
            <a:r>
              <a:rPr lang="en-US" sz="2600" dirty="0" smtClean="0"/>
              <a:t> </a:t>
            </a:r>
            <a:r>
              <a:rPr lang="en-US" sz="2600" dirty="0" err="1" smtClean="0"/>
              <a:t>verilen</a:t>
            </a:r>
            <a:r>
              <a:rPr lang="en-US" sz="2600" dirty="0" smtClean="0"/>
              <a:t> </a:t>
            </a:r>
            <a:r>
              <a:rPr lang="en-US" sz="2600" dirty="0" err="1" smtClean="0"/>
              <a:t>kaynaklardan</a:t>
            </a:r>
            <a:r>
              <a:rPr lang="en-US" sz="2600" dirty="0" smtClean="0"/>
              <a:t> </a:t>
            </a:r>
            <a:r>
              <a:rPr lang="en-US" sz="2600" dirty="0" err="1" smtClean="0"/>
              <a:t>yararlanmaları</a:t>
            </a:r>
            <a:r>
              <a:rPr lang="en-US" sz="2600" dirty="0" smtClean="0"/>
              <a:t> </a:t>
            </a:r>
            <a:r>
              <a:rPr lang="en-US" sz="2600" dirty="0" err="1" smtClean="0"/>
              <a:t>tavsiye</a:t>
            </a:r>
            <a:r>
              <a:rPr lang="en-US" sz="2600" dirty="0" smtClean="0"/>
              <a:t> </a:t>
            </a:r>
            <a:r>
              <a:rPr lang="en-US" sz="2600" dirty="0" err="1" smtClean="0"/>
              <a:t>edilir</a:t>
            </a:r>
            <a:r>
              <a:rPr lang="en-US" sz="2600" dirty="0" smtClean="0"/>
              <a:t>.</a:t>
            </a:r>
          </a:p>
          <a:p>
            <a:r>
              <a:rPr lang="en-US" dirty="0" err="1"/>
              <a:t>Kaynaklar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J. M. </a:t>
            </a:r>
            <a:r>
              <a:rPr lang="en-US" dirty="0" err="1"/>
              <a:t>Coxon</a:t>
            </a:r>
            <a:r>
              <a:rPr lang="en-US" dirty="0"/>
              <a:t>, B. </a:t>
            </a:r>
            <a:r>
              <a:rPr lang="en-US" dirty="0" err="1"/>
              <a:t>Halton</a:t>
            </a:r>
            <a:r>
              <a:rPr lang="en-US" dirty="0"/>
              <a:t>; Organic Photochemistry, Cambridge University Texts, 1974.</a:t>
            </a:r>
          </a:p>
          <a:p>
            <a:pPr lvl="0"/>
            <a:r>
              <a:rPr lang="en-US" dirty="0"/>
              <a:t>J. A. </a:t>
            </a:r>
            <a:r>
              <a:rPr lang="en-US" dirty="0" err="1"/>
              <a:t>Barltrop</a:t>
            </a:r>
            <a:r>
              <a:rPr lang="en-US" dirty="0"/>
              <a:t> and J. D. Coyle; Principles of Photochemistry, John Wiley &amp; Sons Ltd, 1978.</a:t>
            </a:r>
          </a:p>
          <a:p>
            <a:pPr lvl="0"/>
            <a:r>
              <a:rPr lang="en-US" dirty="0"/>
              <a:t>M. </a:t>
            </a:r>
            <a:r>
              <a:rPr lang="en-US" dirty="0" err="1"/>
              <a:t>Klessinger</a:t>
            </a:r>
            <a:r>
              <a:rPr lang="en-US" dirty="0"/>
              <a:t>, J. </a:t>
            </a:r>
            <a:r>
              <a:rPr lang="en-US" dirty="0" err="1"/>
              <a:t>Michl</a:t>
            </a:r>
            <a:r>
              <a:rPr lang="en-US" dirty="0"/>
              <a:t>, Excited States and Photochemistry of Organic Molecules, Wiley- VCH, 1994, New York. </a:t>
            </a:r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45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smtClean="0"/>
              <a:t>ORGANİK FOTOKİMYASAL REAKSİYONLAR</a:t>
            </a:r>
          </a:p>
          <a:p>
            <a:r>
              <a:rPr lang="en-US" dirty="0" err="1" smtClean="0"/>
              <a:t>Konjuge</a:t>
            </a:r>
            <a:r>
              <a:rPr lang="en-US" dirty="0" smtClean="0"/>
              <a:t> </a:t>
            </a:r>
            <a:r>
              <a:rPr lang="en-US" dirty="0" err="1" smtClean="0"/>
              <a:t>alkenlerin</a:t>
            </a:r>
            <a:r>
              <a:rPr lang="en-US" dirty="0" smtClean="0"/>
              <a:t> </a:t>
            </a:r>
            <a:r>
              <a:rPr lang="en-US" dirty="0" err="1" smtClean="0"/>
              <a:t>halkalaşma</a:t>
            </a:r>
            <a:r>
              <a:rPr lang="en-US" dirty="0" smtClean="0"/>
              <a:t> </a:t>
            </a:r>
            <a:r>
              <a:rPr lang="en-US" dirty="0" err="1" smtClean="0"/>
              <a:t>tepkimelerine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mevcuttur</a:t>
            </a:r>
            <a:r>
              <a:rPr lang="en-US" dirty="0" smtClean="0"/>
              <a:t>, </a:t>
            </a:r>
            <a:r>
              <a:rPr lang="en-US" dirty="0" err="1" smtClean="0"/>
              <a:t>aşağıda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örneklerden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tanesi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verilmiştir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3" y="3686312"/>
            <a:ext cx="7129670" cy="2020073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971589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smtClean="0"/>
              <a:t>ORGANİK FOTOKİMYASAL REAKSİYONLAR</a:t>
            </a:r>
          </a:p>
          <a:p>
            <a:r>
              <a:rPr lang="en-US" dirty="0" err="1" smtClean="0"/>
              <a:t>Konjuge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alkenlerin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koşullarda</a:t>
            </a:r>
            <a:r>
              <a:rPr lang="en-US" dirty="0" smtClean="0"/>
              <a:t> </a:t>
            </a:r>
            <a:r>
              <a:rPr lang="en-US" dirty="0" err="1" smtClean="0"/>
              <a:t>düzenlenme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de </a:t>
            </a:r>
            <a:r>
              <a:rPr lang="en-US" dirty="0" err="1" smtClean="0"/>
              <a:t>halkalaşma</a:t>
            </a:r>
            <a:r>
              <a:rPr lang="en-US" dirty="0" smtClean="0"/>
              <a:t> </a:t>
            </a:r>
            <a:r>
              <a:rPr lang="en-US" dirty="0" err="1" smtClean="0"/>
              <a:t>reaksiyonları</a:t>
            </a:r>
            <a:r>
              <a:rPr lang="en-US" dirty="0" smtClean="0"/>
              <a:t> </a:t>
            </a:r>
            <a:r>
              <a:rPr lang="en-US" dirty="0" err="1" smtClean="0"/>
              <a:t>verdiği</a:t>
            </a:r>
            <a:r>
              <a:rPr lang="en-US" dirty="0" smtClean="0"/>
              <a:t> </a:t>
            </a:r>
            <a:r>
              <a:rPr lang="en-US" dirty="0" err="1" smtClean="0"/>
              <a:t>gözlenmiştir</a:t>
            </a:r>
            <a:r>
              <a:rPr lang="en-US" dirty="0" smtClean="0"/>
              <a:t>. </a:t>
            </a:r>
            <a:r>
              <a:rPr lang="en-US" dirty="0" err="1" smtClean="0"/>
              <a:t>Koşullar</a:t>
            </a:r>
            <a:r>
              <a:rPr lang="en-US" dirty="0" smtClean="0"/>
              <a:t> </a:t>
            </a:r>
            <a:r>
              <a:rPr lang="en-US" dirty="0" err="1" smtClean="0"/>
              <a:t>değiştirildiğinde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ürünler</a:t>
            </a:r>
            <a:r>
              <a:rPr lang="en-US" dirty="0" smtClean="0"/>
              <a:t> de </a:t>
            </a:r>
            <a:r>
              <a:rPr lang="en-US" dirty="0" err="1" smtClean="0"/>
              <a:t>oluştuğu</a:t>
            </a:r>
            <a:r>
              <a:rPr lang="en-US" dirty="0" smtClean="0"/>
              <a:t> </a:t>
            </a:r>
            <a:r>
              <a:rPr lang="en-US" dirty="0" err="1" smtClean="0"/>
              <a:t>dözlenmiştir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06" y="3949595"/>
            <a:ext cx="7308471" cy="2092016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031479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smtClean="0"/>
              <a:t>ORGANİK FOTOKİMYASAL REAKSİYONLAR</a:t>
            </a:r>
          </a:p>
          <a:p>
            <a:r>
              <a:rPr lang="en-US" dirty="0" err="1" smtClean="0"/>
              <a:t>Konjuge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alkenlerin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koşullarda</a:t>
            </a:r>
            <a:r>
              <a:rPr lang="en-US" dirty="0" smtClean="0"/>
              <a:t> </a:t>
            </a:r>
            <a:r>
              <a:rPr lang="en-US" dirty="0" err="1" smtClean="0"/>
              <a:t>düzenlenme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de </a:t>
            </a:r>
            <a:r>
              <a:rPr lang="en-US" dirty="0" err="1" smtClean="0"/>
              <a:t>halkalaşma</a:t>
            </a:r>
            <a:r>
              <a:rPr lang="en-US" dirty="0" smtClean="0"/>
              <a:t> </a:t>
            </a:r>
            <a:r>
              <a:rPr lang="en-US" dirty="0" err="1" smtClean="0"/>
              <a:t>reaksiyonları</a:t>
            </a:r>
            <a:r>
              <a:rPr lang="en-US" dirty="0" smtClean="0"/>
              <a:t> </a:t>
            </a:r>
            <a:r>
              <a:rPr lang="en-US" dirty="0" err="1" smtClean="0"/>
              <a:t>verdiği</a:t>
            </a:r>
            <a:r>
              <a:rPr lang="en-US" dirty="0" smtClean="0"/>
              <a:t> </a:t>
            </a:r>
            <a:r>
              <a:rPr lang="en-US" dirty="0" err="1" smtClean="0"/>
              <a:t>gözlenmiştir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79" y="4175434"/>
            <a:ext cx="7991790" cy="1416984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290911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smtClean="0"/>
              <a:t>ORGANİK FOTOKİMYASAL REAKSİYONLAR</a:t>
            </a:r>
          </a:p>
          <a:p>
            <a:r>
              <a:rPr lang="en-US" dirty="0" err="1" smtClean="0"/>
              <a:t>Konjuge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alkenlerin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koşullarda</a:t>
            </a:r>
            <a:r>
              <a:rPr lang="en-US" dirty="0" smtClean="0"/>
              <a:t> </a:t>
            </a:r>
            <a:r>
              <a:rPr lang="en-US" dirty="0" err="1" smtClean="0"/>
              <a:t>düzenlenme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de </a:t>
            </a:r>
            <a:r>
              <a:rPr lang="en-US" dirty="0" err="1" smtClean="0"/>
              <a:t>halkalaşma</a:t>
            </a:r>
            <a:r>
              <a:rPr lang="en-US" dirty="0" smtClean="0"/>
              <a:t> </a:t>
            </a:r>
            <a:r>
              <a:rPr lang="en-US" dirty="0" err="1" smtClean="0"/>
              <a:t>reaksiyonları</a:t>
            </a:r>
            <a:r>
              <a:rPr lang="en-US" dirty="0" smtClean="0"/>
              <a:t> </a:t>
            </a:r>
            <a:r>
              <a:rPr lang="en-US" dirty="0" err="1" smtClean="0"/>
              <a:t>verdiği</a:t>
            </a:r>
            <a:r>
              <a:rPr lang="en-US" dirty="0" smtClean="0"/>
              <a:t> </a:t>
            </a:r>
            <a:r>
              <a:rPr lang="en-US" dirty="0" err="1" smtClean="0"/>
              <a:t>gözlenmiştir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79" y="4175434"/>
            <a:ext cx="7991790" cy="1416984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87977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Karbonil</a:t>
            </a:r>
            <a:r>
              <a:rPr lang="en-US" b="1" dirty="0" smtClean="0"/>
              <a:t> </a:t>
            </a:r>
            <a:r>
              <a:rPr lang="en-US" b="1" dirty="0" err="1" smtClean="0"/>
              <a:t>Bileşiklerinin</a:t>
            </a:r>
            <a:r>
              <a:rPr lang="en-US" b="1" dirty="0" smtClean="0"/>
              <a:t> </a:t>
            </a:r>
            <a:r>
              <a:rPr lang="en-US" b="1" dirty="0" err="1" smtClean="0"/>
              <a:t>Fotokimyasal</a:t>
            </a:r>
            <a:r>
              <a:rPr lang="en-US" b="1" dirty="0" smtClean="0"/>
              <a:t> </a:t>
            </a:r>
            <a:r>
              <a:rPr lang="en-US" b="1" dirty="0" err="1" smtClean="0"/>
              <a:t>Reaksiyonları</a:t>
            </a:r>
            <a:endParaRPr lang="en-US" b="1" dirty="0" smtClean="0"/>
          </a:p>
          <a:p>
            <a:r>
              <a:rPr lang="en-US" dirty="0" err="1" smtClean="0"/>
              <a:t>Karbonil</a:t>
            </a:r>
            <a:r>
              <a:rPr lang="en-US" dirty="0" smtClean="0"/>
              <a:t> </a:t>
            </a:r>
            <a:r>
              <a:rPr lang="en-US" dirty="0" err="1" smtClean="0"/>
              <a:t>bileşikleri</a:t>
            </a:r>
            <a:r>
              <a:rPr lang="en-US" dirty="0" smtClean="0"/>
              <a:t> </a:t>
            </a:r>
            <a:r>
              <a:rPr lang="en-US" dirty="0" err="1" smtClean="0"/>
              <a:t>molekül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molekül</a:t>
            </a:r>
            <a:r>
              <a:rPr lang="en-US" dirty="0" smtClean="0"/>
              <a:t> </a:t>
            </a:r>
            <a:r>
              <a:rPr lang="en-US" dirty="0" err="1" smtClean="0"/>
              <a:t>dışı</a:t>
            </a:r>
            <a:r>
              <a:rPr lang="en-US" dirty="0" smtClean="0"/>
              <a:t> </a:t>
            </a:r>
            <a:r>
              <a:rPr lang="en-US" dirty="0" err="1" smtClean="0"/>
              <a:t>tepkimeler</a:t>
            </a:r>
            <a:r>
              <a:rPr lang="en-US" dirty="0" smtClean="0"/>
              <a:t> </a:t>
            </a:r>
            <a:r>
              <a:rPr lang="en-US" dirty="0" err="1" smtClean="0"/>
              <a:t>verebilirler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Karbonil</a:t>
            </a:r>
            <a:r>
              <a:rPr lang="en-US" dirty="0" smtClean="0"/>
              <a:t> </a:t>
            </a:r>
            <a:r>
              <a:rPr lang="en-US" dirty="0" err="1" smtClean="0"/>
              <a:t>bileşikler</a:t>
            </a:r>
            <a:r>
              <a:rPr lang="en-US" dirty="0" smtClean="0"/>
              <a:t> </a:t>
            </a:r>
            <a:r>
              <a:rPr lang="en-US" dirty="0" err="1" smtClean="0"/>
              <a:t>doymuş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, Norrish Tip I </a:t>
            </a:r>
            <a:r>
              <a:rPr lang="en-US" dirty="0" err="1" smtClean="0"/>
              <a:t>ve</a:t>
            </a:r>
            <a:r>
              <a:rPr lang="en-US" dirty="0" smtClean="0"/>
              <a:t> Norrish Tip II </a:t>
            </a:r>
            <a:r>
              <a:rPr lang="en-US" dirty="0" err="1" smtClean="0"/>
              <a:t>reaksiyonlarını</a:t>
            </a:r>
            <a:r>
              <a:rPr lang="en-US" dirty="0" smtClean="0"/>
              <a:t> </a:t>
            </a:r>
            <a:r>
              <a:rPr lang="en-US" dirty="0" err="1" smtClean="0"/>
              <a:t>verebilirler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Karbonil</a:t>
            </a:r>
            <a:r>
              <a:rPr lang="en-US" dirty="0" smtClean="0"/>
              <a:t> </a:t>
            </a:r>
            <a:r>
              <a:rPr lang="en-US" dirty="0" err="1" smtClean="0"/>
              <a:t>bileşikleri</a:t>
            </a:r>
            <a:r>
              <a:rPr lang="en-US" dirty="0" smtClean="0"/>
              <a:t> </a:t>
            </a:r>
            <a:r>
              <a:rPr lang="en-US" dirty="0" err="1" smtClean="0"/>
              <a:t>aldehit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keton</a:t>
            </a:r>
            <a:r>
              <a:rPr lang="en-US" dirty="0" smtClean="0"/>
              <a:t> </a:t>
            </a:r>
            <a:r>
              <a:rPr lang="en-US" dirty="0" err="1" smtClean="0"/>
              <a:t>olmalarına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reaksiyonlar</a:t>
            </a:r>
            <a:r>
              <a:rPr lang="en-US" dirty="0" smtClean="0"/>
              <a:t> </a:t>
            </a:r>
            <a:r>
              <a:rPr lang="en-US" dirty="0" err="1" smtClean="0"/>
              <a:t>verebilirler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Ketonlarda</a:t>
            </a:r>
            <a:r>
              <a:rPr lang="en-US" dirty="0" smtClean="0"/>
              <a:t> </a:t>
            </a:r>
            <a:r>
              <a:rPr lang="en-US" dirty="0" err="1" smtClean="0"/>
              <a:t>genelde</a:t>
            </a:r>
            <a:r>
              <a:rPr lang="en-US" dirty="0" smtClean="0"/>
              <a:t> </a:t>
            </a:r>
            <a:r>
              <a:rPr lang="en-US" dirty="0" err="1" smtClean="0"/>
              <a:t>karbonil</a:t>
            </a:r>
            <a:r>
              <a:rPr lang="en-US" dirty="0" smtClean="0"/>
              <a:t> </a:t>
            </a:r>
            <a:r>
              <a:rPr lang="en-US" dirty="0" err="1" smtClean="0"/>
              <a:t>grubu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komşu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bağın</a:t>
            </a:r>
            <a:r>
              <a:rPr lang="en-US" dirty="0" smtClean="0"/>
              <a:t> (C-C) </a:t>
            </a:r>
            <a:r>
              <a:rPr lang="en-US" dirty="0" err="1" smtClean="0"/>
              <a:t>ayrışmasıyla</a:t>
            </a:r>
            <a:r>
              <a:rPr lang="en-US" dirty="0" smtClean="0"/>
              <a:t> </a:t>
            </a:r>
            <a:r>
              <a:rPr lang="en-US" dirty="0" err="1" smtClean="0"/>
              <a:t>alkil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açil</a:t>
            </a:r>
            <a:r>
              <a:rPr lang="en-US" dirty="0" smtClean="0"/>
              <a:t> </a:t>
            </a:r>
            <a:r>
              <a:rPr lang="en-US" dirty="0" err="1" smtClean="0"/>
              <a:t>radikalleri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 Bu </a:t>
            </a:r>
            <a:r>
              <a:rPr lang="en-US" dirty="0" err="1" smtClean="0"/>
              <a:t>radikaller</a:t>
            </a:r>
            <a:r>
              <a:rPr lang="en-US" dirty="0" smtClean="0"/>
              <a:t> de </a:t>
            </a:r>
            <a:r>
              <a:rPr lang="en-US" dirty="0" err="1" smtClean="0"/>
              <a:t>molekül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moleküller</a:t>
            </a:r>
            <a:r>
              <a:rPr lang="en-US" dirty="0" smtClean="0"/>
              <a:t> </a:t>
            </a:r>
            <a:r>
              <a:rPr lang="en-US" dirty="0" err="1" smtClean="0"/>
              <a:t>arası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düzenlenmelerle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ürünler</a:t>
            </a:r>
            <a:r>
              <a:rPr lang="en-US" dirty="0" smtClean="0"/>
              <a:t> </a:t>
            </a:r>
            <a:r>
              <a:rPr lang="en-US" dirty="0" err="1" smtClean="0"/>
              <a:t>oluştururlar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9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Karbonil</a:t>
            </a:r>
            <a:r>
              <a:rPr lang="en-US" b="1" dirty="0" smtClean="0"/>
              <a:t> </a:t>
            </a:r>
            <a:r>
              <a:rPr lang="en-US" b="1" dirty="0" err="1" smtClean="0"/>
              <a:t>Bileşiklerinin</a:t>
            </a:r>
            <a:r>
              <a:rPr lang="en-US" b="1" dirty="0" smtClean="0"/>
              <a:t> </a:t>
            </a:r>
            <a:r>
              <a:rPr lang="en-US" b="1" dirty="0" err="1" smtClean="0"/>
              <a:t>Fotokimyasal</a:t>
            </a:r>
            <a:r>
              <a:rPr lang="en-US" b="1" dirty="0" smtClean="0"/>
              <a:t> </a:t>
            </a:r>
            <a:r>
              <a:rPr lang="en-US" b="1" dirty="0" err="1" smtClean="0"/>
              <a:t>Reaksiyonları</a:t>
            </a:r>
            <a:endParaRPr lang="en-US" b="1" dirty="0" smtClean="0"/>
          </a:p>
          <a:p>
            <a:r>
              <a:rPr lang="en-US" dirty="0" smtClean="0"/>
              <a:t>Norrish Tip 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747" y="2348395"/>
            <a:ext cx="6525591" cy="3836474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885088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Karbonil</a:t>
            </a:r>
            <a:r>
              <a:rPr lang="en-US" b="1" dirty="0" smtClean="0"/>
              <a:t> </a:t>
            </a:r>
            <a:r>
              <a:rPr lang="en-US" b="1" dirty="0" err="1" smtClean="0"/>
              <a:t>Bileşiklerinin</a:t>
            </a:r>
            <a:r>
              <a:rPr lang="en-US" b="1" dirty="0" smtClean="0"/>
              <a:t> </a:t>
            </a:r>
            <a:r>
              <a:rPr lang="en-US" b="1" dirty="0" err="1" smtClean="0"/>
              <a:t>Fotokimyasal</a:t>
            </a:r>
            <a:r>
              <a:rPr lang="en-US" b="1" dirty="0" smtClean="0"/>
              <a:t> </a:t>
            </a:r>
            <a:r>
              <a:rPr lang="en-US" b="1" dirty="0" err="1" smtClean="0"/>
              <a:t>Reaksiyonları</a:t>
            </a:r>
            <a:endParaRPr lang="en-US" b="1" dirty="0" smtClean="0"/>
          </a:p>
          <a:p>
            <a:r>
              <a:rPr lang="en-US" dirty="0" smtClean="0"/>
              <a:t>Norrish Tip II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069" y="3200295"/>
            <a:ext cx="7993513" cy="2577144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696740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Karbonil</a:t>
            </a:r>
            <a:r>
              <a:rPr lang="en-US" b="1" dirty="0" smtClean="0"/>
              <a:t> </a:t>
            </a:r>
            <a:r>
              <a:rPr lang="en-US" b="1" dirty="0" err="1" smtClean="0"/>
              <a:t>Bileşiklerinin</a:t>
            </a:r>
            <a:r>
              <a:rPr lang="en-US" b="1" dirty="0" smtClean="0"/>
              <a:t> </a:t>
            </a:r>
            <a:r>
              <a:rPr lang="en-US" b="1" dirty="0" err="1" smtClean="0"/>
              <a:t>Fotokimyasal</a:t>
            </a:r>
            <a:r>
              <a:rPr lang="en-US" b="1" dirty="0" smtClean="0"/>
              <a:t> </a:t>
            </a:r>
            <a:r>
              <a:rPr lang="en-US" b="1" dirty="0" err="1" smtClean="0"/>
              <a:t>Reaksiyonları</a:t>
            </a:r>
            <a:endParaRPr lang="en-US" b="1" dirty="0" smtClean="0"/>
          </a:p>
          <a:p>
            <a:r>
              <a:rPr lang="en-US" dirty="0" smtClean="0"/>
              <a:t>Norrish Tip II – </a:t>
            </a:r>
            <a:r>
              <a:rPr lang="en-US" dirty="0" err="1" smtClean="0"/>
              <a:t>Örnek</a:t>
            </a:r>
            <a:endParaRPr lang="en-US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aril </a:t>
            </a:r>
            <a:r>
              <a:rPr lang="en-US" dirty="0" err="1" smtClean="0"/>
              <a:t>ailkil</a:t>
            </a:r>
            <a:r>
              <a:rPr lang="en-US" dirty="0" smtClean="0"/>
              <a:t> </a:t>
            </a:r>
            <a:r>
              <a:rPr lang="en-US" dirty="0" err="1" smtClean="0"/>
              <a:t>ketonun</a:t>
            </a:r>
            <a:r>
              <a:rPr lang="en-US" dirty="0" smtClean="0"/>
              <a:t> </a:t>
            </a:r>
            <a:r>
              <a:rPr lang="en-US" dirty="0" err="1" smtClean="0"/>
              <a:t>fotokimyasal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asetofenona</a:t>
            </a:r>
            <a:r>
              <a:rPr lang="en-US" dirty="0" smtClean="0"/>
              <a:t> </a:t>
            </a:r>
            <a:r>
              <a:rPr lang="en-US" dirty="0" err="1" smtClean="0"/>
              <a:t>dönüşümü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032" y="3710607"/>
            <a:ext cx="8605303" cy="1550505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82671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Moleküller</a:t>
            </a:r>
            <a:r>
              <a:rPr lang="en-US" b="1" dirty="0" smtClean="0"/>
              <a:t> </a:t>
            </a:r>
            <a:r>
              <a:rPr lang="en-US" b="1" dirty="0" err="1" smtClean="0"/>
              <a:t>arası</a:t>
            </a:r>
            <a:r>
              <a:rPr lang="en-US" b="1" dirty="0" smtClean="0"/>
              <a:t> </a:t>
            </a:r>
            <a:r>
              <a:rPr lang="en-US" b="1" dirty="0" err="1" smtClean="0"/>
              <a:t>siklokatılma</a:t>
            </a:r>
            <a:r>
              <a:rPr lang="en-US" b="1" dirty="0" smtClean="0"/>
              <a:t> </a:t>
            </a:r>
            <a:r>
              <a:rPr lang="en-US" b="1" dirty="0" err="1" smtClean="0"/>
              <a:t>reaksiyonları</a:t>
            </a:r>
            <a:endParaRPr lang="en-US" b="1" dirty="0" smtClean="0"/>
          </a:p>
          <a:p>
            <a:r>
              <a:rPr lang="en-US" dirty="0" err="1" smtClean="0">
                <a:ea typeface="Symbol" charset="2"/>
                <a:cs typeface="Symbol" charset="2"/>
              </a:rPr>
              <a:t>Organik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fotokimyasal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reaksiyonların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önemli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özelliklerinden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biri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özel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bileşiklerin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kolaylıkla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elde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edilebilmesidir</a:t>
            </a:r>
            <a:r>
              <a:rPr lang="en-US" dirty="0" smtClean="0">
                <a:ea typeface="Symbol" charset="2"/>
                <a:cs typeface="Symbol" charset="2"/>
              </a:rPr>
              <a:t>.</a:t>
            </a:r>
            <a:endParaRPr lang="en-US" dirty="0">
              <a:ea typeface="Symbol" charset="2"/>
              <a:cs typeface="Symbol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297" y="3663845"/>
            <a:ext cx="6862693" cy="138484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455156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Moleküller</a:t>
            </a:r>
            <a:r>
              <a:rPr lang="en-US" b="1" dirty="0" smtClean="0"/>
              <a:t> </a:t>
            </a:r>
            <a:r>
              <a:rPr lang="en-US" b="1" dirty="0" err="1" smtClean="0"/>
              <a:t>arası</a:t>
            </a:r>
            <a:r>
              <a:rPr lang="en-US" b="1" dirty="0" smtClean="0"/>
              <a:t> </a:t>
            </a:r>
            <a:r>
              <a:rPr lang="en-US" b="1" dirty="0" err="1" smtClean="0"/>
              <a:t>siklokatılma</a:t>
            </a:r>
            <a:r>
              <a:rPr lang="en-US" b="1" dirty="0" smtClean="0"/>
              <a:t> </a:t>
            </a:r>
            <a:r>
              <a:rPr lang="en-US" b="1" dirty="0" err="1" smtClean="0"/>
              <a:t>reaksiyonları</a:t>
            </a:r>
            <a:endParaRPr lang="en-US" b="1" dirty="0" smtClean="0"/>
          </a:p>
          <a:p>
            <a:r>
              <a:rPr lang="en-US" dirty="0" err="1" smtClean="0">
                <a:ea typeface="Symbol" charset="2"/>
                <a:cs typeface="Symbol" charset="2"/>
              </a:rPr>
              <a:t>Örnek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bazı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siklokatılmalar</a:t>
            </a:r>
            <a:r>
              <a:rPr lang="en-US" dirty="0" smtClean="0">
                <a:ea typeface="Symbol" charset="2"/>
                <a:cs typeface="Symbol" charset="2"/>
              </a:rPr>
              <a:t>;</a:t>
            </a:r>
            <a:endParaRPr lang="en-US" dirty="0">
              <a:ea typeface="Symbol" charset="2"/>
              <a:cs typeface="Symbol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371" y="3020666"/>
            <a:ext cx="6301341" cy="2913523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2365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9713"/>
            <a:ext cx="9905999" cy="503958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Genel</a:t>
            </a:r>
            <a:r>
              <a:rPr lang="en-US" b="1" dirty="0" smtClean="0"/>
              <a:t> </a:t>
            </a:r>
            <a:r>
              <a:rPr lang="en-US" b="1" dirty="0" err="1" smtClean="0"/>
              <a:t>Bilgi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Fotokimya</a:t>
            </a:r>
            <a:r>
              <a:rPr lang="en-US" dirty="0"/>
              <a:t>,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moleküllerin</a:t>
            </a:r>
            <a:r>
              <a:rPr lang="en-US" dirty="0"/>
              <a:t>, UV-</a:t>
            </a:r>
            <a:r>
              <a:rPr lang="en-US" dirty="0" err="1"/>
              <a:t>görünür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ışınları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uyarılarak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bağların</a:t>
            </a:r>
            <a:r>
              <a:rPr lang="en-US" dirty="0"/>
              <a:t> </a:t>
            </a:r>
            <a:r>
              <a:rPr lang="en-US" dirty="0" err="1"/>
              <a:t>geçici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açılmasıyla</a:t>
            </a:r>
            <a:r>
              <a:rPr lang="en-US" dirty="0"/>
              <a:t> </a:t>
            </a:r>
            <a:r>
              <a:rPr lang="en-US" dirty="0" err="1"/>
              <a:t>kararsız</a:t>
            </a:r>
            <a:r>
              <a:rPr lang="en-US" dirty="0"/>
              <a:t> </a:t>
            </a:r>
            <a:r>
              <a:rPr lang="en-US" dirty="0" err="1"/>
              <a:t>ara</a:t>
            </a:r>
            <a:r>
              <a:rPr lang="en-US" dirty="0"/>
              <a:t> </a:t>
            </a:r>
            <a:r>
              <a:rPr lang="en-US" dirty="0" err="1" smtClean="0"/>
              <a:t>türlerin</a:t>
            </a:r>
            <a:r>
              <a:rPr lang="en-US" dirty="0" smtClean="0"/>
              <a:t> (</a:t>
            </a:r>
            <a:r>
              <a:rPr lang="en-US" dirty="0" err="1" smtClean="0"/>
              <a:t>radikallerin</a:t>
            </a:r>
            <a:r>
              <a:rPr lang="en-US" dirty="0" smtClean="0"/>
              <a:t>) </a:t>
            </a:r>
            <a:r>
              <a:rPr lang="en-US" dirty="0" err="1"/>
              <a:t>oluşması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türlerin</a:t>
            </a:r>
            <a:r>
              <a:rPr lang="en-US" dirty="0"/>
              <a:t> </a:t>
            </a:r>
            <a:r>
              <a:rPr lang="en-US" dirty="0" err="1"/>
              <a:t>molekül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moleküller</a:t>
            </a:r>
            <a:r>
              <a:rPr lang="en-US" dirty="0"/>
              <a:t>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etkileşimleriyle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moleküllerin</a:t>
            </a:r>
            <a:r>
              <a:rPr lang="en-US" dirty="0"/>
              <a:t> </a:t>
            </a:r>
            <a:r>
              <a:rPr lang="en-US" dirty="0" err="1"/>
              <a:t>oluştuğu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 </a:t>
            </a:r>
            <a:r>
              <a:rPr lang="en-US" dirty="0" err="1"/>
              <a:t>reaksiyonlarını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alt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sentez</a:t>
            </a:r>
            <a:r>
              <a:rPr lang="en-US" dirty="0" smtClean="0"/>
              <a:t> </a:t>
            </a:r>
            <a:r>
              <a:rPr lang="en-US" dirty="0" err="1" smtClean="0"/>
              <a:t>alandır</a:t>
            </a:r>
            <a:r>
              <a:rPr lang="en-US" dirty="0"/>
              <a:t>.  </a:t>
            </a:r>
          </a:p>
          <a:p>
            <a:r>
              <a:rPr lang="en-US" dirty="0" err="1" smtClean="0"/>
              <a:t>Fotokimyanın</a:t>
            </a:r>
            <a:r>
              <a:rPr lang="en-US" dirty="0" smtClean="0"/>
              <a:t> </a:t>
            </a:r>
            <a:r>
              <a:rPr lang="en-US" dirty="0" err="1" smtClean="0"/>
              <a:t>temelleri</a:t>
            </a:r>
            <a:r>
              <a:rPr lang="en-US" dirty="0" smtClean="0"/>
              <a:t>, </a:t>
            </a:r>
            <a:r>
              <a:rPr lang="en-US" dirty="0"/>
              <a:t>1800’lü </a:t>
            </a:r>
            <a:r>
              <a:rPr lang="en-US" dirty="0" err="1"/>
              <a:t>yıllara</a:t>
            </a:r>
            <a:r>
              <a:rPr lang="en-US" dirty="0"/>
              <a:t> </a:t>
            </a:r>
            <a:r>
              <a:rPr lang="en-US" dirty="0" err="1"/>
              <a:t>dayansa</a:t>
            </a:r>
            <a:r>
              <a:rPr lang="en-US" dirty="0"/>
              <a:t> da, </a:t>
            </a:r>
            <a:r>
              <a:rPr lang="en-US" dirty="0" err="1"/>
              <a:t>sentetik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kullanılabilirliği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mekanistik</a:t>
            </a:r>
            <a:r>
              <a:rPr lang="en-US" dirty="0"/>
              <a:t> </a:t>
            </a:r>
            <a:r>
              <a:rPr lang="en-US" dirty="0" err="1"/>
              <a:t>analaşılabilirliği</a:t>
            </a:r>
            <a:r>
              <a:rPr lang="en-US" dirty="0"/>
              <a:t> </a:t>
            </a:r>
            <a:r>
              <a:rPr lang="en-US" dirty="0" err="1"/>
              <a:t>spektroskopik</a:t>
            </a:r>
            <a:r>
              <a:rPr lang="en-US" dirty="0"/>
              <a:t> </a:t>
            </a:r>
            <a:r>
              <a:rPr lang="en-US" dirty="0" err="1"/>
              <a:t>yöntemlerin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kullanılabildiği</a:t>
            </a:r>
            <a:r>
              <a:rPr lang="en-US" dirty="0"/>
              <a:t> 1950 li </a:t>
            </a:r>
            <a:r>
              <a:rPr lang="en-US" dirty="0" err="1"/>
              <a:t>yıllardan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gelişmiştir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76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1398"/>
            <a:ext cx="10321717" cy="479639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Moleküller</a:t>
            </a:r>
            <a:r>
              <a:rPr lang="en-US" b="1" dirty="0" smtClean="0"/>
              <a:t> </a:t>
            </a:r>
            <a:r>
              <a:rPr lang="en-US" b="1" dirty="0" err="1" smtClean="0"/>
              <a:t>arası</a:t>
            </a:r>
            <a:r>
              <a:rPr lang="en-US" b="1" dirty="0" smtClean="0"/>
              <a:t> </a:t>
            </a:r>
            <a:r>
              <a:rPr lang="en-US" b="1" dirty="0" err="1" smtClean="0"/>
              <a:t>siklokatılma</a:t>
            </a:r>
            <a:r>
              <a:rPr lang="en-US" b="1" dirty="0" smtClean="0"/>
              <a:t> </a:t>
            </a:r>
            <a:r>
              <a:rPr lang="en-US" b="1" dirty="0" err="1" smtClean="0"/>
              <a:t>reaksiyonları</a:t>
            </a:r>
            <a:endParaRPr lang="en-US" b="1" dirty="0" smtClean="0"/>
          </a:p>
          <a:p>
            <a:r>
              <a:rPr lang="en-US" dirty="0" err="1" smtClean="0">
                <a:ea typeface="Symbol" charset="2"/>
                <a:cs typeface="Symbol" charset="2"/>
              </a:rPr>
              <a:t>Örnek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bazı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siklokatılmalar</a:t>
            </a:r>
            <a:r>
              <a:rPr lang="en-US" dirty="0" smtClean="0">
                <a:ea typeface="Symbol" charset="2"/>
                <a:cs typeface="Symbol" charset="2"/>
              </a:rPr>
              <a:t>;</a:t>
            </a:r>
            <a:endParaRPr lang="en-US" dirty="0">
              <a:ea typeface="Symbol" charset="2"/>
              <a:cs typeface="Symbol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407" y="3320944"/>
            <a:ext cx="7658485" cy="2178707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998128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51398"/>
            <a:ext cx="2542692" cy="4796394"/>
          </a:xfrm>
        </p:spPr>
        <p:txBody>
          <a:bodyPr>
            <a:normAutofit/>
          </a:bodyPr>
          <a:lstStyle/>
          <a:p>
            <a:r>
              <a:rPr lang="en-US" dirty="0" err="1" smtClean="0"/>
              <a:t>Fotokimyasal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reaksiyonu</a:t>
            </a:r>
            <a:r>
              <a:rPr lang="en-US" dirty="0" smtClean="0"/>
              <a:t> </a:t>
            </a:r>
            <a:r>
              <a:rPr lang="en-US" dirty="0" err="1" smtClean="0"/>
              <a:t>gerçekleştirmek</a:t>
            </a:r>
            <a:r>
              <a:rPr lang="en-US" dirty="0" smtClean="0"/>
              <a:t> </a:t>
            </a:r>
            <a:r>
              <a:rPr lang="en-US" dirty="0" err="1" smtClean="0"/>
              <a:t>mümkündür</a:t>
            </a:r>
            <a:r>
              <a:rPr lang="en-US" dirty="0" smtClean="0"/>
              <a:t>,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örnekler</a:t>
            </a:r>
            <a:r>
              <a:rPr lang="en-US" dirty="0" smtClean="0"/>
              <a:t> </a:t>
            </a:r>
            <a:r>
              <a:rPr lang="en-US" dirty="0" err="1" smtClean="0"/>
              <a:t>verilmiştir</a:t>
            </a:r>
            <a:r>
              <a:rPr lang="en-US" dirty="0" smtClean="0"/>
              <a:t>.</a:t>
            </a:r>
            <a:endParaRPr lang="en-US" dirty="0">
              <a:ea typeface="Symbol" charset="2"/>
              <a:cs typeface="Symbol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688" y="1336811"/>
            <a:ext cx="4938920" cy="5259629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95274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9713"/>
            <a:ext cx="9905999" cy="5039585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Genel</a:t>
            </a:r>
            <a:r>
              <a:rPr lang="en-US" b="1" dirty="0" smtClean="0"/>
              <a:t> </a:t>
            </a:r>
            <a:r>
              <a:rPr lang="en-US" b="1" dirty="0" err="1" smtClean="0"/>
              <a:t>Bilgi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Fotokimya</a:t>
            </a:r>
            <a:r>
              <a:rPr lang="en-US" dirty="0"/>
              <a:t>, </a:t>
            </a:r>
            <a:r>
              <a:rPr lang="en-US" dirty="0" err="1" smtClean="0"/>
              <a:t>elektromagnetik</a:t>
            </a:r>
            <a:r>
              <a:rPr lang="en-US" dirty="0" smtClean="0"/>
              <a:t> </a:t>
            </a:r>
            <a:r>
              <a:rPr lang="en-US" dirty="0" err="1" smtClean="0"/>
              <a:t>ışımanın</a:t>
            </a:r>
            <a:r>
              <a:rPr lang="en-US" dirty="0" smtClean="0"/>
              <a:t> </a:t>
            </a:r>
            <a:r>
              <a:rPr lang="en-US" b="1" dirty="0" smtClean="0"/>
              <a:t>UV-</a:t>
            </a:r>
            <a:r>
              <a:rPr lang="en-US" b="1" dirty="0" err="1" smtClean="0"/>
              <a:t>görünür</a:t>
            </a:r>
            <a:r>
              <a:rPr lang="en-US" dirty="0" smtClean="0"/>
              <a:t> </a:t>
            </a:r>
            <a:r>
              <a:rPr lang="en-US" dirty="0" err="1" smtClean="0"/>
              <a:t>bölgesindeki</a:t>
            </a:r>
            <a:r>
              <a:rPr lang="en-US" dirty="0" smtClean="0"/>
              <a:t> </a:t>
            </a:r>
            <a:r>
              <a:rPr lang="en-US" dirty="0" err="1" smtClean="0"/>
              <a:t>ışımalar</a:t>
            </a:r>
            <a:r>
              <a:rPr lang="en-US" dirty="0" smtClean="0"/>
              <a:t> </a:t>
            </a:r>
            <a:r>
              <a:rPr lang="en-US" dirty="0" err="1" smtClean="0"/>
              <a:t>kullanılarak</a:t>
            </a:r>
            <a:r>
              <a:rPr lang="en-US" dirty="0" smtClean="0"/>
              <a:t> </a:t>
            </a:r>
            <a:r>
              <a:rPr lang="en-US" dirty="0" err="1" smtClean="0"/>
              <a:t>kontrollü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yürütülebilir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bölgedeki</a:t>
            </a:r>
            <a:r>
              <a:rPr lang="en-US" dirty="0" smtClean="0"/>
              <a:t> </a:t>
            </a:r>
            <a:r>
              <a:rPr lang="en-US" dirty="0" err="1" smtClean="0"/>
              <a:t>ışımalar</a:t>
            </a:r>
            <a:r>
              <a:rPr lang="en-US" dirty="0" smtClean="0"/>
              <a:t> </a:t>
            </a:r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 smtClean="0"/>
              <a:t>moleküllerin</a:t>
            </a:r>
            <a:r>
              <a:rPr lang="en-US" dirty="0" smtClean="0"/>
              <a:t> “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uyarılmasına</a:t>
            </a:r>
            <a:r>
              <a:rPr lang="en-US" dirty="0" smtClean="0"/>
              <a:t>”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açarlar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boylarındaki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enerjili</a:t>
            </a:r>
            <a:r>
              <a:rPr lang="en-US" dirty="0" smtClean="0"/>
              <a:t> </a:t>
            </a:r>
            <a:r>
              <a:rPr lang="en-US" dirty="0" err="1" smtClean="0"/>
              <a:t>ışımalar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moleküllerde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elektronların</a:t>
            </a:r>
            <a:r>
              <a:rPr lang="en-US" dirty="0" smtClean="0"/>
              <a:t> her </a:t>
            </a:r>
            <a:r>
              <a:rPr lang="en-US" dirty="0" err="1" smtClean="0"/>
              <a:t>türünün</a:t>
            </a:r>
            <a:r>
              <a:rPr lang="en-US" dirty="0" smtClean="0"/>
              <a:t> </a:t>
            </a:r>
            <a:r>
              <a:rPr lang="en-US" dirty="0" err="1" smtClean="0"/>
              <a:t>koparılarak</a:t>
            </a:r>
            <a:r>
              <a:rPr lang="en-US" dirty="0" smtClean="0"/>
              <a:t> </a:t>
            </a:r>
            <a:r>
              <a:rPr lang="en-US" dirty="0" err="1" smtClean="0"/>
              <a:t>molekül</a:t>
            </a:r>
            <a:r>
              <a:rPr lang="en-US" dirty="0" smtClean="0"/>
              <a:t> </a:t>
            </a:r>
            <a:r>
              <a:rPr lang="en-US" dirty="0" err="1" smtClean="0"/>
              <a:t>parçalanmaları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yolla</a:t>
            </a:r>
            <a:r>
              <a:rPr lang="en-US" dirty="0" smtClean="0"/>
              <a:t> </a:t>
            </a:r>
            <a:r>
              <a:rPr lang="en-US" dirty="0" err="1" smtClean="0"/>
              <a:t>iyonlaşmaya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açar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Kontrollü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sentetik</a:t>
            </a:r>
            <a:r>
              <a:rPr lang="en-US" dirty="0" smtClean="0"/>
              <a:t> </a:t>
            </a:r>
            <a:r>
              <a:rPr lang="en-US" dirty="0" err="1" smtClean="0"/>
              <a:t>reaksiyona</a:t>
            </a:r>
            <a:r>
              <a:rPr lang="en-US" dirty="0" smtClean="0"/>
              <a:t> </a:t>
            </a:r>
            <a:r>
              <a:rPr lang="en-US" dirty="0" err="1" smtClean="0"/>
              <a:t>imkan</a:t>
            </a:r>
            <a:r>
              <a:rPr lang="en-US" dirty="0" smtClean="0"/>
              <a:t> </a:t>
            </a:r>
            <a:r>
              <a:rPr lang="en-US" dirty="0" err="1" smtClean="0"/>
              <a:t>sağlamazlar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Ayrıca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ışınlı</a:t>
            </a:r>
            <a:r>
              <a:rPr lang="en-US" dirty="0" smtClean="0"/>
              <a:t> </a:t>
            </a:r>
            <a:r>
              <a:rPr lang="en-US" dirty="0" err="1" smtClean="0"/>
              <a:t>iyonlaştırıcı</a:t>
            </a:r>
            <a:r>
              <a:rPr lang="en-US" dirty="0" smtClean="0"/>
              <a:t> </a:t>
            </a:r>
            <a:r>
              <a:rPr lang="en-US" dirty="0" err="1" smtClean="0"/>
              <a:t>ışınların</a:t>
            </a:r>
            <a:r>
              <a:rPr lang="en-US" dirty="0" smtClean="0"/>
              <a:t>, </a:t>
            </a:r>
            <a:r>
              <a:rPr lang="en-US" dirty="0" err="1" smtClean="0"/>
              <a:t>temini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zordur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9713"/>
            <a:ext cx="9905999" cy="503958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Genel</a:t>
            </a:r>
            <a:r>
              <a:rPr lang="en-US" b="1" dirty="0" smtClean="0"/>
              <a:t> </a:t>
            </a:r>
            <a:r>
              <a:rPr lang="en-US" b="1" dirty="0" err="1" smtClean="0"/>
              <a:t>Bilgi</a:t>
            </a:r>
            <a:r>
              <a:rPr lang="en-US" b="1" dirty="0" smtClean="0"/>
              <a:t>:</a:t>
            </a:r>
          </a:p>
          <a:p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boyu</a:t>
            </a:r>
            <a:r>
              <a:rPr lang="en-US" dirty="0"/>
              <a:t>, UV-</a:t>
            </a:r>
            <a:r>
              <a:rPr lang="en-US" dirty="0" err="1"/>
              <a:t>görünür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ışınlarından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ışımalar</a:t>
            </a:r>
            <a:r>
              <a:rPr lang="en-US" dirty="0"/>
              <a:t> (IR, </a:t>
            </a:r>
            <a:r>
              <a:rPr lang="en-US" dirty="0" err="1"/>
              <a:t>radyo</a:t>
            </a:r>
            <a:r>
              <a:rPr lang="en-US" dirty="0"/>
              <a:t> </a:t>
            </a:r>
            <a:r>
              <a:rPr lang="en-US" dirty="0" err="1"/>
              <a:t>dalgaları</a:t>
            </a:r>
            <a:r>
              <a:rPr lang="en-US" dirty="0"/>
              <a:t>, MW </a:t>
            </a:r>
            <a:r>
              <a:rPr lang="en-US" dirty="0" err="1"/>
              <a:t>gibi</a:t>
            </a:r>
            <a:r>
              <a:rPr lang="en-US" dirty="0"/>
              <a:t>)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bağların</a:t>
            </a:r>
            <a:r>
              <a:rPr lang="en-US" dirty="0"/>
              <a:t> </a:t>
            </a:r>
            <a:r>
              <a:rPr lang="en-US" dirty="0" err="1"/>
              <a:t>kopabilmesi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enerjiye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olmadıklarından</a:t>
            </a:r>
            <a:r>
              <a:rPr lang="en-US" dirty="0"/>
              <a:t> </a:t>
            </a:r>
            <a:r>
              <a:rPr lang="en-US" dirty="0" err="1"/>
              <a:t>reaksiyonların</a:t>
            </a:r>
            <a:r>
              <a:rPr lang="en-US" dirty="0"/>
              <a:t> </a:t>
            </a:r>
            <a:r>
              <a:rPr lang="en-US" dirty="0" err="1"/>
              <a:t>oluşumuna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açacak</a:t>
            </a:r>
            <a:r>
              <a:rPr lang="en-US" dirty="0"/>
              <a:t> </a:t>
            </a:r>
            <a:r>
              <a:rPr lang="en-US" dirty="0" err="1"/>
              <a:t>ara</a:t>
            </a:r>
            <a:r>
              <a:rPr lang="en-US" dirty="0"/>
              <a:t> </a:t>
            </a:r>
            <a:r>
              <a:rPr lang="en-US" dirty="0" err="1"/>
              <a:t>türlerin</a:t>
            </a:r>
            <a:r>
              <a:rPr lang="en-US" dirty="0"/>
              <a:t> </a:t>
            </a:r>
            <a:r>
              <a:rPr lang="en-US" dirty="0" err="1"/>
              <a:t>oluşumuna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açamazlar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moleküllerde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/>
              <a:t> </a:t>
            </a:r>
            <a:r>
              <a:rPr lang="en-US" dirty="0" err="1" smtClean="0"/>
              <a:t>elektronların</a:t>
            </a:r>
            <a:r>
              <a:rPr lang="en-US" dirty="0" smtClean="0"/>
              <a:t> </a:t>
            </a:r>
            <a:r>
              <a:rPr lang="en-US" dirty="0" err="1" smtClean="0"/>
              <a:t>uyarılması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r>
              <a:rPr lang="en-US" dirty="0" smtClean="0"/>
              <a:t> </a:t>
            </a:r>
            <a:r>
              <a:rPr lang="en-US" dirty="0" err="1" smtClean="0"/>
              <a:t>spektrumdaki</a:t>
            </a:r>
            <a:r>
              <a:rPr lang="en-US" dirty="0" smtClean="0"/>
              <a:t> UV-</a:t>
            </a:r>
            <a:r>
              <a:rPr lang="en-US" dirty="0" err="1" smtClean="0"/>
              <a:t>Görünür</a:t>
            </a:r>
            <a:r>
              <a:rPr lang="en-US" dirty="0" smtClean="0"/>
              <a:t> </a:t>
            </a:r>
            <a:r>
              <a:rPr lang="en-US" dirty="0" err="1" smtClean="0"/>
              <a:t>bölge</a:t>
            </a:r>
            <a:r>
              <a:rPr lang="en-US" dirty="0" smtClean="0"/>
              <a:t> </a:t>
            </a:r>
            <a:r>
              <a:rPr lang="en-US" dirty="0" err="1" smtClean="0"/>
              <a:t>ışınlarına</a:t>
            </a:r>
            <a:r>
              <a:rPr lang="en-US" dirty="0" smtClean="0"/>
              <a:t> </a:t>
            </a:r>
            <a:r>
              <a:rPr lang="en-US" dirty="0" err="1" smtClean="0"/>
              <a:t>karşılık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1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9713"/>
            <a:ext cx="9905999" cy="5039585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Moleküler-Elektronik</a:t>
            </a:r>
            <a:r>
              <a:rPr lang="en-US" b="1" dirty="0" smtClean="0"/>
              <a:t> </a:t>
            </a:r>
            <a:r>
              <a:rPr lang="en-US" b="1" dirty="0" err="1" smtClean="0"/>
              <a:t>Uyarılma</a:t>
            </a:r>
            <a:endParaRPr lang="en-US" b="1" dirty="0" smtClean="0"/>
          </a:p>
          <a:p>
            <a:pPr lvl="0"/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molekül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soğurduğunda</a:t>
            </a:r>
            <a:r>
              <a:rPr lang="en-US" dirty="0" smtClean="0"/>
              <a:t> </a:t>
            </a:r>
            <a:r>
              <a:rPr lang="en-US" dirty="0" err="1" smtClean="0"/>
              <a:t>uyarılır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hale </a:t>
            </a:r>
            <a:r>
              <a:rPr lang="en-US" dirty="0" err="1" smtClean="0"/>
              <a:t>uyarılmış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 </a:t>
            </a:r>
            <a:r>
              <a:rPr lang="en-US" dirty="0" err="1" smtClean="0"/>
              <a:t>Başlangıç</a:t>
            </a:r>
            <a:r>
              <a:rPr lang="en-US" dirty="0" smtClean="0"/>
              <a:t> </a:t>
            </a:r>
            <a:r>
              <a:rPr lang="en-US" dirty="0" err="1" smtClean="0"/>
              <a:t>haline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</a:t>
            </a:r>
          </a:p>
          <a:p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moleküller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spektrumun</a:t>
            </a:r>
            <a:r>
              <a:rPr lang="en-US" dirty="0"/>
              <a:t> UV-</a:t>
            </a:r>
            <a:r>
              <a:rPr lang="en-US" dirty="0" err="1"/>
              <a:t>görünür</a:t>
            </a:r>
            <a:r>
              <a:rPr lang="en-US" dirty="0"/>
              <a:t> </a:t>
            </a:r>
            <a:r>
              <a:rPr lang="en-US" dirty="0" err="1"/>
              <a:t>bölgesindeki</a:t>
            </a:r>
            <a:r>
              <a:rPr lang="en-US" dirty="0"/>
              <a:t> </a:t>
            </a:r>
            <a:r>
              <a:rPr lang="en-US" dirty="0" err="1"/>
              <a:t>ışımaları</a:t>
            </a:r>
            <a:r>
              <a:rPr lang="en-US" dirty="0"/>
              <a:t> </a:t>
            </a:r>
            <a:r>
              <a:rPr lang="en-US" dirty="0" err="1"/>
              <a:t>soğurarak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uyarılırlar</a:t>
            </a:r>
            <a:r>
              <a:rPr lang="en-US" dirty="0"/>
              <a:t>. </a:t>
            </a:r>
            <a:r>
              <a:rPr lang="en-US" dirty="0" err="1"/>
              <a:t>Uyarılma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geçişler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bağ</a:t>
            </a:r>
            <a:r>
              <a:rPr lang="en-US" dirty="0"/>
              <a:t> </a:t>
            </a:r>
            <a:r>
              <a:rPr lang="en-US" dirty="0" err="1"/>
              <a:t>elektronlarının</a:t>
            </a:r>
            <a:r>
              <a:rPr lang="en-US" dirty="0"/>
              <a:t> </a:t>
            </a:r>
            <a:r>
              <a:rPr lang="en-US" dirty="0" err="1"/>
              <a:t>uyarılması</a:t>
            </a:r>
            <a:r>
              <a:rPr lang="en-US" dirty="0"/>
              <a:t>, </a:t>
            </a:r>
            <a:r>
              <a:rPr lang="en-US" dirty="0" err="1"/>
              <a:t>bağ</a:t>
            </a:r>
            <a:r>
              <a:rPr lang="en-US" dirty="0"/>
              <a:t> </a:t>
            </a:r>
            <a:r>
              <a:rPr lang="en-US" dirty="0" err="1"/>
              <a:t>halinin</a:t>
            </a:r>
            <a:r>
              <a:rPr lang="en-US" dirty="0"/>
              <a:t> </a:t>
            </a:r>
            <a:r>
              <a:rPr lang="en-US" dirty="0" err="1"/>
              <a:t>geçici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antibağ</a:t>
            </a:r>
            <a:r>
              <a:rPr lang="en-US" dirty="0"/>
              <a:t> </a:t>
            </a:r>
            <a:r>
              <a:rPr lang="en-US" dirty="0" err="1"/>
              <a:t>haline</a:t>
            </a:r>
            <a:r>
              <a:rPr lang="en-US" dirty="0"/>
              <a:t> </a:t>
            </a:r>
            <a:r>
              <a:rPr lang="en-US" dirty="0" err="1"/>
              <a:t>dönüşmesine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açar</a:t>
            </a:r>
            <a:r>
              <a:rPr lang="en-US"/>
              <a:t>. </a:t>
            </a:r>
            <a:endParaRPr lang="en-US" dirty="0"/>
          </a:p>
          <a:p>
            <a:r>
              <a:rPr lang="en-US" dirty="0"/>
              <a:t>Sigma, pi </a:t>
            </a:r>
            <a:r>
              <a:rPr lang="en-US" dirty="0" err="1"/>
              <a:t>bağ</a:t>
            </a:r>
            <a:r>
              <a:rPr lang="en-US" dirty="0"/>
              <a:t> </a:t>
            </a:r>
            <a:r>
              <a:rPr lang="en-US" dirty="0" err="1"/>
              <a:t>elektronları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ortaklanmamış</a:t>
            </a:r>
            <a:r>
              <a:rPr lang="en-US" dirty="0"/>
              <a:t> </a:t>
            </a:r>
            <a:r>
              <a:rPr lang="en-US" dirty="0" err="1"/>
              <a:t>elektronların</a:t>
            </a:r>
            <a:r>
              <a:rPr lang="en-US" dirty="0"/>
              <a:t> </a:t>
            </a:r>
            <a:r>
              <a:rPr lang="en-US" dirty="0" err="1"/>
              <a:t>uyarılması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enerjilerdeki</a:t>
            </a:r>
            <a:r>
              <a:rPr lang="en-US" dirty="0"/>
              <a:t>,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deyişle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dalga</a:t>
            </a:r>
            <a:r>
              <a:rPr lang="en-US" dirty="0"/>
              <a:t> </a:t>
            </a:r>
            <a:r>
              <a:rPr lang="en-US" dirty="0" err="1"/>
              <a:t>boylarındaki</a:t>
            </a:r>
            <a:r>
              <a:rPr lang="en-US" dirty="0"/>
              <a:t> UV-</a:t>
            </a:r>
            <a:r>
              <a:rPr lang="en-US" dirty="0" err="1"/>
              <a:t>görünür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ışınlarının</a:t>
            </a:r>
            <a:r>
              <a:rPr lang="en-US" dirty="0"/>
              <a:t> </a:t>
            </a:r>
            <a:r>
              <a:rPr lang="en-US" dirty="0" err="1"/>
              <a:t>soğurulması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9713"/>
            <a:ext cx="9905999" cy="503958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Elektronik</a:t>
            </a:r>
            <a:r>
              <a:rPr lang="en-US" b="1" dirty="0" smtClean="0"/>
              <a:t> </a:t>
            </a:r>
            <a:r>
              <a:rPr lang="en-US" b="1" dirty="0" err="1" smtClean="0"/>
              <a:t>Geçişler</a:t>
            </a:r>
            <a:endParaRPr lang="en-US" b="1" dirty="0" smtClean="0"/>
          </a:p>
          <a:p>
            <a:pPr algn="just"/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molekülde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/>
              <a:t>halde</a:t>
            </a:r>
            <a:r>
              <a:rPr lang="en-US" dirty="0"/>
              <a:t> </a:t>
            </a:r>
            <a:r>
              <a:rPr lang="en-US" dirty="0" err="1" smtClean="0"/>
              <a:t>değerlik</a:t>
            </a:r>
            <a:r>
              <a:rPr lang="en-US" dirty="0" smtClean="0"/>
              <a:t> </a:t>
            </a:r>
            <a:r>
              <a:rPr lang="en-US" dirty="0" err="1" smtClean="0"/>
              <a:t>elektronları</a:t>
            </a:r>
            <a:r>
              <a:rPr lang="en-US" dirty="0" smtClean="0"/>
              <a:t>;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s </a:t>
            </a:r>
            <a:r>
              <a:rPr lang="en-US" dirty="0" err="1" smtClean="0">
                <a:ea typeface="Symbol" charset="2"/>
                <a:cs typeface="Symbol" charset="2"/>
              </a:rPr>
              <a:t>bağlarında</a:t>
            </a:r>
            <a:r>
              <a:rPr lang="en-US" dirty="0" smtClean="0">
                <a:ea typeface="Symbol" charset="2"/>
                <a:cs typeface="Symbol" charset="2"/>
              </a:rPr>
              <a:t>,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bağlarında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veya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heteroatomlar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üzerinde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ortaklanmamış</a:t>
            </a:r>
            <a:r>
              <a:rPr lang="en-US" dirty="0" smtClean="0">
                <a:ea typeface="Symbol" charset="2"/>
                <a:cs typeface="Symbol" charset="2"/>
              </a:rPr>
              <a:t> (n) </a:t>
            </a:r>
            <a:r>
              <a:rPr lang="en-US" dirty="0" err="1" smtClean="0">
                <a:ea typeface="Symbol" charset="2"/>
                <a:cs typeface="Symbol" charset="2"/>
              </a:rPr>
              <a:t>elektronlar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olarak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bulunabilirler</a:t>
            </a:r>
            <a:r>
              <a:rPr lang="en-US" dirty="0" smtClean="0">
                <a:ea typeface="Symbol" charset="2"/>
                <a:cs typeface="Symbol" charset="2"/>
              </a:rPr>
              <a:t>.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Bu </a:t>
            </a:r>
            <a:r>
              <a:rPr lang="en-US" dirty="0" err="1" smtClean="0"/>
              <a:t>elektronlar</a:t>
            </a:r>
            <a:r>
              <a:rPr lang="en-US" dirty="0" smtClean="0"/>
              <a:t> </a:t>
            </a:r>
            <a:r>
              <a:rPr lang="en-US" dirty="0" err="1" smtClean="0"/>
              <a:t>moleküldeki</a:t>
            </a:r>
            <a:r>
              <a:rPr lang="en-US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seviyelerinde</a:t>
            </a:r>
            <a:r>
              <a:rPr lang="en-US" dirty="0" smtClean="0"/>
              <a:t> (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s*, p</a:t>
            </a:r>
            <a:r>
              <a:rPr lang="en-US" dirty="0" smtClean="0">
                <a:ea typeface="Symbol" charset="2"/>
                <a:cs typeface="Symbol" charset="2"/>
              </a:rPr>
              <a:t>*) </a:t>
            </a:r>
            <a:r>
              <a:rPr lang="en-US" dirty="0" err="1" smtClean="0">
                <a:ea typeface="Symbol" charset="2"/>
                <a:cs typeface="Symbol" charset="2"/>
              </a:rPr>
              <a:t>bulunan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antibağ</a:t>
            </a:r>
            <a:r>
              <a:rPr lang="en-US" dirty="0" smtClean="0">
                <a:ea typeface="Symbol" charset="2"/>
                <a:cs typeface="Symbol" charset="2"/>
              </a:rPr>
              <a:t> (</a:t>
            </a:r>
            <a:r>
              <a:rPr lang="en-US" dirty="0" err="1" smtClean="0">
                <a:ea typeface="Symbol" charset="2"/>
                <a:cs typeface="Symbol" charset="2"/>
              </a:rPr>
              <a:t>bağ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karşıtı</a:t>
            </a:r>
            <a:r>
              <a:rPr lang="en-US" dirty="0" smtClean="0">
                <a:ea typeface="Symbol" charset="2"/>
                <a:cs typeface="Symbol" charset="2"/>
              </a:rPr>
              <a:t>) </a:t>
            </a:r>
            <a:r>
              <a:rPr lang="en-US" dirty="0" err="1" smtClean="0">
                <a:ea typeface="Symbol" charset="2"/>
                <a:cs typeface="Symbol" charset="2"/>
              </a:rPr>
              <a:t>orbitallere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geçebilir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ve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böylelikle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uyarılırlar</a:t>
            </a:r>
            <a:r>
              <a:rPr lang="en-US" dirty="0" smtClean="0">
                <a:ea typeface="Symbol" charset="2"/>
                <a:cs typeface="Symbol" charset="2"/>
              </a:rPr>
              <a:t>.</a:t>
            </a:r>
          </a:p>
          <a:p>
            <a:r>
              <a:rPr lang="en-US" dirty="0" err="1" smtClean="0">
                <a:ea typeface="Symbol" charset="2"/>
                <a:cs typeface="Symbol" charset="2"/>
              </a:rPr>
              <a:t>Bir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elektronun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bulunduğu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temel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halden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üst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enerji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seviyesine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geçmesine</a:t>
            </a:r>
            <a:r>
              <a:rPr lang="en-US" dirty="0" smtClean="0">
                <a:ea typeface="Symbol" charset="2"/>
                <a:cs typeface="Symbol" charset="2"/>
              </a:rPr>
              <a:t> “</a:t>
            </a:r>
            <a:r>
              <a:rPr lang="en-US" dirty="0" err="1" smtClean="0">
                <a:ea typeface="Symbol" charset="2"/>
                <a:cs typeface="Symbol" charset="2"/>
              </a:rPr>
              <a:t>elektronik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geçiş</a:t>
            </a:r>
            <a:r>
              <a:rPr lang="en-US" dirty="0" smtClean="0">
                <a:ea typeface="Symbol" charset="2"/>
                <a:cs typeface="Symbol" charset="2"/>
              </a:rPr>
              <a:t>” </a:t>
            </a:r>
            <a:r>
              <a:rPr lang="en-US" dirty="0" err="1" smtClean="0">
                <a:ea typeface="Symbol" charset="2"/>
                <a:cs typeface="Symbol" charset="2"/>
              </a:rPr>
              <a:t>denir</a:t>
            </a:r>
            <a:r>
              <a:rPr lang="en-US" dirty="0" smtClean="0">
                <a:ea typeface="Symbol" charset="2"/>
                <a:cs typeface="Symbol" charset="2"/>
              </a:rPr>
              <a:t>.</a:t>
            </a:r>
          </a:p>
          <a:p>
            <a:r>
              <a:rPr lang="en-US" dirty="0" err="1" smtClean="0">
                <a:ea typeface="Symbol" charset="2"/>
                <a:cs typeface="Symbol" charset="2"/>
              </a:rPr>
              <a:t>Bir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elektronik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geçiş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enerji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gerektirir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ve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elektron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aradaki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enerji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farkını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elektromagnetik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ışıma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soğurarak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sağlayabilir</a:t>
            </a:r>
            <a:r>
              <a:rPr lang="en-US" dirty="0" smtClean="0">
                <a:ea typeface="Symbol" charset="2"/>
                <a:cs typeface="Symbol" charset="2"/>
              </a:rPr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9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11017"/>
            <a:ext cx="3178796" cy="379343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Elektronik</a:t>
            </a:r>
            <a:r>
              <a:rPr lang="en-US" b="1" dirty="0" smtClean="0"/>
              <a:t> </a:t>
            </a:r>
            <a:r>
              <a:rPr lang="en-US" b="1" dirty="0" err="1" smtClean="0"/>
              <a:t>Geçişler</a:t>
            </a:r>
            <a:endParaRPr lang="en-US" b="1" dirty="0" smtClean="0"/>
          </a:p>
          <a:p>
            <a:pPr algn="just"/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geçişler</a:t>
            </a:r>
            <a:r>
              <a:rPr lang="en-US" dirty="0" smtClean="0"/>
              <a:t> </a:t>
            </a: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tür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uyarılmış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6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türde</a:t>
            </a:r>
            <a:r>
              <a:rPr lang="en-US" dirty="0" smtClean="0"/>
              <a:t> </a:t>
            </a:r>
            <a:r>
              <a:rPr lang="en-US" dirty="0" err="1" smtClean="0"/>
              <a:t>gelişebilir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026392" y="3817117"/>
            <a:ext cx="157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Enerji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808413" y="2352782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Antibağ</a:t>
            </a:r>
            <a:endParaRPr lang="en-US" dirty="0" smtClean="0"/>
          </a:p>
          <a:p>
            <a:r>
              <a:rPr lang="en-US" dirty="0" err="1" smtClean="0"/>
              <a:t>orbitalleri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663" y="1850559"/>
            <a:ext cx="5651193" cy="3820775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50210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2212"/>
            <a:ext cx="9905998" cy="1068901"/>
          </a:xfrm>
        </p:spPr>
        <p:txBody>
          <a:bodyPr/>
          <a:lstStyle/>
          <a:p>
            <a:r>
              <a:rPr lang="en-US" b="1" dirty="0" err="1"/>
              <a:t>Konu</a:t>
            </a:r>
            <a:r>
              <a:rPr lang="en-US" b="1" dirty="0"/>
              <a:t>: </a:t>
            </a:r>
            <a:r>
              <a:rPr lang="en-US" b="1" dirty="0" smtClean="0"/>
              <a:t>ORGANİK FOTOKİMYA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9713"/>
            <a:ext cx="9905999" cy="5039585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Elektronik</a:t>
            </a:r>
            <a:r>
              <a:rPr lang="en-US" b="1" dirty="0" smtClean="0"/>
              <a:t> </a:t>
            </a:r>
            <a:r>
              <a:rPr lang="en-US" b="1" dirty="0" err="1" smtClean="0"/>
              <a:t>Geçişler</a:t>
            </a:r>
            <a:endParaRPr lang="en-US" b="1" dirty="0" smtClean="0"/>
          </a:p>
          <a:p>
            <a:pPr algn="just"/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geçişlerden</a:t>
            </a:r>
            <a:r>
              <a:rPr lang="en-US" dirty="0"/>
              <a:t> </a:t>
            </a:r>
            <a:r>
              <a:rPr lang="en-US" dirty="0" smtClean="0"/>
              <a:t>n-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>
                <a:ea typeface="Symbol" charset="2"/>
                <a:cs typeface="Symbol" charset="2"/>
              </a:rPr>
              <a:t>*,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>
                <a:ea typeface="Symbol" charset="2"/>
                <a:cs typeface="Symbol" charset="2"/>
              </a:rPr>
              <a:t>-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>
                <a:ea typeface="Symbol" charset="2"/>
                <a:cs typeface="Symbol" charset="2"/>
              </a:rPr>
              <a:t>* </a:t>
            </a:r>
            <a:r>
              <a:rPr lang="en-US" dirty="0" err="1">
                <a:ea typeface="Symbol" charset="2"/>
                <a:cs typeface="Symbol" charset="2"/>
              </a:rPr>
              <a:t>ve</a:t>
            </a:r>
            <a:r>
              <a:rPr lang="en-US" dirty="0">
                <a:ea typeface="Symbol" charset="2"/>
                <a:cs typeface="Symbol" charset="2"/>
              </a:rPr>
              <a:t>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s-s*</a:t>
            </a:r>
            <a:r>
              <a:rPr lang="en-US" dirty="0">
                <a:ea typeface="Symbol" charset="2"/>
                <a:cs typeface="Symbol" charset="2"/>
              </a:rPr>
              <a:t> </a:t>
            </a:r>
            <a:r>
              <a:rPr lang="en-US" dirty="0" err="1">
                <a:ea typeface="Symbol" charset="2"/>
                <a:cs typeface="Symbol" charset="2"/>
              </a:rPr>
              <a:t>geçişleri</a:t>
            </a:r>
            <a:r>
              <a:rPr lang="en-US" dirty="0">
                <a:ea typeface="Symbol" charset="2"/>
                <a:cs typeface="Symbol" charset="2"/>
              </a:rPr>
              <a:t> </a:t>
            </a:r>
            <a:r>
              <a:rPr lang="en-US" dirty="0" err="1">
                <a:ea typeface="Symbol" charset="2"/>
                <a:cs typeface="Symbol" charset="2"/>
              </a:rPr>
              <a:t>tercihli</a:t>
            </a:r>
            <a:r>
              <a:rPr lang="en-US" dirty="0">
                <a:ea typeface="Symbol" charset="2"/>
                <a:cs typeface="Symbol" charset="2"/>
              </a:rPr>
              <a:t> </a:t>
            </a:r>
            <a:r>
              <a:rPr lang="en-US" dirty="0" err="1">
                <a:ea typeface="Symbol" charset="2"/>
                <a:cs typeface="Symbol" charset="2"/>
              </a:rPr>
              <a:t>olup</a:t>
            </a:r>
            <a:r>
              <a:rPr lang="en-US" dirty="0">
                <a:ea typeface="Symbol" charset="2"/>
                <a:cs typeface="Symbol" charset="2"/>
              </a:rPr>
              <a:t>, </a:t>
            </a:r>
            <a:r>
              <a:rPr lang="en-US" dirty="0" err="1">
                <a:ea typeface="Symbol" charset="2"/>
                <a:cs typeface="Symbol" charset="2"/>
              </a:rPr>
              <a:t>fotokimya</a:t>
            </a:r>
            <a:r>
              <a:rPr lang="en-US" dirty="0">
                <a:ea typeface="Symbol" charset="2"/>
                <a:cs typeface="Symbol" charset="2"/>
              </a:rPr>
              <a:t> </a:t>
            </a:r>
            <a:r>
              <a:rPr lang="en-US" dirty="0" err="1">
                <a:ea typeface="Symbol" charset="2"/>
                <a:cs typeface="Symbol" charset="2"/>
              </a:rPr>
              <a:t>açısından</a:t>
            </a:r>
            <a:r>
              <a:rPr lang="en-US" dirty="0">
                <a:ea typeface="Symbol" charset="2"/>
                <a:cs typeface="Symbol" charset="2"/>
              </a:rPr>
              <a:t> </a:t>
            </a:r>
            <a:r>
              <a:rPr lang="en-US" dirty="0" err="1">
                <a:ea typeface="Symbol" charset="2"/>
                <a:cs typeface="Symbol" charset="2"/>
              </a:rPr>
              <a:t>önemli</a:t>
            </a:r>
            <a:r>
              <a:rPr lang="en-US" dirty="0">
                <a:ea typeface="Symbol" charset="2"/>
                <a:cs typeface="Symbol" charset="2"/>
              </a:rPr>
              <a:t> </a:t>
            </a:r>
            <a:r>
              <a:rPr lang="en-US" dirty="0" err="1">
                <a:ea typeface="Symbol" charset="2"/>
                <a:cs typeface="Symbol" charset="2"/>
              </a:rPr>
              <a:t>olanları</a:t>
            </a:r>
            <a:r>
              <a:rPr lang="en-US" dirty="0">
                <a:ea typeface="Symbol" charset="2"/>
                <a:cs typeface="Symbol" charset="2"/>
              </a:rPr>
              <a:t> ilk </a:t>
            </a:r>
            <a:r>
              <a:rPr lang="en-US" dirty="0" err="1">
                <a:ea typeface="Symbol" charset="2"/>
                <a:cs typeface="Symbol" charset="2"/>
              </a:rPr>
              <a:t>ikisidir</a:t>
            </a:r>
            <a:r>
              <a:rPr lang="en-US" dirty="0">
                <a:ea typeface="Symbol" charset="2"/>
                <a:cs typeface="Symbol" charset="2"/>
              </a:rPr>
              <a:t>.</a:t>
            </a:r>
            <a:r>
              <a:rPr lang="en-US" dirty="0"/>
              <a:t> </a:t>
            </a:r>
          </a:p>
          <a:p>
            <a:pPr algn="just"/>
            <a:r>
              <a:rPr lang="en-US" dirty="0">
                <a:latin typeface="Symbol" charset="2"/>
                <a:ea typeface="Symbol" charset="2"/>
                <a:cs typeface="Symbol" charset="2"/>
              </a:rPr>
              <a:t>s-s*</a:t>
            </a:r>
            <a:r>
              <a:rPr lang="en-US" dirty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geçişleri</a:t>
            </a:r>
            <a:r>
              <a:rPr lang="en-US" dirty="0" smtClean="0">
                <a:ea typeface="Symbol" charset="2"/>
                <a:cs typeface="Symbol" charset="2"/>
              </a:rPr>
              <a:t>, </a:t>
            </a:r>
            <a:r>
              <a:rPr lang="en-US" dirty="0" err="1" smtClean="0">
                <a:ea typeface="Symbol" charset="2"/>
                <a:cs typeface="Symbol" charset="2"/>
              </a:rPr>
              <a:t>organik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molekülün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islkeletindeki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farklı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bağlarında</a:t>
            </a:r>
            <a:r>
              <a:rPr lang="en-US" dirty="0" smtClean="0">
                <a:ea typeface="Symbol" charset="2"/>
                <a:cs typeface="Symbol" charset="2"/>
              </a:rPr>
              <a:t> (C-C, C=C, C-H, C-X, C-O, C-N </a:t>
            </a:r>
            <a:r>
              <a:rPr lang="en-US" dirty="0" err="1" smtClean="0">
                <a:ea typeface="Symbol" charset="2"/>
                <a:cs typeface="Symbol" charset="2"/>
              </a:rPr>
              <a:t>vd</a:t>
            </a:r>
            <a:r>
              <a:rPr lang="en-US" dirty="0" smtClean="0">
                <a:ea typeface="Symbol" charset="2"/>
                <a:cs typeface="Symbol" charset="2"/>
              </a:rPr>
              <a:t>) </a:t>
            </a:r>
            <a:r>
              <a:rPr lang="en-US" dirty="0" err="1" smtClean="0">
                <a:ea typeface="Symbol" charset="2"/>
                <a:cs typeface="Symbol" charset="2"/>
              </a:rPr>
              <a:t>bulunan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elektronların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farklı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enerji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seviyelerinden</a:t>
            </a:r>
            <a:r>
              <a:rPr lang="en-US" dirty="0" smtClean="0">
                <a:ea typeface="Symbol" charset="2"/>
                <a:cs typeface="Symbol" charset="2"/>
              </a:rPr>
              <a:t> (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smtClean="0">
                <a:ea typeface="Symbol" charset="2"/>
                <a:cs typeface="Symbol" charset="2"/>
              </a:rPr>
              <a:t>1</a:t>
            </a:r>
            <a:r>
              <a:rPr lang="en-US" dirty="0" smtClean="0">
                <a:ea typeface="Symbol" charset="2"/>
                <a:cs typeface="Symbol" charset="2"/>
              </a:rPr>
              <a:t>,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 s</a:t>
            </a:r>
            <a:r>
              <a:rPr lang="en-US" baseline="-25000" dirty="0" smtClean="0">
                <a:ea typeface="Symbol" charset="2"/>
                <a:cs typeface="Symbol" charset="2"/>
              </a:rPr>
              <a:t>2</a:t>
            </a:r>
            <a:r>
              <a:rPr lang="en-US" dirty="0" smtClean="0">
                <a:ea typeface="Symbol" charset="2"/>
                <a:cs typeface="Symbol" charset="2"/>
              </a:rPr>
              <a:t>,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smtClean="0">
                <a:ea typeface="Symbol" charset="2"/>
                <a:cs typeface="Symbol" charset="2"/>
              </a:rPr>
              <a:t>4</a:t>
            </a:r>
            <a:r>
              <a:rPr lang="en-US" dirty="0" smtClean="0">
                <a:ea typeface="Symbol" charset="2"/>
                <a:cs typeface="Symbol" charset="2"/>
              </a:rPr>
              <a:t>,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 s</a:t>
            </a:r>
            <a:r>
              <a:rPr lang="en-US" baseline="-25000" dirty="0" smtClean="0">
                <a:ea typeface="Symbol" charset="2"/>
                <a:cs typeface="Symbol" charset="2"/>
              </a:rPr>
              <a:t>4</a:t>
            </a:r>
            <a:r>
              <a:rPr lang="is-IS" dirty="0" smtClean="0">
                <a:ea typeface="Symbol" charset="2"/>
                <a:cs typeface="Symbol" charset="2"/>
              </a:rPr>
              <a:t>…..)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geçişleri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çok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fazla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sayıda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olduğundan</a:t>
            </a:r>
            <a:r>
              <a:rPr lang="en-US" dirty="0" smtClean="0">
                <a:ea typeface="Symbol" charset="2"/>
                <a:cs typeface="Symbol" charset="2"/>
              </a:rPr>
              <a:t>, </a:t>
            </a:r>
            <a:r>
              <a:rPr lang="en-US" dirty="0" err="1" smtClean="0">
                <a:ea typeface="Symbol" charset="2"/>
                <a:cs typeface="Symbol" charset="2"/>
              </a:rPr>
              <a:t>enerjisi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yüksek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ve</a:t>
            </a:r>
            <a:r>
              <a:rPr lang="en-US" dirty="0" smtClean="0">
                <a:ea typeface="Symbol" charset="2"/>
                <a:cs typeface="Symbol" charset="2"/>
              </a:rPr>
              <a:t> dah </a:t>
            </a:r>
            <a:r>
              <a:rPr lang="en-US" dirty="0" err="1" smtClean="0">
                <a:ea typeface="Symbol" charset="2"/>
                <a:cs typeface="Symbol" charset="2"/>
              </a:rPr>
              <a:t>kısa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dalga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boylu</a:t>
            </a:r>
            <a:r>
              <a:rPr lang="en-US" dirty="0" smtClean="0">
                <a:ea typeface="Symbol" charset="2"/>
                <a:cs typeface="Symbol" charset="2"/>
              </a:rPr>
              <a:t> UV </a:t>
            </a:r>
            <a:r>
              <a:rPr lang="en-US" dirty="0" err="1" smtClean="0">
                <a:ea typeface="Symbol" charset="2"/>
                <a:cs typeface="Symbol" charset="2"/>
              </a:rPr>
              <a:t>ışınlarına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karşılık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geldiğinden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ve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karmaşık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kopmalara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ve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ürünlere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yol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açabildiğinden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sentez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açısından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kullanışsızdır</a:t>
            </a:r>
            <a:r>
              <a:rPr lang="en-US" dirty="0" smtClean="0">
                <a:ea typeface="Symbol" charset="2"/>
                <a:cs typeface="Symbol" charset="2"/>
              </a:rPr>
              <a:t>.</a:t>
            </a:r>
          </a:p>
          <a:p>
            <a:pPr algn="just"/>
            <a:r>
              <a:rPr lang="en-US" dirty="0" err="1" smtClean="0">
                <a:ea typeface="Symbol" charset="2"/>
                <a:cs typeface="Symbol" charset="2"/>
              </a:rPr>
              <a:t>Sonuç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olarak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elektronik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geçişlerden</a:t>
            </a:r>
            <a:r>
              <a:rPr lang="en-US" dirty="0" smtClean="0">
                <a:ea typeface="Symbol" charset="2"/>
                <a:cs typeface="Symbol" charset="2"/>
              </a:rPr>
              <a:t> 230nm </a:t>
            </a:r>
            <a:r>
              <a:rPr lang="en-US" dirty="0" err="1" smtClean="0">
                <a:ea typeface="Symbol" charset="2"/>
                <a:cs typeface="Symbol" charset="2"/>
              </a:rPr>
              <a:t>ve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üzerinde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dalga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boyunda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soğurma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yapabilen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ve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seçimli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olarak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uyarılabilen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elektronik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geçişler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organik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forokimyasal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sentez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için</a:t>
            </a:r>
            <a:r>
              <a:rPr lang="en-US" dirty="0" smtClean="0">
                <a:ea typeface="Symbol" charset="2"/>
                <a:cs typeface="Symbol" charset="2"/>
              </a:rPr>
              <a:t> </a:t>
            </a:r>
            <a:r>
              <a:rPr lang="en-US" dirty="0" err="1" smtClean="0">
                <a:ea typeface="Symbol" charset="2"/>
                <a:cs typeface="Symbol" charset="2"/>
              </a:rPr>
              <a:t>kullanışlıdır</a:t>
            </a:r>
            <a:r>
              <a:rPr lang="en-US" dirty="0" smtClean="0">
                <a:ea typeface="Symbol" charset="2"/>
                <a:cs typeface="Symbol" charset="2"/>
              </a:rPr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0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963</TotalTime>
  <Words>1409</Words>
  <Application>Microsoft Macintosh PowerPoint</Application>
  <PresentationFormat>Widescreen</PresentationFormat>
  <Paragraphs>333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Trebuchet MS</vt:lpstr>
      <vt:lpstr>Tw Cen MT</vt:lpstr>
      <vt:lpstr>Circuit</vt:lpstr>
      <vt:lpstr>KİM 479 ORGANİK KİMYA III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  <vt:lpstr>Konu: ORGANİK FOTOKİMYA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KİM 479 ORGANİK KİMYA III</dc:title>
  <dc:creator>Microsoft Office User</dc:creator>
  <cp:lastModifiedBy>Microsoft Office User</cp:lastModifiedBy>
  <cp:revision>177</cp:revision>
  <dcterms:created xsi:type="dcterms:W3CDTF">2017-02-13T11:58:42Z</dcterms:created>
  <dcterms:modified xsi:type="dcterms:W3CDTF">2017-11-21T09:13:38Z</dcterms:modified>
</cp:coreProperties>
</file>