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4" r:id="rId4"/>
    <p:sldId id="305" r:id="rId5"/>
    <p:sldId id="257" r:id="rId6"/>
    <p:sldId id="258" r:id="rId7"/>
    <p:sldId id="260" r:id="rId8"/>
    <p:sldId id="261" r:id="rId9"/>
    <p:sldId id="262" r:id="rId10"/>
    <p:sldId id="263" r:id="rId11"/>
    <p:sldId id="322" r:id="rId12"/>
    <p:sldId id="276" r:id="rId13"/>
    <p:sldId id="264" r:id="rId14"/>
    <p:sldId id="316" r:id="rId15"/>
    <p:sldId id="265" r:id="rId16"/>
    <p:sldId id="289" r:id="rId17"/>
    <p:sldId id="274" r:id="rId18"/>
    <p:sldId id="275" r:id="rId19"/>
    <p:sldId id="272" r:id="rId20"/>
    <p:sldId id="291" r:id="rId21"/>
    <p:sldId id="266" r:id="rId22"/>
    <p:sldId id="290" r:id="rId23"/>
    <p:sldId id="267" r:id="rId24"/>
    <p:sldId id="277" r:id="rId25"/>
    <p:sldId id="294" r:id="rId26"/>
    <p:sldId id="295" r:id="rId27"/>
    <p:sldId id="296" r:id="rId28"/>
    <p:sldId id="297" r:id="rId29"/>
    <p:sldId id="298" r:id="rId30"/>
    <p:sldId id="293" r:id="rId31"/>
    <p:sldId id="279" r:id="rId32"/>
    <p:sldId id="292" r:id="rId33"/>
    <p:sldId id="288" r:id="rId34"/>
    <p:sldId id="286" r:id="rId35"/>
    <p:sldId id="315" r:id="rId36"/>
    <p:sldId id="299" r:id="rId37"/>
    <p:sldId id="307" r:id="rId38"/>
    <p:sldId id="313" r:id="rId39"/>
    <p:sldId id="301" r:id="rId40"/>
    <p:sldId id="300" r:id="rId41"/>
    <p:sldId id="302" r:id="rId42"/>
    <p:sldId id="312" r:id="rId43"/>
    <p:sldId id="314" r:id="rId44"/>
    <p:sldId id="321" r:id="rId45"/>
    <p:sldId id="318" r:id="rId46"/>
    <p:sldId id="320" r:id="rId47"/>
    <p:sldId id="310" r:id="rId48"/>
    <p:sldId id="317" r:id="rId49"/>
    <p:sldId id="308" r:id="rId50"/>
    <p:sldId id="309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>
      <p:cViewPr varScale="1">
        <p:scale>
          <a:sx n="86" d="100"/>
          <a:sy n="86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TOPRAK MEKANİĞİ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.Abdullah BARAN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b="1" i="1" dirty="0" smtClean="0"/>
          </a:p>
          <a:p>
            <a:pPr>
              <a:buNone/>
            </a:pPr>
            <a:r>
              <a:rPr lang="tr-TR" sz="4000" b="1" i="1" dirty="0" smtClean="0"/>
              <a:t>3- </a:t>
            </a:r>
            <a:r>
              <a:rPr lang="tr-TR" sz="4000" b="1" i="1" dirty="0" err="1"/>
              <a:t>Permeabilite</a:t>
            </a:r>
            <a:r>
              <a:rPr lang="tr-TR" sz="4000" b="1" i="1" dirty="0"/>
              <a:t> </a:t>
            </a:r>
            <a:r>
              <a:rPr lang="tr-TR" sz="4000" b="1" i="1" dirty="0" smtClean="0"/>
              <a:t>Katsayısı</a:t>
            </a:r>
          </a:p>
          <a:p>
            <a:pPr>
              <a:buNone/>
            </a:pPr>
            <a:endParaRPr lang="tr-TR" sz="4000" dirty="0"/>
          </a:p>
          <a:p>
            <a:r>
              <a:rPr lang="tr-TR" sz="4000" b="1" i="1" dirty="0"/>
              <a:t>k = </a:t>
            </a:r>
            <a:r>
              <a:rPr lang="tr-TR" sz="4000" b="1" i="1" dirty="0" err="1"/>
              <a:t>C</a:t>
            </a:r>
            <a:r>
              <a:rPr lang="tr-TR" sz="4000" b="1" i="1" baseline="-25000" dirty="0" err="1"/>
              <a:t>k</a:t>
            </a:r>
            <a:r>
              <a:rPr lang="tr-TR" sz="4000" b="1" i="1" dirty="0"/>
              <a:t> (D</a:t>
            </a:r>
            <a:r>
              <a:rPr lang="tr-TR" sz="4000" b="1" i="1" baseline="-25000" dirty="0"/>
              <a:t>10</a:t>
            </a:r>
            <a:r>
              <a:rPr lang="tr-TR" sz="4000" b="1" i="1" dirty="0"/>
              <a:t>)</a:t>
            </a:r>
            <a:r>
              <a:rPr lang="tr-TR" sz="4000" b="1" i="1" baseline="30000" dirty="0"/>
              <a:t>2 </a:t>
            </a:r>
            <a:r>
              <a:rPr lang="tr-TR" sz="4000" b="1" i="1" dirty="0"/>
              <a:t>m/sn</a:t>
            </a:r>
            <a:r>
              <a:rPr lang="tr-TR" sz="4000" i="1" dirty="0"/>
              <a:t> </a:t>
            </a:r>
            <a:br>
              <a:rPr lang="tr-TR" sz="4000" i="1" dirty="0"/>
            </a:br>
            <a:endParaRPr lang="tr-TR" sz="4000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>İNDEKS ÖZELLİKLERİN TAYİNİ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i="1" dirty="0" smtClean="0"/>
              <a:t>2.KIVAM LİMİTLERİ (</a:t>
            </a:r>
            <a:r>
              <a:rPr lang="tr-TR" sz="3600" dirty="0" smtClean="0"/>
              <a:t>ATTERBERG LİMİTLERİ)</a:t>
            </a:r>
          </a:p>
          <a:p>
            <a:pPr>
              <a:buNone/>
            </a:pPr>
            <a:endParaRPr lang="tr-TR" sz="3600" b="1" i="1" dirty="0"/>
          </a:p>
          <a:p>
            <a:r>
              <a:rPr lang="tr-TR" sz="3600" b="1" i="1" dirty="0" smtClean="0"/>
              <a:t>LİKİT LİMİT (LL)</a:t>
            </a:r>
          </a:p>
          <a:p>
            <a:r>
              <a:rPr lang="tr-TR" sz="3600" b="1" i="1" dirty="0" smtClean="0"/>
              <a:t>PLASTİK LİMİT (PL)</a:t>
            </a:r>
          </a:p>
          <a:p>
            <a:r>
              <a:rPr lang="tr-TR" sz="3600" b="1" i="1" dirty="0" smtClean="0"/>
              <a:t>BÜZÜLME LİMİTİ (BL)</a:t>
            </a:r>
            <a:endParaRPr lang="tr-TR" sz="3600" b="1" i="1" dirty="0"/>
          </a:p>
        </p:txBody>
      </p:sp>
    </p:spTree>
    <p:extLst>
      <p:ext uri="{BB962C8B-B14F-4D97-AF65-F5344CB8AC3E}">
        <p14:creationId xmlns:p14="http://schemas.microsoft.com/office/powerpoint/2010/main" val="10184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aran\Pictures\printer\2011-12-05 1\1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3952"/>
            <a:ext cx="8136904" cy="648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9" y="2348880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>Kıvam Limitleri (</a:t>
            </a:r>
            <a:r>
              <a:rPr lang="tr-TR" b="1" i="1" dirty="0" err="1" smtClean="0"/>
              <a:t>Atterberg</a:t>
            </a:r>
            <a:r>
              <a:rPr lang="tr-TR" b="1" i="1" dirty="0" smtClean="0"/>
              <a:t> Limitleri)</a:t>
            </a:r>
            <a:r>
              <a:rPr lang="tr-TR" i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404664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Likit  Limit (LL) </a:t>
            </a:r>
            <a:r>
              <a:rPr lang="tr-TR" b="1" i="1" dirty="0" smtClean="0"/>
              <a:t>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132856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LİKİT LİMİT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 kesme direncinin bir ölçüsüdür. </a:t>
            </a:r>
          </a:p>
          <a:p>
            <a:r>
              <a:rPr lang="tr-TR" dirty="0" smtClean="0"/>
              <a:t>Her  vuruş 1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direncine denk gelir.</a:t>
            </a:r>
          </a:p>
          <a:p>
            <a:r>
              <a:rPr lang="tr-TR" dirty="0" smtClean="0"/>
              <a:t>Bütün topraklar için LL= 20-25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 sabiti</a:t>
            </a:r>
          </a:p>
          <a:p>
            <a:r>
              <a:rPr lang="tr-TR" dirty="0" smtClean="0"/>
              <a:t>Tane büyüklüğü azaldığında LL artar.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an\Pictures\printer\2011-12-05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2888" cy="506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an\Pictures\printer\2011-12-05 1\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7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an\Pictures\printer\2011-12-05 1\1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4232"/>
            <a:ext cx="7272807" cy="562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/>
              <a:t>TOPRAK VE TOPRAK MÜHENDİSLİĞİ</a:t>
            </a:r>
            <a:r>
              <a:rPr lang="tr-TR" sz="4400" dirty="0"/>
              <a:t/>
            </a:r>
            <a:br>
              <a:rPr lang="tr-TR" sz="4400" dirty="0"/>
            </a:b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tr-TR" b="1" dirty="0" smtClean="0"/>
              <a:t>TOPRAK;</a:t>
            </a:r>
          </a:p>
          <a:p>
            <a:endParaRPr lang="tr-TR" b="1" dirty="0" smtClean="0"/>
          </a:p>
          <a:p>
            <a:r>
              <a:rPr lang="tr-TR" sz="2800" b="1" dirty="0" smtClean="0"/>
              <a:t>Pedolog için; </a:t>
            </a:r>
            <a:r>
              <a:rPr lang="tr-TR" sz="2800" dirty="0" smtClean="0"/>
              <a:t>yeryüzünü </a:t>
            </a:r>
            <a:r>
              <a:rPr lang="tr-TR" sz="2800" dirty="0"/>
              <a:t>kaplayan bitkileri büyüten ve yaşamını geliştiren </a:t>
            </a:r>
            <a:r>
              <a:rPr lang="tr-TR" sz="2800" dirty="0" smtClean="0"/>
              <a:t>bir materyaldir</a:t>
            </a:r>
            <a:r>
              <a:rPr lang="tr-TR" sz="2800" dirty="0"/>
              <a:t>. </a:t>
            </a:r>
          </a:p>
          <a:p>
            <a:r>
              <a:rPr lang="tr-TR" sz="2800" b="1" dirty="0" smtClean="0"/>
              <a:t>Jeolog için; </a:t>
            </a:r>
            <a:r>
              <a:rPr lang="tr-TR" sz="2800" dirty="0" smtClean="0"/>
              <a:t>ince </a:t>
            </a:r>
            <a:r>
              <a:rPr lang="tr-TR" sz="2800" dirty="0"/>
              <a:t>yüzey </a:t>
            </a:r>
            <a:r>
              <a:rPr lang="tr-TR" sz="2800" dirty="0" err="1"/>
              <a:t>zonu</a:t>
            </a:r>
            <a:r>
              <a:rPr lang="tr-TR" sz="2800" dirty="0"/>
              <a:t> içinde kalan, köklerin oluştuğu ve sertliği ne olursa olsun kabuğun geri kalan kısmının kaya olarak tanımlandığı bir materyaldir.</a:t>
            </a:r>
          </a:p>
          <a:p>
            <a:r>
              <a:rPr lang="tr-TR" sz="2800" b="1" dirty="0" smtClean="0"/>
              <a:t>Mühendis için; </a:t>
            </a:r>
            <a:r>
              <a:rPr lang="tr-TR" sz="2800" dirty="0" smtClean="0"/>
              <a:t>yerkabuğunu </a:t>
            </a:r>
            <a:r>
              <a:rPr lang="tr-TR" sz="2800" dirty="0"/>
              <a:t>geniş oranda kaplayan </a:t>
            </a:r>
            <a:r>
              <a:rPr lang="tr-TR" sz="2800" dirty="0" err="1"/>
              <a:t>agregatlaşmamış</a:t>
            </a:r>
            <a:r>
              <a:rPr lang="tr-TR" sz="2800" dirty="0"/>
              <a:t> ya da </a:t>
            </a:r>
            <a:r>
              <a:rPr lang="tr-TR" sz="2800" dirty="0" err="1"/>
              <a:t>çimentolanmamış</a:t>
            </a:r>
            <a:r>
              <a:rPr lang="tr-TR" sz="2800" dirty="0"/>
              <a:t> </a:t>
            </a:r>
            <a:r>
              <a:rPr lang="tr-TR" sz="2800" dirty="0" err="1"/>
              <a:t>mineraldepositler</a:t>
            </a:r>
            <a:r>
              <a:rPr lang="tr-TR" sz="2800" dirty="0"/>
              <a:t> ve/veya organik tanelerdir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3279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Hesapla bulmak için: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LL= W</a:t>
            </a:r>
            <a:r>
              <a:rPr lang="tr-TR" baseline="-25000" dirty="0" smtClean="0"/>
              <a:t>N</a:t>
            </a:r>
            <a:r>
              <a:rPr lang="tr-TR" dirty="0" smtClean="0"/>
              <a:t> (N/25)</a:t>
            </a:r>
            <a:r>
              <a:rPr lang="tr-TR" baseline="30000" dirty="0" smtClean="0"/>
              <a:t>0,121</a:t>
            </a:r>
          </a:p>
          <a:p>
            <a:endParaRPr lang="tr-TR" baseline="30000" dirty="0" smtClean="0"/>
          </a:p>
          <a:p>
            <a:r>
              <a:rPr lang="tr-TR" dirty="0" smtClean="0"/>
              <a:t>W</a:t>
            </a:r>
            <a:r>
              <a:rPr lang="tr-TR" baseline="-25000" dirty="0" smtClean="0"/>
              <a:t>N</a:t>
            </a:r>
            <a:r>
              <a:rPr lang="tr-TR" dirty="0" smtClean="0"/>
              <a:t> : N vuruştaki nem, %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Plastik Limit (PL) 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204864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 sayısal olarak, tane büyüklüğü eşit olduğunda artma eğilimi gösterirken, küçüldüğünde azalma eğilimi gösterir.</a:t>
            </a:r>
          </a:p>
          <a:p>
            <a:r>
              <a:rPr lang="tr-TR" dirty="0" smtClean="0"/>
              <a:t>PL ayrıca, toprağın kesme direncinin bir ölçüsüdür.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i="1" dirty="0" smtClean="0"/>
              <a:t/>
            </a:r>
            <a:br>
              <a:rPr lang="tr-TR" sz="5400" b="1" i="1" dirty="0" smtClean="0"/>
            </a:br>
            <a:r>
              <a:rPr lang="tr-TR" sz="5400" b="1" i="1" dirty="0" smtClean="0"/>
              <a:t>Plastiklik  İndeksi Tayini</a:t>
            </a:r>
            <a:br>
              <a:rPr lang="tr-TR" sz="5400" b="1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4800" dirty="0"/>
          </a:p>
          <a:p>
            <a:r>
              <a:rPr lang="tr-TR" sz="4800" b="1" i="1" dirty="0" smtClean="0"/>
              <a:t>PI </a:t>
            </a:r>
            <a:r>
              <a:rPr lang="tr-TR" sz="4800" b="1" i="1" dirty="0"/>
              <a:t>= LL </a:t>
            </a:r>
            <a:r>
              <a:rPr lang="tr-TR" sz="4800" b="1" i="1" dirty="0" smtClean="0"/>
              <a:t>– PL</a:t>
            </a:r>
          </a:p>
          <a:p>
            <a:r>
              <a:rPr lang="tr-TR" sz="4800" b="1" i="1" dirty="0" smtClean="0"/>
              <a:t>PI= 0,73(LL-20) (</a:t>
            </a:r>
            <a:r>
              <a:rPr lang="tr-TR" sz="4800" b="1" i="1" dirty="0" err="1" smtClean="0"/>
              <a:t>casagrande</a:t>
            </a:r>
            <a:r>
              <a:rPr lang="tr-TR" sz="4800" b="1" i="1" dirty="0" smtClean="0"/>
              <a:t> sınıflandırma eğrisinden</a:t>
            </a:r>
            <a:r>
              <a:rPr lang="tr-TR" sz="4800" i="1" dirty="0" smtClean="0"/>
              <a:t>)</a:t>
            </a:r>
            <a:r>
              <a:rPr lang="tr-TR" sz="4800" i="1" dirty="0"/>
              <a:t/>
            </a:r>
            <a:br>
              <a:rPr lang="tr-TR" sz="4800" i="1" dirty="0"/>
            </a:b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CASSAGRANDE PLASTİKLİK KARTI</a:t>
            </a:r>
            <a:endParaRPr lang="tr-TR" dirty="0"/>
          </a:p>
        </p:txBody>
      </p:sp>
      <p:pic>
        <p:nvPicPr>
          <p:cNvPr id="5122" name="Picture 2" descr="C:\Users\baran\Pictures\printer\2011-12-05 1\1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58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AKTİVİTE SAYISI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4400" b="1" i="1" dirty="0" smtClean="0"/>
              <a:t>A = PI / % Kil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                                  </a:t>
            </a:r>
          </a:p>
          <a:p>
            <a:pPr algn="ctr">
              <a:buNone/>
            </a:pPr>
            <a:r>
              <a:rPr lang="tr-TR" b="1" i="1" dirty="0" smtClean="0"/>
              <a:t>                                          hacim değişmesi artar</a:t>
            </a: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&lt;0,75  </a:t>
            </a:r>
            <a:r>
              <a:rPr lang="tr-TR" sz="4000" b="1" i="1" dirty="0" err="1" smtClean="0">
                <a:solidFill>
                  <a:srgbClr val="FF0000"/>
                </a:solidFill>
              </a:rPr>
              <a:t>inaktif</a:t>
            </a:r>
            <a:endParaRPr lang="tr-TR" sz="4000" b="1" i="1" dirty="0" smtClean="0">
              <a:solidFill>
                <a:srgbClr val="FF0000"/>
              </a:solidFill>
            </a:endParaRP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0,75-1,50 aktif</a:t>
            </a: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1,50 – 5,5 çok aktif</a:t>
            </a:r>
            <a:endParaRPr lang="tr-TR" sz="4000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6228184" y="3861048"/>
            <a:ext cx="0" cy="20162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Aktivite sayısını etkileyen etmenler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5400" dirty="0" smtClean="0"/>
          </a:p>
          <a:p>
            <a:r>
              <a:rPr lang="tr-TR" sz="5400" dirty="0" smtClean="0"/>
              <a:t>Su miktarı,</a:t>
            </a:r>
          </a:p>
          <a:p>
            <a:r>
              <a:rPr lang="tr-TR" sz="5400" dirty="0" smtClean="0"/>
              <a:t>Kil tipi ve miktarı</a:t>
            </a:r>
          </a:p>
          <a:p>
            <a:r>
              <a:rPr lang="tr-TR" sz="5400" dirty="0" smtClean="0"/>
              <a:t>Katyonların cinsi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908717"/>
          <a:ext cx="8229600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Mineral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Aktivite sayısı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Smektit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1-7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İllit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0,5-1,0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Kaolinit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Attapulgit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0,8-1,2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Kuvars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Killerin hassaslığı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/>
              <a:t>Yoğrulmadan dolayı kıvam değiştirerek  sertlik ve dayanıklılıklarının azalması 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Su kapsamı aynı kaldığında,</a:t>
            </a:r>
          </a:p>
          <a:p>
            <a:pPr>
              <a:buNone/>
            </a:pPr>
            <a:endParaRPr lang="tr-TR" sz="3200" dirty="0" smtClean="0"/>
          </a:p>
          <a:p>
            <a:r>
              <a:rPr lang="tr-TR" sz="3200" dirty="0" smtClean="0"/>
              <a:t>bağlayıcı kuvvetlerin kalkması ve </a:t>
            </a:r>
          </a:p>
          <a:p>
            <a:r>
              <a:rPr lang="tr-TR" sz="3200" dirty="0" smtClean="0"/>
              <a:t>kümeli yapının bozulması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/>
              <a:t>Killerin hassaslığı</a:t>
            </a:r>
            <a:endParaRPr lang="tr-TR" sz="7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Örselenmiş haldeki basınç mukavemetinin yoğrulmuş haldeki basınç mukavemetine oranı ile belirlenir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/>
              <a:t>Jeoteknik</a:t>
            </a:r>
            <a:r>
              <a:rPr lang="tr-TR" sz="4400" dirty="0"/>
              <a:t> mühendisliği,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Toprak </a:t>
            </a:r>
            <a:r>
              <a:rPr lang="tr-TR" dirty="0"/>
              <a:t>mekaniğinin daha geniş bir terimidir</a:t>
            </a:r>
            <a:r>
              <a:rPr lang="tr-TR" dirty="0" smtClean="0"/>
              <a:t>. Konular: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- Toprak mekaniği (Toprak özellikleri ve davranışı)</a:t>
            </a:r>
          </a:p>
          <a:p>
            <a:r>
              <a:rPr lang="tr-TR" dirty="0"/>
              <a:t>- Toprak dinamiği  (Toprağın Dinamik özellikleri, Deprem mühendisliği)</a:t>
            </a:r>
          </a:p>
          <a:p>
            <a:r>
              <a:rPr lang="tr-TR" dirty="0"/>
              <a:t>- İnşaat (Temel) mühendisliği (Derin ya da sığ temeller) </a:t>
            </a:r>
          </a:p>
          <a:p>
            <a:r>
              <a:rPr lang="tr-TR" dirty="0"/>
              <a:t>- Yol(asfalt) mühendisliği (Esnek ya da sert) </a:t>
            </a:r>
          </a:p>
          <a:p>
            <a:r>
              <a:rPr lang="tr-TR" dirty="0"/>
              <a:t>- Kaya mekaniği (Kaya sağlamlığı ya da tünel yapımı) </a:t>
            </a:r>
          </a:p>
          <a:p>
            <a:r>
              <a:rPr lang="tr-TR" dirty="0"/>
              <a:t>- </a:t>
            </a:r>
            <a:r>
              <a:rPr lang="tr-TR" dirty="0" err="1"/>
              <a:t>Jeosentetik</a:t>
            </a:r>
            <a:r>
              <a:rPr lang="tr-TR" dirty="0"/>
              <a:t> (Toprak iyileştirici)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994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fazla hacim değişmesinin olmadığı noktadaki nem miktarı.</a:t>
            </a:r>
          </a:p>
          <a:p>
            <a:endParaRPr lang="tr-TR" dirty="0" smtClean="0"/>
          </a:p>
          <a:p>
            <a:r>
              <a:rPr lang="tr-TR" dirty="0" smtClean="0"/>
              <a:t>Tamamen doygun topraklarda uygulanabildiği gibi Likit Limitin üzerinde bir nem değeri yeterlidir.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 TAYİNİ</a:t>
            </a:r>
            <a:endParaRPr lang="tr-TR" dirty="0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63284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Limiti Hesaplanması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Wo</a:t>
            </a:r>
            <a:r>
              <a:rPr lang="tr-TR" dirty="0" smtClean="0"/>
              <a:t> = </a:t>
            </a:r>
            <a:r>
              <a:rPr lang="tr-TR" smtClean="0"/>
              <a:t>(Ww/Wt) </a:t>
            </a:r>
            <a:r>
              <a:rPr lang="tr-TR" dirty="0" smtClean="0"/>
              <a:t>* 100</a:t>
            </a:r>
          </a:p>
          <a:p>
            <a:endParaRPr lang="tr-TR" dirty="0" smtClean="0"/>
          </a:p>
          <a:p>
            <a:r>
              <a:rPr lang="tr-TR" dirty="0" smtClean="0"/>
              <a:t>BL= W0 – ((</a:t>
            </a:r>
            <a:r>
              <a:rPr lang="tr-TR" dirty="0" err="1" smtClean="0"/>
              <a:t>Vo</a:t>
            </a:r>
            <a:r>
              <a:rPr lang="tr-TR" dirty="0" smtClean="0"/>
              <a:t>-</a:t>
            </a:r>
            <a:r>
              <a:rPr lang="tr-TR" dirty="0" err="1" smtClean="0"/>
              <a:t>Vt</a:t>
            </a:r>
            <a:r>
              <a:rPr lang="tr-TR" dirty="0" smtClean="0"/>
              <a:t>)/ </a:t>
            </a:r>
            <a:r>
              <a:rPr lang="tr-TR" dirty="0" err="1" smtClean="0"/>
              <a:t>Wt</a:t>
            </a:r>
            <a:r>
              <a:rPr lang="tr-TR" dirty="0" smtClean="0"/>
              <a:t>) * 100</a:t>
            </a:r>
          </a:p>
          <a:p>
            <a:endParaRPr lang="tr-TR" dirty="0" smtClean="0"/>
          </a:p>
          <a:p>
            <a:r>
              <a:rPr lang="tr-TR" dirty="0" err="1" smtClean="0"/>
              <a:t>Wo</a:t>
            </a:r>
            <a:r>
              <a:rPr lang="tr-TR" dirty="0" smtClean="0"/>
              <a:t>: Toprak nemi, %        </a:t>
            </a:r>
            <a:r>
              <a:rPr lang="tr-TR" dirty="0" err="1" smtClean="0"/>
              <a:t>Wt</a:t>
            </a:r>
            <a:r>
              <a:rPr lang="tr-TR" dirty="0" smtClean="0"/>
              <a:t>: ıslak toprak ağırlığı, g</a:t>
            </a:r>
          </a:p>
          <a:p>
            <a:r>
              <a:rPr lang="tr-TR" dirty="0" err="1" smtClean="0"/>
              <a:t>Vt</a:t>
            </a:r>
            <a:r>
              <a:rPr lang="tr-TR" dirty="0" smtClean="0"/>
              <a:t>: kuru toprak hacmi, cm</a:t>
            </a:r>
            <a:r>
              <a:rPr lang="tr-TR" baseline="30000" dirty="0" smtClean="0"/>
              <a:t>3</a:t>
            </a:r>
          </a:p>
          <a:p>
            <a:r>
              <a:rPr lang="tr-TR" dirty="0" smtClean="0"/>
              <a:t>Büzülme oranı (BO)= Wt/ Vt</a:t>
            </a:r>
          </a:p>
          <a:p>
            <a:endParaRPr lang="tr-TR" baseline="30000" dirty="0" smtClean="0"/>
          </a:p>
          <a:p>
            <a:endParaRPr lang="tr-T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an\Pictures\printer\2011-12-05 1\1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497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Hassaslık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Özellik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&lt;2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 değil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2-4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4-8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8-16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Çok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16-32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Az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32-64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&gt;64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5736" y="54868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kompaksiyon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Toprağa bir yük uygulandıktan sonra hava dolu boşlukların azaltılarak paketlenme sağlanması ve toprak tanelerinin birbirine yaklaştırılmasıdır.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Karayolu,</a:t>
            </a:r>
          </a:p>
          <a:p>
            <a:r>
              <a:rPr lang="tr-TR" dirty="0" smtClean="0"/>
              <a:t>Metro,</a:t>
            </a:r>
          </a:p>
          <a:p>
            <a:r>
              <a:rPr lang="tr-TR" dirty="0" smtClean="0"/>
              <a:t>Baraj,</a:t>
            </a:r>
          </a:p>
          <a:p>
            <a:r>
              <a:rPr lang="tr-TR" dirty="0" smtClean="0"/>
              <a:t>Dolgularda kullanılır.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Kompaksiyon</a:t>
            </a:r>
            <a:r>
              <a:rPr lang="tr-TR" dirty="0"/>
              <a:t> testinin amacı, nem tarafından etkilenen hacim değişmeleri ve mukavemete hassasiyeti azaltmaktır.</a:t>
            </a:r>
          </a:p>
          <a:p>
            <a:endParaRPr lang="tr-TR" dirty="0" smtClean="0"/>
          </a:p>
          <a:p>
            <a:r>
              <a:rPr lang="tr-TR" dirty="0" smtClean="0"/>
              <a:t>Üç tip </a:t>
            </a:r>
            <a:r>
              <a:rPr lang="tr-TR" dirty="0" err="1" smtClean="0"/>
              <a:t>kompaksiyon</a:t>
            </a:r>
            <a:r>
              <a:rPr lang="tr-TR" dirty="0" smtClean="0"/>
              <a:t> vardır;</a:t>
            </a:r>
          </a:p>
          <a:p>
            <a:endParaRPr lang="tr-TR" dirty="0" smtClean="0"/>
          </a:p>
          <a:p>
            <a:r>
              <a:rPr lang="tr-TR" dirty="0" smtClean="0"/>
              <a:t>Darbe</a:t>
            </a:r>
          </a:p>
          <a:p>
            <a:r>
              <a:rPr lang="tr-TR" dirty="0" smtClean="0"/>
              <a:t>Yoğurma</a:t>
            </a:r>
          </a:p>
          <a:p>
            <a:r>
              <a:rPr lang="tr-TR" dirty="0" smtClean="0"/>
              <a:t>Vibrasyon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8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38" y="620687"/>
            <a:ext cx="5976665" cy="6256290"/>
          </a:xfrm>
        </p:spPr>
      </p:pic>
    </p:spTree>
    <p:extLst>
      <p:ext uri="{BB962C8B-B14F-4D97-AF65-F5344CB8AC3E}">
        <p14:creationId xmlns:p14="http://schemas.microsoft.com/office/powerpoint/2010/main" val="16468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Toprağa etkileri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Kesme direncini artırır,</a:t>
            </a:r>
          </a:p>
          <a:p>
            <a:pPr>
              <a:buNone/>
            </a:pPr>
            <a:r>
              <a:rPr lang="tr-TR" dirty="0" smtClean="0"/>
              <a:t>       Toprağın direncini daha güçlü yapar</a:t>
            </a:r>
          </a:p>
          <a:p>
            <a:r>
              <a:rPr lang="tr-TR" dirty="0" smtClean="0"/>
              <a:t>Sıkışabilirliği azaltır,</a:t>
            </a:r>
          </a:p>
          <a:p>
            <a:pPr>
              <a:buNone/>
            </a:pPr>
            <a:r>
              <a:rPr lang="tr-TR" dirty="0" smtClean="0"/>
              <a:t>	   Daha küçük </a:t>
            </a:r>
            <a:r>
              <a:rPr lang="tr-TR" dirty="0" err="1" smtClean="0"/>
              <a:t>sediment</a:t>
            </a:r>
            <a:r>
              <a:rPr lang="tr-TR" dirty="0" smtClean="0"/>
              <a:t> oluşumuna yol açar.</a:t>
            </a:r>
          </a:p>
          <a:p>
            <a:r>
              <a:rPr lang="tr-TR" dirty="0" err="1" smtClean="0"/>
              <a:t>Permeabiliteyi</a:t>
            </a:r>
            <a:r>
              <a:rPr lang="tr-TR" dirty="0" smtClean="0"/>
              <a:t> azaltır,</a:t>
            </a:r>
          </a:p>
          <a:p>
            <a:r>
              <a:rPr lang="tr-TR" dirty="0" smtClean="0"/>
              <a:t>  Su </a:t>
            </a:r>
            <a:r>
              <a:rPr lang="tr-TR" dirty="0" err="1" smtClean="0"/>
              <a:t>absorbsiyonu</a:t>
            </a:r>
            <a:r>
              <a:rPr lang="tr-TR" dirty="0" smtClean="0"/>
              <a:t> kabiliyetini kısıtlar (şişme-büzülme azalır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Toprak mekaniği,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sz="3600" b="1" dirty="0" smtClean="0"/>
              <a:t>toprağın </a:t>
            </a:r>
            <a:r>
              <a:rPr lang="tr-TR" sz="3600" b="1" dirty="0"/>
              <a:t>davranışlarını </a:t>
            </a:r>
            <a:r>
              <a:rPr lang="tr-TR" sz="3600" b="1" dirty="0" smtClean="0"/>
              <a:t>ve, </a:t>
            </a:r>
            <a:r>
              <a:rPr lang="tr-TR" sz="3600" b="1" dirty="0"/>
              <a:t>bir mühendislik materyali olarak uygulanması çalışmalarını içine alan inşaat mühendisliğinin en genç disiplinlerinden birisidir.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00985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</a:t>
            </a:r>
            <a:r>
              <a:rPr lang="tr-TR" dirty="0" err="1" smtClean="0"/>
              <a:t>Proctor</a:t>
            </a:r>
            <a:r>
              <a:rPr lang="tr-TR" dirty="0" smtClean="0"/>
              <a:t> Yöntemi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 smtClean="0"/>
              <a:t>2.5 kg ağırlığında bir çekiç ile 30 cm yükseklikten 25 kez vurularak 3 kere toprak doldurularak yapılır (</a:t>
            </a:r>
            <a:r>
              <a:rPr lang="tr-TR" dirty="0" err="1" smtClean="0"/>
              <a:t>proctor</a:t>
            </a:r>
            <a:r>
              <a:rPr lang="tr-TR" dirty="0" smtClean="0"/>
              <a:t> yöntemi)</a:t>
            </a:r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Modifiye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Proctor</a:t>
            </a:r>
            <a:r>
              <a:rPr lang="tr-TR" dirty="0" smtClean="0">
                <a:solidFill>
                  <a:srgbClr val="FF0000"/>
                </a:solidFill>
              </a:rPr>
              <a:t> Yöntemi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Toprak 5 kerede doldurulur.</a:t>
            </a:r>
          </a:p>
          <a:p>
            <a:pPr>
              <a:buNone/>
            </a:pPr>
            <a:r>
              <a:rPr lang="tr-TR" dirty="0" smtClean="0"/>
              <a:t>	Çekiç ağırlığı 4.5 kg</a:t>
            </a:r>
          </a:p>
          <a:p>
            <a:pPr>
              <a:buNone/>
            </a:pPr>
            <a:r>
              <a:rPr lang="tr-TR" dirty="0" smtClean="0"/>
              <a:t>	Yükseklik 45 cm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92480" cy="650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260648"/>
            <a:ext cx="54852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5272"/>
            <a:ext cx="56166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1381" y="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0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18864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4" y="404664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54854"/>
            <a:ext cx="4650859" cy="64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260648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5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KONSOLİDASYON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1935162"/>
            <a:ext cx="4042383" cy="4389437"/>
          </a:xfrm>
        </p:spPr>
      </p:pic>
    </p:spTree>
    <p:extLst>
      <p:ext uri="{BB962C8B-B14F-4D97-AF65-F5344CB8AC3E}">
        <p14:creationId xmlns:p14="http://schemas.microsoft.com/office/powerpoint/2010/main" val="3488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/>
            </a:r>
            <a:br>
              <a:rPr lang="tr-TR" b="1" i="1" u="sng" dirty="0" smtClean="0"/>
            </a:br>
            <a:r>
              <a:rPr lang="tr-TR" b="1" i="1" u="sng" dirty="0" smtClean="0"/>
              <a:t>İNDEKS ÖZELLİKLER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/>
              <a:t>Strüktürel </a:t>
            </a:r>
            <a:r>
              <a:rPr lang="tr-TR" sz="3600" b="1" dirty="0"/>
              <a:t>özellikler</a:t>
            </a:r>
            <a:r>
              <a:rPr lang="tr-TR" sz="3600" b="1" dirty="0" smtClean="0"/>
              <a:t>:</a:t>
            </a:r>
          </a:p>
          <a:p>
            <a:pPr>
              <a:buNone/>
            </a:pPr>
            <a:endParaRPr lang="tr-TR" sz="3600" b="1" dirty="0" smtClean="0"/>
          </a:p>
          <a:p>
            <a:r>
              <a:rPr lang="tr-TR" sz="3600" b="1" dirty="0" smtClean="0"/>
              <a:t>MUKAVEMET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SIKIŞABİLİRLİK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GEÇİRGENLİK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ŞİŞME </a:t>
            </a:r>
            <a:r>
              <a:rPr lang="tr-TR" sz="3600" b="1" dirty="0"/>
              <a:t>POTANSİYELİ vb.</a:t>
            </a:r>
            <a:endParaRPr lang="tr-TR" sz="3600" dirty="0"/>
          </a:p>
          <a:p>
            <a:endParaRPr lang="tr-TR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4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/>
            </a:r>
            <a:br>
              <a:rPr lang="tr-TR" b="1" i="1" u="sng" dirty="0" smtClean="0"/>
            </a:br>
            <a:r>
              <a:rPr lang="tr-TR" b="1" i="1" u="sng" dirty="0" smtClean="0"/>
              <a:t>İNDEKS ÖZELLİKLERİN TAYİNİ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/>
              <a:t> </a:t>
            </a:r>
            <a:r>
              <a:rPr lang="tr-TR" b="1" dirty="0" smtClean="0"/>
              <a:t>1.Tane </a:t>
            </a:r>
            <a:r>
              <a:rPr lang="tr-TR" b="1" dirty="0"/>
              <a:t>büyüklük dağılımı         </a:t>
            </a:r>
            <a:r>
              <a:rPr lang="tr-TR" b="1" dirty="0" smtClean="0"/>
              <a:t>                  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b="1" dirty="0" smtClean="0"/>
              <a:t>Mekanik analiz                   Hidrometre analizi			</a:t>
            </a:r>
          </a:p>
          <a:p>
            <a:r>
              <a:rPr lang="tr-TR" b="1" dirty="0" smtClean="0"/>
              <a:t>(</a:t>
            </a:r>
            <a:r>
              <a:rPr lang="tr-TR" b="1" dirty="0"/>
              <a:t>Kaba taneli toprak)		(&lt;0,074 mm toprak)</a:t>
            </a:r>
          </a:p>
          <a:p>
            <a:pPr>
              <a:buNone/>
            </a:pPr>
            <a:r>
              <a:rPr lang="tr-TR" b="1" dirty="0"/>
              <a:t> </a:t>
            </a:r>
          </a:p>
          <a:p>
            <a:r>
              <a:rPr lang="tr-TR" b="1" dirty="0"/>
              <a:t>Kuru eleme	Islak eleme</a:t>
            </a:r>
          </a:p>
          <a:p>
            <a:pPr>
              <a:buNone/>
            </a:pPr>
            <a:r>
              <a:rPr lang="tr-TR" b="1" dirty="0"/>
              <a:t> </a:t>
            </a:r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1871700" y="2431087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5004048" y="2431087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2339752" y="324745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1763688" y="414908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347864" y="414908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6588224" y="330051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U.S. Standart Elekleri: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1" dirty="0" smtClean="0"/>
              <a:t>Elek </a:t>
            </a:r>
            <a:r>
              <a:rPr lang="tr-TR" sz="4000" b="1" i="1" dirty="0"/>
              <a:t>No: </a:t>
            </a:r>
            <a:endParaRPr lang="tr-TR" sz="4000" b="1" i="1" dirty="0" smtClean="0"/>
          </a:p>
          <a:p>
            <a:pPr>
              <a:buNone/>
            </a:pPr>
            <a:r>
              <a:rPr lang="tr-TR" sz="4000" b="1" i="1" dirty="0" smtClean="0"/>
              <a:t>    4 </a:t>
            </a:r>
            <a:r>
              <a:rPr lang="tr-TR" sz="4000" b="1" i="1" dirty="0"/>
              <a:t>10 20 40 60 100 140 200 -200</a:t>
            </a:r>
            <a:r>
              <a:rPr lang="tr-TR" sz="4000" dirty="0"/>
              <a:t> </a:t>
            </a:r>
          </a:p>
          <a:p>
            <a:endParaRPr lang="tr-TR" sz="4000" b="1" i="1" dirty="0" smtClean="0"/>
          </a:p>
          <a:p>
            <a:r>
              <a:rPr lang="tr-TR" sz="4000" b="1" i="1" dirty="0" smtClean="0"/>
              <a:t>Açıklık, </a:t>
            </a:r>
            <a:r>
              <a:rPr lang="tr-TR" sz="4000" b="1" i="1" dirty="0"/>
              <a:t>mm: </a:t>
            </a:r>
            <a:endParaRPr lang="tr-TR" sz="4000" b="1" i="1" dirty="0" smtClean="0"/>
          </a:p>
          <a:p>
            <a:pPr>
              <a:buNone/>
            </a:pPr>
            <a:r>
              <a:rPr lang="tr-TR" sz="4000" b="1" i="1" dirty="0" smtClean="0"/>
              <a:t>   4.76 </a:t>
            </a:r>
            <a:r>
              <a:rPr lang="tr-TR" sz="4000" b="1" i="1" dirty="0"/>
              <a:t>2.00 0.84 0.42 0.25 0.149 </a:t>
            </a:r>
            <a:r>
              <a:rPr lang="tr-TR" sz="4000" b="1" i="1" dirty="0" smtClean="0"/>
              <a:t>0.105 </a:t>
            </a:r>
            <a:r>
              <a:rPr lang="tr-TR" sz="4000" b="1" i="1" dirty="0"/>
              <a:t>0.074 - </a:t>
            </a:r>
            <a:endParaRPr lang="tr-TR" sz="4000" dirty="0"/>
          </a:p>
          <a:p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i="1" dirty="0" smtClean="0"/>
              <a:t>1- </a:t>
            </a:r>
            <a:r>
              <a:rPr lang="tr-TR" b="1" i="1" dirty="0" err="1"/>
              <a:t>Uniformite</a:t>
            </a:r>
            <a:r>
              <a:rPr lang="tr-TR" b="1" i="1" dirty="0"/>
              <a:t> Katsayısı </a:t>
            </a:r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(tane büyüklük aralığı ölçüsü)</a:t>
            </a:r>
            <a:r>
              <a:rPr lang="tr-TR" i="1" dirty="0"/>
              <a:t> </a:t>
            </a:r>
            <a:endParaRPr lang="tr-TR" dirty="0"/>
          </a:p>
          <a:p>
            <a:pPr>
              <a:buNone/>
            </a:pPr>
            <a:r>
              <a:rPr lang="tr-TR" b="1" i="1" dirty="0" err="1"/>
              <a:t>Cu</a:t>
            </a:r>
            <a:r>
              <a:rPr lang="tr-TR" b="1" i="1" dirty="0"/>
              <a:t>  ayrıca </a:t>
            </a:r>
            <a:r>
              <a:rPr lang="tr-TR" b="1" i="1" dirty="0" err="1"/>
              <a:t>Hazen</a:t>
            </a:r>
            <a:r>
              <a:rPr lang="tr-TR" b="1" i="1" dirty="0"/>
              <a:t> Katsayısı olarak da isimlendirilir.</a:t>
            </a:r>
            <a:endParaRPr lang="tr-TR" dirty="0"/>
          </a:p>
          <a:p>
            <a:pPr>
              <a:buNone/>
            </a:pPr>
            <a:endParaRPr lang="tr-TR" b="1" i="1" dirty="0" smtClean="0"/>
          </a:p>
          <a:p>
            <a:pPr>
              <a:buNone/>
            </a:pPr>
            <a:r>
              <a:rPr lang="tr-TR" b="1" i="1" dirty="0" err="1" smtClean="0"/>
              <a:t>Cu</a:t>
            </a:r>
            <a:r>
              <a:rPr lang="tr-TR" b="1" i="1" dirty="0" smtClean="0"/>
              <a:t> </a:t>
            </a:r>
            <a:r>
              <a:rPr lang="tr-TR" b="1" i="1" dirty="0"/>
              <a:t>= D</a:t>
            </a:r>
            <a:r>
              <a:rPr lang="tr-TR" b="1" i="1" baseline="-25000" dirty="0"/>
              <a:t>60</a:t>
            </a:r>
            <a:r>
              <a:rPr lang="tr-TR" b="1" i="1" dirty="0"/>
              <a:t>/D</a:t>
            </a:r>
            <a:r>
              <a:rPr lang="tr-TR" b="1" i="1" baseline="-25000" dirty="0"/>
              <a:t>10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&lt; 5 ----- Çok Üniform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= 5 ----- Orta Üniform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&gt; 5 ----- Üniform</a:t>
            </a:r>
            <a:r>
              <a:rPr lang="tr-TR" i="1" dirty="0"/>
              <a:t> </a:t>
            </a:r>
            <a:r>
              <a:rPr lang="tr-TR" b="1" i="1" dirty="0"/>
              <a:t>değil</a:t>
            </a:r>
            <a:r>
              <a:rPr lang="tr-TR" i="1" dirty="0"/>
              <a:t/>
            </a:r>
            <a:br>
              <a:rPr lang="tr-TR" i="1" dirty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69269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i="1" dirty="0"/>
              <a:t>2- Derecelenme Katsayısı </a:t>
            </a:r>
            <a:r>
              <a:rPr lang="tr-TR" b="1" i="1" dirty="0" smtClean="0"/>
              <a:t>ya da </a:t>
            </a:r>
            <a:r>
              <a:rPr lang="tr-TR" b="1" i="1" dirty="0"/>
              <a:t>Eğrilik </a:t>
            </a:r>
            <a:r>
              <a:rPr lang="tr-TR" b="1" i="1" dirty="0" smtClean="0"/>
              <a:t>Katsayısı, </a:t>
            </a:r>
            <a:r>
              <a:rPr lang="tr-TR" b="1" i="1" dirty="0" err="1"/>
              <a:t>C</a:t>
            </a:r>
            <a:r>
              <a:rPr lang="tr-TR" b="1" i="1" baseline="-25000" dirty="0" err="1"/>
              <a:t>g</a:t>
            </a:r>
            <a:r>
              <a:rPr lang="tr-TR" i="1" dirty="0"/>
              <a:t> </a:t>
            </a:r>
            <a:endParaRPr lang="tr-TR" dirty="0"/>
          </a:p>
          <a:p>
            <a:pPr>
              <a:buNone/>
            </a:pPr>
            <a:r>
              <a:rPr lang="tr-TR" b="1" i="1" dirty="0"/>
              <a:t>(</a:t>
            </a:r>
            <a:r>
              <a:rPr lang="tr-TR" b="1" i="1" dirty="0" err="1"/>
              <a:t>Kurvenin</a:t>
            </a:r>
            <a:r>
              <a:rPr lang="tr-TR" b="1" i="1" dirty="0"/>
              <a:t> eğim ölçüsü)</a:t>
            </a:r>
            <a:r>
              <a:rPr lang="tr-TR" i="1" dirty="0"/>
              <a:t> </a:t>
            </a:r>
            <a:endParaRPr lang="tr-TR" i="1" dirty="0" smtClean="0"/>
          </a:p>
          <a:p>
            <a:pPr>
              <a:buNone/>
            </a:pPr>
            <a:endParaRPr lang="tr-TR" dirty="0"/>
          </a:p>
          <a:p>
            <a:r>
              <a:rPr lang="tr-TR" sz="4400" b="1" i="1" dirty="0" err="1"/>
              <a:t>C</a:t>
            </a:r>
            <a:r>
              <a:rPr lang="tr-TR" sz="4400" b="1" i="1" baseline="-25000" dirty="0" err="1"/>
              <a:t>g</a:t>
            </a:r>
            <a:r>
              <a:rPr lang="tr-TR" sz="4400" b="1" i="1" baseline="-25000" dirty="0"/>
              <a:t> </a:t>
            </a:r>
            <a:r>
              <a:rPr lang="tr-TR" sz="4400" b="1" i="1" dirty="0"/>
              <a:t>= (D</a:t>
            </a:r>
            <a:r>
              <a:rPr lang="tr-TR" sz="4400" b="1" i="1" baseline="-25000" dirty="0"/>
              <a:t>30</a:t>
            </a:r>
            <a:r>
              <a:rPr lang="tr-TR" sz="4400" b="1" i="1" dirty="0"/>
              <a:t>)</a:t>
            </a:r>
            <a:r>
              <a:rPr lang="tr-TR" sz="4400" b="1" i="1" baseline="30000" dirty="0"/>
              <a:t>2</a:t>
            </a:r>
            <a:r>
              <a:rPr lang="tr-TR" sz="4400" b="1" i="1" dirty="0"/>
              <a:t>/ D</a:t>
            </a:r>
            <a:r>
              <a:rPr lang="tr-TR" sz="4400" b="1" i="1" baseline="-25000" dirty="0"/>
              <a:t>60 </a:t>
            </a:r>
            <a:r>
              <a:rPr lang="tr-TR" sz="4400" b="1" i="1" dirty="0"/>
              <a:t>x D</a:t>
            </a:r>
            <a:r>
              <a:rPr lang="tr-TR" sz="4400" b="1" i="1" baseline="-25000" dirty="0"/>
              <a:t>10</a:t>
            </a:r>
            <a:r>
              <a:rPr lang="tr-TR" sz="4400" i="1" dirty="0"/>
              <a:t> </a:t>
            </a:r>
            <a:endParaRPr lang="tr-TR" sz="4400" dirty="0"/>
          </a:p>
          <a:p>
            <a:pPr>
              <a:buNone/>
            </a:pPr>
            <a:r>
              <a:rPr lang="tr-TR" sz="4400" b="1" i="1" dirty="0" smtClean="0"/>
              <a:t>   </a:t>
            </a:r>
          </a:p>
          <a:p>
            <a:pPr>
              <a:buNone/>
            </a:pPr>
            <a:r>
              <a:rPr lang="tr-TR" sz="4400" b="1" i="1" dirty="0" smtClean="0"/>
              <a:t>  </a:t>
            </a:r>
            <a:r>
              <a:rPr lang="tr-TR" sz="4400" b="1" i="1" dirty="0" err="1" smtClean="0"/>
              <a:t>C</a:t>
            </a:r>
            <a:r>
              <a:rPr lang="tr-TR" sz="4400" b="1" i="1" baseline="-25000" dirty="0" err="1" smtClean="0"/>
              <a:t>g</a:t>
            </a:r>
            <a:r>
              <a:rPr lang="tr-TR" sz="4400" b="1" i="1" dirty="0" smtClean="0"/>
              <a:t>  </a:t>
            </a:r>
            <a:r>
              <a:rPr lang="tr-TR" sz="4400" b="1" i="1" dirty="0"/>
              <a:t>1- 3 ------- iyi dereceli</a:t>
            </a:r>
            <a:r>
              <a:rPr lang="tr-TR" sz="4400" i="1" dirty="0"/>
              <a:t> </a:t>
            </a:r>
            <a:r>
              <a:rPr lang="tr-TR" i="1" dirty="0"/>
              <a:t/>
            </a:r>
            <a:br>
              <a:rPr lang="tr-TR" i="1" dirty="0"/>
            </a:br>
            <a:r>
              <a:rPr lang="tr-TR" i="1" dirty="0"/>
              <a:t/>
            </a:r>
            <a:br>
              <a:rPr lang="tr-TR" i="1" dirty="0"/>
            </a:br>
            <a:endParaRPr lang="tr-TR" dirty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634</Words>
  <Application>Microsoft Office PowerPoint</Application>
  <PresentationFormat>Ekran Gösterisi (4:3)</PresentationFormat>
  <Paragraphs>180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Calibri</vt:lpstr>
      <vt:lpstr>Constantia</vt:lpstr>
      <vt:lpstr>Wingdings 2</vt:lpstr>
      <vt:lpstr>Akış</vt:lpstr>
      <vt:lpstr>TOPRAK MEKANİĞİ</vt:lpstr>
      <vt:lpstr>TOPRAK VE TOPRAK MÜHENDİSLİĞİ </vt:lpstr>
      <vt:lpstr>Jeoteknik mühendisliği, </vt:lpstr>
      <vt:lpstr>Toprak mekaniği, </vt:lpstr>
      <vt:lpstr> İNDEKS ÖZELLİKLER </vt:lpstr>
      <vt:lpstr> İNDEKS ÖZELLİKLERİN TAYİNİ </vt:lpstr>
      <vt:lpstr> U.S. Standart Elekleri:  </vt:lpstr>
      <vt:lpstr>  </vt:lpstr>
      <vt:lpstr>Tane Büyüklük Dağılım Eğrisinden Elde Edilen Parametreler </vt:lpstr>
      <vt:lpstr>Tane Büyüklük Dağılım Eğrisinden Elde Edilen Parametreler </vt:lpstr>
      <vt:lpstr>İNDEKS ÖZELLİKLERİN TAYİNİ </vt:lpstr>
      <vt:lpstr>PowerPoint Sunusu</vt:lpstr>
      <vt:lpstr>Kıvam Limitleri (Atterberg Limitleri)  </vt:lpstr>
      <vt:lpstr>PowerPoint Sunusu</vt:lpstr>
      <vt:lpstr>Likit  Limit (LL) Tayini</vt:lpstr>
      <vt:lpstr>LİKİT LİMİT</vt:lpstr>
      <vt:lpstr>PowerPoint Sunusu</vt:lpstr>
      <vt:lpstr>PowerPoint Sunusu</vt:lpstr>
      <vt:lpstr>PowerPoint Sunusu</vt:lpstr>
      <vt:lpstr>Hesapla bulmak için:</vt:lpstr>
      <vt:lpstr>Plastik Limit (PL) Tayini</vt:lpstr>
      <vt:lpstr>PowerPoint Sunusu</vt:lpstr>
      <vt:lpstr> Plastiklik  İndeksi Tayini </vt:lpstr>
      <vt:lpstr>CASSAGRANDE PLASTİKLİK KARTI</vt:lpstr>
      <vt:lpstr>AKTİVİTE SAYISI</vt:lpstr>
      <vt:lpstr>Aktivite sayısını etkileyen etmenler</vt:lpstr>
      <vt:lpstr>PowerPoint Sunusu</vt:lpstr>
      <vt:lpstr>Killerin hassaslığı</vt:lpstr>
      <vt:lpstr>Killerin hassaslığı</vt:lpstr>
      <vt:lpstr>BÜZÜLME LİMİTİ</vt:lpstr>
      <vt:lpstr>BÜZÜLME LİMİTİ TAYİNİ</vt:lpstr>
      <vt:lpstr>Büzülme Limiti Hesaplanması</vt:lpstr>
      <vt:lpstr>PowerPoint Sunusu</vt:lpstr>
      <vt:lpstr>PowerPoint Sunusu</vt:lpstr>
      <vt:lpstr>PowerPoint Sunusu</vt:lpstr>
      <vt:lpstr>kompaksiyon</vt:lpstr>
      <vt:lpstr>Amaç</vt:lpstr>
      <vt:lpstr>PowerPoint Sunusu</vt:lpstr>
      <vt:lpstr>Toprağa etkileri</vt:lpstr>
      <vt:lpstr>Standart Proctor Yöntemi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KONSOLİDASYON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MEKANİĞİ</dc:title>
  <dc:creator>baran</dc:creator>
  <cp:lastModifiedBy>abdullah</cp:lastModifiedBy>
  <cp:revision>64</cp:revision>
  <dcterms:created xsi:type="dcterms:W3CDTF">2011-12-05T06:36:36Z</dcterms:created>
  <dcterms:modified xsi:type="dcterms:W3CDTF">2017-11-21T12:25:45Z</dcterms:modified>
</cp:coreProperties>
</file>